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F80"/>
    <a:srgbClr val="57995B"/>
    <a:srgbClr val="35576E"/>
    <a:srgbClr val="319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91"/>
  </p:normalViewPr>
  <p:slideViewPr>
    <p:cSldViewPr snapToGrid="0" snapToObjects="1">
      <p:cViewPr varScale="1">
        <p:scale>
          <a:sx n="66" d="100"/>
          <a:sy n="66" d="100"/>
        </p:scale>
        <p:origin x="157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E38C-352E-8E40-AF41-3104B4B8AC2B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6F94-34DB-FD4C-8A64-75F6035218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188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D3D3-7DF5-4DC9-9A18-D979E22D7E9D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31F6D-6B2F-48A9-A99A-0BDA1CE27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878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9637" y="2239505"/>
            <a:ext cx="7851648" cy="1828800"/>
          </a:xfrm>
          <a:ln>
            <a:noFill/>
          </a:ln>
        </p:spPr>
        <p:txBody>
          <a:bodyPr vert="horz" tIns="0" rIns="18288" bIns="0" anchor="ctr">
            <a:normAutofit/>
          </a:bodyPr>
          <a:lstStyle>
            <a:lvl1pPr algn="ctr" rtl="0">
              <a:spcBef>
                <a:spcPct val="0"/>
              </a:spcBef>
              <a:buNone/>
              <a:defRPr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kumimoji="0" lang="pt-BR" dirty="0"/>
              <a:t>TÍTULO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49637" y="4649490"/>
            <a:ext cx="7854696" cy="339394"/>
          </a:xfrm>
        </p:spPr>
        <p:txBody>
          <a:bodyPr lIns="0" rIns="18288"/>
          <a:lstStyle>
            <a:lvl1pPr marL="0" marR="25718" indent="0" algn="r">
              <a:buNone/>
              <a:defRPr b="1">
                <a:solidFill>
                  <a:schemeClr val="tx1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kumimoji="0" lang="en-US"/>
              <a:t>AUTOR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estilo do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de texto mestres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901" y="6356802"/>
            <a:ext cx="527901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estilo do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de texto mestres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901" y="6356802"/>
            <a:ext cx="527901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5" y="430568"/>
            <a:ext cx="8232830" cy="861361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0" lang="pt-BR" dirty="0"/>
              <a:t>Clique para editar estilo do título mestre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just">
              <a:defRPr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  <a:lvl6pPr marL="858964" indent="0">
              <a:buNone/>
              <a:defRPr/>
            </a:lvl6pPr>
          </a:lstStyle>
          <a:p>
            <a:pPr lvl="0" eaLnBrk="1" latinLnBrk="0" hangingPunct="1"/>
            <a:r>
              <a:rPr lang="pt-BR" dirty="0"/>
              <a:t> Clique para editar os estilos de texto mestres</a:t>
            </a:r>
          </a:p>
          <a:p>
            <a:pPr lvl="1" eaLnBrk="1" latinLnBrk="0" hangingPunct="1"/>
            <a:r>
              <a:rPr lang="pt-BR" dirty="0"/>
              <a:t> Segundo nível</a:t>
            </a:r>
          </a:p>
          <a:p>
            <a:pPr lvl="2" eaLnBrk="1" latinLnBrk="0" hangingPunct="1"/>
            <a:r>
              <a:rPr lang="pt-BR" dirty="0"/>
              <a:t> Terceiro nível</a:t>
            </a:r>
          </a:p>
          <a:p>
            <a:pPr lvl="3" eaLnBrk="1" latinLnBrk="0" hangingPunct="1"/>
            <a:r>
              <a:rPr lang="pt-BR" dirty="0"/>
              <a:t> Quarto nível</a:t>
            </a:r>
          </a:p>
          <a:p>
            <a:pPr lvl="4" eaLnBrk="1" latinLnBrk="0" hangingPunct="1"/>
            <a:r>
              <a:rPr lang="pt-BR" dirty="0"/>
              <a:t> Quinto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4540" y="6356802"/>
            <a:ext cx="7814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A430E7B-AD98-4978-A414-DEE479A5D3F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5263" y="6255821"/>
            <a:ext cx="6562783" cy="567410"/>
            <a:chOff x="1593432" y="6317239"/>
            <a:chExt cx="5252412" cy="485732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rgbClr val="234F80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kumimoji="0" lang="pt-BR" dirty="0"/>
              <a:t>Clique para editar estilo do título mestre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238">
                <a:solidFill>
                  <a:schemeClr val="tx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de texto mestres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944" y="1371599"/>
            <a:ext cx="3999855" cy="4850969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 eaLnBrk="1" latinLnBrk="0" hangingPunct="1"/>
            <a:r>
              <a:rPr lang="pt-BR" dirty="0"/>
              <a:t>Clique para editar os estilos de texto mestres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71600"/>
            <a:ext cx="4080575" cy="4850967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 eaLnBrk="1" latinLnBrk="0" hangingPunct="1"/>
            <a:r>
              <a:rPr lang="pt-BR" dirty="0"/>
              <a:t>Clique para editar os estilos de texto mestres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FDD727-A68E-44A1-A1C3-2799CA8702E8}"/>
              </a:ext>
            </a:extLst>
          </p:cNvPr>
          <p:cNvSpPr txBox="1">
            <a:spLocks/>
          </p:cNvSpPr>
          <p:nvPr userDrawn="1"/>
        </p:nvSpPr>
        <p:spPr>
          <a:xfrm>
            <a:off x="8254540" y="6356802"/>
            <a:ext cx="7814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430E7B-AD98-4978-A414-DEE479A5D3F8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4" name="Grupo 6">
            <a:extLst>
              <a:ext uri="{FF2B5EF4-FFF2-40B4-BE49-F238E27FC236}">
                <a16:creationId xmlns:a16="http://schemas.microsoft.com/office/drawing/2014/main" id="{34FB64E3-76F6-4BD4-8B2A-4F7EF513C5EF}"/>
              </a:ext>
            </a:extLst>
          </p:cNvPr>
          <p:cNvGrpSpPr/>
          <p:nvPr userDrawn="1"/>
        </p:nvGrpSpPr>
        <p:grpSpPr>
          <a:xfrm>
            <a:off x="565263" y="6255821"/>
            <a:ext cx="6562783" cy="567410"/>
            <a:chOff x="1593432" y="6317239"/>
            <a:chExt cx="5252412" cy="485732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469A1F4-6AE4-4D43-A243-76821B625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CF96DD0-CDFF-4366-97AE-93E527A8D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8D29C02-7894-4705-8216-0C9AA3A19E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0E8E346-0E49-4EB5-AA5A-72BB1D4AE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E618B2A-3C6B-4638-8E47-B0E9C9B6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5" y="430568"/>
            <a:ext cx="8232830" cy="861361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0" lang="pt-BR" dirty="0"/>
              <a:t>Clique para editar estilo do título mestre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estilo do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35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35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pt-BR"/>
              <a:t>Clique para editar os estilos de texto mestres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731217"/>
          </a:xfrm>
        </p:spPr>
        <p:txBody>
          <a:bodyPr tIns="0"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pt-BR"/>
              <a:t>Clique para editar os estilos de texto mestres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731217"/>
          </a:xfrm>
        </p:spPr>
        <p:txBody>
          <a:bodyPr tIns="0"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lang="pt-BR"/>
              <a:t>Clique para editar os estilos de texto mestres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8901" y="6356802"/>
            <a:ext cx="527901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1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estilo do título mestre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8901" y="6356802"/>
            <a:ext cx="527901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901" y="6356802"/>
            <a:ext cx="527901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46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estilo do título mestre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788"/>
            </a:lvl1pPr>
            <a:lvl2pPr indent="0" algn="l">
              <a:buNone/>
              <a:defRPr sz="675"/>
            </a:lvl2pPr>
            <a:lvl3pPr indent="0" algn="l">
              <a:buNone/>
              <a:defRPr sz="563"/>
            </a:lvl3pPr>
            <a:lvl4pPr indent="0" algn="l">
              <a:buNone/>
              <a:defRPr sz="506"/>
            </a:lvl4pPr>
            <a:lvl5pPr indent="0" algn="l">
              <a:buNone/>
              <a:defRPr sz="506"/>
            </a:lvl5pPr>
          </a:lstStyle>
          <a:p>
            <a:pPr lvl="0" eaLnBrk="1" latinLnBrk="0" hangingPunct="1"/>
            <a:r>
              <a:rPr kumimoji="0"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1575"/>
            </a:lvl1pPr>
            <a:lvl2pPr>
              <a:defRPr sz="1463"/>
            </a:lvl2pPr>
            <a:lvl3pPr>
              <a:defRPr sz="1350"/>
            </a:lvl3pPr>
            <a:lvl4pPr>
              <a:defRPr sz="1125"/>
            </a:lvl4pPr>
            <a:lvl5pPr>
              <a:defRPr sz="1013"/>
            </a:lvl5pPr>
          </a:lstStyle>
          <a:p>
            <a:pPr lvl="0" eaLnBrk="1" latinLnBrk="0" hangingPunct="1"/>
            <a:r>
              <a:rPr lang="pt-BR"/>
              <a:t>Clique para editar os estilos de texto mestres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8901" y="6356802"/>
            <a:ext cx="527901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125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estilo do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41"/>
              </a:spcBef>
              <a:buFontTx/>
              <a:buNone/>
              <a:defRPr sz="731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 eaLnBrk="1" latinLnBrk="0" hangingPunct="1"/>
            <a:r>
              <a:rPr kumimoji="0" lang="pt-BR"/>
              <a:t>Clique para editar os estilos de texto mestres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8"/>
            <a:ext cx="609600" cy="365125"/>
          </a:xfrm>
          <a:prstGeom prst="rect">
            <a:avLst/>
          </a:prstGeom>
        </p:spPr>
        <p:txBody>
          <a:bodyPr/>
          <a:lstStyle/>
          <a:p>
            <a:fld id="{6F9C8706-4ECA-654B-A8FF-25655815F9F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kumimoji="0" lang="pt-BR"/>
              <a:t>Arraste a imagem para o espaço reservado ou clique no ícone para adicionar</a:t>
            </a:r>
            <a:endParaRPr kumimoji="0" lang="en-US" dirty="0"/>
          </a:p>
        </p:txBody>
      </p:sp>
      <p:grpSp>
        <p:nvGrpSpPr>
          <p:cNvPr id="8" name="Grupo 7"/>
          <p:cNvGrpSpPr/>
          <p:nvPr userDrawn="1"/>
        </p:nvGrpSpPr>
        <p:grpSpPr>
          <a:xfrm rot="10800000" flipH="1">
            <a:off x="-19050" y="-24152"/>
            <a:ext cx="9163050" cy="1041400"/>
            <a:chOff x="-185980" y="4623930"/>
            <a:chExt cx="9163050" cy="1041400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85980" y="4623930"/>
              <a:ext cx="916305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anchor="t" compatLnSpc="1"/>
            <a:lstStyle/>
            <a:p>
              <a:pPr marL="0" algn="l" rtl="0" eaLnBrk="1" latinLnBrk="0" hangingPunct="1"/>
              <a:endParaRPr kumimoji="0" lang="en-US" sz="101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V="1">
              <a:off x="4195520" y="5008105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anchor="t" compatLnSpc="1"/>
            <a:lstStyle/>
            <a:p>
              <a:pPr marL="0" algn="l" rtl="0" eaLnBrk="1" latinLnBrk="0" hangingPunct="1"/>
              <a:endParaRPr kumimoji="0" lang="en-US" sz="101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upo 12"/>
          <p:cNvGrpSpPr/>
          <p:nvPr userDrawn="1"/>
        </p:nvGrpSpPr>
        <p:grpSpPr>
          <a:xfrm>
            <a:off x="1942138" y="6304247"/>
            <a:ext cx="5252412" cy="485732"/>
            <a:chOff x="1593432" y="6317239"/>
            <a:chExt cx="5252412" cy="485732"/>
          </a:xfrm>
        </p:grpSpPr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75" y="6324057"/>
              <a:ext cx="1295439" cy="47209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183" y="6332182"/>
              <a:ext cx="1225661" cy="46397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432" y="6395686"/>
              <a:ext cx="991516" cy="40728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82" y="6317239"/>
              <a:ext cx="584035" cy="48573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 marL="0" algn="l" rtl="0" eaLnBrk="1" latinLnBrk="0" hangingPunct="1"/>
            <a:endParaRPr kumimoji="0" lang="en-US" sz="1013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anchor="t" compatLnSpc="1"/>
          <a:lstStyle/>
          <a:p>
            <a:pPr marL="0" algn="l" rtl="0" eaLnBrk="1" latinLnBrk="0" hangingPunct="1"/>
            <a:endParaRPr kumimoji="0" lang="en-US" sz="1013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9175" y="430568"/>
            <a:ext cx="8229600" cy="861361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r>
              <a:rPr kumimoji="0" lang="pt-BR" dirty="0"/>
              <a:t>Clique para editar estilo do título mestre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945" y="1371600"/>
            <a:ext cx="8229600" cy="48509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de texto mestres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9618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b="1" kern="1200">
          <a:ln>
            <a:noFill/>
          </a:ln>
          <a:solidFill>
            <a:schemeClr val="tx2"/>
          </a:solidFill>
          <a:effectLst/>
          <a:latin typeface="Verdana" charset="0"/>
          <a:ea typeface="Verdana" charset="0"/>
          <a:cs typeface="Verdana" charset="0"/>
        </a:defRPr>
      </a:lvl1pPr>
    </p:titleStyle>
    <p:bodyStyle>
      <a:lvl1pPr marL="154305" indent="-154305" algn="l" rtl="0" eaLnBrk="1" latinLnBrk="0" hangingPunct="1">
        <a:spcBef>
          <a:spcPct val="20000"/>
        </a:spcBef>
        <a:buClr>
          <a:srgbClr val="35576E"/>
        </a:buClr>
        <a:buSzPct val="95000"/>
        <a:buFont typeface="Wingdings 2"/>
        <a:buChar char=""/>
        <a:defRPr kumimoji="0"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360045" indent="-138875" algn="l" rtl="0" eaLnBrk="1" latinLnBrk="0" hangingPunct="1">
        <a:spcBef>
          <a:spcPct val="20000"/>
        </a:spcBef>
        <a:buClr>
          <a:srgbClr val="57995B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514350" indent="-138875" algn="l" rtl="0" eaLnBrk="1" latinLnBrk="0" hangingPunct="1">
        <a:spcBef>
          <a:spcPct val="20000"/>
        </a:spcBef>
        <a:buClr>
          <a:srgbClr val="57995B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668655" indent="-118301" algn="l" rtl="0" eaLnBrk="1" latinLnBrk="0" hangingPunct="1">
        <a:spcBef>
          <a:spcPct val="20000"/>
        </a:spcBef>
        <a:buClr>
          <a:srgbClr val="57995B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822960" marR="0" indent="-118301" algn="l" defTabSz="514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7995B"/>
        </a:buClr>
        <a:buSzPct val="65000"/>
        <a:buFont typeface="Wingdings 2"/>
        <a:buChar char=""/>
        <a:tabLst/>
        <a:defRPr kumimoji="0"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977265" indent="-118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indent="-10287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34440" indent="-102870" algn="l" rtl="0" eaLnBrk="1" latinLnBrk="0" hangingPunct="1">
        <a:spcBef>
          <a:spcPct val="20000"/>
        </a:spcBef>
        <a:buClr>
          <a:schemeClr val="tx2"/>
        </a:buClr>
        <a:buChar char="•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388745" indent="-10287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78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176" y="2203884"/>
            <a:ext cx="7851648" cy="1828800"/>
          </a:xfrm>
        </p:spPr>
        <p:txBody>
          <a:bodyPr>
            <a:normAutofit/>
          </a:bodyPr>
          <a:lstStyle/>
          <a:p>
            <a:r>
              <a:rPr lang="pt-BR" sz="3300" dirty="0"/>
              <a:t>Exercício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9637" y="5359706"/>
            <a:ext cx="7854696" cy="1440592"/>
          </a:xfrm>
        </p:spPr>
        <p:txBody>
          <a:bodyPr>
            <a:normAutofit/>
          </a:bodyPr>
          <a:lstStyle/>
          <a:p>
            <a:r>
              <a:rPr lang="pt-B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SHS01013 – Máquinas Hidráulicas</a:t>
            </a:r>
          </a:p>
          <a:p>
            <a:r>
              <a:rPr lang="pt-BR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 Assoc. Frederico Fábio </a:t>
            </a:r>
            <a:r>
              <a:rPr lang="pt-BR" b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Mauad</a:t>
            </a:r>
            <a:endParaRPr lang="pt-BR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Doutorando </a:t>
            </a:r>
            <a:r>
              <a:rPr lang="pt-BR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Talyson</a:t>
            </a:r>
            <a:r>
              <a:rPr lang="pt-BR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Melo </a:t>
            </a:r>
            <a:r>
              <a:rPr lang="pt-BR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Bolleli</a:t>
            </a:r>
            <a:endParaRPr lang="pt-BR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5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E31FB-091C-40F8-8C2E-726F617C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1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408BDE-AF02-4AEA-B0C0-EB3CECDD4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No esquema da figura a pressão na seção (2) é 2,1kgf/cm² e a perda de carga entre as seções (1) e (4) é 2m. A vazão é de 10L/s e a área da seção das duas tubulações é 100cm². Determinar:</a:t>
            </a:r>
          </a:p>
          <a:p>
            <a:pPr marL="0" indent="0">
              <a:buNone/>
            </a:pPr>
            <a:r>
              <a:rPr lang="pt-BR" sz="1800" dirty="0"/>
              <a:t>a) O sentido do escoamento</a:t>
            </a:r>
          </a:p>
          <a:p>
            <a:pPr marL="0" indent="0">
              <a:buNone/>
            </a:pPr>
            <a:r>
              <a:rPr lang="pt-BR" sz="1800" dirty="0"/>
              <a:t>b) O tipo de máquina (bomba ou turbina)</a:t>
            </a:r>
          </a:p>
          <a:p>
            <a:pPr marL="0" indent="0">
              <a:buNone/>
            </a:pPr>
            <a:r>
              <a:rPr lang="pt-BR" sz="1800" dirty="0"/>
              <a:t>c) A potência da máquina se seu rendimento é de 70%</a:t>
            </a:r>
          </a:p>
          <a:p>
            <a:pPr marL="0" indent="0">
              <a:buNone/>
            </a:pPr>
            <a:r>
              <a:rPr lang="pt-BR" sz="1800" dirty="0"/>
              <a:t>Assumir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1000kgf/m³ e g = 10m/s²</a:t>
            </a:r>
            <a:endParaRPr lang="pt-BR" sz="1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6DFE24-62C1-44CF-B761-4D89493C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0E7B-AD98-4978-A414-DEE479A5D3F8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A039A-68D6-44E1-BAFE-464EDFD9A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4" y="432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6B74150-C873-403F-80B3-3CD8E1B91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031286"/>
              </p:ext>
            </p:extLst>
          </p:nvPr>
        </p:nvGraphicFramePr>
        <p:xfrm>
          <a:off x="1648875" y="3657601"/>
          <a:ext cx="5923739" cy="246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3" imgW="2245360" imgH="960120" progId="Word.Picture.8">
                  <p:embed/>
                </p:oleObj>
              </mc:Choice>
              <mc:Fallback>
                <p:oleObj name="Picture" r:id="rId3" imgW="2245360" imgH="96012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75" y="3657601"/>
                        <a:ext cx="5923739" cy="246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03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D48A3-7E18-4CFE-BD77-7299A6EA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04342BD-85B5-4BEB-AA63-7C7798CA34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sz="1800" dirty="0"/>
                  <a:t>O ensaio de uma bomba apresentou os resultados dados pela tabela. A bomba deverá ser instalada num sistema de características: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pt-BR" sz="1800" dirty="0"/>
                  <a:t> = 14,0m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1800" dirty="0"/>
                  <a:t> = 655m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800" dirty="0"/>
                  <a:t> </a:t>
                </a:r>
                <a:r>
                  <a:rPr lang="pt-BR" sz="1800"/>
                  <a:t>= 0,022</a:t>
                </a:r>
                <a:endParaRPr lang="pt-BR" sz="1800" dirty="0"/>
              </a:p>
              <a:p>
                <a:pPr marL="0" indent="0">
                  <a:buNone/>
                </a:pPr>
                <a:r>
                  <a:rPr lang="pt-BR" sz="1800" dirty="0"/>
                  <a:t>Diâmetro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1800" dirty="0"/>
                  <a:t>[m]= {0,200; 0,150; 0,125; 0,100; 0,075}</a:t>
                </a:r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endParaRPr lang="pt-BR" sz="1800" dirty="0"/>
              </a:p>
              <a:p>
                <a:pPr marL="0" indent="0">
                  <a:buNone/>
                </a:pPr>
                <a:r>
                  <a:rPr lang="pt-BR" sz="1800" dirty="0"/>
                  <a:t>Nas condições acima, desejando-se obter uma vazão mínima de 86m³/h, pede-se:</a:t>
                </a:r>
              </a:p>
              <a:p>
                <a:pPr marL="0" indent="0">
                  <a:buNone/>
                </a:pPr>
                <a:r>
                  <a:rPr lang="pt-BR" sz="1800" dirty="0"/>
                  <a:t>a) Qual o diâmetro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1800" dirty="0"/>
                  <a:t> a ser usado dentro os valores dados?</a:t>
                </a:r>
              </a:p>
              <a:p>
                <a:pPr marL="0" indent="0">
                  <a:buNone/>
                </a:pPr>
                <a:r>
                  <a:rPr lang="pt-BR" sz="1800" dirty="0"/>
                  <a:t>b) Escolhido o diâmetro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sz="1800" dirty="0"/>
                  <a:t>, qual a vazão resultante?</a:t>
                </a:r>
              </a:p>
              <a:p>
                <a:pPr marL="0" indent="0">
                  <a:buNone/>
                </a:pPr>
                <a:r>
                  <a:rPr lang="pt-BR" sz="1800" dirty="0"/>
                  <a:t>Assumir </a:t>
                </a:r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lang="pt-BR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1000kgf/m³ e g = 9,81m/s²</a:t>
                </a:r>
                <a:endParaRPr lang="pt-BR" sz="18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04342BD-85B5-4BEB-AA63-7C7798CA3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131" r="-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1FA1AD-2EF4-41E5-A907-37E05D1D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0E7B-AD98-4978-A414-DEE479A5D3F8}" type="slidenum">
              <a:rPr lang="pt-BR" smtClean="0"/>
              <a:pPr/>
              <a:t>3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7E19052-EBCD-4CBA-ACCB-A16EF5A4A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77837"/>
              </p:ext>
            </p:extLst>
          </p:nvPr>
        </p:nvGraphicFramePr>
        <p:xfrm>
          <a:off x="1171298" y="3453525"/>
          <a:ext cx="68788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818">
                  <a:extLst>
                    <a:ext uri="{9D8B030D-6E8A-4147-A177-3AD203B41FA5}">
                      <a16:colId xmlns:a16="http://schemas.microsoft.com/office/drawing/2014/main" val="514628920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3881902135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1363508921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4074659136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4270614651"/>
                    </a:ext>
                  </a:extLst>
                </a:gridCol>
                <a:gridCol w="1134415">
                  <a:extLst>
                    <a:ext uri="{9D8B030D-6E8A-4147-A177-3AD203B41FA5}">
                      <a16:colId xmlns:a16="http://schemas.microsoft.com/office/drawing/2014/main" val="173970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Q (m³/h)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1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pt-BR" b="0" dirty="0"/>
                        <a:t>H (</a:t>
                      </a:r>
                      <a:r>
                        <a:rPr lang="pt-BR" b="0" dirty="0" err="1"/>
                        <a:t>mca</a:t>
                      </a:r>
                      <a:r>
                        <a:rPr lang="pt-BR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40,2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F28AF9-9241-4857-AB52-395D86A3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0E7B-AD98-4978-A414-DEE479A5D3F8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F62264-472C-4982-846F-BA4FFF804F1F}"/>
              </a:ext>
            </a:extLst>
          </p:cNvPr>
          <p:cNvSpPr/>
          <p:nvPr/>
        </p:nvSpPr>
        <p:spPr>
          <a:xfrm>
            <a:off x="1978982" y="1676400"/>
            <a:ext cx="51860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No dúvidas???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8E0523D-135F-4CF3-A98C-D3F1DCF845FF}"/>
              </a:ext>
            </a:extLst>
          </p:cNvPr>
          <p:cNvSpPr/>
          <p:nvPr/>
        </p:nvSpPr>
        <p:spPr>
          <a:xfrm>
            <a:off x="1651969" y="2929235"/>
            <a:ext cx="5840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No </a:t>
            </a:r>
            <a:r>
              <a:rPr lang="pt-BR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questions</a:t>
            </a: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71F6C7-5780-45CC-A240-F70F6B4283E0}"/>
              </a:ext>
            </a:extLst>
          </p:cNvPr>
          <p:cNvSpPr/>
          <p:nvPr/>
        </p:nvSpPr>
        <p:spPr>
          <a:xfrm>
            <a:off x="850531" y="4182070"/>
            <a:ext cx="74429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Todos </a:t>
            </a:r>
            <a:r>
              <a:rPr lang="pt-BR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understand</a:t>
            </a: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242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245A72-9A41-4B6D-A214-6A5792DD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0E7B-AD98-4978-A414-DEE479A5D3F8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D506E90-34F7-4017-BE59-7445CF75462A}"/>
              </a:ext>
            </a:extLst>
          </p:cNvPr>
          <p:cNvSpPr/>
          <p:nvPr/>
        </p:nvSpPr>
        <p:spPr>
          <a:xfrm>
            <a:off x="2942343" y="600670"/>
            <a:ext cx="34163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Simples...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B6896B9-720A-4DBA-9E37-409ADA1D0379}"/>
              </a:ext>
            </a:extLst>
          </p:cNvPr>
          <p:cNvSpPr/>
          <p:nvPr/>
        </p:nvSpPr>
        <p:spPr>
          <a:xfrm>
            <a:off x="3480951" y="1934170"/>
            <a:ext cx="23391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Fácil...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DD067A-8473-4617-B169-D3324F4E9536}"/>
              </a:ext>
            </a:extLst>
          </p:cNvPr>
          <p:cNvSpPr/>
          <p:nvPr/>
        </p:nvSpPr>
        <p:spPr>
          <a:xfrm>
            <a:off x="3101109" y="3267670"/>
            <a:ext cx="31085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Prático...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1A52AB-FF36-4356-9596-4E114535A34D}"/>
              </a:ext>
            </a:extLst>
          </p:cNvPr>
          <p:cNvSpPr/>
          <p:nvPr/>
        </p:nvSpPr>
        <p:spPr>
          <a:xfrm>
            <a:off x="76200" y="4191000"/>
            <a:ext cx="8991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Ao alcance de qualquer mentalidade</a:t>
            </a:r>
          </a:p>
        </p:txBody>
      </p:sp>
    </p:spTree>
    <p:extLst>
      <p:ext uri="{BB962C8B-B14F-4D97-AF65-F5344CB8AC3E}">
        <p14:creationId xmlns:p14="http://schemas.microsoft.com/office/powerpoint/2010/main" val="39826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2" id="{5B094A59-A524-2A4B-B5EF-9CB24AFCC837}" vid="{6BF2F60D-55D3-BF4C-B5F2-4DE0D1990F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173</Words>
  <Application>Microsoft Office PowerPoint</Application>
  <PresentationFormat>Apresentação na tela (4:3)</PresentationFormat>
  <Paragraphs>47</Paragraphs>
  <Slides>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 Math</vt:lpstr>
      <vt:lpstr>Constantia</vt:lpstr>
      <vt:lpstr>Times New Roman</vt:lpstr>
      <vt:lpstr>Verdana</vt:lpstr>
      <vt:lpstr>Wingdings 2</vt:lpstr>
      <vt:lpstr>Fluxo</vt:lpstr>
      <vt:lpstr>Picture</vt:lpstr>
      <vt:lpstr>Exercício</vt:lpstr>
      <vt:lpstr>Exercício 1 </vt:lpstr>
      <vt:lpstr>Exercício 2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Talysson</cp:lastModifiedBy>
  <cp:revision>173</cp:revision>
  <dcterms:created xsi:type="dcterms:W3CDTF">2018-07-15T21:34:07Z</dcterms:created>
  <dcterms:modified xsi:type="dcterms:W3CDTF">2020-09-14T17:06:36Z</dcterms:modified>
</cp:coreProperties>
</file>