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DC327"/>
    <a:srgbClr val="E3B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40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0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2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7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4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2E67-AA38-46CC-A48E-B9639FFCF943}" type="datetimeFigureOut">
              <a:rPr lang="pt-BR" smtClean="0"/>
              <a:t>23/10/2020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5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9</a:t>
            </a:r>
            <a:r>
              <a:rPr lang="pt-BR" sz="1600" u="sng" dirty="0" smtClean="0">
                <a:latin typeface="Bahnschrift SemiBold" pitchFamily="34" charset="0"/>
              </a:rPr>
              <a:t> (15/10/20)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48351" y="50820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Bahnschrift Light" pitchFamily="34" charset="0"/>
              </a:rPr>
              <a:t>Relações raciais –          participação de Luana Alves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410556" y="1903382"/>
            <a:ext cx="55806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1600" dirty="0">
                <a:latin typeface="+mj-lt"/>
              </a:rPr>
              <a:t> Preconceito: generalização de um grupo a partir de alguma caraterística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>
                <a:latin typeface="+mj-lt"/>
              </a:rPr>
              <a:t> Discriminação: necessariamente envolve relações de poder; há prejuízo na vida e desenvolvimento da </a:t>
            </a:r>
            <a:r>
              <a:rPr lang="pt-BR" sz="1600" dirty="0" smtClean="0">
                <a:latin typeface="+mj-lt"/>
              </a:rPr>
              <a:t>pessoa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>
                <a:latin typeface="+mj-lt"/>
              </a:rPr>
              <a:t> </a:t>
            </a:r>
            <a:r>
              <a:rPr lang="pt-BR" sz="1600" dirty="0" smtClean="0">
                <a:latin typeface="+mj-lt"/>
              </a:rPr>
              <a:t>Preconceito afeta significativamente o desenvolvimento da pessoa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/>
              <a:t> Importante discutir a </a:t>
            </a:r>
            <a:r>
              <a:rPr lang="pt-BR" sz="1600" dirty="0" err="1"/>
              <a:t>branquitude</a:t>
            </a:r>
            <a:r>
              <a:rPr lang="pt-BR" sz="1600" dirty="0"/>
              <a:t>  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317293" y="1845556"/>
            <a:ext cx="5688632" cy="193153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55776" y="486885"/>
            <a:ext cx="3816424" cy="66765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72" name="Conector angulado 71"/>
          <p:cNvCxnSpPr>
            <a:stCxn id="18" idx="3"/>
          </p:cNvCxnSpPr>
          <p:nvPr/>
        </p:nvCxnSpPr>
        <p:spPr>
          <a:xfrm>
            <a:off x="6372200" y="820712"/>
            <a:ext cx="504056" cy="10248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do 82"/>
          <p:cNvCxnSpPr>
            <a:endCxn id="18" idx="1"/>
          </p:cNvCxnSpPr>
          <p:nvPr/>
        </p:nvCxnSpPr>
        <p:spPr>
          <a:xfrm rot="5400000" flipH="1" flipV="1">
            <a:off x="1935708" y="1008734"/>
            <a:ext cx="808089" cy="43204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/>
          <p:cNvSpPr/>
          <p:nvPr/>
        </p:nvSpPr>
        <p:spPr>
          <a:xfrm>
            <a:off x="160837" y="1628801"/>
            <a:ext cx="2880320" cy="504705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410556" y="3977768"/>
            <a:ext cx="5642442" cy="156966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3460853" y="4027936"/>
            <a:ext cx="5498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1600" dirty="0" smtClean="0"/>
              <a:t> Há </a:t>
            </a:r>
            <a:r>
              <a:rPr lang="pt-BR" sz="1600" dirty="0" smtClean="0"/>
              <a:t>necessidade de modificar a estrutura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/>
              <a:t> Ações </a:t>
            </a:r>
            <a:r>
              <a:rPr lang="pt-BR" sz="1600" dirty="0" smtClean="0"/>
              <a:t>afirmativas são necessárias, mas há a necessidade de uma mudança estrutural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/>
              <a:t> A transformação passa pelo externo, não é apenas de caráter individual </a:t>
            </a:r>
            <a:endParaRPr lang="pt-BR" sz="1600" dirty="0"/>
          </a:p>
          <a:p>
            <a:pPr algn="just">
              <a:buFont typeface="Arial" pitchFamily="34" charset="0"/>
              <a:buChar char="•"/>
            </a:pPr>
            <a:r>
              <a:rPr lang="pt-BR" sz="1600" b="1" dirty="0"/>
              <a:t> </a:t>
            </a:r>
            <a:r>
              <a:rPr lang="pt-BR" sz="1600" b="1" dirty="0" smtClean="0"/>
              <a:t>Temos que ser ativamente antirracista </a:t>
            </a:r>
            <a:endParaRPr lang="pt-BR" sz="16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60837" y="1659094"/>
            <a:ext cx="28031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1600" dirty="0" smtClean="0"/>
              <a:t> Racismo é estrutural, está na estrutura da sociedade, estabelecida no processo histórico, nas suas dimensões econômica, social, cultural e afetiva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/>
              <a:t>A estrutura desumaniza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Racismo se expressa de diferentes formas; nas relações interpessoais e comportamentos, nas instituições, que são também reflexos da estrutura racista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/>
              <a:t>Racismo: discriminação </a:t>
            </a:r>
            <a:r>
              <a:rPr lang="pt-BR" sz="1600" dirty="0" err="1" smtClean="0"/>
              <a:t>intergeracional</a:t>
            </a:r>
            <a:r>
              <a:rPr lang="pt-BR" sz="1600" dirty="0" smtClean="0"/>
              <a:t>, sistemática, grupo é hierarquicamente colocado abaixo</a:t>
            </a:r>
          </a:p>
          <a:p>
            <a:pPr algn="just">
              <a:buFont typeface="Arial" pitchFamily="34" charset="0"/>
              <a:buChar char="•"/>
            </a:pPr>
            <a:r>
              <a:rPr lang="pt-BR" sz="1600" dirty="0" smtClean="0"/>
              <a:t>Há uma estrutura e construção do processo de sociabilidade racista </a:t>
            </a:r>
          </a:p>
        </p:txBody>
      </p:sp>
      <p:cxnSp>
        <p:nvCxnSpPr>
          <p:cNvPr id="44" name="Conector reto 43"/>
          <p:cNvCxnSpPr/>
          <p:nvPr/>
        </p:nvCxnSpPr>
        <p:spPr>
          <a:xfrm>
            <a:off x="3017560" y="263691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3061785" y="4762598"/>
            <a:ext cx="3342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>
                <a:latin typeface="Bahnschrift SemiBold" pitchFamily="34" charset="0"/>
              </a:rPr>
              <a:t>9</a:t>
            </a:r>
            <a:r>
              <a:rPr lang="pt-BR" sz="1600" u="sng" dirty="0" smtClean="0">
                <a:latin typeface="Bahnschrift SemiBold" pitchFamily="34" charset="0"/>
              </a:rPr>
              <a:t> (15/10/20)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43049" y="732593"/>
            <a:ext cx="6399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Bahnschrift Light" pitchFamily="34" charset="0"/>
              </a:rPr>
              <a:t>O que a discussão suscitou sobre o enfrentamento ao racismo?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115799" y="732593"/>
            <a:ext cx="6705724" cy="4388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292081" y="2039022"/>
            <a:ext cx="3672407" cy="66894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942150" y="3542569"/>
            <a:ext cx="3160592" cy="46949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4966434" y="3608038"/>
            <a:ext cx="3230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Bahnschrift Light" pitchFamily="34" charset="0"/>
              </a:rPr>
              <a:t>N</a:t>
            </a:r>
            <a:r>
              <a:rPr lang="pt-BR" sz="1600" dirty="0" smtClean="0">
                <a:latin typeface="Bahnschrift Light" pitchFamily="34" charset="0"/>
              </a:rPr>
              <a:t>aturalização e </a:t>
            </a:r>
            <a:r>
              <a:rPr lang="pt-BR" sz="1600" dirty="0">
                <a:latin typeface="Bahnschrift Light" pitchFamily="34" charset="0"/>
              </a:rPr>
              <a:t>desumanização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104499" y="5359725"/>
            <a:ext cx="3773366" cy="60333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104499" y="5378287"/>
            <a:ext cx="3773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 Light" pitchFamily="34" charset="0"/>
              </a:rPr>
              <a:t>Racismo estrutural no ensino e na formação em saúde 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92081" y="2109367"/>
            <a:ext cx="3705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Bahnschrift Light" pitchFamily="34" charset="0"/>
              </a:rPr>
              <a:t>Violência </a:t>
            </a:r>
            <a:r>
              <a:rPr lang="pt-BR" sz="1600" dirty="0" smtClean="0">
                <a:latin typeface="Bahnschrift Light" pitchFamily="34" charset="0"/>
              </a:rPr>
              <a:t>velada e encoberta do preconceito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77947" y="2811946"/>
            <a:ext cx="5822245" cy="59972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562474" y="2811946"/>
            <a:ext cx="5653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 Light" pitchFamily="34" charset="0"/>
              </a:rPr>
              <a:t>Representatividade e pertença  </a:t>
            </a:r>
            <a:r>
              <a:rPr lang="pt-BR" sz="1600" dirty="0">
                <a:latin typeface="Bahnschrift Light" pitchFamily="34" charset="0"/>
              </a:rPr>
              <a:t>x oportunismo da indústria capitalista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231231" y="1728178"/>
            <a:ext cx="4237430" cy="67357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75776" y="1728179"/>
            <a:ext cx="4220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 Light" pitchFamily="34" charset="0"/>
              </a:rPr>
              <a:t>Racismo estrutural e suas expressões: guerra as drogas, violência policial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3419872" y="4551946"/>
            <a:ext cx="5544616" cy="58099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3518998" y="4551946"/>
            <a:ext cx="5346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 Light" pitchFamily="34" charset="0"/>
              </a:rPr>
              <a:t>Discussão sobre racismo é importante para fortalecer o antirracismo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245650" y="3692411"/>
            <a:ext cx="3470287" cy="639301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153096" y="3748319"/>
            <a:ext cx="3562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Bahnschrift Light" pitchFamily="34" charset="0"/>
              </a:rPr>
              <a:t>Opressão como dificuldade para a articulação e fortalecimento </a:t>
            </a:r>
            <a:endParaRPr lang="pt-BR" sz="1600" b="1" dirty="0">
              <a:latin typeface="Bahnschrift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260</Words>
  <Application>Microsoft Office PowerPoint</Application>
  <PresentationFormat>Apresentação na tela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</cp:lastModifiedBy>
  <cp:revision>102</cp:revision>
  <dcterms:created xsi:type="dcterms:W3CDTF">2020-08-24T16:37:14Z</dcterms:created>
  <dcterms:modified xsi:type="dcterms:W3CDTF">2020-10-23T15:05:26Z</dcterms:modified>
</cp:coreProperties>
</file>