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A95A-709F-48EE-923C-DEFF67C9A187}" type="datetimeFigureOut">
              <a:rPr lang="pt-BR" smtClean="0"/>
              <a:pPr/>
              <a:t>28/11/2018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F6D18-980B-474B-AECD-8E0B5E87C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i_jo0on9l0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Voseo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Casos en </a:t>
            </a:r>
            <a:r>
              <a:rPr lang="pt-BR" dirty="0" err="1" smtClean="0"/>
              <a:t>chile</a:t>
            </a:r>
            <a:endParaRPr lang="pt-BR" smtClean="0"/>
          </a:p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400" b="1" i="1" dirty="0" err="1"/>
              <a:t>Así</a:t>
            </a:r>
            <a:r>
              <a:rPr lang="pt-BR" sz="1400" b="1" i="1" dirty="0"/>
              <a:t> </a:t>
            </a:r>
            <a:r>
              <a:rPr lang="pt-BR" sz="1400" b="1" i="1" dirty="0" err="1"/>
              <a:t>hablamos</a:t>
            </a:r>
            <a:r>
              <a:rPr lang="pt-BR" sz="1400" b="1" i="1" dirty="0"/>
              <a:t> </a:t>
            </a:r>
            <a:r>
              <a:rPr lang="pt-BR" sz="1400" b="1" i="1" dirty="0" err="1"/>
              <a:t>los</a:t>
            </a:r>
            <a:r>
              <a:rPr lang="pt-BR" sz="1400" b="1" i="1" dirty="0"/>
              <a:t> chilenos: uma aproximação discursiva</a:t>
            </a:r>
            <a:br>
              <a:rPr lang="pt-BR" sz="1400" b="1" i="1" dirty="0"/>
            </a:br>
            <a:r>
              <a:rPr lang="es-ES" sz="1400" b="1" dirty="0"/>
              <a:t>ao </a:t>
            </a:r>
            <a:r>
              <a:rPr lang="es-ES" sz="1400" b="1" i="1" dirty="0"/>
              <a:t>Diccionario de uso del español de Chile</a:t>
            </a:r>
            <a:br>
              <a:rPr lang="es-ES" sz="1400" b="1" i="1" dirty="0"/>
            </a:br>
            <a:r>
              <a:rPr lang="pt-BR" sz="1400" b="1" dirty="0"/>
              <a:t>Juliana da Silveira </a:t>
            </a:r>
            <a:r>
              <a:rPr lang="pt-BR" sz="1400" b="1" dirty="0" smtClean="0"/>
              <a:t>Oliveira, 2011</a:t>
            </a:r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pt-BR" dirty="0"/>
              <a:t>O </a:t>
            </a:r>
            <a:r>
              <a:rPr lang="pt-BR" i="1" dirty="0" err="1"/>
              <a:t>Diccionario</a:t>
            </a:r>
            <a:r>
              <a:rPr lang="pt-BR" i="1" dirty="0"/>
              <a:t> de uso </a:t>
            </a:r>
            <a:r>
              <a:rPr lang="pt-BR" i="1" dirty="0" err="1"/>
              <a:t>del</a:t>
            </a:r>
            <a:r>
              <a:rPr lang="pt-BR" i="1" dirty="0"/>
              <a:t> </a:t>
            </a:r>
            <a:r>
              <a:rPr lang="pt-BR" i="1" dirty="0" err="1"/>
              <a:t>español</a:t>
            </a:r>
            <a:r>
              <a:rPr lang="pt-BR" i="1" dirty="0"/>
              <a:t> de Chile (</a:t>
            </a:r>
            <a:r>
              <a:rPr lang="pt-BR" i="1" dirty="0" err="1"/>
              <a:t>DUECh</a:t>
            </a:r>
            <a:r>
              <a:rPr lang="pt-BR" i="1" dirty="0"/>
              <a:t>) foi publicado em agosto de 2010 </a:t>
            </a:r>
            <a:r>
              <a:rPr lang="pt-BR" i="1" dirty="0" smtClean="0"/>
              <a:t>como </a:t>
            </a:r>
            <a:r>
              <a:rPr lang="pt-BR" dirty="0" smtClean="0"/>
              <a:t>obra </a:t>
            </a:r>
            <a:r>
              <a:rPr lang="pt-BR" dirty="0"/>
              <a:t>corporativa pela “Academia Chilena de </a:t>
            </a:r>
            <a:r>
              <a:rPr lang="pt-BR" dirty="0" err="1"/>
              <a:t>la</a:t>
            </a:r>
            <a:r>
              <a:rPr lang="pt-BR" dirty="0"/>
              <a:t> Lengua”, em parceria com a editora MN, </a:t>
            </a:r>
            <a:r>
              <a:rPr lang="pt-BR" dirty="0" smtClean="0"/>
              <a:t>instituição privada, </a:t>
            </a:r>
            <a:r>
              <a:rPr lang="pt-BR" dirty="0"/>
              <a:t>e com o “</a:t>
            </a:r>
            <a:r>
              <a:rPr lang="pt-BR" dirty="0" err="1"/>
              <a:t>Consejo</a:t>
            </a:r>
            <a:r>
              <a:rPr lang="pt-BR" dirty="0"/>
              <a:t> Nacional de </a:t>
            </a:r>
            <a:r>
              <a:rPr lang="pt-BR" dirty="0" err="1"/>
              <a:t>la</a:t>
            </a:r>
            <a:r>
              <a:rPr lang="pt-BR" dirty="0"/>
              <a:t> Cultura y </a:t>
            </a:r>
            <a:r>
              <a:rPr lang="pt-BR" dirty="0" err="1"/>
              <a:t>las</a:t>
            </a:r>
            <a:r>
              <a:rPr lang="pt-BR" dirty="0"/>
              <a:t> Artes”, órgão do governo chileno. </a:t>
            </a:r>
            <a:r>
              <a:rPr lang="pt-BR" dirty="0" smtClean="0"/>
              <a:t>Sua publicação </a:t>
            </a:r>
            <a:r>
              <a:rPr lang="pt-BR" dirty="0"/>
              <a:t>fez parte das comemorações do bicentenário da independência do Chile, </a:t>
            </a:r>
            <a:r>
              <a:rPr lang="pt-BR" dirty="0" smtClean="0"/>
              <a:t>celebrado naquele ano.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839185" y="6309320"/>
            <a:ext cx="330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http://dlm.fflch.usp.br/node/523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400" b="1" i="1" dirty="0" err="1"/>
              <a:t>Así</a:t>
            </a:r>
            <a:r>
              <a:rPr lang="pt-BR" sz="1400" b="1" i="1" dirty="0"/>
              <a:t> </a:t>
            </a:r>
            <a:r>
              <a:rPr lang="pt-BR" sz="1400" b="1" i="1" dirty="0" err="1"/>
              <a:t>hablamos</a:t>
            </a:r>
            <a:r>
              <a:rPr lang="pt-BR" sz="1400" b="1" i="1" dirty="0"/>
              <a:t> </a:t>
            </a:r>
            <a:r>
              <a:rPr lang="pt-BR" sz="1400" b="1" i="1" dirty="0" err="1"/>
              <a:t>los</a:t>
            </a:r>
            <a:r>
              <a:rPr lang="pt-BR" sz="1400" b="1" i="1" dirty="0"/>
              <a:t> chilenos: uma aproximação discursiva</a:t>
            </a:r>
            <a:br>
              <a:rPr lang="pt-BR" sz="1400" b="1" i="1" dirty="0"/>
            </a:br>
            <a:r>
              <a:rPr lang="es-ES" sz="1400" b="1" dirty="0"/>
              <a:t>ao </a:t>
            </a:r>
            <a:r>
              <a:rPr lang="es-ES" sz="1400" b="1" i="1" dirty="0"/>
              <a:t>Diccionario de uso del español de Chile</a:t>
            </a:r>
            <a:br>
              <a:rPr lang="es-ES" sz="1400" b="1" i="1" dirty="0"/>
            </a:br>
            <a:r>
              <a:rPr lang="pt-BR" sz="1400" b="1" dirty="0"/>
              <a:t>Juliana da Silveira </a:t>
            </a:r>
            <a:r>
              <a:rPr lang="pt-BR" sz="1400" b="1" dirty="0" smtClean="0"/>
              <a:t>Oliveira, 2011</a:t>
            </a:r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s-ES" b="1" dirty="0"/>
              <a:t>Vos. m-f</a:t>
            </a:r>
            <a:r>
              <a:rPr lang="es-ES" dirty="0"/>
              <a:t>. Pronombre segunda persona singular, empleado entre personas de mucha confianza </a:t>
            </a:r>
            <a:r>
              <a:rPr lang="es-ES" dirty="0" smtClean="0"/>
              <a:t>en situaciones </a:t>
            </a:r>
            <a:r>
              <a:rPr lang="es-ES" dirty="0"/>
              <a:t>informales, o bien para </a:t>
            </a:r>
            <a:r>
              <a:rPr lang="es-ES" dirty="0" smtClean="0"/>
              <a:t>tratar respectivamente </a:t>
            </a:r>
            <a:r>
              <a:rPr lang="es-ES" dirty="0"/>
              <a:t>a otra persona. </a:t>
            </a:r>
            <a:r>
              <a:rPr lang="es-ES" dirty="0" err="1"/>
              <a:t>e</a:t>
            </a:r>
            <a:r>
              <a:rPr lang="es-ES" i="1" dirty="0" err="1"/>
              <a:t>spon</a:t>
            </a:r>
            <a:r>
              <a:rPr lang="es-ES" i="1" dirty="0"/>
              <a:t>. &lt;&lt;Pero como </a:t>
            </a:r>
            <a:r>
              <a:rPr lang="es-ES" i="1" dirty="0" smtClean="0"/>
              <a:t>éstos </a:t>
            </a:r>
            <a:r>
              <a:rPr lang="es-ES" dirty="0" smtClean="0"/>
              <a:t>salieron</a:t>
            </a:r>
            <a:r>
              <a:rPr lang="es-ES" dirty="0"/>
              <a:t>, además, maleducados, Le respondieron con un tajante: ¿Qué te importa, </a:t>
            </a:r>
            <a:r>
              <a:rPr lang="es-ES" dirty="0" err="1"/>
              <a:t>querís</a:t>
            </a:r>
            <a:r>
              <a:rPr lang="es-ES" dirty="0"/>
              <a:t> que te </a:t>
            </a:r>
            <a:r>
              <a:rPr lang="es-ES" dirty="0" smtClean="0"/>
              <a:t>roben a </a:t>
            </a:r>
            <a:r>
              <a:rPr lang="es-ES" i="1" dirty="0" err="1"/>
              <a:t>voh</a:t>
            </a:r>
            <a:r>
              <a:rPr lang="es-ES" i="1" dirty="0"/>
              <a:t>, acaso?” &gt;&gt;. (La </a:t>
            </a:r>
            <a:r>
              <a:rPr lang="es-ES" i="1" dirty="0" err="1"/>
              <a:t>cuarta@</a:t>
            </a:r>
            <a:r>
              <a:rPr lang="es-ES" i="1" dirty="0"/>
              <a:t>, Entraron a robar… 13.02.03</a:t>
            </a:r>
            <a:r>
              <a:rPr lang="es-ES" i="1" dirty="0" smtClean="0"/>
              <a:t>)</a:t>
            </a:r>
          </a:p>
          <a:p>
            <a:pPr algn="r">
              <a:buNone/>
            </a:pPr>
            <a:r>
              <a:rPr lang="es-ES" i="1" dirty="0" smtClean="0"/>
              <a:t>Diccionario de Uso del Español de Chile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839185" y="6309320"/>
            <a:ext cx="330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http://dlm.fflch.usp.br/node/523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400" b="1" i="1" dirty="0" err="1" smtClean="0"/>
              <a:t>Así</a:t>
            </a:r>
            <a:r>
              <a:rPr lang="pt-BR" sz="1400" b="1" i="1" dirty="0" smtClean="0"/>
              <a:t> </a:t>
            </a:r>
            <a:r>
              <a:rPr lang="pt-BR" sz="1400" b="1" i="1" dirty="0" err="1" smtClean="0"/>
              <a:t>hablamos</a:t>
            </a:r>
            <a:r>
              <a:rPr lang="pt-BR" sz="1400" b="1" i="1" dirty="0" smtClean="0"/>
              <a:t> </a:t>
            </a:r>
            <a:r>
              <a:rPr lang="pt-BR" sz="1400" b="1" i="1" dirty="0" err="1" smtClean="0"/>
              <a:t>los</a:t>
            </a:r>
            <a:r>
              <a:rPr lang="pt-BR" sz="1400" b="1" i="1" dirty="0" smtClean="0"/>
              <a:t> chilenos: uma aproximação discursiva</a:t>
            </a:r>
            <a:br>
              <a:rPr lang="pt-BR" sz="1400" b="1" i="1" dirty="0" smtClean="0"/>
            </a:br>
            <a:r>
              <a:rPr lang="es-ES" sz="1400" b="1" dirty="0" smtClean="0"/>
              <a:t>ao </a:t>
            </a:r>
            <a:r>
              <a:rPr lang="es-ES" sz="1400" b="1" i="1" dirty="0" smtClean="0"/>
              <a:t>Diccionario de uso del español de Chile</a:t>
            </a:r>
            <a:br>
              <a:rPr lang="es-ES" sz="1400" b="1" i="1" dirty="0" smtClean="0"/>
            </a:br>
            <a:r>
              <a:rPr lang="pt-BR" sz="1400" b="1" dirty="0" smtClean="0"/>
              <a:t>Juliana da Silveira Oliveira, 2011</a:t>
            </a:r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pt-BR" sz="2400" dirty="0" smtClean="0"/>
          </a:p>
          <a:p>
            <a:pPr indent="0" algn="just">
              <a:buNone/>
            </a:pPr>
            <a:r>
              <a:rPr lang="pt-BR" sz="2400" dirty="0" smtClean="0"/>
              <a:t>Entre </a:t>
            </a:r>
            <a:r>
              <a:rPr lang="pt-BR" sz="2400" dirty="0"/>
              <a:t>os discursos que constituíram uma memória discursiva sobre “vos” na língua </a:t>
            </a:r>
            <a:r>
              <a:rPr lang="pt-BR" sz="2400" dirty="0" smtClean="0"/>
              <a:t>falada pelos </a:t>
            </a:r>
            <a:r>
              <a:rPr lang="pt-BR" sz="2400" dirty="0"/>
              <a:t>chilenos o expoente mais antigo a que tivemos acesso vem da </a:t>
            </a:r>
            <a:r>
              <a:rPr lang="pt-BR" sz="2400" i="1" dirty="0"/>
              <a:t>Gramática de </a:t>
            </a:r>
            <a:r>
              <a:rPr lang="pt-BR" sz="2400" i="1" dirty="0" err="1"/>
              <a:t>la</a:t>
            </a:r>
            <a:r>
              <a:rPr lang="pt-BR" sz="2400" i="1" dirty="0"/>
              <a:t> </a:t>
            </a:r>
            <a:r>
              <a:rPr lang="pt-BR" sz="2400" i="1" dirty="0" smtClean="0"/>
              <a:t>Lengua </a:t>
            </a:r>
            <a:r>
              <a:rPr lang="pt-BR" sz="2400" i="1" dirty="0" err="1" smtClean="0"/>
              <a:t>Castellana</a:t>
            </a:r>
            <a:r>
              <a:rPr lang="pt-BR" sz="2400" i="1" dirty="0" smtClean="0"/>
              <a:t> </a:t>
            </a:r>
            <a:r>
              <a:rPr lang="pt-BR" sz="2400" i="1" dirty="0"/>
              <a:t>de Andrés Bello, publicada em meados do século XIX. </a:t>
            </a:r>
            <a:r>
              <a:rPr lang="pt-BR" sz="2400" dirty="0"/>
              <a:t>Nela Bello define o uso </a:t>
            </a:r>
            <a:r>
              <a:rPr lang="pt-BR" sz="2400" dirty="0" smtClean="0"/>
              <a:t>desse pronome </a:t>
            </a:r>
            <a:r>
              <a:rPr lang="pt-BR" sz="2400" dirty="0"/>
              <a:t>no diálogo familiar como uma “vulgaridade” (BELLO, [1847], 1954, p. 150-151). </a:t>
            </a:r>
            <a:r>
              <a:rPr lang="pt-BR" sz="2400" dirty="0" smtClean="0"/>
              <a:t>Sobre esse </a:t>
            </a:r>
            <a:r>
              <a:rPr lang="pt-BR" sz="2400" dirty="0"/>
              <a:t>uso no século XX recorremos ao trabalho de </a:t>
            </a:r>
            <a:r>
              <a:rPr lang="pt-BR" sz="2400" dirty="0" err="1"/>
              <a:t>Carricaburo</a:t>
            </a:r>
            <a:r>
              <a:rPr lang="pt-BR" sz="2400" dirty="0"/>
              <a:t> (1997) que mostra que os estudos </a:t>
            </a:r>
            <a:r>
              <a:rPr lang="pt-BR" sz="2400" dirty="0" smtClean="0"/>
              <a:t>de Alfredo </a:t>
            </a:r>
            <a:r>
              <a:rPr lang="pt-BR" sz="2400" dirty="0" err="1"/>
              <a:t>Torrejón</a:t>
            </a:r>
            <a:r>
              <a:rPr lang="pt-BR" sz="2400" dirty="0"/>
              <a:t> e Félix Morales </a:t>
            </a:r>
            <a:r>
              <a:rPr lang="pt-BR" sz="2400" dirty="0" err="1"/>
              <a:t>Pettorino</a:t>
            </a:r>
            <a:r>
              <a:rPr lang="pt-BR" sz="2400" dirty="0"/>
              <a:t> demonstram que há no Chile dois tipos de relação com </a:t>
            </a:r>
            <a:r>
              <a:rPr lang="pt-BR" sz="2400" dirty="0" smtClean="0"/>
              <a:t>o </a:t>
            </a:r>
            <a:r>
              <a:rPr lang="pt-BR" sz="2400" dirty="0" err="1" smtClean="0"/>
              <a:t>voseo</a:t>
            </a:r>
            <a:r>
              <a:rPr lang="pt-BR" sz="2400" dirty="0"/>
              <a:t>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839185" y="6309320"/>
            <a:ext cx="330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http://dlm.fflch.usp.br/node/523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400" b="1" i="1" dirty="0" err="1" smtClean="0"/>
              <a:t>Así</a:t>
            </a:r>
            <a:r>
              <a:rPr lang="pt-BR" sz="1400" b="1" i="1" dirty="0" smtClean="0"/>
              <a:t> </a:t>
            </a:r>
            <a:r>
              <a:rPr lang="pt-BR" sz="1400" b="1" i="1" dirty="0" err="1" smtClean="0"/>
              <a:t>hablamos</a:t>
            </a:r>
            <a:r>
              <a:rPr lang="pt-BR" sz="1400" b="1" i="1" dirty="0" smtClean="0"/>
              <a:t> </a:t>
            </a:r>
            <a:r>
              <a:rPr lang="pt-BR" sz="1400" b="1" i="1" dirty="0" err="1" smtClean="0"/>
              <a:t>los</a:t>
            </a:r>
            <a:r>
              <a:rPr lang="pt-BR" sz="1400" b="1" i="1" dirty="0" smtClean="0"/>
              <a:t> chilenos: uma aproximação discursiva</a:t>
            </a:r>
            <a:br>
              <a:rPr lang="pt-BR" sz="1400" b="1" i="1" dirty="0" smtClean="0"/>
            </a:br>
            <a:r>
              <a:rPr lang="es-ES" sz="1400" b="1" dirty="0" smtClean="0"/>
              <a:t>ao </a:t>
            </a:r>
            <a:r>
              <a:rPr lang="es-ES" sz="1400" b="1" i="1" dirty="0" smtClean="0"/>
              <a:t>Diccionario de uso del español de Chile</a:t>
            </a:r>
            <a:br>
              <a:rPr lang="es-ES" sz="1400" b="1" i="1" dirty="0" smtClean="0"/>
            </a:br>
            <a:r>
              <a:rPr lang="pt-BR" sz="1400" b="1" dirty="0" smtClean="0"/>
              <a:t>Juliana da Silveira Oliveira, 2011</a:t>
            </a:r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pt-BR" sz="2800" dirty="0" smtClean="0"/>
              <a:t>Isso </a:t>
            </a:r>
            <a:r>
              <a:rPr lang="pt-BR" sz="2800" dirty="0"/>
              <a:t>porque estes estudiosos classificam um </a:t>
            </a:r>
            <a:r>
              <a:rPr lang="pt-BR" sz="2800" dirty="0" err="1"/>
              <a:t>voseo</a:t>
            </a:r>
            <a:r>
              <a:rPr lang="pt-BR" sz="2800" dirty="0"/>
              <a:t> apenas verbal, em que o pronome “vos</a:t>
            </a:r>
            <a:r>
              <a:rPr lang="pt-BR" sz="2800" dirty="0" smtClean="0"/>
              <a:t>” não </a:t>
            </a:r>
            <a:r>
              <a:rPr lang="pt-BR" sz="2800" dirty="0"/>
              <a:t>se apresenta e um “</a:t>
            </a:r>
            <a:r>
              <a:rPr lang="pt-BR" sz="2800" dirty="0" err="1"/>
              <a:t>voseo</a:t>
            </a:r>
            <a:r>
              <a:rPr lang="pt-BR" sz="2800" dirty="0"/>
              <a:t> autêntico”, caracterizado pela presença do pronome e das </a:t>
            </a:r>
            <a:r>
              <a:rPr lang="pt-BR" sz="2800" dirty="0" smtClean="0"/>
              <a:t>formas verbais </a:t>
            </a:r>
            <a:r>
              <a:rPr lang="pt-BR" sz="2800" dirty="0"/>
              <a:t>relativas a ele. Para os autores o </a:t>
            </a:r>
            <a:r>
              <a:rPr lang="pt-BR" sz="2800" dirty="0" err="1"/>
              <a:t>voseo</a:t>
            </a:r>
            <a:r>
              <a:rPr lang="pt-BR" sz="2800" dirty="0"/>
              <a:t> autêntico é classificado pelos falantes cultos </a:t>
            </a:r>
            <a:r>
              <a:rPr lang="pt-BR" sz="2800" dirty="0" smtClean="0"/>
              <a:t>como expressões </a:t>
            </a:r>
            <a:r>
              <a:rPr lang="pt-BR" sz="2800" dirty="0"/>
              <a:t>de gente de “cultura escassa”, enquanto o </a:t>
            </a:r>
            <a:r>
              <a:rPr lang="pt-BR" sz="2800" dirty="0" err="1"/>
              <a:t>voseo</a:t>
            </a:r>
            <a:r>
              <a:rPr lang="pt-BR" sz="2800" dirty="0"/>
              <a:t> apenas verbal era aceito como </a:t>
            </a:r>
            <a:r>
              <a:rPr lang="pt-BR" sz="2800" dirty="0" smtClean="0"/>
              <a:t>um tratamento </a:t>
            </a:r>
            <a:r>
              <a:rPr lang="pt-BR" sz="2800" dirty="0"/>
              <a:t>informal aceitável (apud CARRICABURRO, 1997, p. </a:t>
            </a:r>
            <a:r>
              <a:rPr lang="pt-BR" sz="2800" dirty="0" smtClean="0"/>
              <a:t>32-33).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839185" y="6309320"/>
            <a:ext cx="330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http://dlm.fflch.usp.br/node/523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pt-BR" sz="1400" b="1" i="1" dirty="0" err="1" smtClean="0"/>
              <a:t>Así</a:t>
            </a:r>
            <a:r>
              <a:rPr lang="pt-BR" sz="1400" b="1" i="1" dirty="0" smtClean="0"/>
              <a:t> </a:t>
            </a:r>
            <a:r>
              <a:rPr lang="pt-BR" sz="1400" b="1" i="1" dirty="0" err="1" smtClean="0"/>
              <a:t>hablamos</a:t>
            </a:r>
            <a:r>
              <a:rPr lang="pt-BR" sz="1400" b="1" i="1" dirty="0" smtClean="0"/>
              <a:t> </a:t>
            </a:r>
            <a:r>
              <a:rPr lang="pt-BR" sz="1400" b="1" i="1" dirty="0" err="1" smtClean="0"/>
              <a:t>los</a:t>
            </a:r>
            <a:r>
              <a:rPr lang="pt-BR" sz="1400" b="1" i="1" dirty="0" smtClean="0"/>
              <a:t> chilenos: uma aproximação discursiva</a:t>
            </a:r>
            <a:br>
              <a:rPr lang="pt-BR" sz="1400" b="1" i="1" dirty="0" smtClean="0"/>
            </a:br>
            <a:r>
              <a:rPr lang="es-ES" sz="1400" b="1" dirty="0" smtClean="0"/>
              <a:t>ao </a:t>
            </a:r>
            <a:r>
              <a:rPr lang="es-ES" sz="1400" b="1" i="1" dirty="0" smtClean="0"/>
              <a:t>Diccionario de uso del español de Chile</a:t>
            </a:r>
            <a:br>
              <a:rPr lang="es-ES" sz="1400" b="1" i="1" dirty="0" smtClean="0"/>
            </a:br>
            <a:r>
              <a:rPr lang="pt-BR" sz="1400" b="1" dirty="0" smtClean="0"/>
              <a:t>Juliana da Silveira Oliveira, 2011</a:t>
            </a:r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1845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/>
              <a:t>Este breve resumo nos faz encontrar na caracterização dos enunciadores do exemplo uma ressonância desses sentidos, que inclusive expressaremos mediante uma relação causal: usam o “vos” porque são “</a:t>
            </a:r>
            <a:r>
              <a:rPr lang="pt-BR" sz="2400" dirty="0" err="1" smtClean="0"/>
              <a:t>maleducados</a:t>
            </a:r>
            <a:r>
              <a:rPr lang="pt-BR" sz="2400" dirty="0" smtClean="0"/>
              <a:t>”. </a:t>
            </a:r>
            <a:endParaRPr lang="pt-BR" sz="2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ES" sz="2400" i="1" dirty="0" smtClean="0"/>
              <a:t>&lt;&lt;Pero como éstos </a:t>
            </a:r>
            <a:r>
              <a:rPr lang="es-ES" sz="2400" dirty="0" smtClean="0"/>
              <a:t>salieron, además, maleducados, </a:t>
            </a:r>
            <a:r>
              <a:rPr lang="es-ES" sz="2400" dirty="0" smtClean="0"/>
              <a:t>le </a:t>
            </a:r>
            <a:r>
              <a:rPr lang="es-ES" sz="2400" dirty="0" smtClean="0"/>
              <a:t>respondieron con un tajante: ¿Qué te importa, </a:t>
            </a:r>
            <a:r>
              <a:rPr lang="es-ES" sz="2400" dirty="0" err="1" smtClean="0"/>
              <a:t>querís</a:t>
            </a:r>
            <a:r>
              <a:rPr lang="es-ES" sz="2400" dirty="0" smtClean="0"/>
              <a:t> que te roben a </a:t>
            </a:r>
            <a:r>
              <a:rPr lang="es-ES" sz="2400" i="1" dirty="0" err="1" smtClean="0"/>
              <a:t>voh</a:t>
            </a:r>
            <a:r>
              <a:rPr lang="es-ES" sz="2400" i="1" dirty="0" smtClean="0"/>
              <a:t>, acaso?” &gt;&gt;. (La </a:t>
            </a:r>
            <a:r>
              <a:rPr lang="es-ES" sz="2400" i="1" dirty="0" err="1" smtClean="0"/>
              <a:t>cuarta@</a:t>
            </a:r>
            <a:r>
              <a:rPr lang="es-ES" sz="2400" i="1" dirty="0" smtClean="0"/>
              <a:t>, Entraron a robar… 13.02.03)</a:t>
            </a:r>
            <a:endParaRPr lang="pt-BR" sz="2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39185" y="6309320"/>
            <a:ext cx="330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http://dlm.fflch.usp.br/node/523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pt-BR" sz="1400" b="1" i="1" dirty="0" err="1" smtClean="0"/>
              <a:t>Así</a:t>
            </a:r>
            <a:r>
              <a:rPr lang="pt-BR" sz="1400" b="1" i="1" dirty="0" smtClean="0"/>
              <a:t> </a:t>
            </a:r>
            <a:r>
              <a:rPr lang="pt-BR" sz="1400" b="1" i="1" dirty="0" err="1" smtClean="0"/>
              <a:t>hablamos</a:t>
            </a:r>
            <a:r>
              <a:rPr lang="pt-BR" sz="1400" b="1" i="1" dirty="0" smtClean="0"/>
              <a:t> </a:t>
            </a:r>
            <a:r>
              <a:rPr lang="pt-BR" sz="1400" b="1" i="1" dirty="0" err="1" smtClean="0"/>
              <a:t>los</a:t>
            </a:r>
            <a:r>
              <a:rPr lang="pt-BR" sz="1400" b="1" i="1" dirty="0" smtClean="0"/>
              <a:t> chilenos: uma aproximação discursiva</a:t>
            </a:r>
            <a:br>
              <a:rPr lang="pt-BR" sz="1400" b="1" i="1" dirty="0" smtClean="0"/>
            </a:br>
            <a:r>
              <a:rPr lang="es-ES" sz="1400" b="1" dirty="0" smtClean="0"/>
              <a:t>ao </a:t>
            </a:r>
            <a:r>
              <a:rPr lang="es-ES" sz="1400" b="1" i="1" dirty="0" smtClean="0"/>
              <a:t>Diccionario de uso del español de Chile</a:t>
            </a:r>
            <a:br>
              <a:rPr lang="es-ES" sz="1400" b="1" i="1" dirty="0" smtClean="0"/>
            </a:br>
            <a:r>
              <a:rPr lang="pt-BR" sz="1400" b="1" dirty="0" smtClean="0"/>
              <a:t>Juliana da Silveira Oliveira, 2011</a:t>
            </a:r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1044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/>
              <a:t>Por outro lado, retomando as situações de uso, percebemos que no exemplo há uma discussão em que estes enunciadores se dirigem a alguém designando-o como “vos”, numa atitude que poderíamos reconhecer como ofensiva. Percorrendo a nomenclatura do </a:t>
            </a:r>
            <a:r>
              <a:rPr lang="pt-BR" sz="2400" dirty="0" err="1" smtClean="0"/>
              <a:t>DUECh</a:t>
            </a:r>
            <a:r>
              <a:rPr lang="pt-BR" sz="2400" dirty="0" smtClean="0"/>
              <a:t> de algumas letras, especificamente do A ao C, procuramos entre os exemplos dos verbetes situações em que fosse feito o uso do pronome “vos” e encontramos apenas um caso, no verbete “</a:t>
            </a:r>
            <a:r>
              <a:rPr lang="pt-BR" sz="2400" dirty="0" err="1" smtClean="0"/>
              <a:t>colijunto</a:t>
            </a:r>
            <a:r>
              <a:rPr lang="pt-BR" sz="2400" dirty="0" smtClean="0"/>
              <a:t>”(</a:t>
            </a:r>
            <a:r>
              <a:rPr lang="pt-BR" sz="2400" dirty="0" err="1" smtClean="0"/>
              <a:t>adj</a:t>
            </a:r>
            <a:r>
              <a:rPr lang="pt-BR" sz="2400" dirty="0" smtClean="0"/>
              <a:t>/subst.): “</a:t>
            </a:r>
            <a:r>
              <a:rPr lang="pt-BR" sz="2400" dirty="0" err="1" smtClean="0"/>
              <a:t>Ni</a:t>
            </a:r>
            <a:r>
              <a:rPr lang="pt-BR" sz="2400" dirty="0" smtClean="0"/>
              <a:t> </a:t>
            </a:r>
            <a:r>
              <a:rPr lang="pt-BR" sz="2400" dirty="0" err="1" smtClean="0"/>
              <a:t>un</a:t>
            </a:r>
            <a:r>
              <a:rPr lang="pt-BR" sz="2400" dirty="0" smtClean="0"/>
              <a:t> </a:t>
            </a:r>
            <a:r>
              <a:rPr lang="pt-BR" sz="2400" dirty="0" err="1" smtClean="0"/>
              <a:t>pechoño</a:t>
            </a:r>
            <a:r>
              <a:rPr lang="pt-BR" sz="2400" dirty="0" smtClean="0"/>
              <a:t> y </a:t>
            </a:r>
            <a:r>
              <a:rPr lang="pt-BR" sz="2400" dirty="0" err="1" smtClean="0"/>
              <a:t>colijunto</a:t>
            </a:r>
            <a:r>
              <a:rPr lang="pt-BR" sz="2400" dirty="0" smtClean="0"/>
              <a:t> como vos”.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39185" y="6309320"/>
            <a:ext cx="330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http://dlm.fflch.usp.br/node/523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pt-BR" sz="1400" b="1" i="1" dirty="0" err="1" smtClean="0"/>
              <a:t>Así</a:t>
            </a:r>
            <a:r>
              <a:rPr lang="pt-BR" sz="1400" b="1" i="1" dirty="0" smtClean="0"/>
              <a:t> </a:t>
            </a:r>
            <a:r>
              <a:rPr lang="pt-BR" sz="1400" b="1" i="1" dirty="0" err="1" smtClean="0"/>
              <a:t>hablamos</a:t>
            </a:r>
            <a:r>
              <a:rPr lang="pt-BR" sz="1400" b="1" i="1" dirty="0" smtClean="0"/>
              <a:t> </a:t>
            </a:r>
            <a:r>
              <a:rPr lang="pt-BR" sz="1400" b="1" i="1" dirty="0" err="1" smtClean="0"/>
              <a:t>los</a:t>
            </a:r>
            <a:r>
              <a:rPr lang="pt-BR" sz="1400" b="1" i="1" dirty="0" smtClean="0"/>
              <a:t> chilenos: uma aproximação discursiva</a:t>
            </a:r>
            <a:br>
              <a:rPr lang="pt-BR" sz="1400" b="1" i="1" dirty="0" smtClean="0"/>
            </a:br>
            <a:r>
              <a:rPr lang="es-ES" sz="1400" b="1" dirty="0" smtClean="0"/>
              <a:t>ao </a:t>
            </a:r>
            <a:r>
              <a:rPr lang="es-ES" sz="1400" b="1" i="1" dirty="0" smtClean="0"/>
              <a:t>Diccionario de uso del español de Chile</a:t>
            </a:r>
            <a:br>
              <a:rPr lang="es-ES" sz="1400" b="1" i="1" dirty="0" smtClean="0"/>
            </a:br>
            <a:r>
              <a:rPr lang="pt-BR" sz="1400" b="1" dirty="0" smtClean="0"/>
              <a:t>Juliana da Silveira Oliveira, 2011</a:t>
            </a:r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1845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/>
              <a:t>Quanto à presença nos exemplos de um </a:t>
            </a:r>
            <a:r>
              <a:rPr lang="pt-BR" sz="2400" dirty="0" err="1" smtClean="0"/>
              <a:t>voseo</a:t>
            </a:r>
            <a:r>
              <a:rPr lang="pt-BR" sz="2400" dirty="0" smtClean="0"/>
              <a:t> verbal, que destacaremos com negrito, encontramos nesse mesmo recorte sete palavras. Em todo o conjunto havia duas consideradas de uso vulgar </a:t>
            </a:r>
            <a:r>
              <a:rPr lang="pt-BR" sz="2400" i="1" dirty="0" smtClean="0"/>
              <a:t>“</a:t>
            </a:r>
            <a:r>
              <a:rPr lang="pt-BR" sz="2400" i="1" dirty="0" err="1" smtClean="0"/>
              <a:t>conchesumadre</a:t>
            </a:r>
            <a:r>
              <a:rPr lang="pt-BR" sz="2400" i="1" dirty="0" smtClean="0"/>
              <a:t>” e “</a:t>
            </a:r>
            <a:r>
              <a:rPr lang="pt-BR" sz="2400" i="1" dirty="0" err="1" smtClean="0"/>
              <a:t>culeado</a:t>
            </a:r>
            <a:r>
              <a:rPr lang="pt-BR" sz="2400" i="1" dirty="0" smtClean="0"/>
              <a:t>”, cujos </a:t>
            </a:r>
            <a:r>
              <a:rPr lang="pt-BR" sz="2400" dirty="0" smtClean="0"/>
              <a:t>exemplos eram, respectivamente: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2400" dirty="0" smtClean="0"/>
              <a:t>Después de la escena de maltrato </a:t>
            </a:r>
            <a:r>
              <a:rPr lang="es-ES" sz="2400" b="1" dirty="0" smtClean="0"/>
              <a:t>tú tienes que decirme, dime solamente café, </a:t>
            </a:r>
            <a:r>
              <a:rPr lang="es-ES" sz="2400" b="1" dirty="0" err="1" smtClean="0"/>
              <a:t>ca-fé</a:t>
            </a:r>
            <a:r>
              <a:rPr lang="es-ES" sz="2400" b="1" dirty="0" smtClean="0"/>
              <a:t>. ¿Muy difícil, </a:t>
            </a:r>
            <a:r>
              <a:rPr lang="es-ES" sz="2400" dirty="0" smtClean="0"/>
              <a:t>cuesta? Café para que me des esta </a:t>
            </a:r>
            <a:r>
              <a:rPr lang="es-ES" sz="2400" dirty="0" err="1" smtClean="0"/>
              <a:t>huevá</a:t>
            </a:r>
            <a:r>
              <a:rPr lang="es-ES" sz="2400" dirty="0" smtClean="0"/>
              <a:t> que </a:t>
            </a:r>
            <a:r>
              <a:rPr lang="es-ES" sz="2400" b="1" dirty="0" err="1" smtClean="0"/>
              <a:t>andái</a:t>
            </a:r>
            <a:r>
              <a:rPr lang="es-ES" sz="2400" b="1" dirty="0" smtClean="0"/>
              <a:t> trayendo en la mano por la </a:t>
            </a:r>
            <a:r>
              <a:rPr lang="es-ES" sz="2400" b="1" i="1" dirty="0" err="1" smtClean="0"/>
              <a:t>conchesumadre</a:t>
            </a:r>
            <a:r>
              <a:rPr lang="es-ES" sz="2400" b="1" i="1" dirty="0" smtClean="0"/>
              <a:t>. </a:t>
            </a:r>
            <a:r>
              <a:rPr lang="es-ES" sz="2400" dirty="0" smtClean="0"/>
              <a:t>Si además </a:t>
            </a:r>
            <a:r>
              <a:rPr lang="es-ES" sz="2400" b="1" dirty="0" err="1" smtClean="0"/>
              <a:t>tuvierai</a:t>
            </a:r>
            <a:r>
              <a:rPr lang="es-ES" sz="2400" b="1" dirty="0" smtClean="0"/>
              <a:t> un poquito de CI te </a:t>
            </a:r>
            <a:r>
              <a:rPr lang="es-ES" sz="2400" b="1" dirty="0" err="1" smtClean="0"/>
              <a:t>daríai</a:t>
            </a:r>
            <a:r>
              <a:rPr lang="es-ES" sz="2400" b="1" dirty="0" smtClean="0"/>
              <a:t> cuenta que tu empleador te está cagando con el cuento </a:t>
            </a:r>
            <a:r>
              <a:rPr lang="es-ES" sz="2400" dirty="0" smtClean="0"/>
              <a:t>de los honorarios y demandarías por fresco y </a:t>
            </a:r>
            <a:r>
              <a:rPr lang="es-ES" sz="2400" dirty="0" err="1" smtClean="0"/>
              <a:t>care</a:t>
            </a:r>
            <a:r>
              <a:rPr lang="es-ES" sz="2400" dirty="0" smtClean="0"/>
              <a:t> raja (también es chileno el muy </a:t>
            </a:r>
            <a:r>
              <a:rPr lang="es-ES" sz="2400" i="1" dirty="0" err="1" smtClean="0"/>
              <a:t>culiado</a:t>
            </a:r>
            <a:r>
              <a:rPr lang="es-ES" sz="2400" i="1" dirty="0" smtClean="0"/>
              <a:t>).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839185" y="6309320"/>
            <a:ext cx="330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http://dlm.fflch.usp.br/node/523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83264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2000" dirty="0" smtClean="0"/>
          </a:p>
        </p:txBody>
      </p:sp>
      <p:pic>
        <p:nvPicPr>
          <p:cNvPr id="5" name="Imagem 4" descr="image.png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99592" y="2060848"/>
            <a:ext cx="712879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713</Words>
  <Application>Microsoft Office PowerPoint</Application>
  <PresentationFormat>Apresentação na tela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Voseo</vt:lpstr>
      <vt:lpstr>Así hablamos los chilenos: uma aproximação discursiva ao Diccionario de uso del español de Chile Juliana da Silveira Oliveira, 2011</vt:lpstr>
      <vt:lpstr>Así hablamos los chilenos: uma aproximação discursiva ao Diccionario de uso del español de Chile Juliana da Silveira Oliveira, 2011</vt:lpstr>
      <vt:lpstr>Así hablamos los chilenos: uma aproximação discursiva ao Diccionario de uso del español de Chile Juliana da Silveira Oliveira, 2011</vt:lpstr>
      <vt:lpstr>Así hablamos los chilenos: uma aproximação discursiva ao Diccionario de uso del español de Chile Juliana da Silveira Oliveira, 2011</vt:lpstr>
      <vt:lpstr>Así hablamos los chilenos: uma aproximação discursiva ao Diccionario de uso del español de Chile Juliana da Silveira Oliveira, 2011</vt:lpstr>
      <vt:lpstr>Así hablamos los chilenos: uma aproximação discursiva ao Diccionario de uso del español de Chile Juliana da Silveira Oliveira, 2011</vt:lpstr>
      <vt:lpstr>Así hablamos los chilenos: uma aproximação discursiva ao Diccionario de uso del español de Chile Juliana da Silveira Oliveira, 2011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Voseo</dc:title>
  <dc:creator>Maite</dc:creator>
  <cp:lastModifiedBy>Maite</cp:lastModifiedBy>
  <cp:revision>3</cp:revision>
  <dcterms:created xsi:type="dcterms:W3CDTF">2018-11-22T22:22:57Z</dcterms:created>
  <dcterms:modified xsi:type="dcterms:W3CDTF">2018-11-28T12:23:04Z</dcterms:modified>
</cp:coreProperties>
</file>