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83" r:id="rId2"/>
    <p:sldId id="312" r:id="rId3"/>
    <p:sldId id="284" r:id="rId4"/>
    <p:sldId id="258" r:id="rId5"/>
    <p:sldId id="259" r:id="rId6"/>
    <p:sldId id="272" r:id="rId7"/>
    <p:sldId id="271" r:id="rId8"/>
    <p:sldId id="313" r:id="rId9"/>
    <p:sldId id="314" r:id="rId10"/>
    <p:sldId id="260" r:id="rId11"/>
    <p:sldId id="316" r:id="rId12"/>
    <p:sldId id="261" r:id="rId13"/>
    <p:sldId id="262" r:id="rId14"/>
    <p:sldId id="285" r:id="rId15"/>
    <p:sldId id="304" r:id="rId16"/>
    <p:sldId id="315" r:id="rId17"/>
    <p:sldId id="275" r:id="rId18"/>
    <p:sldId id="311" r:id="rId19"/>
    <p:sldId id="307" r:id="rId20"/>
    <p:sldId id="276" r:id="rId21"/>
    <p:sldId id="277" r:id="rId22"/>
    <p:sldId id="309" r:id="rId23"/>
    <p:sldId id="310" r:id="rId24"/>
    <p:sldId id="278" r:id="rId25"/>
    <p:sldId id="280" r:id="rId26"/>
    <p:sldId id="281" r:id="rId27"/>
    <p:sldId id="263" r:id="rId28"/>
    <p:sldId id="264" r:id="rId29"/>
    <p:sldId id="282" r:id="rId30"/>
    <p:sldId id="265" r:id="rId31"/>
    <p:sldId id="266" r:id="rId32"/>
    <p:sldId id="302" r:id="rId33"/>
    <p:sldId id="267" r:id="rId34"/>
    <p:sldId id="279" r:id="rId35"/>
    <p:sldId id="300" r:id="rId36"/>
    <p:sldId id="301" r:id="rId37"/>
    <p:sldId id="297" r:id="rId38"/>
    <p:sldId id="298" r:id="rId39"/>
    <p:sldId id="299" r:id="rId40"/>
    <p:sldId id="268" r:id="rId41"/>
    <p:sldId id="303" r:id="rId42"/>
    <p:sldId id="306" r:id="rId43"/>
    <p:sldId id="269" r:id="rId44"/>
    <p:sldId id="305" r:id="rId45"/>
    <p:sldId id="270" r:id="rId46"/>
    <p:sldId id="289" r:id="rId47"/>
    <p:sldId id="288" r:id="rId48"/>
    <p:sldId id="290" r:id="rId49"/>
    <p:sldId id="287" r:id="rId50"/>
    <p:sldId id="291" r:id="rId51"/>
    <p:sldId id="292" r:id="rId52"/>
    <p:sldId id="293" r:id="rId53"/>
    <p:sldId id="294" r:id="rId54"/>
    <p:sldId id="295" r:id="rId55"/>
    <p:sldId id="296" r:id="rId56"/>
    <p:sldId id="286" r:id="rId57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3300"/>
    <a:srgbClr val="FF6600"/>
    <a:srgbClr val="00CC66"/>
    <a:srgbClr val="F6FCD6"/>
    <a:srgbClr val="FFFF00"/>
    <a:srgbClr val="00CC00"/>
    <a:srgbClr val="333333"/>
    <a:srgbClr val="29292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5938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1002-9758-436C-9BDE-BFCEEC4C3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C6A1-FA3B-4774-BA52-BC8A1D0351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AE24-7333-44DA-AAAF-2DE5C2F1E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7868-D120-4072-9B39-EA2AD062AD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FC45-AD79-4AF0-8F9F-39E2DF3633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2BFD-ED41-47C4-9C1B-CA45C96CA7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3A64-B38A-46C5-9D29-D6703468F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46B1-16F9-44A9-9610-C858FD3079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82B44-DBCF-4AED-A8B6-23D3DA85A5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B34C-BB41-4888-8C1D-FE11574644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85AD-D22D-4F60-9680-A55883D001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C90167-D73A-40C0-924A-50E056F4B5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701" y="1196752"/>
            <a:ext cx="8713787" cy="41767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LESÕES TRAUMÁTICAS DE TECIDOS MOLES</a:t>
            </a:r>
            <a:r>
              <a:rPr lang="pt-BR" sz="5400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pt-BR" sz="5400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pt-B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Profa.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Dra. Taís Tinucci</a:t>
            </a:r>
            <a:b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</a:b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Socorros de Urgência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6154" y="1988840"/>
            <a:ext cx="8570342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 eaLnBrk="0" hangingPunct="0">
              <a:lnSpc>
                <a:spcPct val="200000"/>
              </a:lnSpc>
              <a:buClr>
                <a:srgbClr val="FF6600"/>
              </a:buClr>
              <a:buSzPct val="100000"/>
              <a:buFontTx/>
              <a:buAutoNum type="arabicPeriod"/>
            </a:pP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Gelo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hangingPunct="0">
              <a:lnSpc>
                <a:spcPct val="200000"/>
              </a:lnSpc>
              <a:buClr>
                <a:srgbClr val="FF6600"/>
              </a:buClr>
              <a:buSzPct val="100000"/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Compressão leve</a:t>
            </a:r>
          </a:p>
          <a:p>
            <a:pPr marL="342900" indent="-342900" eaLnBrk="0" hangingPunct="0">
              <a:lnSpc>
                <a:spcPct val="200000"/>
              </a:lnSpc>
              <a:buClr>
                <a:srgbClr val="FF6600"/>
              </a:buClr>
              <a:buSzPct val="100000"/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Elevação da extremidade</a:t>
            </a:r>
          </a:p>
          <a:p>
            <a:pPr marL="342900" indent="-342900" eaLnBrk="0" hangingPunct="0">
              <a:lnSpc>
                <a:spcPct val="200000"/>
              </a:lnSpc>
              <a:buClr>
                <a:srgbClr val="FF6600"/>
              </a:buClr>
              <a:buSzPct val="100000"/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Repouso. Imobilização, se necessário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209550"/>
            <a:ext cx="8799512" cy="144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primeiros socorros nas lesões traumáticas superficiais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6276"/>
            <a:ext cx="7632848" cy="58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209550"/>
            <a:ext cx="8799512" cy="156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lesões traumáticas abertas ou feridas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1773238"/>
            <a:ext cx="8642350" cy="439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São provocadas pelo impacto de objeto cortante, pontiagudo ou superfície irregular, </a:t>
            </a:r>
            <a:r>
              <a:rPr lang="pt-BR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 perda da integridade da pele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Podem também ser causadas por pressão contínua e prolongada, resultando em dano à irrigação.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850" y="1844675"/>
            <a:ext cx="8569325" cy="40242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60000"/>
              </a:lnSpc>
              <a:buSzPct val="100000"/>
            </a:pP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 Perfurante ou penetrante: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orifício (projétil, estilete, prego)</a:t>
            </a:r>
          </a:p>
          <a:p>
            <a:pPr eaLnBrk="0" hangingPunct="0">
              <a:lnSpc>
                <a:spcPct val="160000"/>
              </a:lnSpc>
              <a:buSzPct val="100000"/>
            </a:pPr>
            <a:endParaRPr lang="pt-BR" sz="3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60000"/>
              </a:lnSpc>
              <a:buSzPct val="100000"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2 - Cortante ou incisa: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bordos regulares (faca, lâmina, navalha)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209550"/>
            <a:ext cx="8799512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tipos de feridas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333375"/>
            <a:ext cx="8568952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50000"/>
              </a:lnSpc>
              <a:buSzPct val="100000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3 - Corto - contusa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bordos irregulares (agente contundente)</a:t>
            </a:r>
          </a:p>
          <a:p>
            <a:pPr eaLnBrk="0" hangingPunct="0">
              <a:lnSpc>
                <a:spcPct val="150000"/>
              </a:lnSpc>
              <a:buSzPct val="100000"/>
            </a:pPr>
            <a:endParaRPr lang="pt-BR" sz="3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buSzPct val="100000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– Abrasão: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camadas superficiais (atrito contra superfície áspera)</a:t>
            </a:r>
          </a:p>
          <a:p>
            <a:pPr eaLnBrk="0" hangingPunct="0">
              <a:lnSpc>
                <a:spcPct val="150000"/>
              </a:lnSpc>
              <a:buSzPct val="100000"/>
            </a:pPr>
            <a:endParaRPr lang="pt-BR" sz="3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buSzPct val="100000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– Avulsão: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arrancamento da pele (tração e descolamento)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9388" y="209550"/>
            <a:ext cx="8799512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tipos de feridas</a:t>
            </a:r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682625" y="6394450"/>
            <a:ext cx="208915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Perfurante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708400" y="4862513"/>
            <a:ext cx="1657350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Abrasão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445250" y="6467475"/>
            <a:ext cx="19431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Corto - contusa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116013" y="3730625"/>
            <a:ext cx="8636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Incisão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7019925" y="3860800"/>
            <a:ext cx="1368425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Avulsão</a:t>
            </a:r>
          </a:p>
        </p:txBody>
      </p:sp>
      <p:pic>
        <p:nvPicPr>
          <p:cNvPr id="26631" name="Picture 11" descr="tipos lesões"/>
          <p:cNvPicPr>
            <a:picLocks noChangeAspect="1" noChangeArrowheads="1"/>
          </p:cNvPicPr>
          <p:nvPr/>
        </p:nvPicPr>
        <p:blipFill>
          <a:blip r:embed="rId2" cstate="print"/>
          <a:srcRect l="6198" t="72849" r="63065" b="6625"/>
          <a:stretch>
            <a:fillRect/>
          </a:stretch>
        </p:blipFill>
        <p:spPr bwMode="auto">
          <a:xfrm>
            <a:off x="250825" y="1125538"/>
            <a:ext cx="2808288" cy="2481262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632" name="Picture 12" descr="tipos lesões"/>
          <p:cNvPicPr>
            <a:picLocks noChangeAspect="1" noChangeArrowheads="1"/>
          </p:cNvPicPr>
          <p:nvPr/>
        </p:nvPicPr>
        <p:blipFill>
          <a:blip r:embed="rId2" cstate="print"/>
          <a:srcRect l="7269" t="39389" r="53378" b="41687"/>
          <a:stretch>
            <a:fillRect/>
          </a:stretch>
        </p:blipFill>
        <p:spPr bwMode="auto">
          <a:xfrm>
            <a:off x="6083300" y="4457700"/>
            <a:ext cx="3025775" cy="192405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633" name="Picture 13" descr="tipos lesões"/>
          <p:cNvPicPr>
            <a:picLocks noChangeAspect="1" noChangeArrowheads="1"/>
          </p:cNvPicPr>
          <p:nvPr/>
        </p:nvPicPr>
        <p:blipFill>
          <a:blip r:embed="rId2" cstate="print"/>
          <a:srcRect l="61569" t="42741" r="8583" b="38074"/>
          <a:stretch>
            <a:fillRect/>
          </a:stretch>
        </p:blipFill>
        <p:spPr bwMode="auto">
          <a:xfrm>
            <a:off x="6084888" y="1268413"/>
            <a:ext cx="2879725" cy="2447925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634" name="Picture 14" descr="tipos lesões"/>
          <p:cNvPicPr>
            <a:picLocks noChangeAspect="1" noChangeArrowheads="1"/>
          </p:cNvPicPr>
          <p:nvPr/>
        </p:nvPicPr>
        <p:blipFill>
          <a:blip r:embed="rId2" cstate="print"/>
          <a:srcRect l="64725" t="5849" r="1852" b="74496"/>
          <a:stretch>
            <a:fillRect/>
          </a:stretch>
        </p:blipFill>
        <p:spPr bwMode="auto">
          <a:xfrm>
            <a:off x="395288" y="4149725"/>
            <a:ext cx="2592387" cy="2016125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635" name="Picture 15" descr="tipos lesões"/>
          <p:cNvPicPr>
            <a:picLocks noChangeAspect="1" noChangeArrowheads="1"/>
          </p:cNvPicPr>
          <p:nvPr/>
        </p:nvPicPr>
        <p:blipFill>
          <a:blip r:embed="rId2" cstate="print"/>
          <a:srcRect l="5478" t="6128" r="53618" b="72453"/>
          <a:stretch>
            <a:fillRect/>
          </a:stretch>
        </p:blipFill>
        <p:spPr bwMode="auto">
          <a:xfrm>
            <a:off x="3132138" y="2708275"/>
            <a:ext cx="2808287" cy="1944688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aca e crianç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8659"/>
            <a:ext cx="5112568" cy="6248694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28" descr="lesoes traumáticas 5"/>
          <p:cNvPicPr>
            <a:picLocks noChangeAspect="1" noChangeArrowheads="1"/>
          </p:cNvPicPr>
          <p:nvPr/>
        </p:nvPicPr>
        <p:blipFill>
          <a:blip r:embed="rId2" cstate="print"/>
          <a:srcRect t="15347" r="3442" b="19536"/>
          <a:stretch>
            <a:fillRect/>
          </a:stretch>
        </p:blipFill>
        <p:spPr bwMode="auto">
          <a:xfrm>
            <a:off x="755650" y="1046163"/>
            <a:ext cx="7788275" cy="4759325"/>
          </a:xfrm>
          <a:prstGeom prst="rect">
            <a:avLst/>
          </a:prstGeom>
          <a:solidFill>
            <a:srgbClr val="DDDDDD"/>
          </a:solidFill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7650" name="Rectangle 1029"/>
          <p:cNvSpPr>
            <a:spLocks noChangeArrowheads="1"/>
          </p:cNvSpPr>
          <p:nvPr/>
        </p:nvSpPr>
        <p:spPr bwMode="auto">
          <a:xfrm>
            <a:off x="4211638" y="1052513"/>
            <a:ext cx="431800" cy="4752975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tiro"/>
          <p:cNvPicPr>
            <a:picLocks noChangeAspect="1" noChangeArrowheads="1"/>
          </p:cNvPicPr>
          <p:nvPr/>
        </p:nvPicPr>
        <p:blipFill>
          <a:blip r:embed="rId2" cstate="print"/>
          <a:srcRect l="7709" t="11235" r="8754" b="18735"/>
          <a:stretch>
            <a:fillRect/>
          </a:stretch>
        </p:blipFill>
        <p:spPr bwMode="auto">
          <a:xfrm>
            <a:off x="2238375" y="201613"/>
            <a:ext cx="4667250" cy="64531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700713" y="2940050"/>
            <a:ext cx="11842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Verdana" pitchFamily="34" charset="0"/>
              </a:rPr>
              <a:t>entrada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916613" y="6153150"/>
            <a:ext cx="862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Verdana" pitchFamily="34" charset="0"/>
              </a:rPr>
              <a:t>saída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pi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03563"/>
            <a:ext cx="4321175" cy="32416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698" name="Picture 5" descr="pint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4073525" cy="34353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1074738" y="19161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8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1" descr="graf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765175"/>
            <a:ext cx="8734425" cy="53276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lesoes traumáticas 6"/>
          <p:cNvPicPr>
            <a:picLocks noChangeAspect="1" noChangeArrowheads="1"/>
          </p:cNvPicPr>
          <p:nvPr/>
        </p:nvPicPr>
        <p:blipFill>
          <a:blip r:embed="rId2" cstate="print"/>
          <a:srcRect l="3050" t="9270" b="4425"/>
          <a:stretch>
            <a:fillRect/>
          </a:stretch>
        </p:blipFill>
        <p:spPr bwMode="auto">
          <a:xfrm>
            <a:off x="755650" y="1125538"/>
            <a:ext cx="7632700" cy="47513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lesoes traumáticas 7"/>
          <p:cNvPicPr>
            <a:picLocks noChangeAspect="1" noChangeArrowheads="1"/>
          </p:cNvPicPr>
          <p:nvPr/>
        </p:nvPicPr>
        <p:blipFill>
          <a:blip r:embed="rId2" cstate="print"/>
          <a:srcRect l="2158" t="2881" b="3322"/>
          <a:stretch>
            <a:fillRect/>
          </a:stretch>
        </p:blipFill>
        <p:spPr bwMode="auto">
          <a:xfrm>
            <a:off x="611188" y="714375"/>
            <a:ext cx="7848600" cy="52609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rpão 1"/>
          <p:cNvPicPr>
            <a:picLocks noChangeAspect="1" noChangeArrowheads="1"/>
          </p:cNvPicPr>
          <p:nvPr/>
        </p:nvPicPr>
        <p:blipFill>
          <a:blip r:embed="rId2" cstate="print"/>
          <a:srcRect l="42000" t="68820" r="36824" b="14413"/>
          <a:stretch>
            <a:fillRect/>
          </a:stretch>
        </p:blipFill>
        <p:spPr bwMode="auto">
          <a:xfrm>
            <a:off x="457200" y="152400"/>
            <a:ext cx="3917950" cy="4267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2770" name="Picture 3" descr="arpão"/>
          <p:cNvPicPr>
            <a:picLocks noChangeAspect="1" noChangeArrowheads="1"/>
          </p:cNvPicPr>
          <p:nvPr/>
        </p:nvPicPr>
        <p:blipFill>
          <a:blip r:embed="rId3" cstate="print"/>
          <a:srcRect l="42000" t="68819" r="36823" b="14415"/>
          <a:stretch>
            <a:fillRect/>
          </a:stretch>
        </p:blipFill>
        <p:spPr bwMode="auto">
          <a:xfrm>
            <a:off x="4724400" y="2362200"/>
            <a:ext cx="3987800" cy="4343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degloving"/>
          <p:cNvPicPr>
            <a:picLocks noChangeAspect="1" noChangeArrowheads="1"/>
          </p:cNvPicPr>
          <p:nvPr/>
        </p:nvPicPr>
        <p:blipFill>
          <a:blip r:embed="rId2" cstate="print"/>
          <a:srcRect l="18196" t="14334" r="23264" b="25026"/>
          <a:stretch>
            <a:fillRect/>
          </a:stretch>
        </p:blipFill>
        <p:spPr bwMode="auto">
          <a:xfrm>
            <a:off x="1260475" y="1268413"/>
            <a:ext cx="6624638" cy="41719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976688" y="5949950"/>
            <a:ext cx="1171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Verdana" pitchFamily="34" charset="0"/>
              </a:rPr>
              <a:t>avulsão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lesoes traumáticas 8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 l="7364" t="2859" r="10159" b="1364"/>
          <a:stretch>
            <a:fillRect/>
          </a:stretch>
        </p:blipFill>
        <p:spPr bwMode="auto">
          <a:xfrm>
            <a:off x="971550" y="474663"/>
            <a:ext cx="7129463" cy="57927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8" descr="lesoes traumáticas 91"/>
          <p:cNvPicPr>
            <a:picLocks noChangeAspect="1" noChangeArrowheads="1"/>
          </p:cNvPicPr>
          <p:nvPr/>
        </p:nvPicPr>
        <p:blipFill>
          <a:blip r:embed="rId2" cstate="print"/>
          <a:srcRect l="2754" t="3508" b="1920"/>
          <a:stretch>
            <a:fillRect/>
          </a:stretch>
        </p:blipFill>
        <p:spPr bwMode="auto">
          <a:xfrm>
            <a:off x="611188" y="741363"/>
            <a:ext cx="7866062" cy="5351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lesoes traumáticas 92"/>
          <p:cNvPicPr>
            <a:picLocks noChangeAspect="1" noChangeArrowheads="1"/>
          </p:cNvPicPr>
          <p:nvPr/>
        </p:nvPicPr>
        <p:blipFill>
          <a:blip r:embed="rId2" cstate="print"/>
          <a:srcRect l="13136" t="8009" r="14792" b="7986"/>
          <a:stretch>
            <a:fillRect/>
          </a:stretch>
        </p:blipFill>
        <p:spPr bwMode="auto">
          <a:xfrm>
            <a:off x="2555875" y="144463"/>
            <a:ext cx="3960813" cy="65976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850" y="2103438"/>
            <a:ext cx="8496300" cy="3413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</a:t>
            </a: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Contaminação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Hemorragia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Lesão de órgão profundo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388" y="209550"/>
            <a:ext cx="8799512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6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riscos das feridas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3850" y="1341438"/>
            <a:ext cx="8640763" cy="521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Moléstia infecciosa causada pela contaminação de feridas por esporos do </a:t>
            </a:r>
            <a:r>
              <a:rPr lang="pt-BR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Clostridium</a:t>
            </a:r>
            <a:r>
              <a:rPr lang="pt-BR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tetani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existentes no solo. Produtor de dois tipos de endotoxinas,  que provocam espasmos musculares localizados ou generalizados, causando convulsões. Pode levar à morte.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tétano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8" descr="lesoes traumáticas 93"/>
          <p:cNvPicPr>
            <a:picLocks noChangeAspect="1" noChangeArrowheads="1"/>
          </p:cNvPicPr>
          <p:nvPr/>
        </p:nvPicPr>
        <p:blipFill>
          <a:blip r:embed="rId2" cstate="print"/>
          <a:srcRect l="3305" t="2621" r="3474" b="4861"/>
          <a:stretch>
            <a:fillRect/>
          </a:stretch>
        </p:blipFill>
        <p:spPr bwMode="auto">
          <a:xfrm>
            <a:off x="2306638" y="260350"/>
            <a:ext cx="4497387" cy="63801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ChangeArrowheads="1"/>
          </p:cNvSpPr>
          <p:nvPr/>
        </p:nvSpPr>
        <p:spPr bwMode="auto">
          <a:xfrm>
            <a:off x="165100" y="209550"/>
            <a:ext cx="8813800" cy="156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lesões traumáticas superficiais ou contusões</a:t>
            </a:r>
          </a:p>
        </p:txBody>
      </p:sp>
      <p:sp>
        <p:nvSpPr>
          <p:cNvPr id="17410" name="Text Box 1029"/>
          <p:cNvSpPr txBox="1">
            <a:spLocks noChangeArrowheads="1"/>
          </p:cNvSpPr>
          <p:nvPr/>
        </p:nvSpPr>
        <p:spPr bwMode="auto">
          <a:xfrm>
            <a:off x="0" y="1484313"/>
            <a:ext cx="86756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4822" name="Rectangle 1030"/>
          <p:cNvSpPr>
            <a:spLocks noChangeArrowheads="1"/>
          </p:cNvSpPr>
          <p:nvPr/>
        </p:nvSpPr>
        <p:spPr bwMode="auto">
          <a:xfrm>
            <a:off x="684213" y="2184400"/>
            <a:ext cx="7812087" cy="324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São provocadas pelo impacto contra objeto ou superfície romba, </a:t>
            </a:r>
            <a:r>
              <a:rPr lang="pt-BR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sem perda da integridade da pele.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2327882"/>
            <a:ext cx="8497888" cy="2253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defRPr/>
            </a:pP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Perda de sangue devida à rotura de vaso sanguíneo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6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hemorragia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1773238"/>
            <a:ext cx="8496300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SzPct val="100000"/>
              <a:buFontTx/>
              <a:buChar char="•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Arterial: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saída de sangue em jatos, sincrônicos aos batimentos cardíacos</a:t>
            </a:r>
          </a:p>
          <a:p>
            <a:pPr eaLnBrk="0" hangingPunct="0">
              <a:lnSpc>
                <a:spcPct val="200000"/>
              </a:lnSpc>
              <a:buSzPct val="100000"/>
            </a:pPr>
            <a:endParaRPr lang="pt-BR" sz="3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200000"/>
              </a:lnSpc>
              <a:buSzPct val="100000"/>
              <a:buFontTx/>
              <a:buChar char="•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Venosa: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saída de sangue uniforme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tipos de hemorragia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9388" y="209550"/>
            <a:ext cx="8785225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tipos de hemorragia</a:t>
            </a:r>
          </a:p>
        </p:txBody>
      </p: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323850" y="1557338"/>
            <a:ext cx="8640763" cy="4679950"/>
            <a:chOff x="113" y="1117"/>
            <a:chExt cx="5443" cy="2993"/>
          </a:xfrm>
        </p:grpSpPr>
        <p:pic>
          <p:nvPicPr>
            <p:cNvPr id="43011" name="Picture 5" descr="hemorragia"/>
            <p:cNvPicPr>
              <a:picLocks noChangeAspect="1" noChangeArrowheads="1"/>
            </p:cNvPicPr>
            <p:nvPr/>
          </p:nvPicPr>
          <p:blipFill>
            <a:blip r:embed="rId2" cstate="print"/>
            <a:srcRect t="1312" r="6914"/>
            <a:stretch>
              <a:fillRect/>
            </a:stretch>
          </p:blipFill>
          <p:spPr bwMode="auto">
            <a:xfrm rot="180000">
              <a:off x="476" y="1243"/>
              <a:ext cx="4672" cy="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43012" name="Rectangle 6"/>
            <p:cNvSpPr>
              <a:spLocks noChangeArrowheads="1"/>
            </p:cNvSpPr>
            <p:nvPr/>
          </p:nvSpPr>
          <p:spPr bwMode="auto">
            <a:xfrm>
              <a:off x="476" y="3748"/>
              <a:ext cx="5080" cy="362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43013" name="Rectangle 7"/>
            <p:cNvSpPr>
              <a:spLocks noChangeArrowheads="1"/>
            </p:cNvSpPr>
            <p:nvPr/>
          </p:nvSpPr>
          <p:spPr bwMode="auto">
            <a:xfrm>
              <a:off x="113" y="1117"/>
              <a:ext cx="5080" cy="362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43014" name="Rectangle 8"/>
            <p:cNvSpPr>
              <a:spLocks noChangeArrowheads="1"/>
            </p:cNvSpPr>
            <p:nvPr/>
          </p:nvSpPr>
          <p:spPr bwMode="auto">
            <a:xfrm rot="5400000">
              <a:off x="-975" y="2387"/>
              <a:ext cx="2540" cy="362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43015" name="Rectangle 9"/>
            <p:cNvSpPr>
              <a:spLocks noChangeArrowheads="1"/>
            </p:cNvSpPr>
            <p:nvPr/>
          </p:nvSpPr>
          <p:spPr bwMode="auto">
            <a:xfrm rot="5400000">
              <a:off x="3923" y="2433"/>
              <a:ext cx="2540" cy="362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8675" y="1844675"/>
            <a:ext cx="7199313" cy="3339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20000"/>
              </a:lnSpc>
              <a:buFontTx/>
              <a:buChar char="•"/>
            </a:pPr>
            <a:r>
              <a:rPr lang="pt-B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dentro do corpo</a:t>
            </a:r>
          </a:p>
          <a:p>
            <a:pPr eaLnBrk="0" hangingPunct="0">
              <a:lnSpc>
                <a:spcPct val="220000"/>
              </a:lnSpc>
            </a:pPr>
            <a:endParaRPr lang="pt-BR" sz="3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lnSpc>
                <a:spcPct val="220000"/>
              </a:lnSpc>
              <a:buFontTx/>
              <a:buChar char="•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Externa: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visível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classificação das hemorragias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lesoes traumáticas 9"/>
          <p:cNvPicPr>
            <a:picLocks noChangeAspect="1" noChangeArrowheads="1"/>
          </p:cNvPicPr>
          <p:nvPr/>
        </p:nvPicPr>
        <p:blipFill>
          <a:blip r:embed="rId2" cstate="print">
            <a:lum bright="-6000" contrast="-36000"/>
          </a:blip>
          <a:srcRect l="2489" t="7976"/>
          <a:stretch>
            <a:fillRect/>
          </a:stretch>
        </p:blipFill>
        <p:spPr bwMode="auto">
          <a:xfrm>
            <a:off x="755650" y="836613"/>
            <a:ext cx="7743825" cy="511333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027" descr="enxada na test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027" descr="enxada na test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enxada na te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27" descr="enxada na test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enxada na test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750" y="1773238"/>
            <a:ext cx="8062913" cy="435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Impacto contra objeto ou superfície romba provoca:</a:t>
            </a:r>
          </a:p>
          <a:p>
            <a:pPr eaLnBrk="0" hangingPunct="0">
              <a:lnSpc>
                <a:spcPct val="200000"/>
              </a:lnSpc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Hemorragia: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Rotura de vasos sanguíneos</a:t>
            </a:r>
          </a:p>
          <a:p>
            <a:pPr eaLnBrk="0" hangingPunct="0">
              <a:lnSpc>
                <a:spcPct val="200000"/>
              </a:lnSpc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Edema: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Lesão endotelial que permite saída de plasma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209550"/>
            <a:ext cx="8799512" cy="156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mecanismos das lesões traumáticas superficiais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650" y="1773238"/>
            <a:ext cx="8137525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</a:t>
            </a: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Deitar a vítima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2 -</a:t>
            </a: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Afrouxar as vestes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3 -</a:t>
            </a: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Elevação da parte afetada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4 -</a:t>
            </a: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Curativo compressivo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156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conduta nas hemorragias externas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1" descr="CURATIVOS COMPRESSIVOS3"/>
          <p:cNvPicPr>
            <a:picLocks noChangeAspect="1" noChangeArrowheads="1"/>
          </p:cNvPicPr>
          <p:nvPr/>
        </p:nvPicPr>
        <p:blipFill>
          <a:blip r:embed="rId2" cstate="print"/>
          <a:srcRect r="2238"/>
          <a:stretch>
            <a:fillRect/>
          </a:stretch>
        </p:blipFill>
        <p:spPr bwMode="auto">
          <a:xfrm>
            <a:off x="6300788" y="2368550"/>
            <a:ext cx="2232025" cy="19240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2226" name="Picture 12" descr="CURATIVOS COMPRESSIVOS1"/>
          <p:cNvPicPr>
            <a:picLocks noChangeAspect="1" noChangeArrowheads="1"/>
          </p:cNvPicPr>
          <p:nvPr/>
        </p:nvPicPr>
        <p:blipFill>
          <a:blip r:embed="rId3" cstate="print"/>
          <a:srcRect r="2080"/>
          <a:stretch>
            <a:fillRect/>
          </a:stretch>
        </p:blipFill>
        <p:spPr bwMode="auto">
          <a:xfrm>
            <a:off x="3563938" y="2363788"/>
            <a:ext cx="2303462" cy="192881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2227" name="Picture 13" descr="CURATIVOS COMPRESSIVO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349500"/>
            <a:ext cx="2303463" cy="19399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79388" y="209550"/>
            <a:ext cx="8785225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curativo compressivo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79388" y="209550"/>
            <a:ext cx="8785225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curativo compressivo</a:t>
            </a:r>
          </a:p>
        </p:txBody>
      </p:sp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598613"/>
            <a:ext cx="5472113" cy="44164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1556792"/>
            <a:ext cx="8424862" cy="4964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742950" indent="-742950" eaLnBrk="0" hangingPunct="0">
              <a:lnSpc>
                <a:spcPct val="220000"/>
              </a:lnSpc>
              <a:buClr>
                <a:srgbClr val="CC3300"/>
              </a:buClr>
              <a:buSzPct val="100000"/>
              <a:buFont typeface="+mj-lt"/>
              <a:buAutoNum type="arabicPeriod"/>
            </a:pP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Colocar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vítima </a:t>
            </a: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sentada</a:t>
            </a:r>
          </a:p>
          <a:p>
            <a:pPr marL="742950" indent="-742950" eaLnBrk="0" hangingPunct="0">
              <a:lnSpc>
                <a:spcPct val="220000"/>
              </a:lnSpc>
              <a:buClr>
                <a:srgbClr val="CC3300"/>
              </a:buClr>
              <a:buSzPct val="100000"/>
              <a:buFont typeface="+mj-lt"/>
              <a:buAutoNum type="arabicPeriod"/>
            </a:pP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Tamponamento nasal</a:t>
            </a:r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eaLnBrk="0" hangingPunct="0">
              <a:lnSpc>
                <a:spcPct val="220000"/>
              </a:lnSpc>
              <a:buClr>
                <a:srgbClr val="CC3300"/>
              </a:buClr>
              <a:buSzPct val="100000"/>
              <a:buFont typeface="+mj-lt"/>
              <a:buAutoNum type="arabicPeriod"/>
            </a:pP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Bolsa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gelo ou compressas </a:t>
            </a: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frias</a:t>
            </a:r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hemorragia nasal ou epistaxe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9388" y="209550"/>
            <a:ext cx="8785225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hemorragia nasal ou epistaxe</a:t>
            </a:r>
          </a:p>
        </p:txBody>
      </p:sp>
      <p:pic>
        <p:nvPicPr>
          <p:cNvPr id="55298" name="Picture 5" descr="epistaxe"/>
          <p:cNvPicPr>
            <a:picLocks noChangeAspect="1" noChangeArrowheads="1"/>
          </p:cNvPicPr>
          <p:nvPr/>
        </p:nvPicPr>
        <p:blipFill>
          <a:blip r:embed="rId2" cstate="print"/>
          <a:srcRect t="1361" b="61584"/>
          <a:stretch>
            <a:fillRect/>
          </a:stretch>
        </p:blipFill>
        <p:spPr bwMode="auto">
          <a:xfrm>
            <a:off x="539750" y="2747963"/>
            <a:ext cx="3816350" cy="26257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5299" name="Picture 6" descr="epistaxe"/>
          <p:cNvPicPr>
            <a:picLocks noChangeAspect="1" noChangeArrowheads="1"/>
          </p:cNvPicPr>
          <p:nvPr/>
        </p:nvPicPr>
        <p:blipFill>
          <a:blip r:embed="rId3" cstate="print"/>
          <a:srcRect t="62341"/>
          <a:stretch>
            <a:fillRect/>
          </a:stretch>
        </p:blipFill>
        <p:spPr bwMode="auto">
          <a:xfrm>
            <a:off x="4787900" y="2754313"/>
            <a:ext cx="3744913" cy="26193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1268760"/>
            <a:ext cx="8785225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SzPct val="100000"/>
            </a:pP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</a:t>
            </a:r>
            <a:r>
              <a:rPr lang="pt-BR" sz="3200" dirty="0">
                <a:solidFill>
                  <a:srgbClr val="C00000"/>
                </a:solidFill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Curativo compressivo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2 -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Bolsa de gelo</a:t>
            </a:r>
          </a:p>
          <a:p>
            <a:pPr eaLnBrk="0" hangingPunct="0">
              <a:lnSpc>
                <a:spcPct val="200000"/>
              </a:lnSpc>
              <a:buSzPct val="100000"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3 -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Orientação para vacinação contra o tétano</a:t>
            </a:r>
          </a:p>
          <a:p>
            <a:pPr eaLnBrk="0" hangingPunct="0">
              <a:lnSpc>
                <a:spcPct val="200000"/>
              </a:lnSpc>
            </a:pPr>
            <a:r>
              <a:rPr lang="pt-B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(Após os 15 anos, a cada 10 anos)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209550"/>
            <a:ext cx="87852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primeiros socorros nas feridas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acidente mã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acidente mã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acidente mão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acidente mã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1557338"/>
            <a:ext cx="8569325" cy="521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Equimose -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Hemorragia por </a:t>
            </a:r>
            <a:r>
              <a:rPr lang="pt-BR" sz="2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rotura de vaso de pequeno calibre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se infiltra em planos superficiais da pele íntegra. </a:t>
            </a:r>
          </a:p>
          <a:p>
            <a:pPr eaLnBrk="0" hangingPunct="0">
              <a:lnSpc>
                <a:spcPct val="150000"/>
              </a:lnSpc>
              <a:buSzPct val="100000"/>
            </a:pPr>
            <a:endParaRPr lang="pt-BR" sz="28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Hematoma -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Acúmulo de sangue por </a:t>
            </a:r>
            <a:r>
              <a:rPr lang="pt-BR" sz="2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rotura de vaso de médio ou grande calibre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separa os planos dos tecidos moles. Pode acompanhar lesões mais graves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209550"/>
            <a:ext cx="8799512" cy="144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tipos de hemorragia das lesões traumáticas superficiais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acidente mão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acidente mão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acidente mão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acidente mão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acidente mão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acidente mão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acidente mã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4613"/>
            <a:ext cx="8893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28" descr="lesoes traumáticas 2"/>
          <p:cNvPicPr>
            <a:picLocks noChangeAspect="1" noChangeArrowheads="1"/>
          </p:cNvPicPr>
          <p:nvPr/>
        </p:nvPicPr>
        <p:blipFill>
          <a:blip r:embed="rId2" cstate="print"/>
          <a:srcRect l="14757" t="3407" r="16844" b="4535"/>
          <a:stretch>
            <a:fillRect/>
          </a:stretch>
        </p:blipFill>
        <p:spPr bwMode="auto">
          <a:xfrm>
            <a:off x="1403350" y="549275"/>
            <a:ext cx="6286500" cy="58324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lesoes traumáticas 1"/>
          <p:cNvPicPr>
            <a:picLocks noChangeAspect="1" noChangeArrowheads="1"/>
          </p:cNvPicPr>
          <p:nvPr/>
        </p:nvPicPr>
        <p:blipFill>
          <a:blip r:embed="rId2" cstate="print"/>
          <a:srcRect l="1875" t="8041" r="948" b="6546"/>
          <a:stretch>
            <a:fillRect/>
          </a:stretch>
        </p:blipFill>
        <p:spPr bwMode="auto">
          <a:xfrm>
            <a:off x="755650" y="1125538"/>
            <a:ext cx="7488238" cy="45354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lesões boxer"/>
          <p:cNvPicPr>
            <a:picLocks noChangeAspect="1" noChangeArrowheads="1"/>
          </p:cNvPicPr>
          <p:nvPr/>
        </p:nvPicPr>
        <p:blipFill>
          <a:blip r:embed="rId2" cstate="print"/>
          <a:srcRect r="50659"/>
          <a:stretch>
            <a:fillRect/>
          </a:stretch>
        </p:blipFill>
        <p:spPr bwMode="auto">
          <a:xfrm>
            <a:off x="250825" y="298450"/>
            <a:ext cx="5761038" cy="29765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8611" name="Picture 3" descr="lesões boxer"/>
          <p:cNvPicPr>
            <a:picLocks noChangeAspect="1" noChangeArrowheads="1"/>
          </p:cNvPicPr>
          <p:nvPr/>
        </p:nvPicPr>
        <p:blipFill>
          <a:blip r:embed="rId2" cstate="print"/>
          <a:srcRect l="50714"/>
          <a:stretch>
            <a:fillRect/>
          </a:stretch>
        </p:blipFill>
        <p:spPr bwMode="auto">
          <a:xfrm>
            <a:off x="3419475" y="3587750"/>
            <a:ext cx="5400675" cy="2794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ematoma fro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5029200" cy="633571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Pages>15</Pages>
  <Words>454</Words>
  <Application>Microsoft Office PowerPoint</Application>
  <PresentationFormat>Apresentação na tela (4:3)</PresentationFormat>
  <Paragraphs>70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Design padrão</vt:lpstr>
      <vt:lpstr>LESÕES TRAUMÁTICAS DE TECIDOS MOLES Profa. Dra. Taís Tinucci Socorros de Urgência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LESÕES TRAUMÁTICAS</dc:title>
  <dc:subject>AULA</dc:subject>
  <dc:creator>TAÍS TINUCCI</dc:creator>
  <cp:keywords>PRIMEIROS SOCORROS</cp:keywords>
  <cp:lastModifiedBy>Usuário</cp:lastModifiedBy>
  <cp:revision>32</cp:revision>
  <cp:lastPrinted>1601-01-01T00:00:00Z</cp:lastPrinted>
  <dcterms:created xsi:type="dcterms:W3CDTF">1999-02-04T13:32:46Z</dcterms:created>
  <dcterms:modified xsi:type="dcterms:W3CDTF">2014-03-10T21:40:43Z</dcterms:modified>
</cp:coreProperties>
</file>