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sldIdLst>
    <p:sldId id="257" r:id="rId2"/>
    <p:sldId id="258" r:id="rId3"/>
    <p:sldId id="284" r:id="rId4"/>
    <p:sldId id="285" r:id="rId5"/>
    <p:sldId id="286" r:id="rId6"/>
    <p:sldId id="287" r:id="rId7"/>
    <p:sldId id="298" r:id="rId8"/>
    <p:sldId id="259" r:id="rId9"/>
    <p:sldId id="260" r:id="rId10"/>
    <p:sldId id="262" r:id="rId11"/>
    <p:sldId id="265" r:id="rId12"/>
    <p:sldId id="266" r:id="rId13"/>
    <p:sldId id="267" r:id="rId14"/>
    <p:sldId id="304" r:id="rId15"/>
    <p:sldId id="300" r:id="rId16"/>
    <p:sldId id="289" r:id="rId17"/>
    <p:sldId id="295" r:id="rId18"/>
    <p:sldId id="297" r:id="rId19"/>
    <p:sldId id="299" r:id="rId20"/>
    <p:sldId id="301" r:id="rId21"/>
    <p:sldId id="303" r:id="rId22"/>
    <p:sldId id="302" r:id="rId23"/>
    <p:sldId id="268" r:id="rId24"/>
    <p:sldId id="305" r:id="rId25"/>
    <p:sldId id="306" r:id="rId26"/>
    <p:sldId id="275" r:id="rId27"/>
    <p:sldId id="269" r:id="rId28"/>
    <p:sldId id="270" r:id="rId29"/>
    <p:sldId id="308" r:id="rId30"/>
    <p:sldId id="307" r:id="rId31"/>
    <p:sldId id="272" r:id="rId32"/>
    <p:sldId id="273" r:id="rId33"/>
    <p:sldId id="288" r:id="rId34"/>
    <p:sldId id="322" r:id="rId35"/>
    <p:sldId id="292" r:id="rId36"/>
    <p:sldId id="290" r:id="rId37"/>
    <p:sldId id="312" r:id="rId38"/>
    <p:sldId id="325" r:id="rId39"/>
    <p:sldId id="324" r:id="rId40"/>
    <p:sldId id="311" r:id="rId41"/>
    <p:sldId id="293" r:id="rId42"/>
    <p:sldId id="314" r:id="rId43"/>
    <p:sldId id="313" r:id="rId44"/>
    <p:sldId id="319" r:id="rId45"/>
    <p:sldId id="321" r:id="rId46"/>
    <p:sldId id="320" r:id="rId47"/>
    <p:sldId id="317" r:id="rId48"/>
    <p:sldId id="315" r:id="rId49"/>
    <p:sldId id="326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2"/>
    <p:restoredTop sz="94669"/>
  </p:normalViewPr>
  <p:slideViewPr>
    <p:cSldViewPr snapToGrid="0" snapToObjects="1">
      <p:cViewPr varScale="1">
        <p:scale>
          <a:sx n="104" d="100"/>
          <a:sy n="104" d="100"/>
        </p:scale>
        <p:origin x="6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B70B6-BF51-844F-A56F-AC2C5AF8E7C2}" type="datetimeFigureOut">
              <a:rPr lang="pt-BR" smtClean="0"/>
              <a:t>15/11/2021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9C9B9-930C-ED40-98A7-1BBB2E7B9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16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59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704400" y="3668217"/>
            <a:ext cx="783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800" cy="26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1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8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39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100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 rot="10800000">
            <a:off x="33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3"/>
          <p:cNvSpPr/>
          <p:nvPr/>
        </p:nvSpPr>
        <p:spPr>
          <a:xfrm rot="675">
            <a:off x="798337" y="1128332"/>
            <a:ext cx="6114400" cy="4601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5" name="Google Shape;55;p13"/>
          <p:cNvCxnSpPr/>
          <p:nvPr/>
        </p:nvCxnSpPr>
        <p:spPr>
          <a:xfrm>
            <a:off x="18233" y="155467"/>
            <a:ext cx="12155600" cy="0"/>
          </a:xfrm>
          <a:prstGeom prst="straightConnector1">
            <a:avLst/>
          </a:prstGeom>
          <a:noFill/>
          <a:ln w="9525" cap="flat" cmpd="sng">
            <a:solidFill>
              <a:srgbClr val="EEDFCD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6" name="Google Shape;56;p13"/>
          <p:cNvCxnSpPr/>
          <p:nvPr/>
        </p:nvCxnSpPr>
        <p:spPr>
          <a:xfrm>
            <a:off x="18233" y="6702767"/>
            <a:ext cx="12155600" cy="0"/>
          </a:xfrm>
          <a:prstGeom prst="straightConnector1">
            <a:avLst/>
          </a:prstGeom>
          <a:noFill/>
          <a:ln w="9525" cap="flat" cmpd="sng">
            <a:solidFill>
              <a:srgbClr val="EEDFCD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7479400" y="1078433"/>
            <a:ext cx="3617600" cy="304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7479400" y="4626300"/>
            <a:ext cx="3617600" cy="78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16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Layout personalizado 1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4"/>
          <p:cNvSpPr/>
          <p:nvPr/>
        </p:nvSpPr>
        <p:spPr>
          <a:xfrm>
            <a:off x="3088765" y="4486199"/>
            <a:ext cx="2176000" cy="2176000"/>
          </a:xfrm>
          <a:prstGeom prst="ellipse">
            <a:avLst/>
          </a:prstGeom>
          <a:noFill/>
          <a:ln w="1905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14"/>
          <p:cNvSpPr/>
          <p:nvPr/>
        </p:nvSpPr>
        <p:spPr>
          <a:xfrm>
            <a:off x="8157899" y="1886432"/>
            <a:ext cx="2176000" cy="2176000"/>
          </a:xfrm>
          <a:prstGeom prst="ellipse">
            <a:avLst/>
          </a:prstGeom>
          <a:noFill/>
          <a:ln w="1905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4"/>
          <p:cNvSpPr/>
          <p:nvPr/>
        </p:nvSpPr>
        <p:spPr>
          <a:xfrm>
            <a:off x="10000300" y="5448933"/>
            <a:ext cx="1108400" cy="1108400"/>
          </a:xfrm>
          <a:prstGeom prst="ellipse">
            <a:avLst/>
          </a:prstGeom>
          <a:noFill/>
          <a:ln w="19050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4"/>
          <p:cNvSpPr/>
          <p:nvPr/>
        </p:nvSpPr>
        <p:spPr>
          <a:xfrm>
            <a:off x="1058917" y="1992351"/>
            <a:ext cx="1108400" cy="1108400"/>
          </a:xfrm>
          <a:prstGeom prst="ellipse">
            <a:avLst/>
          </a:prstGeom>
          <a:noFill/>
          <a:ln w="19050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14"/>
          <p:cNvSpPr/>
          <p:nvPr/>
        </p:nvSpPr>
        <p:spPr>
          <a:xfrm>
            <a:off x="1440400" y="2236517"/>
            <a:ext cx="4603200" cy="193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14"/>
          <p:cNvSpPr/>
          <p:nvPr/>
        </p:nvSpPr>
        <p:spPr>
          <a:xfrm>
            <a:off x="6148367" y="2236517"/>
            <a:ext cx="4603200" cy="193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4"/>
          <p:cNvSpPr/>
          <p:nvPr/>
        </p:nvSpPr>
        <p:spPr>
          <a:xfrm>
            <a:off x="6148400" y="4272133"/>
            <a:ext cx="4603200" cy="193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4"/>
          <p:cNvSpPr/>
          <p:nvPr/>
        </p:nvSpPr>
        <p:spPr>
          <a:xfrm>
            <a:off x="1440433" y="4272133"/>
            <a:ext cx="4603200" cy="193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797200" y="594833"/>
            <a:ext cx="8597600" cy="12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1797233" y="2363867"/>
            <a:ext cx="3889600" cy="16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6505167" y="2363867"/>
            <a:ext cx="3889600" cy="16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3"/>
          </p:nvPr>
        </p:nvSpPr>
        <p:spPr>
          <a:xfrm>
            <a:off x="1797200" y="4399533"/>
            <a:ext cx="3889600" cy="16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4"/>
          </p:nvPr>
        </p:nvSpPr>
        <p:spPr>
          <a:xfrm>
            <a:off x="6505167" y="4399533"/>
            <a:ext cx="3889600" cy="16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rgbClr val="616161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65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2">
  <p:cSld name="Layout personalizado 2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15"/>
          <p:cNvSpPr/>
          <p:nvPr/>
        </p:nvSpPr>
        <p:spPr>
          <a:xfrm>
            <a:off x="0" y="0"/>
            <a:ext cx="4683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15600" y="410433"/>
            <a:ext cx="3509200" cy="57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5349100" y="486600"/>
            <a:ext cx="6467200" cy="567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867">
                <a:solidFill>
                  <a:schemeClr val="dk2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867">
                <a:solidFill>
                  <a:schemeClr val="dk2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867">
                <a:solidFill>
                  <a:schemeClr val="dk2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867">
                <a:solidFill>
                  <a:schemeClr val="dk2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867">
                <a:solidFill>
                  <a:schemeClr val="dk2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39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3">
  <p:cSld name="Layout personalizado 3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 rot="-5400000">
            <a:off x="-826967" y="2396667"/>
            <a:ext cx="5418800" cy="20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1">
                <a:solidFill>
                  <a:schemeClr val="accent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1">
                <a:solidFill>
                  <a:schemeClr val="accent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1">
                <a:solidFill>
                  <a:schemeClr val="accent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1">
                <a:solidFill>
                  <a:schemeClr val="accent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1">
                <a:solidFill>
                  <a:schemeClr val="accent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1">
                <a:solidFill>
                  <a:schemeClr val="accent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1">
                <a:solidFill>
                  <a:schemeClr val="accent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1">
                <a:solidFill>
                  <a:schemeClr val="accent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468000" y="691833"/>
            <a:ext cx="3784400" cy="54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867">
                <a:solidFill>
                  <a:schemeClr val="dk2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867">
                <a:solidFill>
                  <a:schemeClr val="dk2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867">
                <a:solidFill>
                  <a:schemeClr val="dk2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867">
                <a:solidFill>
                  <a:schemeClr val="dk2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867">
                <a:solidFill>
                  <a:schemeClr val="dk2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7567800" y="691833"/>
            <a:ext cx="3784400" cy="54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867">
                <a:solidFill>
                  <a:schemeClr val="dk2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867">
                <a:solidFill>
                  <a:schemeClr val="dk2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867">
                <a:solidFill>
                  <a:schemeClr val="dk2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867">
                <a:solidFill>
                  <a:schemeClr val="dk2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867">
                <a:solidFill>
                  <a:schemeClr val="dk2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14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2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78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8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57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95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18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8" name="Google Shape;38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600" cy="20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54000" y="3974833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56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61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2519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s6cEYg9Ra7A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/>
            <a:r>
              <a:rPr lang="pt-BR" sz="5000" dirty="0"/>
              <a:t>Fisiologia do Tênis</a:t>
            </a:r>
            <a:endParaRPr sz="50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7479400" y="4363412"/>
            <a:ext cx="4543724" cy="14161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0000" lnSpcReduction="20000"/>
          </a:bodyPr>
          <a:lstStyle/>
          <a:p>
            <a:pPr marL="0" indent="0" algn="ctr"/>
            <a:r>
              <a:rPr lang="pt-BR" sz="4200" dirty="0"/>
              <a:t>Valéria </a:t>
            </a:r>
            <a:r>
              <a:rPr lang="pt-BR" sz="4200" dirty="0" err="1"/>
              <a:t>Panissa</a:t>
            </a:r>
            <a:endParaRPr sz="4200" dirty="0"/>
          </a:p>
          <a:p>
            <a:pPr marL="0" indent="0" algn="ctr"/>
            <a:r>
              <a:rPr lang="pt-BR" sz="4200" dirty="0"/>
              <a:t>Fisiologia do Esporte </a:t>
            </a:r>
          </a:p>
          <a:p>
            <a:pPr marL="0" indent="0" algn="ctr"/>
            <a:r>
              <a:rPr lang="pt-BR" sz="4200" dirty="0"/>
              <a:t>EFE 0170 (2021)</a:t>
            </a:r>
            <a:endParaRPr dirty="0"/>
          </a:p>
        </p:txBody>
      </p:sp>
      <p:pic>
        <p:nvPicPr>
          <p:cNvPr id="1026" name="Picture 2" descr="Tennis Icon">
            <a:extLst>
              <a:ext uri="{FF2B5EF4-FFF2-40B4-BE49-F238E27FC236}">
                <a16:creationId xmlns:a16="http://schemas.microsoft.com/office/drawing/2014/main" id="{EB85F4F9-8565-B443-8559-C69152251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03" y="1520421"/>
            <a:ext cx="5089543" cy="38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4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9592577-C38E-CE46-9DF1-930DD7B0B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7893" y="-1134685"/>
            <a:ext cx="4716213" cy="96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5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DF7156-F2A7-3F47-8BFC-6714563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68" y="290945"/>
            <a:ext cx="6935813" cy="627610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4D342B9-B8ED-9449-9A86-1388A1754370}"/>
              </a:ext>
            </a:extLst>
          </p:cNvPr>
          <p:cNvSpPr txBox="1"/>
          <p:nvPr/>
        </p:nvSpPr>
        <p:spPr>
          <a:xfrm>
            <a:off x="0" y="6382388"/>
            <a:ext cx="304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esportelandia.com.br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86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8AF422-72D9-E74E-BE37-47DF247D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19" y="187036"/>
            <a:ext cx="6501962" cy="64839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0BA913-CA11-E64D-972B-23002C3D1101}"/>
              </a:ext>
            </a:extLst>
          </p:cNvPr>
          <p:cNvSpPr txBox="1"/>
          <p:nvPr/>
        </p:nvSpPr>
        <p:spPr>
          <a:xfrm>
            <a:off x="0" y="6382388"/>
            <a:ext cx="304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esportelandia.com.br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054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2A6F9F-3A58-4C4A-B7F8-5F983681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45" y="238991"/>
            <a:ext cx="6937309" cy="638001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78B729F-26AC-7147-8967-DBAAE96677C3}"/>
              </a:ext>
            </a:extLst>
          </p:cNvPr>
          <p:cNvSpPr txBox="1"/>
          <p:nvPr/>
        </p:nvSpPr>
        <p:spPr>
          <a:xfrm>
            <a:off x="0" y="6382388"/>
            <a:ext cx="304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esportelandia.com.br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519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F346A-F136-4B41-B368-9CE7EB8B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da movimentação </a:t>
            </a:r>
          </a:p>
        </p:txBody>
      </p:sp>
    </p:spTree>
    <p:extLst>
      <p:ext uri="{BB962C8B-B14F-4D97-AF65-F5344CB8AC3E}">
        <p14:creationId xmlns:p14="http://schemas.microsoft.com/office/powerpoint/2010/main" val="44784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B13D72-CA14-D54C-A311-C7574127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075" y="591670"/>
            <a:ext cx="4191849" cy="59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8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0180D-D987-9945-9C1E-D7B001DB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09" y="375158"/>
            <a:ext cx="11360800" cy="763600"/>
          </a:xfrm>
        </p:spPr>
        <p:txBody>
          <a:bodyPr>
            <a:normAutofit/>
          </a:bodyPr>
          <a:lstStyle/>
          <a:p>
            <a:r>
              <a:rPr lang="pt-BR" sz="3600" b="1" dirty="0"/>
              <a:t>Movimentação – </a:t>
            </a:r>
            <a:r>
              <a:rPr lang="pt-BR" sz="3600" b="1" i="1" dirty="0" err="1"/>
              <a:t>forehand</a:t>
            </a:r>
            <a:r>
              <a:rPr lang="pt-BR" sz="3600" b="1" i="1" dirty="0"/>
              <a:t> (</a:t>
            </a:r>
            <a:r>
              <a:rPr lang="pt-BR" sz="3600" b="1" i="1" dirty="0" err="1"/>
              <a:t>backswing</a:t>
            </a:r>
            <a:r>
              <a:rPr lang="pt-BR" sz="3600" b="1" i="1" dirty="0"/>
              <a:t> e </a:t>
            </a:r>
            <a:r>
              <a:rPr lang="pt-BR" sz="3600" b="1" i="1" dirty="0" err="1"/>
              <a:t>forward</a:t>
            </a:r>
            <a:r>
              <a:rPr lang="pt-BR" sz="3600" b="1" i="1" dirty="0"/>
              <a:t> swing)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48227C-8888-6B4D-9F24-7AD2E1F0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27" y="1406209"/>
            <a:ext cx="7912600" cy="528128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4CAEDC9-7DA7-464D-B8D2-4ACDE8B0E48D}"/>
              </a:ext>
            </a:extLst>
          </p:cNvPr>
          <p:cNvSpPr txBox="1"/>
          <p:nvPr/>
        </p:nvSpPr>
        <p:spPr>
          <a:xfrm>
            <a:off x="290909" y="6318164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Roetert</a:t>
            </a:r>
            <a:r>
              <a:rPr lang="pt-BR" dirty="0"/>
              <a:t> e </a:t>
            </a:r>
            <a:r>
              <a:rPr lang="pt-BR" dirty="0" err="1"/>
              <a:t>Kovacs</a:t>
            </a:r>
            <a:r>
              <a:rPr lang="pt-BR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397916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134DEA-0B8C-8246-99D3-87CF31D99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2" y="1102530"/>
            <a:ext cx="7412535" cy="494739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43893F2-3716-4A45-9FD7-D3C242128526}"/>
              </a:ext>
            </a:extLst>
          </p:cNvPr>
          <p:cNvSpPr txBox="1">
            <a:spLocks/>
          </p:cNvSpPr>
          <p:nvPr/>
        </p:nvSpPr>
        <p:spPr>
          <a:xfrm>
            <a:off x="270128" y="214239"/>
            <a:ext cx="11360800" cy="763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 kern="0" dirty="0">
                <a:solidFill>
                  <a:schemeClr val="accent3"/>
                </a:solidFill>
              </a:rPr>
              <a:t>Movimentação – </a:t>
            </a:r>
            <a:r>
              <a:rPr lang="pt-BR" sz="3600" b="1" kern="0" dirty="0" err="1">
                <a:solidFill>
                  <a:schemeClr val="accent3"/>
                </a:solidFill>
              </a:rPr>
              <a:t>one</a:t>
            </a:r>
            <a:r>
              <a:rPr lang="pt-BR" sz="3600" b="1" kern="0" dirty="0">
                <a:solidFill>
                  <a:schemeClr val="accent3"/>
                </a:solidFill>
              </a:rPr>
              <a:t> </a:t>
            </a:r>
            <a:r>
              <a:rPr lang="pt-BR" sz="3600" b="1" kern="0" dirty="0" err="1">
                <a:solidFill>
                  <a:schemeClr val="accent3"/>
                </a:solidFill>
              </a:rPr>
              <a:t>hand</a:t>
            </a:r>
            <a:r>
              <a:rPr lang="pt-BR" sz="3600" b="1" kern="0" dirty="0">
                <a:solidFill>
                  <a:schemeClr val="accent3"/>
                </a:solidFill>
              </a:rPr>
              <a:t> </a:t>
            </a:r>
            <a:r>
              <a:rPr lang="pt-BR" sz="3600" b="1" i="1" kern="0" dirty="0" err="1">
                <a:solidFill>
                  <a:schemeClr val="accent3"/>
                </a:solidFill>
              </a:rPr>
              <a:t>backhand</a:t>
            </a:r>
            <a:r>
              <a:rPr lang="pt-BR" sz="3600" b="1" i="1" kern="0" dirty="0">
                <a:solidFill>
                  <a:schemeClr val="accent3"/>
                </a:solidFill>
              </a:rPr>
              <a:t> (</a:t>
            </a:r>
            <a:r>
              <a:rPr lang="pt-BR" sz="3600" b="1" i="1" kern="0" dirty="0" err="1">
                <a:solidFill>
                  <a:schemeClr val="accent3"/>
                </a:solidFill>
              </a:rPr>
              <a:t>backswing</a:t>
            </a:r>
            <a:r>
              <a:rPr lang="pt-BR" sz="3600" b="1" i="1" kern="0" dirty="0">
                <a:solidFill>
                  <a:schemeClr val="accent3"/>
                </a:solidFill>
              </a:rPr>
              <a:t> e </a:t>
            </a:r>
            <a:r>
              <a:rPr lang="pt-BR" sz="3600" b="1" i="1" kern="0" dirty="0" err="1">
                <a:solidFill>
                  <a:schemeClr val="accent3"/>
                </a:solidFill>
              </a:rPr>
              <a:t>forward</a:t>
            </a:r>
            <a:r>
              <a:rPr lang="pt-BR" sz="3600" b="1" i="1" kern="0" dirty="0">
                <a:solidFill>
                  <a:schemeClr val="accent3"/>
                </a:solidFill>
              </a:rPr>
              <a:t> swing)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46BF7E-74A7-F845-ADF3-8B0E162654CF}"/>
              </a:ext>
            </a:extLst>
          </p:cNvPr>
          <p:cNvSpPr txBox="1"/>
          <p:nvPr/>
        </p:nvSpPr>
        <p:spPr>
          <a:xfrm>
            <a:off x="290909" y="6318164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Roetert</a:t>
            </a:r>
            <a:r>
              <a:rPr lang="pt-BR" dirty="0"/>
              <a:t> e </a:t>
            </a:r>
            <a:r>
              <a:rPr lang="pt-BR" dirty="0" err="1"/>
              <a:t>Kovacs</a:t>
            </a:r>
            <a:r>
              <a:rPr lang="pt-BR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26885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0E57EA4-0229-D445-8197-5BE39CDB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90" y="1407924"/>
            <a:ext cx="9004784" cy="512873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83FC421-E6D3-CD4A-B5C6-82A196546830}"/>
              </a:ext>
            </a:extLst>
          </p:cNvPr>
          <p:cNvSpPr txBox="1">
            <a:spLocks/>
          </p:cNvSpPr>
          <p:nvPr/>
        </p:nvSpPr>
        <p:spPr>
          <a:xfrm>
            <a:off x="270128" y="214239"/>
            <a:ext cx="11360800" cy="7636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 kern="0" dirty="0">
                <a:solidFill>
                  <a:schemeClr val="accent3"/>
                </a:solidFill>
              </a:rPr>
              <a:t>Movimentação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3EDF4A-71B7-9D45-94DE-9225F0BB6FCB}"/>
              </a:ext>
            </a:extLst>
          </p:cNvPr>
          <p:cNvSpPr txBox="1"/>
          <p:nvPr/>
        </p:nvSpPr>
        <p:spPr>
          <a:xfrm>
            <a:off x="985139" y="6274429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Roetert</a:t>
            </a:r>
            <a:r>
              <a:rPr lang="pt-BR" dirty="0"/>
              <a:t> e </a:t>
            </a:r>
            <a:r>
              <a:rPr lang="pt-BR" dirty="0" err="1"/>
              <a:t>Kovacs</a:t>
            </a:r>
            <a:r>
              <a:rPr lang="pt-BR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79387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21099-DF5A-8642-9973-A00D975E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Características gerais da movimentação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6430E9-04B4-1E46-97F5-56A3DF788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600" u="sng" dirty="0"/>
              <a:t>Parte técnica </a:t>
            </a:r>
          </a:p>
          <a:p>
            <a:r>
              <a:rPr lang="pt-BR" sz="2600" dirty="0"/>
              <a:t>Corrida (frente o lateralmente)</a:t>
            </a:r>
          </a:p>
          <a:p>
            <a:r>
              <a:rPr lang="pt-BR" sz="2600" dirty="0"/>
              <a:t>Acelerar e desacelerar</a:t>
            </a:r>
          </a:p>
          <a:p>
            <a:r>
              <a:rPr lang="pt-BR" sz="2600" dirty="0"/>
              <a:t>Rotação de tronco</a:t>
            </a:r>
          </a:p>
          <a:p>
            <a:r>
              <a:rPr lang="pt-BR" sz="2600" dirty="0"/>
              <a:t>“bater na bola”</a:t>
            </a:r>
          </a:p>
          <a:p>
            <a:r>
              <a:rPr lang="pt-BR" sz="2600" dirty="0"/>
              <a:t>Agachamento (afundo)</a:t>
            </a:r>
          </a:p>
          <a:p>
            <a:r>
              <a:rPr lang="pt-BR" sz="2600" dirty="0"/>
              <a:t>Saltos</a:t>
            </a:r>
          </a:p>
          <a:p>
            <a:r>
              <a:rPr lang="pt-BR" sz="2600" dirty="0"/>
              <a:t>Unilateralidade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0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AE999-A3C4-E94F-B56A-4CD72584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b="1" dirty="0"/>
              <a:t>Objetivos da aula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047FDD-26BE-ED42-AC96-4218034C5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pt-BR" sz="3200" dirty="0"/>
              <a:t>Busca de informações </a:t>
            </a:r>
          </a:p>
          <a:p>
            <a:pPr>
              <a:lnSpc>
                <a:spcPct val="200000"/>
              </a:lnSpc>
            </a:pPr>
            <a:r>
              <a:rPr lang="pt-BR" sz="3200" dirty="0"/>
              <a:t>O Jogo (breve)</a:t>
            </a:r>
          </a:p>
          <a:p>
            <a:pPr>
              <a:lnSpc>
                <a:spcPct val="200000"/>
              </a:lnSpc>
            </a:pPr>
            <a:r>
              <a:rPr lang="pt-BR" sz="3200" dirty="0"/>
              <a:t>Características do movimento</a:t>
            </a:r>
          </a:p>
          <a:p>
            <a:pPr>
              <a:lnSpc>
                <a:spcPct val="200000"/>
              </a:lnSpc>
            </a:pPr>
            <a:r>
              <a:rPr lang="pt-BR" sz="3200" dirty="0"/>
              <a:t>Características dos atletas</a:t>
            </a:r>
          </a:p>
          <a:p>
            <a:pPr>
              <a:lnSpc>
                <a:spcPct val="200000"/>
              </a:lnSpc>
            </a:pPr>
            <a:r>
              <a:rPr lang="pt-BR" sz="3200" dirty="0"/>
              <a:t>Demandas fisiológicas do jogo</a:t>
            </a:r>
          </a:p>
        </p:txBody>
      </p:sp>
    </p:spTree>
    <p:extLst>
      <p:ext uri="{BB962C8B-B14F-4D97-AF65-F5344CB8AC3E}">
        <p14:creationId xmlns:p14="http://schemas.microsoft.com/office/powerpoint/2010/main" val="413705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F9AB7E-D8D5-D24D-8457-B5D43BEA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67" y="1328084"/>
            <a:ext cx="9101201" cy="42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78EDA5-EAD7-FE4A-A977-EF3E8B726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99" y="605864"/>
            <a:ext cx="9617801" cy="564627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576F01-BA4D-FE40-B557-EF93D2B4599B}"/>
              </a:ext>
            </a:extLst>
          </p:cNvPr>
          <p:cNvSpPr txBox="1"/>
          <p:nvPr/>
        </p:nvSpPr>
        <p:spPr>
          <a:xfrm>
            <a:off x="322729" y="6305176"/>
            <a:ext cx="22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Kovacks</a:t>
            </a:r>
            <a:r>
              <a:rPr lang="pt-BR" dirty="0"/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344321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E11912-FA2B-5549-975D-D67C7DA5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938" y="423241"/>
            <a:ext cx="7848124" cy="576240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A0E3561-15A7-624E-9783-F875A14D3E2D}"/>
              </a:ext>
            </a:extLst>
          </p:cNvPr>
          <p:cNvSpPr txBox="1"/>
          <p:nvPr/>
        </p:nvSpPr>
        <p:spPr>
          <a:xfrm>
            <a:off x="564776" y="6239435"/>
            <a:ext cx="22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Kovacks</a:t>
            </a:r>
            <a:r>
              <a:rPr lang="pt-BR" dirty="0"/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297453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5A9C0-0252-D743-8200-FA480E82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dos atletas de tênis</a:t>
            </a:r>
          </a:p>
        </p:txBody>
      </p:sp>
    </p:spTree>
    <p:extLst>
      <p:ext uri="{BB962C8B-B14F-4D97-AF65-F5344CB8AC3E}">
        <p14:creationId xmlns:p14="http://schemas.microsoft.com/office/powerpoint/2010/main" val="234149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 primeiro encontro entre Nadal e Djokovic na carreira · Revista TÊNIS">
            <a:extLst>
              <a:ext uri="{FF2B5EF4-FFF2-40B4-BE49-F238E27FC236}">
                <a16:creationId xmlns:a16="http://schemas.microsoft.com/office/drawing/2014/main" id="{0A5CA2F2-DFA2-3D45-BCEC-83DB7C80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117348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09DA082-926F-2741-AE05-DADD57308254}"/>
              </a:ext>
            </a:extLst>
          </p:cNvPr>
          <p:cNvSpPr txBox="1"/>
          <p:nvPr/>
        </p:nvSpPr>
        <p:spPr>
          <a:xfrm>
            <a:off x="6777318" y="1479176"/>
            <a:ext cx="118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89429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omi Osaka se aproxima de Serena em ranking de patrocínios - MKT Esportivo">
            <a:extLst>
              <a:ext uri="{FF2B5EF4-FFF2-40B4-BE49-F238E27FC236}">
                <a16:creationId xmlns:a16="http://schemas.microsoft.com/office/drawing/2014/main" id="{4DC824AB-40AA-F644-A2A1-0A2E55C1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9" y="660186"/>
            <a:ext cx="10191190" cy="60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A5B9C3-1A81-FB4C-8EB9-062C84801E03}"/>
              </a:ext>
            </a:extLst>
          </p:cNvPr>
          <p:cNvSpPr txBox="1"/>
          <p:nvPr/>
        </p:nvSpPr>
        <p:spPr>
          <a:xfrm>
            <a:off x="8148918" y="215153"/>
            <a:ext cx="87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672979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6908DA9-3F0D-9C47-A6D7-02A0363E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65" y="1349804"/>
            <a:ext cx="10566400" cy="1612900"/>
          </a:xfrm>
          <a:prstGeom prst="rect">
            <a:avLst/>
          </a:prstGeom>
        </p:spPr>
      </p:pic>
      <p:pic>
        <p:nvPicPr>
          <p:cNvPr id="3074" name="Picture 2" descr="Bandeira da Alemanha – Wikipédia, a enciclopédia livre">
            <a:extLst>
              <a:ext uri="{FF2B5EF4-FFF2-40B4-BE49-F238E27FC236}">
                <a16:creationId xmlns:a16="http://schemas.microsoft.com/office/drawing/2014/main" id="{5574E9C7-6E14-5F44-929F-53700681A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65" y="3748367"/>
            <a:ext cx="3238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7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AF4DCF-599E-8541-B136-EC122177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987" y="827903"/>
            <a:ext cx="2406978" cy="59015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ABEEB14-4089-2B48-85D3-EEFE71A2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5" y="988203"/>
            <a:ext cx="6837062" cy="55809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C999993-EAA2-4F48-BEA1-A40916684C4E}"/>
              </a:ext>
            </a:extLst>
          </p:cNvPr>
          <p:cNvSpPr txBox="1"/>
          <p:nvPr/>
        </p:nvSpPr>
        <p:spPr>
          <a:xfrm>
            <a:off x="9197788" y="4746812"/>
            <a:ext cx="172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20 e 24 km/</a:t>
            </a:r>
            <a:r>
              <a:rPr lang="pt-BR" dirty="0" err="1">
                <a:highlight>
                  <a:srgbClr val="FFFF00"/>
                </a:highlight>
              </a:rPr>
              <a:t>h</a:t>
            </a:r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41576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CB8BEC-42DF-794A-9082-771CDC15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38" y="853817"/>
            <a:ext cx="7520631" cy="57092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71BE7F1-2207-514E-A8FF-F8233E004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469" y="1183175"/>
            <a:ext cx="2036977" cy="54880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619F67-8D3A-614D-B345-69A5F9040CB0}"/>
              </a:ext>
            </a:extLst>
          </p:cNvPr>
          <p:cNvSpPr txBox="1"/>
          <p:nvPr/>
        </p:nvSpPr>
        <p:spPr>
          <a:xfrm>
            <a:off x="9695329" y="4867835"/>
            <a:ext cx="143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18 km/</a:t>
            </a:r>
            <a:r>
              <a:rPr lang="pt-BR" dirty="0" err="1">
                <a:highlight>
                  <a:srgbClr val="FFFF00"/>
                </a:highlight>
              </a:rPr>
              <a:t>h</a:t>
            </a:r>
            <a:endParaRPr lang="pt-BR" dirty="0">
              <a:highlight>
                <a:srgbClr val="FFFF00"/>
              </a:highlight>
            </a:endParaRPr>
          </a:p>
          <a:p>
            <a:r>
              <a:rPr lang="pt-BR" dirty="0">
                <a:highlight>
                  <a:srgbClr val="FFFF00"/>
                </a:highlight>
              </a:rPr>
              <a:t>21,3 km/</a:t>
            </a:r>
            <a:r>
              <a:rPr lang="pt-BR" dirty="0" err="1">
                <a:highlight>
                  <a:srgbClr val="FFFF00"/>
                </a:highlight>
              </a:rPr>
              <a:t>h</a:t>
            </a:r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1015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8C5A6-5246-FA44-933D-6336EB17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Hit &amp; </a:t>
            </a:r>
            <a:r>
              <a:rPr lang="pt-BR" dirty="0" err="1"/>
              <a:t>turn</a:t>
            </a:r>
            <a:r>
              <a:rPr lang="pt-BR" dirty="0"/>
              <a:t> </a:t>
            </a:r>
            <a:r>
              <a:rPr lang="pt-BR" dirty="0" err="1"/>
              <a:t>tennins</a:t>
            </a:r>
            <a:r>
              <a:rPr lang="pt-BR" dirty="0"/>
              <a:t> </a:t>
            </a:r>
            <a:r>
              <a:rPr lang="pt-BR" dirty="0" err="1"/>
              <a:t>test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587C1D-A956-7D46-8152-D1CC3AEDD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https://www.youtube.com/watch?v=s6cEYg9Ra7A</a:t>
            </a:r>
            <a:endParaRPr lang="pt-BR" dirty="0"/>
          </a:p>
          <a:p>
            <a:endParaRPr lang="pt-BR" dirty="0"/>
          </a:p>
          <a:p>
            <a:pPr marL="152396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39EBFA-71BC-BD49-8B6E-7F708790E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783" y="2366682"/>
            <a:ext cx="6529501" cy="40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6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92D3B4-2324-E146-892F-008CEFB2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04"/>
            <a:ext cx="12192000" cy="5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8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1C6389-AED4-FA43-A65D-DAB44B67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2469"/>
            <a:ext cx="12192000" cy="16213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04B1BA-294A-C24F-999E-CC6ED8CD7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5906"/>
            <a:ext cx="12192000" cy="19116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279A6F1-172A-E549-8788-3217B65DE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594"/>
            <a:ext cx="12192000" cy="12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3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0212FA-1630-3742-A418-A35EFADBB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06906"/>
            <a:ext cx="9791700" cy="13081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8C5FD6A-B5FE-BD4D-8AE4-97F6DEDF8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" y="1322018"/>
            <a:ext cx="6438860" cy="54290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84887AF-3ADB-B54D-B082-DC63394E7BF6}"/>
              </a:ext>
            </a:extLst>
          </p:cNvPr>
          <p:cNvSpPr txBox="1"/>
          <p:nvPr/>
        </p:nvSpPr>
        <p:spPr>
          <a:xfrm>
            <a:off x="7703507" y="2116899"/>
            <a:ext cx="3622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Arremessar na maior distância possível Maior distância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/>
              <a:t>Habilidade de produzir força rotacional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FFAA17-FCBB-1C4F-A1AF-6672129D083E}"/>
              </a:ext>
            </a:extLst>
          </p:cNvPr>
          <p:cNvSpPr txBox="1"/>
          <p:nvPr/>
        </p:nvSpPr>
        <p:spPr>
          <a:xfrm>
            <a:off x="8915399" y="6327345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(Fukuda, 2018)</a:t>
            </a:r>
          </a:p>
        </p:txBody>
      </p:sp>
    </p:spTree>
    <p:extLst>
      <p:ext uri="{BB962C8B-B14F-4D97-AF65-F5344CB8AC3E}">
        <p14:creationId xmlns:p14="http://schemas.microsoft.com/office/powerpoint/2010/main" val="601181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4D67F2-0012-1D48-B954-DB2AC7E6E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841500"/>
            <a:ext cx="9537700" cy="3175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2F30D6-DA07-F642-96A7-0A90CC47E707}"/>
              </a:ext>
            </a:extLst>
          </p:cNvPr>
          <p:cNvSpPr txBox="1"/>
          <p:nvPr/>
        </p:nvSpPr>
        <p:spPr>
          <a:xfrm>
            <a:off x="8243046" y="5950827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(Fukuda, 2018)</a:t>
            </a:r>
          </a:p>
        </p:txBody>
      </p:sp>
    </p:spTree>
    <p:extLst>
      <p:ext uri="{BB962C8B-B14F-4D97-AF65-F5344CB8AC3E}">
        <p14:creationId xmlns:p14="http://schemas.microsoft.com/office/powerpoint/2010/main" val="4125606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CAC72-9BAF-5741-9CCF-31B351C4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pt-BR" sz="3600" b="1" dirty="0"/>
              <a:t>Características do jogo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9DB2C9-3755-7E4D-829C-8E58A7DA6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583" y="1386599"/>
            <a:ext cx="6113424" cy="5205264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pt-BR" sz="2600" dirty="0"/>
              <a:t>Natureza do jogo é muito variável</a:t>
            </a:r>
          </a:p>
          <a:p>
            <a:pPr>
              <a:lnSpc>
                <a:spcPct val="200000"/>
              </a:lnSpc>
            </a:pPr>
            <a:r>
              <a:rPr lang="pt-BR" sz="2600" dirty="0"/>
              <a:t>Partidas que podem durar 5 horas</a:t>
            </a:r>
          </a:p>
          <a:p>
            <a:pPr>
              <a:lnSpc>
                <a:spcPct val="200000"/>
              </a:lnSpc>
            </a:pPr>
            <a:r>
              <a:rPr lang="pt-BR" sz="2600" dirty="0"/>
              <a:t>Média de 1,5h</a:t>
            </a:r>
          </a:p>
          <a:p>
            <a:endParaRPr lang="pt-BR" sz="2600" dirty="0"/>
          </a:p>
          <a:p>
            <a:r>
              <a:rPr lang="pt-BR" sz="2600" dirty="0"/>
              <a:t>Estilo do jogador e o piso vão influenciar bastante</a:t>
            </a:r>
          </a:p>
          <a:p>
            <a:endParaRPr lang="pt-BR" sz="2600" dirty="0"/>
          </a:p>
          <a:p>
            <a:r>
              <a:rPr lang="pt-BR" sz="2600" dirty="0"/>
              <a:t>Deslocamento +/- 3 metros por “batida"</a:t>
            </a:r>
          </a:p>
          <a:p>
            <a:endParaRPr lang="pt-BR" sz="2400" dirty="0"/>
          </a:p>
          <a:p>
            <a:pPr>
              <a:lnSpc>
                <a:spcPct val="200000"/>
              </a:lnSpc>
            </a:pPr>
            <a:endParaRPr lang="pt-BR" sz="2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B47605-C69D-8449-AA8F-17FA38237CB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96333" y="1536632"/>
            <a:ext cx="5581935" cy="5097331"/>
          </a:xfrm>
        </p:spPr>
        <p:txBody>
          <a:bodyPr>
            <a:normAutofit lnSpcReduction="10000"/>
          </a:bodyPr>
          <a:lstStyle/>
          <a:p>
            <a:r>
              <a:rPr lang="pt-BR" sz="2600" dirty="0"/>
              <a:t>6,36s de troca de bola em torneio universitário</a:t>
            </a:r>
          </a:p>
          <a:p>
            <a:endParaRPr lang="pt-BR" sz="2600" dirty="0"/>
          </a:p>
          <a:p>
            <a:r>
              <a:rPr lang="pt-BR" sz="2600" dirty="0"/>
              <a:t>4,8s de troca de bola em jogadores mais ofensivos</a:t>
            </a:r>
          </a:p>
          <a:p>
            <a:endParaRPr lang="pt-BR" sz="2600" dirty="0"/>
          </a:p>
          <a:p>
            <a:r>
              <a:rPr lang="pt-BR" sz="2600" dirty="0"/>
              <a:t>Resulta em uma média de 8 a 15s</a:t>
            </a:r>
          </a:p>
          <a:p>
            <a:endParaRPr lang="pt-BR" sz="2600" dirty="0"/>
          </a:p>
          <a:p>
            <a:r>
              <a:rPr lang="pt-BR" sz="2600" dirty="0"/>
              <a:t>Relação esforço e pausa de 1 :3 (20 a 40% jogando)</a:t>
            </a:r>
          </a:p>
          <a:p>
            <a:endParaRPr lang="pt-BR" sz="2600" dirty="0"/>
          </a:p>
          <a:p>
            <a:pPr marL="18626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673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8F6B3B-3E89-AB4C-B744-84838D13D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608" y="206063"/>
            <a:ext cx="4712911" cy="66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5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93CCA-55DD-CB47-9A70-FD0BF98C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Características do jogo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44D04B-DDAC-3F48-B6B2-0834A23C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642" y="1802447"/>
            <a:ext cx="11360800" cy="4555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600" dirty="0"/>
              <a:t>Tempo de contato entre a bola e raquete é de 0,003 a 0,006 segundos</a:t>
            </a:r>
          </a:p>
          <a:p>
            <a:pPr>
              <a:lnSpc>
                <a:spcPct val="200000"/>
              </a:lnSpc>
            </a:pPr>
            <a:r>
              <a:rPr lang="pt-BR" sz="2600" dirty="0"/>
              <a:t>A velocidade pico da raquete pode atingir 100 a 116 km/</a:t>
            </a:r>
            <a:r>
              <a:rPr lang="pt-BR" sz="2600" dirty="0" err="1"/>
              <a:t>h</a:t>
            </a:r>
            <a:endParaRPr lang="pt-BR" sz="2600" dirty="0"/>
          </a:p>
          <a:p>
            <a:pPr>
              <a:lnSpc>
                <a:spcPct val="200000"/>
              </a:lnSpc>
            </a:pPr>
            <a:r>
              <a:rPr lang="pt-BR" sz="2600" dirty="0"/>
              <a:t>Velocidade da bola de 134 a 201 km/</a:t>
            </a:r>
            <a:r>
              <a:rPr lang="pt-BR" sz="2600" dirty="0" err="1"/>
              <a:t>h</a:t>
            </a:r>
            <a:endParaRPr lang="pt-BR" sz="2600" dirty="0"/>
          </a:p>
          <a:p>
            <a:pPr>
              <a:lnSpc>
                <a:spcPct val="200000"/>
              </a:lnSpc>
            </a:pPr>
            <a:r>
              <a:rPr lang="pt-BR" sz="2600" dirty="0"/>
              <a:t>Atletas profissionais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9516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3055F-6949-5840-BB00-4361F169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pt-BR" sz="3600" b="1" dirty="0"/>
              <a:t>Frequência cardíaca na partida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1D7B16-999E-6B47-8246-31F55F3B4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3380223" cy="4555200"/>
          </a:xfrm>
        </p:spPr>
        <p:txBody>
          <a:bodyPr/>
          <a:lstStyle/>
          <a:p>
            <a:r>
              <a:rPr lang="pt-BR" dirty="0"/>
              <a:t>Em média 82% da FC máxima</a:t>
            </a:r>
          </a:p>
          <a:p>
            <a:endParaRPr lang="pt-BR" dirty="0"/>
          </a:p>
          <a:p>
            <a:r>
              <a:rPr lang="pt-BR" dirty="0"/>
              <a:t>Normalmente não apresenta diferença entre esforço e pausa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3E7114-EEE3-894D-A61F-F5500825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46" y="1233028"/>
            <a:ext cx="6849254" cy="53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37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218C7-7C64-DD43-8687-1BEBAE22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Consumo de oxigênio na partida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06E976-3D1E-264B-922C-FCAE06D4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1898650"/>
            <a:ext cx="115697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75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9DAEF2-44C1-2B41-91BD-78EC5A940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97" y="700774"/>
            <a:ext cx="9156605" cy="58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55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CBB651-E5BB-564F-9EED-FC8B762F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206500"/>
            <a:ext cx="10858500" cy="4445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5AA1637-A6B5-544D-ACA2-09CA91F35699}"/>
              </a:ext>
            </a:extLst>
          </p:cNvPr>
          <p:cNvSpPr/>
          <p:nvPr/>
        </p:nvSpPr>
        <p:spPr>
          <a:xfrm>
            <a:off x="2113005" y="3175686"/>
            <a:ext cx="3830595" cy="3459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01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F2E624-E7BC-6247-9C8C-EAC67EB18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04"/>
            <a:ext cx="12192000" cy="5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98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31594-F7AB-5847-85F1-813EAD1E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Hidratação e </a:t>
            </a:r>
            <a:r>
              <a:rPr lang="pt-BR" dirty="0" err="1"/>
              <a:t>termoregulação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69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5732F-C88F-B14C-9150-F977C084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Hidratação e </a:t>
            </a:r>
            <a:r>
              <a:rPr lang="pt-BR" sz="3600" dirty="0" err="1"/>
              <a:t>termoregulação</a:t>
            </a:r>
            <a:r>
              <a:rPr lang="pt-BR" sz="3600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227F48-E646-E241-8B6B-0D7EE3239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09433"/>
            <a:ext cx="11360800" cy="4555200"/>
          </a:xfrm>
        </p:spPr>
        <p:txBody>
          <a:bodyPr>
            <a:normAutofit/>
          </a:bodyPr>
          <a:lstStyle/>
          <a:p>
            <a:r>
              <a:rPr lang="pt-BR" sz="2600" dirty="0"/>
              <a:t>Temperatura, humidade do ar e duração da partida</a:t>
            </a:r>
          </a:p>
          <a:p>
            <a:endParaRPr lang="pt-BR" sz="2600" dirty="0"/>
          </a:p>
          <a:p>
            <a:r>
              <a:rPr lang="pt-BR" sz="2600" dirty="0"/>
              <a:t>Pode ocorrer uma perda 2,5 L/</a:t>
            </a:r>
            <a:r>
              <a:rPr lang="pt-BR" sz="2600" dirty="0" err="1"/>
              <a:t>h</a:t>
            </a:r>
            <a:r>
              <a:rPr lang="pt-BR" sz="2600" dirty="0"/>
              <a:t> de líquido em partidas de tênis</a:t>
            </a:r>
          </a:p>
          <a:p>
            <a:endParaRPr lang="pt-BR" sz="2600" dirty="0"/>
          </a:p>
          <a:p>
            <a:r>
              <a:rPr lang="pt-BR" sz="2800" dirty="0"/>
              <a:t>Perda de 2% a 5% do peso corporal pode reduzir o desempenho em 30%</a:t>
            </a:r>
          </a:p>
          <a:p>
            <a:pPr marL="152396" indent="0">
              <a:buNone/>
            </a:pPr>
            <a:endParaRPr lang="pt-BR" sz="2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F094AB-B89C-7C47-B476-21DF3BAFF288}"/>
              </a:ext>
            </a:extLst>
          </p:cNvPr>
          <p:cNvSpPr txBox="1"/>
          <p:nvPr/>
        </p:nvSpPr>
        <p:spPr>
          <a:xfrm>
            <a:off x="595423" y="6188149"/>
            <a:ext cx="192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Bergeron</a:t>
            </a:r>
            <a:r>
              <a:rPr lang="pt-BR" dirty="0"/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1089682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F2CFB-6981-1540-A1A9-1808F1F6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98" y="314629"/>
            <a:ext cx="11360800" cy="763600"/>
          </a:xfrm>
        </p:spPr>
        <p:txBody>
          <a:bodyPr>
            <a:normAutofit/>
          </a:bodyPr>
          <a:lstStyle/>
          <a:p>
            <a:r>
              <a:rPr lang="pt-BR" sz="3600" b="1" dirty="0" err="1"/>
              <a:t>Termoregulação</a:t>
            </a:r>
            <a:r>
              <a:rPr lang="pt-BR" sz="3600" b="1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32E006-AA7C-A846-A5ED-E68CA2345656}"/>
              </a:ext>
            </a:extLst>
          </p:cNvPr>
          <p:cNvSpPr txBox="1"/>
          <p:nvPr/>
        </p:nvSpPr>
        <p:spPr>
          <a:xfrm>
            <a:off x="1552353" y="1733998"/>
            <a:ext cx="489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Exercício eleva a temperatura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67B5B9-B5A8-9140-A133-C14918185F56}"/>
              </a:ext>
            </a:extLst>
          </p:cNvPr>
          <p:cNvSpPr txBox="1"/>
          <p:nvPr/>
        </p:nvSpPr>
        <p:spPr>
          <a:xfrm>
            <a:off x="1398180" y="2592319"/>
            <a:ext cx="489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/>
              <a:t>Termoregulação</a:t>
            </a:r>
            <a:r>
              <a:rPr lang="pt-BR" sz="2000" dirty="0"/>
              <a:t> (transpiração)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415956-38F3-9440-9CCC-E4C70FFA159F}"/>
              </a:ext>
            </a:extLst>
          </p:cNvPr>
          <p:cNvSpPr txBox="1"/>
          <p:nvPr/>
        </p:nvSpPr>
        <p:spPr>
          <a:xfrm>
            <a:off x="1525772" y="3531861"/>
            <a:ext cx="489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Perda de água e eletrólitos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DB8F34-CA91-1444-833A-D36E6A37CB8B}"/>
              </a:ext>
            </a:extLst>
          </p:cNvPr>
          <p:cNvSpPr txBox="1"/>
          <p:nvPr/>
        </p:nvSpPr>
        <p:spPr>
          <a:xfrm>
            <a:off x="1244008" y="4603562"/>
            <a:ext cx="489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Diminuição do volume plasmático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530B9E-B1A0-794A-92FB-0861D7F0FC83}"/>
              </a:ext>
            </a:extLst>
          </p:cNvPr>
          <p:cNvSpPr txBox="1"/>
          <p:nvPr/>
        </p:nvSpPr>
        <p:spPr>
          <a:xfrm>
            <a:off x="1371599" y="5777219"/>
            <a:ext cx="489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Diminuição do débito cardíaco</a:t>
            </a:r>
          </a:p>
          <a:p>
            <a:pPr algn="ctr"/>
            <a:r>
              <a:rPr lang="pt-BR" sz="2000" dirty="0"/>
              <a:t>Desempenho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48CAD1-B87C-944E-9CDA-43D729D64B14}"/>
              </a:ext>
            </a:extLst>
          </p:cNvPr>
          <p:cNvSpPr txBox="1"/>
          <p:nvPr/>
        </p:nvSpPr>
        <p:spPr>
          <a:xfrm>
            <a:off x="7175207" y="2582139"/>
            <a:ext cx="3491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Temperatura e humidade alta podem intensificar o processo fisiológico</a:t>
            </a: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CF48EE02-EDD3-9940-9BA3-79B96EAD4416}"/>
              </a:ext>
            </a:extLst>
          </p:cNvPr>
          <p:cNvSpPr/>
          <p:nvPr/>
        </p:nvSpPr>
        <p:spPr>
          <a:xfrm>
            <a:off x="3817088" y="2103330"/>
            <a:ext cx="308345" cy="478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>
            <a:extLst>
              <a:ext uri="{FF2B5EF4-FFF2-40B4-BE49-F238E27FC236}">
                <a16:creationId xmlns:a16="http://schemas.microsoft.com/office/drawing/2014/main" id="{FE9F0225-7CC1-9B4A-B6E5-308D6F5A75ED}"/>
              </a:ext>
            </a:extLst>
          </p:cNvPr>
          <p:cNvSpPr/>
          <p:nvPr/>
        </p:nvSpPr>
        <p:spPr>
          <a:xfrm>
            <a:off x="3724943" y="3035231"/>
            <a:ext cx="308345" cy="478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>
            <a:extLst>
              <a:ext uri="{FF2B5EF4-FFF2-40B4-BE49-F238E27FC236}">
                <a16:creationId xmlns:a16="http://schemas.microsoft.com/office/drawing/2014/main" id="{40FC677C-E2A9-E746-9B0B-D9644754FEC0}"/>
              </a:ext>
            </a:extLst>
          </p:cNvPr>
          <p:cNvSpPr/>
          <p:nvPr/>
        </p:nvSpPr>
        <p:spPr>
          <a:xfrm>
            <a:off x="3689496" y="4017104"/>
            <a:ext cx="308345" cy="478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>
            <a:extLst>
              <a:ext uri="{FF2B5EF4-FFF2-40B4-BE49-F238E27FC236}">
                <a16:creationId xmlns:a16="http://schemas.microsoft.com/office/drawing/2014/main" id="{9F8A8A13-A9A3-B540-AE80-4D4639C21768}"/>
              </a:ext>
            </a:extLst>
          </p:cNvPr>
          <p:cNvSpPr/>
          <p:nvPr/>
        </p:nvSpPr>
        <p:spPr>
          <a:xfrm>
            <a:off x="3662915" y="5135652"/>
            <a:ext cx="308345" cy="478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Nuvem 13">
            <a:extLst>
              <a:ext uri="{FF2B5EF4-FFF2-40B4-BE49-F238E27FC236}">
                <a16:creationId xmlns:a16="http://schemas.microsoft.com/office/drawing/2014/main" id="{53159441-B44B-D146-8BA9-58B854733721}"/>
              </a:ext>
            </a:extLst>
          </p:cNvPr>
          <p:cNvSpPr/>
          <p:nvPr/>
        </p:nvSpPr>
        <p:spPr>
          <a:xfrm>
            <a:off x="6806608" y="2138037"/>
            <a:ext cx="4465674" cy="315697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101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2FCE0-30F4-A84F-9122-CCFE0A0B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err="1"/>
              <a:t>Re-Hidratação</a:t>
            </a:r>
            <a:r>
              <a:rPr lang="pt-BR" sz="3600" b="1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50073C-CEDF-2A4C-92CA-79215397F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200" dirty="0"/>
              <a:t>A taxa de esvaziamento gástrico com bebidas para hidratação é por volta de 1,2 L/</a:t>
            </a:r>
            <a:r>
              <a:rPr lang="pt-BR" sz="2200" dirty="0" err="1"/>
              <a:t>h</a:t>
            </a:r>
            <a:endParaRPr lang="pt-BR" sz="2200" dirty="0"/>
          </a:p>
          <a:p>
            <a:endParaRPr lang="pt-BR" sz="2200" dirty="0"/>
          </a:p>
          <a:p>
            <a:r>
              <a:rPr lang="pt-BR" sz="2200" dirty="0"/>
              <a:t>Ingestão muito grande pode levar a um desconforto gástrico e atrapalhar o desempenho</a:t>
            </a:r>
          </a:p>
          <a:p>
            <a:endParaRPr lang="pt-BR" sz="2200" dirty="0"/>
          </a:p>
          <a:p>
            <a:r>
              <a:rPr lang="pt-BR" sz="2200" dirty="0"/>
              <a:t>Esse processo precisa ser bem executado para repor água, sódio, carboidratos mas que não prejudique o desempenho</a:t>
            </a:r>
          </a:p>
          <a:p>
            <a:endParaRPr lang="pt-BR" sz="2200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ABDB31-06F8-2741-9D4B-1D2BB561223C}"/>
              </a:ext>
            </a:extLst>
          </p:cNvPr>
          <p:cNvSpPr txBox="1"/>
          <p:nvPr/>
        </p:nvSpPr>
        <p:spPr>
          <a:xfrm>
            <a:off x="9289047" y="6271499"/>
            <a:ext cx="192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Bergeron</a:t>
            </a:r>
            <a:r>
              <a:rPr lang="pt-BR" dirty="0"/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2810344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7D9D2-5B9A-8B48-BC9E-C5F9E4E5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667795"/>
            <a:ext cx="11360800" cy="763600"/>
          </a:xfrm>
        </p:spPr>
        <p:txBody>
          <a:bodyPr/>
          <a:lstStyle/>
          <a:p>
            <a:r>
              <a:rPr lang="pt-BR" dirty="0"/>
              <a:t>Características do estudo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F4528F-E8A0-C741-8644-1CBF7A8D0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10 tenistas</a:t>
            </a:r>
          </a:p>
          <a:p>
            <a:r>
              <a:rPr lang="pt-BR" dirty="0"/>
              <a:t>Partida de tênis de 3 horas de duração </a:t>
            </a:r>
          </a:p>
          <a:p>
            <a:r>
              <a:rPr lang="pt-BR" dirty="0"/>
              <a:t>Medidas imediatamente, 24 e 48 horas após a partida</a:t>
            </a:r>
          </a:p>
          <a:p>
            <a:pPr lvl="1"/>
            <a:r>
              <a:rPr lang="pt-BR" dirty="0"/>
              <a:t>Salto com e sem contra- movimento</a:t>
            </a:r>
          </a:p>
          <a:p>
            <a:pPr lvl="1"/>
            <a:r>
              <a:rPr lang="pt-BR" dirty="0"/>
              <a:t>Força máxima no agachamento</a:t>
            </a:r>
          </a:p>
          <a:p>
            <a:pPr lvl="1"/>
            <a:r>
              <a:rPr lang="pt-BR" dirty="0"/>
              <a:t>Creatina </a:t>
            </a:r>
            <a:r>
              <a:rPr lang="pt-BR" dirty="0" err="1"/>
              <a:t>quinase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1E55D2-131D-0949-9DB3-F60B7368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236" y="3338624"/>
            <a:ext cx="6804907" cy="25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9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EC9855D-E5AF-834B-B4C0-8BA74F18C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95" y="521143"/>
            <a:ext cx="4775200" cy="60071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EEA93B3-98CE-9044-9AC6-FAD4B225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31590"/>
            <a:ext cx="4775200" cy="7636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292589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BDCB3F-52F6-484B-8F35-5A0E2D91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8" y="1414869"/>
            <a:ext cx="1270000" cy="44323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FD88EF-0384-9C40-92C8-63377F82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94" y="1414869"/>
            <a:ext cx="6464300" cy="45085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DD3AC8C-624E-D142-8743-E185A9F2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0716"/>
            <a:ext cx="11360800" cy="7636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13618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1A9292-8A9C-4443-A900-F8C23D45E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527050"/>
            <a:ext cx="10299700" cy="58039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F37D417-CEC8-824E-822C-14ED8BE14D91}"/>
              </a:ext>
            </a:extLst>
          </p:cNvPr>
          <p:cNvSpPr txBox="1"/>
          <p:nvPr/>
        </p:nvSpPr>
        <p:spPr>
          <a:xfrm>
            <a:off x="8761229" y="6330950"/>
            <a:ext cx="259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Buchheit</a:t>
            </a:r>
            <a:r>
              <a:rPr lang="pt-BR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1689152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BFF8E5-C1BA-4545-AFC8-CD56D857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65" y="577916"/>
            <a:ext cx="8263270" cy="568466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00F6B3-31B4-5143-9F7F-25EA47CEA38F}"/>
              </a:ext>
            </a:extLst>
          </p:cNvPr>
          <p:cNvSpPr txBox="1"/>
          <p:nvPr/>
        </p:nvSpPr>
        <p:spPr>
          <a:xfrm>
            <a:off x="1073888" y="6262577"/>
            <a:ext cx="200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Kovacs</a:t>
            </a:r>
            <a:r>
              <a:rPr lang="pt-BR" dirty="0"/>
              <a:t>, 2014)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3B07E18-CB82-F04C-BFA6-F82ADF7D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9" y="196116"/>
            <a:ext cx="11360800" cy="763600"/>
          </a:xfrm>
        </p:spPr>
        <p:txBody>
          <a:bodyPr/>
          <a:lstStyle/>
          <a:p>
            <a:r>
              <a:rPr lang="pt-BR" dirty="0"/>
              <a:t>O que precisa ser trabalhado no tênis  </a:t>
            </a:r>
          </a:p>
        </p:txBody>
      </p:sp>
    </p:spTree>
    <p:extLst>
      <p:ext uri="{BB962C8B-B14F-4D97-AF65-F5344CB8AC3E}">
        <p14:creationId xmlns:p14="http://schemas.microsoft.com/office/powerpoint/2010/main" val="4270292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D196D-5B6F-8D4A-AE10-EBEFA212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Sugestões para o grupo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491F99-9011-B04E-9E59-C7D129DD1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Potência e força máxima de membro superior e inferior</a:t>
            </a:r>
          </a:p>
          <a:p>
            <a:r>
              <a:rPr lang="pt-BR" dirty="0"/>
              <a:t>Mais dados de consumo de oxigênio</a:t>
            </a:r>
          </a:p>
          <a:p>
            <a:r>
              <a:rPr lang="pt-BR" dirty="0"/>
              <a:t>VAM e limiar?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58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EA8854-AFB2-434A-8FC1-B2B5B95D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04"/>
            <a:ext cx="12192000" cy="5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1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27D696-9818-FD4C-A0AE-CB50A9F3D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04"/>
            <a:ext cx="12192000" cy="5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2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37F4E-5502-0445-A343-1F4984D3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gerais do esporte</a:t>
            </a:r>
          </a:p>
        </p:txBody>
      </p:sp>
    </p:spTree>
    <p:extLst>
      <p:ext uri="{BB962C8B-B14F-4D97-AF65-F5344CB8AC3E}">
        <p14:creationId xmlns:p14="http://schemas.microsoft.com/office/powerpoint/2010/main" val="384659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ED3DE-BABA-7445-BFEF-BB80F6E5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13" y="380289"/>
            <a:ext cx="11360800" cy="763600"/>
          </a:xfrm>
        </p:spPr>
        <p:txBody>
          <a:bodyPr>
            <a:normAutofit/>
          </a:bodyPr>
          <a:lstStyle/>
          <a:p>
            <a:r>
              <a:rPr lang="pt-BR" sz="3600" b="1" dirty="0"/>
              <a:t>O jogo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021A70-6820-3D47-9E8B-2738D7830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640" y="1356967"/>
            <a:ext cx="5935773" cy="4555200"/>
          </a:xfrm>
        </p:spPr>
        <p:txBody>
          <a:bodyPr/>
          <a:lstStyle/>
          <a:p>
            <a:r>
              <a:rPr lang="pt-BR" sz="2600" dirty="0"/>
              <a:t>Jogo de quadra (cimento, saibro ou grama)</a:t>
            </a:r>
          </a:p>
          <a:p>
            <a:r>
              <a:rPr lang="pt-BR" sz="2600" dirty="0"/>
              <a:t>Individual ou em duplas (podendo ser mistas)</a:t>
            </a:r>
          </a:p>
          <a:p>
            <a:r>
              <a:rPr lang="pt-BR" sz="2600" dirty="0"/>
              <a:t>Origem inglesa</a:t>
            </a:r>
          </a:p>
          <a:p>
            <a:endParaRPr lang="pt-BR" dirty="0"/>
          </a:p>
        </p:txBody>
      </p:sp>
      <p:pic>
        <p:nvPicPr>
          <p:cNvPr id="4" name="Picture 2" descr="Tenniservice - Quadras Esportivas">
            <a:extLst>
              <a:ext uri="{FF2B5EF4-FFF2-40B4-BE49-F238E27FC236}">
                <a16:creationId xmlns:a16="http://schemas.microsoft.com/office/drawing/2014/main" id="{7366FDC7-0064-654C-8AA9-21AE0129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00" y="1086378"/>
            <a:ext cx="36449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mpliados horários para reservas das quadras de tênis - Recreio da Juventude">
            <a:extLst>
              <a:ext uri="{FF2B5EF4-FFF2-40B4-BE49-F238E27FC236}">
                <a16:creationId xmlns:a16="http://schemas.microsoft.com/office/drawing/2014/main" id="{946B99D8-1063-F64F-933A-BE9A43C1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89" y="3957457"/>
            <a:ext cx="3719212" cy="24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Quadra de Tênis com Grama Sintética - Playgrama">
            <a:extLst>
              <a:ext uri="{FF2B5EF4-FFF2-40B4-BE49-F238E27FC236}">
                <a16:creationId xmlns:a16="http://schemas.microsoft.com/office/drawing/2014/main" id="{854DB771-A282-2742-A76B-BAF2FC1E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80" y="3957456"/>
            <a:ext cx="3731587" cy="247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1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C559F-2290-D74A-83F0-7ADB80D9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pt-BR" sz="3600" b="1" dirty="0"/>
              <a:t>O jogo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95C3B6-E4C0-6A4A-8532-C37F0DED6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7259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sz="2200" i="1" dirty="0"/>
              <a:t>Games</a:t>
            </a:r>
            <a:r>
              <a:rPr lang="pt-BR" sz="2200" dirty="0"/>
              <a:t>/jogos</a:t>
            </a:r>
            <a:r>
              <a:rPr lang="pt-BR" sz="2200" baseline="30000" dirty="0"/>
              <a:t> </a:t>
            </a:r>
            <a:r>
              <a:rPr lang="pt-BR" sz="2200" dirty="0"/>
              <a:t>e </a:t>
            </a:r>
            <a:r>
              <a:rPr lang="pt-BR" sz="2200" i="1" dirty="0"/>
              <a:t>sets</a:t>
            </a:r>
            <a:r>
              <a:rPr lang="pt-BR" sz="2200" dirty="0"/>
              <a:t>/partidas</a:t>
            </a:r>
          </a:p>
          <a:p>
            <a:pPr>
              <a:spcBef>
                <a:spcPts val="600"/>
              </a:spcBef>
            </a:pPr>
            <a:r>
              <a:rPr lang="pt-BR" sz="2200" dirty="0"/>
              <a:t>Um </a:t>
            </a:r>
            <a:r>
              <a:rPr lang="pt-BR" sz="2200" i="1" dirty="0"/>
              <a:t>game</a:t>
            </a:r>
            <a:r>
              <a:rPr lang="pt-BR" sz="2200" dirty="0"/>
              <a:t> é um conjunto de pontos (15-30-40-game) e um </a:t>
            </a:r>
            <a:r>
              <a:rPr lang="pt-BR" sz="2200" i="1" dirty="0"/>
              <a:t>set</a:t>
            </a:r>
            <a:r>
              <a:rPr lang="pt-BR" sz="2200" dirty="0"/>
              <a:t> é um conjunto de </a:t>
            </a:r>
            <a:r>
              <a:rPr lang="pt-BR" sz="2200" i="1" dirty="0"/>
              <a:t>games</a:t>
            </a:r>
            <a:r>
              <a:rPr lang="pt-BR" sz="2200" dirty="0"/>
              <a:t> (1-2-3-4-5-6)</a:t>
            </a:r>
          </a:p>
          <a:p>
            <a:pPr>
              <a:spcBef>
                <a:spcPts val="600"/>
              </a:spcBef>
            </a:pPr>
            <a:r>
              <a:rPr lang="pt-BR" sz="2200" dirty="0"/>
              <a:t>Ganha quem atingir um número de sets pré-definido (2 ou 3 sets)</a:t>
            </a:r>
          </a:p>
          <a:p>
            <a:pPr>
              <a:spcBef>
                <a:spcPts val="600"/>
              </a:spcBef>
            </a:pPr>
            <a:r>
              <a:rPr lang="pt-BR" sz="2200" dirty="0"/>
              <a:t>O set é ganho pelo primeiro jogador/dupla a atingir 6 games, com dois games, no mínimo, de diferença para o adversário. </a:t>
            </a:r>
          </a:p>
          <a:p>
            <a:pPr marL="152396" indent="0">
              <a:spcBef>
                <a:spcPts val="600"/>
              </a:spcBef>
              <a:buNone/>
            </a:pPr>
            <a:r>
              <a:rPr lang="pt-BR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055077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646</Words>
  <Application>Microsoft Macintosh PowerPoint</Application>
  <PresentationFormat>Widescreen</PresentationFormat>
  <Paragraphs>119</Paragraphs>
  <Slides>49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4" baseType="lpstr">
      <vt:lpstr>Alfa Slab One</vt:lpstr>
      <vt:lpstr>Arial</vt:lpstr>
      <vt:lpstr>Calibri</vt:lpstr>
      <vt:lpstr>Proxima Nova</vt:lpstr>
      <vt:lpstr>Gameday</vt:lpstr>
      <vt:lpstr>Fisiologia do Tênis</vt:lpstr>
      <vt:lpstr>Objetivos da aula</vt:lpstr>
      <vt:lpstr>Apresentação do PowerPoint</vt:lpstr>
      <vt:lpstr>Apresentação do PowerPoint</vt:lpstr>
      <vt:lpstr>Apresentação do PowerPoint</vt:lpstr>
      <vt:lpstr>Apresentação do PowerPoint</vt:lpstr>
      <vt:lpstr>Características gerais do esporte</vt:lpstr>
      <vt:lpstr>O jogo</vt:lpstr>
      <vt:lpstr>O jogo</vt:lpstr>
      <vt:lpstr>Apresentação do PowerPoint</vt:lpstr>
      <vt:lpstr>Apresentação do PowerPoint</vt:lpstr>
      <vt:lpstr>Apresentação do PowerPoint</vt:lpstr>
      <vt:lpstr>Apresentação do PowerPoint</vt:lpstr>
      <vt:lpstr>Características da movimentação </vt:lpstr>
      <vt:lpstr>Apresentação do PowerPoint</vt:lpstr>
      <vt:lpstr>Movimentação – forehand (backswing e forward swing)</vt:lpstr>
      <vt:lpstr>Apresentação do PowerPoint</vt:lpstr>
      <vt:lpstr>Apresentação do PowerPoint</vt:lpstr>
      <vt:lpstr>Características gerais da movimentação </vt:lpstr>
      <vt:lpstr>Apresentação do PowerPoint</vt:lpstr>
      <vt:lpstr>Apresentação do PowerPoint</vt:lpstr>
      <vt:lpstr>Apresentação do PowerPoint</vt:lpstr>
      <vt:lpstr>Características dos atletas de tênis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Hit &amp; turn tennins test</vt:lpstr>
      <vt:lpstr>Apresentação do PowerPoint</vt:lpstr>
      <vt:lpstr>Apresentação do PowerPoint</vt:lpstr>
      <vt:lpstr>Apresentação do PowerPoint</vt:lpstr>
      <vt:lpstr>Características do jogo</vt:lpstr>
      <vt:lpstr>Apresentação do PowerPoint</vt:lpstr>
      <vt:lpstr>Características do jogo </vt:lpstr>
      <vt:lpstr>Frequência cardíaca na partida</vt:lpstr>
      <vt:lpstr>Consumo de oxigênio na partida</vt:lpstr>
      <vt:lpstr>Apresentação do PowerPoint</vt:lpstr>
      <vt:lpstr>Apresentação do PowerPoint</vt:lpstr>
      <vt:lpstr>Hidratação e termoregulação </vt:lpstr>
      <vt:lpstr>Hidratação e termoregulação </vt:lpstr>
      <vt:lpstr>Termoregulação </vt:lpstr>
      <vt:lpstr>Re-Hidratação </vt:lpstr>
      <vt:lpstr>Características do estudo</vt:lpstr>
      <vt:lpstr>Resultados</vt:lpstr>
      <vt:lpstr>Resultados</vt:lpstr>
      <vt:lpstr>Apresentação do PowerPoint</vt:lpstr>
      <vt:lpstr>O que precisa ser trabalhado no tênis  </vt:lpstr>
      <vt:lpstr>Sugestões para o grupo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do Tenis</dc:title>
  <dc:creator>Microsoft Office User</dc:creator>
  <cp:lastModifiedBy>Microsoft Office User</cp:lastModifiedBy>
  <cp:revision>19</cp:revision>
  <dcterms:created xsi:type="dcterms:W3CDTF">2021-11-02T15:44:40Z</dcterms:created>
  <dcterms:modified xsi:type="dcterms:W3CDTF">2021-11-15T14:18:44Z</dcterms:modified>
</cp:coreProperties>
</file>