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0" r:id="rId1"/>
    <p:sldMasterId id="2147484127" r:id="rId2"/>
  </p:sldMasterIdLst>
  <p:notesMasterIdLst>
    <p:notesMasterId r:id="rId24"/>
  </p:notesMasterIdLst>
  <p:handoutMasterIdLst>
    <p:handoutMasterId r:id="rId25"/>
  </p:handoutMasterIdLst>
  <p:sldIdLst>
    <p:sldId id="1251" r:id="rId3"/>
    <p:sldId id="1257" r:id="rId4"/>
    <p:sldId id="1103" r:id="rId5"/>
    <p:sldId id="1109" r:id="rId6"/>
    <p:sldId id="1112" r:id="rId7"/>
    <p:sldId id="1114" r:id="rId8"/>
    <p:sldId id="280" r:id="rId9"/>
    <p:sldId id="283" r:id="rId10"/>
    <p:sldId id="318" r:id="rId11"/>
    <p:sldId id="1262" r:id="rId12"/>
    <p:sldId id="1263" r:id="rId13"/>
    <p:sldId id="1261" r:id="rId14"/>
    <p:sldId id="1260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1259" r:id="rId23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F0"/>
    <a:srgbClr val="F2F1EF"/>
    <a:srgbClr val="E9E8E6"/>
    <a:srgbClr val="FFCC66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 autoAdjust="0"/>
    <p:restoredTop sz="88580" autoAdjust="0"/>
  </p:normalViewPr>
  <p:slideViewPr>
    <p:cSldViewPr>
      <p:cViewPr varScale="1">
        <p:scale>
          <a:sx n="98" d="100"/>
          <a:sy n="9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19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CFEFF7-3D73-46A0-87D3-D8259C54CB06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AAC6A0-912F-4AA9-9D0E-F2C46BF3C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983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DF87-94AD-4585-9112-FB5739434767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1A587-0A0E-4D80-947E-55F253A39C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436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9936-1E02-4402-AEEA-2EDA26FFA71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14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9936-1E02-4402-AEEA-2EDA26FFA71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50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9936-1E02-4402-AEEA-2EDA26FFA71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4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8901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8321998" cy="1116106"/>
          </a:xfrm>
        </p:spPr>
        <p:txBody>
          <a:bodyPr anchor="b"/>
          <a:lstStyle/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54173" cy="4144963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26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2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3544-8550-4F7C-A2B7-57C549D968A4}" type="datetime1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8FDEC19-2326-4C1D-95A6-695BA3D6E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4"/>
          <p:cNvSpPr txBox="1"/>
          <p:nvPr userDrawn="1"/>
        </p:nvSpPr>
        <p:spPr>
          <a:xfrm>
            <a:off x="8191139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4680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1467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3343" y="2373440"/>
            <a:ext cx="2057400" cy="203911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3343" y="450912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6114727"/>
            <a:ext cx="6408711" cy="44814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2575" y="228600"/>
            <a:ext cx="6387166" cy="5792688"/>
          </a:xfrm>
        </p:spPr>
        <p:txBody>
          <a:bodyPr anchor="ctr">
            <a:normAutofit/>
          </a:bodyPr>
          <a:lstStyle>
            <a:lvl1pPr algn="ctr">
              <a:defRPr sz="2600" b="0" i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343" y="237760"/>
            <a:ext cx="2057400" cy="203911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pt-BR" dirty="0"/>
              <a:t>Clique no ícone para adicionar uma imagem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478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2"/>
          </p:nvPr>
        </p:nvSpPr>
        <p:spPr>
          <a:xfrm>
            <a:off x="282575" y="228600"/>
            <a:ext cx="4235450" cy="4187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624668"/>
            <a:ext cx="8587680" cy="933450"/>
          </a:xfrm>
        </p:spPr>
        <p:txBody>
          <a:bodyPr anchor="ctr">
            <a:normAutofit/>
          </a:bodyPr>
          <a:lstStyle>
            <a:lvl1pPr algn="r">
              <a:defRPr sz="2800"/>
            </a:lvl1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562599"/>
            <a:ext cx="8587680" cy="748553"/>
          </a:xfrm>
        </p:spPr>
        <p:txBody>
          <a:bodyPr anchor="ctr">
            <a:normAutofit/>
          </a:bodyPr>
          <a:lstStyle>
            <a:lvl1pPr marL="0" indent="0" algn="r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6A50851-564E-4AB2-BBAC-708798DD5F45}" type="datetime1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9090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06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F5ABCC35-AE37-4B74-AFDC-2B5B2D807A04}" type="datetimeFigureOut">
              <a:rPr lang="en-US" smtClean="0"/>
              <a:t>11/9/20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318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624110"/>
            <a:ext cx="648072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056" y="2133600"/>
            <a:ext cx="6483460" cy="453576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781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 userDrawn="1"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78456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719871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78662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F5ABCC35-AE37-4B74-AFDC-2B5B2D807A04}" type="datetimeFigureOut">
              <a:rPr lang="en-US" smtClean="0"/>
              <a:t>11/9/20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721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69636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9553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974494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5736" y="624110"/>
            <a:ext cx="6562784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058" y="2133600"/>
            <a:ext cx="6565558" cy="446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8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6" r:id="rId4"/>
    <p:sldLayoutId id="2147484037" r:id="rId5"/>
    <p:sldLayoutId id="2147484039" r:id="rId6"/>
    <p:sldLayoutId id="2147484040" r:id="rId7"/>
    <p:sldLayoutId id="2147484041" r:id="rId8"/>
    <p:sldLayoutId id="2147484042" r:id="rId9"/>
    <p:sldLayoutId id="2147484143" r:id="rId10"/>
    <p:sldLayoutId id="2147484144" r:id="rId11"/>
    <p:sldLayoutId id="2147484145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Daytona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Daytona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Daytona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Daytona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Daytona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5736" y="624110"/>
            <a:ext cx="6768570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057" y="2133600"/>
            <a:ext cx="6771431" cy="446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C39CF-76C1-6549-98DE-1317C1A42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768" y="738314"/>
            <a:ext cx="6336704" cy="4444726"/>
          </a:xfrm>
        </p:spPr>
        <p:txBody>
          <a:bodyPr>
            <a:normAutofit/>
          </a:bodyPr>
          <a:lstStyle/>
          <a:p>
            <a:r>
              <a:rPr lang="pt-BR" sz="4800" dirty="0"/>
              <a:t>IEB5049 – Fiscalidade no Brasil: Colônia e Império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34E230-A331-2344-82AA-3AD1EDE39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768" y="5183037"/>
            <a:ext cx="6336704" cy="1126283"/>
          </a:xfrm>
        </p:spPr>
        <p:txBody>
          <a:bodyPr/>
          <a:lstStyle/>
          <a:p>
            <a:br>
              <a:rPr lang="pt-BR" dirty="0"/>
            </a:br>
            <a:r>
              <a:rPr lang="pt-BR" dirty="0"/>
              <a:t>Aula 11 – A tributação municipal</a:t>
            </a:r>
          </a:p>
        </p:txBody>
      </p:sp>
    </p:spTree>
    <p:extLst>
      <p:ext uri="{BB962C8B-B14F-4D97-AF65-F5344CB8AC3E}">
        <p14:creationId xmlns:p14="http://schemas.microsoft.com/office/powerpoint/2010/main" val="2242067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EFCDB-8952-E649-830B-A1A4E6E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problema das leis orçamentárias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055AB5-8971-8243-B563-9214D1F72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pt-BR" dirty="0"/>
              <a:t>Divergências significativas entre receitas e despesas orçadas e arrecadadas</a:t>
            </a:r>
          </a:p>
          <a:p>
            <a:r>
              <a:rPr lang="pt-BR" dirty="0"/>
              <a:t>A disponibilidade da lei e a facilidade de sua consulta motivam o pesquisador</a:t>
            </a:r>
          </a:p>
          <a:p>
            <a:r>
              <a:rPr lang="pt-BR" dirty="0"/>
              <a:t>Mas qual seria a relevância de se considerar uma fonte não confiável?</a:t>
            </a:r>
          </a:p>
          <a:p>
            <a:r>
              <a:rPr lang="pt-BR" dirty="0"/>
              <a:t>O exemplo das listas de qualificação de votantes no império</a:t>
            </a:r>
          </a:p>
          <a:p>
            <a:r>
              <a:rPr lang="pt-BR" dirty="0"/>
              <a:t>A pergunta que fica é: seria possível criar uma metodologia para usar as leis orçamentárias?</a:t>
            </a:r>
          </a:p>
        </p:txBody>
      </p:sp>
    </p:spTree>
    <p:extLst>
      <p:ext uri="{BB962C8B-B14F-4D97-AF65-F5344CB8AC3E}">
        <p14:creationId xmlns:p14="http://schemas.microsoft.com/office/powerpoint/2010/main" val="370020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513" y="188912"/>
            <a:ext cx="6480175" cy="1367880"/>
          </a:xfrm>
        </p:spPr>
        <p:txBody>
          <a:bodyPr/>
          <a:lstStyle/>
          <a:p>
            <a:r>
              <a:rPr lang="pt-BR" dirty="0"/>
              <a:t>Dá para usar os orçamentos?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92338" y="1556792"/>
            <a:ext cx="6484937" cy="5112296"/>
          </a:xfrm>
        </p:spPr>
        <p:txBody>
          <a:bodyPr anchor="ctr">
            <a:normAutofit/>
          </a:bodyPr>
          <a:lstStyle/>
          <a:p>
            <a:r>
              <a:rPr lang="pt-BR" dirty="0"/>
              <a:t>Para se desenvolver uma metodologia alternativa, seria necessário </a:t>
            </a:r>
          </a:p>
          <a:p>
            <a:pPr lvl="1"/>
            <a:r>
              <a:rPr lang="pt-BR" dirty="0"/>
              <a:t>Verificar se havia um padrão para a elaboração dos orçamentos - por exemplo, orçamentos para um dado ano sendo elaborados considerando-se as prestações de contas dos anos anteriores </a:t>
            </a:r>
          </a:p>
          <a:p>
            <a:pPr lvl="1"/>
            <a:r>
              <a:rPr lang="pt-BR" dirty="0"/>
              <a:t>Sendo possível identificar um padrão, buscar uma metodologia de ajuste</a:t>
            </a:r>
          </a:p>
          <a:p>
            <a:pPr lvl="1"/>
            <a:r>
              <a:rPr lang="pt-BR" dirty="0"/>
              <a:t>Exemplo: os resultados no Ano 1, servindo para elaborar o orçamento para o Ano 2 ou 3</a:t>
            </a:r>
          </a:p>
          <a:p>
            <a:pPr lvl="1"/>
            <a:r>
              <a:rPr lang="pt-BR" dirty="0"/>
              <a:t>Isto daria ao pesquisador atual uma ferramenta que permitisse considerar os valores orçados em um determinado ano como proxy para valores efetivos em outros anos. </a:t>
            </a:r>
          </a:p>
        </p:txBody>
      </p:sp>
    </p:spTree>
    <p:extLst>
      <p:ext uri="{BB962C8B-B14F-4D97-AF65-F5344CB8AC3E}">
        <p14:creationId xmlns:p14="http://schemas.microsoft.com/office/powerpoint/2010/main" val="299412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44CAF-91D2-5549-B485-93B438B9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contabilidade pública municipal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5B897A-B4DB-2C44-A937-AB0309A55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A constituição de 1824</a:t>
            </a:r>
          </a:p>
          <a:p>
            <a:r>
              <a:rPr lang="pt-BR" dirty="0"/>
              <a:t>A Lei Regulamentar de 1828</a:t>
            </a:r>
          </a:p>
          <a:p>
            <a:r>
              <a:rPr lang="pt-BR" dirty="0"/>
              <a:t>Ato Adicional, 1834</a:t>
            </a:r>
          </a:p>
          <a:p>
            <a:r>
              <a:rPr lang="pt-BR" dirty="0"/>
              <a:t>A Lei Interpretativa do Ato Adicional, 1840</a:t>
            </a:r>
          </a:p>
        </p:txBody>
      </p:sp>
    </p:spTree>
    <p:extLst>
      <p:ext uri="{BB962C8B-B14F-4D97-AF65-F5344CB8AC3E}">
        <p14:creationId xmlns:p14="http://schemas.microsoft.com/office/powerpoint/2010/main" val="61062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5636D-658F-A54D-B735-291C2CEE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624110"/>
            <a:ext cx="6480720" cy="1280890"/>
          </a:xfrm>
        </p:spPr>
        <p:txBody>
          <a:bodyPr/>
          <a:lstStyle/>
          <a:p>
            <a:r>
              <a:rPr lang="pt-BR" dirty="0"/>
              <a:t>Alice no país das maravilhas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FE0B12-18A6-BE43-ADC7-502A146F0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056" y="2133600"/>
            <a:ext cx="6483460" cy="4535760"/>
          </a:xfrm>
        </p:spPr>
        <p:txBody>
          <a:bodyPr/>
          <a:lstStyle/>
          <a:p>
            <a:r>
              <a:rPr lang="pt-BR" dirty="0"/>
              <a:t>Alice no </a:t>
            </a:r>
            <a:r>
              <a:rPr lang="pt-BR" dirty="0" err="1"/>
              <a:t>País</a:t>
            </a:r>
            <a:r>
              <a:rPr lang="pt-BR" dirty="0"/>
              <a:t> da Contabilidade: a Aventura de Duas Historiadoras </a:t>
            </a:r>
            <a:r>
              <a:rPr lang="pt-BR" dirty="0" err="1"/>
              <a:t>Econômicas</a:t>
            </a:r>
            <a:r>
              <a:rPr lang="pt-BR" dirty="0"/>
              <a:t> em Registros </a:t>
            </a:r>
            <a:r>
              <a:rPr lang="pt-BR" dirty="0" err="1"/>
              <a:t>Contábeis</a:t>
            </a:r>
            <a:r>
              <a:rPr lang="pt-BR" dirty="0"/>
              <a:t> do </a:t>
            </a:r>
            <a:r>
              <a:rPr lang="pt-BR" dirty="0" err="1"/>
              <a:t>Século</a:t>
            </a:r>
            <a:r>
              <a:rPr lang="pt-BR" dirty="0"/>
              <a:t> XIX (Lopes &amp; </a:t>
            </a:r>
            <a:r>
              <a:rPr lang="pt-BR" dirty="0" err="1"/>
              <a:t>Hanley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R. Cont. Fin. – USP, </a:t>
            </a:r>
            <a:r>
              <a:rPr lang="pt-BR" dirty="0" err="1"/>
              <a:t>São</a:t>
            </a:r>
            <a:r>
              <a:rPr lang="pt-BR" dirty="0"/>
              <a:t> Paulo, v. 25, </a:t>
            </a:r>
            <a:r>
              <a:rPr lang="pt-BR" dirty="0" err="1"/>
              <a:t>Edição</a:t>
            </a:r>
            <a:r>
              <a:rPr lang="pt-BR" dirty="0"/>
              <a:t> "</a:t>
            </a:r>
            <a:r>
              <a:rPr lang="pt-BR" dirty="0" err="1"/>
              <a:t>História</a:t>
            </a:r>
            <a:r>
              <a:rPr lang="pt-BR" dirty="0"/>
              <a:t> da Contabilidade", p. 355-363, set./out./nov./dez. 2014 </a:t>
            </a:r>
          </a:p>
          <a:p>
            <a:r>
              <a:rPr lang="pt-BR" dirty="0"/>
              <a:t>O contexto do artigo e sua origem</a:t>
            </a:r>
          </a:p>
        </p:txBody>
      </p:sp>
    </p:spTree>
    <p:extLst>
      <p:ext uri="{BB962C8B-B14F-4D97-AF65-F5344CB8AC3E}">
        <p14:creationId xmlns:p14="http://schemas.microsoft.com/office/powerpoint/2010/main" val="246640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As comparações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/>
              <a:t>Prestação de Contas do Ano 1 versus Orçamento do Ano 1 (por exemplo, Prestação de Contas de 1836 versus Orçamento para 1836), gerando comparações do Tipo 1; </a:t>
            </a:r>
          </a:p>
          <a:p>
            <a:r>
              <a:rPr lang="pt-BR"/>
              <a:t>Prestação de Contas do Ano 1 versus Orçamento do Ano 2 (por exemplo, Prestação de Contas de 1836 versus Orçamento para 1837), gerando comparações do Tipo 2; e </a:t>
            </a:r>
          </a:p>
          <a:p>
            <a:r>
              <a:rPr lang="pt-BR"/>
              <a:t>Prestação de Contas do Ano 1 versus Orçamento do Ano 3 (por exemplo, Prestação de Contas de 1836 versus Orçamento para 1838), gerando comparações do Tipo 3.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461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556792"/>
            <a:ext cx="864096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981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520371"/>
            <a:ext cx="8784976" cy="381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117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2" b="55118"/>
          <a:stretch/>
        </p:blipFill>
        <p:spPr bwMode="auto">
          <a:xfrm>
            <a:off x="327899" y="1268760"/>
            <a:ext cx="8578236" cy="36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846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1412776"/>
            <a:ext cx="8541748" cy="300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31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0" t="18636" r="3039" b="31811"/>
          <a:stretch/>
        </p:blipFill>
        <p:spPr bwMode="auto">
          <a:xfrm>
            <a:off x="251520" y="1052736"/>
            <a:ext cx="8784976" cy="483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37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82EA9-4ED9-314E-90D7-682FB774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aula anterior...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35F1DF-D06E-D241-8825-F3054F16E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retomada do crescimento na segunda metade do século XIX</a:t>
            </a:r>
          </a:p>
          <a:p>
            <a:r>
              <a:rPr lang="pt-BR" dirty="0"/>
              <a:t>Café: um novo produto de exportação</a:t>
            </a:r>
          </a:p>
          <a:p>
            <a:r>
              <a:rPr lang="pt-BR" dirty="0"/>
              <a:t>Do Rio de Janeiro até São Paulo: o roteiro do café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376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980728"/>
            <a:ext cx="878497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/>
              <a:t>O problema das leis orçamentárias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administradores públicos locais não usavam os dados passados para aperfeiçoar seus orçamentos</a:t>
            </a:r>
          </a:p>
          <a:p>
            <a:r>
              <a:rPr lang="pt-BR" dirty="0"/>
              <a:t>As leis orçamentárias não são uma boa fonte de dados para se estudar finanças públicas municipais</a:t>
            </a:r>
          </a:p>
          <a:p>
            <a:r>
              <a:rPr lang="pt-BR" dirty="0"/>
              <a:t>As variações não apresentavam qualquer tipo de padrão</a:t>
            </a:r>
          </a:p>
        </p:txBody>
      </p:sp>
    </p:spTree>
    <p:extLst>
      <p:ext uri="{BB962C8B-B14F-4D97-AF65-F5344CB8AC3E}">
        <p14:creationId xmlns:p14="http://schemas.microsoft.com/office/powerpoint/2010/main" val="237598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" b="2138"/>
          <a:stretch/>
        </p:blipFill>
        <p:spPr>
          <a:xfrm>
            <a:off x="224918" y="332656"/>
            <a:ext cx="8811578" cy="6408712"/>
          </a:xfrm>
        </p:spPr>
      </p:pic>
    </p:spTree>
    <p:extLst>
      <p:ext uri="{BB962C8B-B14F-4D97-AF65-F5344CB8AC3E}">
        <p14:creationId xmlns:p14="http://schemas.microsoft.com/office/powerpoint/2010/main" val="86233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 Os solos de terra roxa</a:t>
            </a:r>
            <a:endParaRPr lang="pt-BR" dirty="0"/>
          </a:p>
        </p:txBody>
      </p:sp>
      <p:pic>
        <p:nvPicPr>
          <p:cNvPr id="5" name="Picture 4" descr="Mapa terra rox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5" y="116632"/>
            <a:ext cx="888385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2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3150" cy="632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5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853" cy="5904656"/>
          </a:xfrm>
        </p:spPr>
      </p:pic>
    </p:spTree>
    <p:extLst>
      <p:ext uri="{BB962C8B-B14F-4D97-AF65-F5344CB8AC3E}">
        <p14:creationId xmlns:p14="http://schemas.microsoft.com/office/powerpoint/2010/main" val="363567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definição das competências tributárias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Constituição de 1824: centralizadora</a:t>
            </a:r>
          </a:p>
          <a:p>
            <a:r>
              <a:rPr lang="pt-BR" dirty="0"/>
              <a:t>Ato Adicional de 1834: um passo na direção do federalismo</a:t>
            </a:r>
          </a:p>
          <a:p>
            <a:pPr lvl="1"/>
            <a:r>
              <a:rPr lang="pt-BR" dirty="0"/>
              <a:t>As Assembleias Provinciais são criadas, repartindo com a Assembleia Geral, único órgão legislativo até então existente, a tarefa de discutir, formular e aprovar leis. As Assembleias Provinciais passam a ser responsáveis por cuidar, entre outras atribuições, das finanças públicas municipais e provinciais. </a:t>
            </a:r>
          </a:p>
          <a:p>
            <a:pPr lvl="1"/>
            <a:r>
              <a:rPr lang="pt-BR" dirty="0"/>
              <a:t>Apesar disso, o ato não definiu competências tributárias</a:t>
            </a:r>
          </a:p>
          <a:p>
            <a:r>
              <a:rPr lang="pt-BR" dirty="0"/>
              <a:t>Lei interpretativa do Ato Adicional, 1840: o regresso conservador não altera significativamente o arranjo anterior</a:t>
            </a:r>
          </a:p>
          <a:p>
            <a:r>
              <a:rPr lang="pt-BR" dirty="0"/>
              <a:t>Década de 1870: voltam as discussões acerca do regime federalista</a:t>
            </a:r>
          </a:p>
          <a:p>
            <a:r>
              <a:rPr lang="pt-BR" dirty="0"/>
              <a:t>A Proclamação da República: por fim prevalece o federalismo no Brasil</a:t>
            </a:r>
          </a:p>
        </p:txBody>
      </p:sp>
    </p:spTree>
    <p:extLst>
      <p:ext uri="{BB962C8B-B14F-4D97-AF65-F5344CB8AC3E}">
        <p14:creationId xmlns:p14="http://schemas.microsoft.com/office/powerpoint/2010/main" val="195154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definição das competências tributárias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Leis orçamentárias parciais em 1827, 1828 – referentes aos anos fiscais de 1828 e 1829 – fixando a despesa do Tesouro Público apenas para o município da Corte e a Província do Rio de Janeiro</a:t>
            </a:r>
          </a:p>
          <a:p>
            <a:r>
              <a:rPr lang="pt-BR" dirty="0"/>
              <a:t>Primeiro orçamento do Império, 1830</a:t>
            </a:r>
          </a:p>
          <a:p>
            <a:r>
              <a:rPr lang="pt-BR" dirty="0"/>
              <a:t>Primeiro orçamento completo – geral, provincial e municipal – data de 1835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17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42416" y="1340769"/>
            <a:ext cx="6600451" cy="3436614"/>
          </a:xfrm>
        </p:spPr>
        <p:txBody>
          <a:bodyPr>
            <a:normAutofit/>
          </a:bodyPr>
          <a:lstStyle/>
          <a:p>
            <a:r>
              <a:rPr lang="pt-BR" dirty="0"/>
              <a:t>É possível utilizar as leis orçamentárias municipais???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D74682-AEBD-4042-834F-9164F89AD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459056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ersonalizada 2">
      <a:majorFont>
        <a:latin typeface="Candara"/>
        <a:ea typeface=""/>
        <a:cs typeface=""/>
      </a:majorFont>
      <a:minorFont>
        <a:latin typeface="Kalinga"/>
        <a:ea typeface=""/>
        <a:cs typeface="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Cach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ersonalizada 2">
      <a:majorFont>
        <a:latin typeface="Candara"/>
        <a:ea typeface=""/>
        <a:cs typeface=""/>
      </a:majorFont>
      <a:minorFont>
        <a:latin typeface="Kalinga"/>
        <a:ea typeface=""/>
        <a:cs typeface="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Luciana 2017 v3</Template>
  <TotalTime>30104</TotalTime>
  <Words>650</Words>
  <Application>Microsoft Macintosh PowerPoint</Application>
  <PresentationFormat>Apresentação na tela (4:3)</PresentationFormat>
  <Paragraphs>52</Paragraphs>
  <Slides>21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Candara</vt:lpstr>
      <vt:lpstr>Kalinga</vt:lpstr>
      <vt:lpstr>Wingdings 3</vt:lpstr>
      <vt:lpstr>Cacho</vt:lpstr>
      <vt:lpstr>1_Cacho</vt:lpstr>
      <vt:lpstr>IEB5049 – Fiscalidade no Brasil: Colônia e Império</vt:lpstr>
      <vt:lpstr>Na aula anterior...</vt:lpstr>
      <vt:lpstr>Apresentação do PowerPoint</vt:lpstr>
      <vt:lpstr> Os solos de terra roxa</vt:lpstr>
      <vt:lpstr>Apresentação do PowerPoint</vt:lpstr>
      <vt:lpstr>Apresentação do PowerPoint</vt:lpstr>
      <vt:lpstr>A definição das competências tributárias</vt:lpstr>
      <vt:lpstr>A definição das competências tributárias</vt:lpstr>
      <vt:lpstr>É possível utilizar as leis orçamentárias municipais???</vt:lpstr>
      <vt:lpstr>O problema das leis orçamentárias</vt:lpstr>
      <vt:lpstr>Dá para usar os orçamentos?</vt:lpstr>
      <vt:lpstr>A contabilidade pública municipal</vt:lpstr>
      <vt:lpstr>Alice no país das maravilhas</vt:lpstr>
      <vt:lpstr>As comparações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problema das leis orçamentárias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Fernando novais</dc:title>
  <dc:creator>Luciana Lopes</dc:creator>
  <cp:lastModifiedBy>Microsoft Office User</cp:lastModifiedBy>
  <cp:revision>1409</cp:revision>
  <cp:lastPrinted>2017-04-27T16:17:30Z</cp:lastPrinted>
  <dcterms:created xsi:type="dcterms:W3CDTF">2013-03-07T21:51:02Z</dcterms:created>
  <dcterms:modified xsi:type="dcterms:W3CDTF">2020-11-09T13:49:47Z</dcterms:modified>
</cp:coreProperties>
</file>