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2"/>
  </p:notesMasterIdLst>
  <p:sldIdLst>
    <p:sldId id="256" r:id="rId2"/>
    <p:sldId id="305" r:id="rId3"/>
    <p:sldId id="470" r:id="rId4"/>
    <p:sldId id="471" r:id="rId5"/>
    <p:sldId id="472" r:id="rId6"/>
    <p:sldId id="492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395" r:id="rId18"/>
    <p:sldId id="396" r:id="rId19"/>
    <p:sldId id="443" r:id="rId20"/>
    <p:sldId id="453" r:id="rId21"/>
    <p:sldId id="427" r:id="rId22"/>
    <p:sldId id="403" r:id="rId23"/>
    <p:sldId id="429" r:id="rId24"/>
    <p:sldId id="415" r:id="rId25"/>
    <p:sldId id="406" r:id="rId26"/>
    <p:sldId id="408" r:id="rId27"/>
    <p:sldId id="407" r:id="rId28"/>
    <p:sldId id="409" r:id="rId29"/>
    <p:sldId id="410" r:id="rId30"/>
    <p:sldId id="413" r:id="rId31"/>
    <p:sldId id="411" r:id="rId32"/>
    <p:sldId id="412" r:id="rId33"/>
    <p:sldId id="416" r:id="rId34"/>
    <p:sldId id="447" r:id="rId35"/>
    <p:sldId id="450" r:id="rId36"/>
    <p:sldId id="454" r:id="rId37"/>
    <p:sldId id="455" r:id="rId38"/>
    <p:sldId id="456" r:id="rId39"/>
    <p:sldId id="457" r:id="rId40"/>
    <p:sldId id="458" r:id="rId41"/>
    <p:sldId id="451" r:id="rId42"/>
    <p:sldId id="484" r:id="rId43"/>
    <p:sldId id="485" r:id="rId44"/>
    <p:sldId id="486" r:id="rId45"/>
    <p:sldId id="487" r:id="rId46"/>
    <p:sldId id="488" r:id="rId47"/>
    <p:sldId id="489" r:id="rId48"/>
    <p:sldId id="491" r:id="rId49"/>
    <p:sldId id="490" r:id="rId50"/>
    <p:sldId id="45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CC66FF"/>
    <a:srgbClr val="8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7" autoAdjust="0"/>
    <p:restoredTop sz="93884" autoAdjust="0"/>
  </p:normalViewPr>
  <p:slideViewPr>
    <p:cSldViewPr>
      <p:cViewPr varScale="1">
        <p:scale>
          <a:sx n="106" d="100"/>
          <a:sy n="106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D086-E456-42A9-96B7-33FED8F41EAD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86B9-F2AB-4EF7-9861-BB21364584F6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Fluridone</a:t>
            </a:r>
            <a:r>
              <a:rPr lang="en-US" dirty="0" smtClean="0"/>
              <a:t>,</a:t>
            </a:r>
            <a:r>
              <a:rPr lang="en-US" baseline="0" dirty="0" err="1" smtClean="0"/>
              <a:t>penoxsulam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triclopyr</a:t>
            </a:r>
            <a:r>
              <a:rPr lang="en-US" baseline="0" dirty="0" smtClean="0"/>
              <a:t> are all three herbicides registered for aquatic use.  While these herbicides, especially </a:t>
            </a:r>
            <a:r>
              <a:rPr lang="en-US" baseline="0" dirty="0" err="1" smtClean="0"/>
              <a:t>fluridone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triclopyr</a:t>
            </a:r>
            <a:r>
              <a:rPr lang="en-US" baseline="0" dirty="0" smtClean="0"/>
              <a:t>, have been used for many years, there has been little work done to examine absorption and translocation in aquatic 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40B65B-6001-DB46-9311-44C8B9194789}" type="slidenum">
              <a:rPr lang="en-US" sz="1100">
                <a:latin typeface="Times New Roman" charset="0"/>
              </a:rPr>
              <a:pPr/>
              <a:t>35</a:t>
            </a:fld>
            <a:endParaRPr lang="en-US" sz="110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8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544C7E-767C-DE4D-BD90-608D91AAE188}" type="slidenum">
              <a:rPr lang="en-US" sz="1100">
                <a:latin typeface="Times New Roman" charset="0"/>
              </a:rPr>
              <a:pPr/>
              <a:t>41</a:t>
            </a:fld>
            <a:endParaRPr lang="en-US" sz="11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0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792080-FFEA-9146-A046-55393500B14B}" type="slidenum">
              <a:rPr lang="en-US" sz="1100">
                <a:latin typeface="Times New Roman" charset="0"/>
              </a:rPr>
              <a:pPr/>
              <a:t>50</a:t>
            </a:fld>
            <a:endParaRPr lang="en-US" sz="11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7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14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8D414E-89DB-D04C-8830-A24A29B5527A}" type="slidenum">
              <a:rPr lang="en-US" sz="1100">
                <a:latin typeface="Times New Roman" charset="0"/>
              </a:rPr>
              <a:pPr/>
              <a:t>20</a:t>
            </a:fld>
            <a:endParaRPr lang="en-US" sz="11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3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68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69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8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B6B0A-574A-FF43-AA1A-3DBE657DBB1D}" type="slidenum">
              <a:rPr lang="en-US" sz="1100">
                <a:latin typeface="Times New Roman" charset="0"/>
              </a:rPr>
              <a:pPr/>
              <a:t>34</a:t>
            </a:fld>
            <a:endParaRPr lang="en-US" sz="11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latin typeface="Tw Cen MT"/>
              </a:rPr>
              <a:pPr/>
              <a:t>2/27/16</a:t>
            </a:fld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FEFAC9"/>
                </a:solidFill>
                <a:latin typeface="Tw Cen MT"/>
              </a:rPr>
              <a:pPr/>
              <a:t>‹n.º›</a:t>
            </a:fld>
            <a:endParaRPr lang="en-US">
              <a:solidFill>
                <a:srgbClr val="FEFAC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7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901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9300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2275"/>
            <a:ext cx="537527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  <a:br>
              <a:rPr lang="en-US" smtClean="0"/>
            </a:br>
            <a:r>
              <a:rPr lang="en-US" smtClean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1676400"/>
            <a:ext cx="8191500" cy="4648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  <a:lvl2pPr marL="630238" indent="-344488">
              <a:buClrTx/>
              <a:buSzPct val="100000"/>
              <a:buFont typeface="Wingdings" pitchFamily="2" charset="2"/>
              <a:buChar char="§"/>
              <a:defRPr/>
            </a:lvl2pPr>
            <a:lvl3pPr marL="1147763" indent="-338138">
              <a:buSzPct val="100000"/>
              <a:buFont typeface="Wingdings" pitchFamily="2" charset="2"/>
              <a:buChar char="§"/>
              <a:defRPr baseline="0">
                <a:solidFill>
                  <a:schemeClr val="bg2"/>
                </a:solidFill>
              </a:defRPr>
            </a:lvl3pPr>
            <a:lvl4pPr marL="1797050" indent="-285750">
              <a:buClr>
                <a:schemeClr val="bg2"/>
              </a:buClr>
              <a:buSzPct val="100000"/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 marL="22367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5pPr>
            <a:lvl6pPr marL="26939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6pPr>
            <a:lvl7pPr marL="31511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7pPr>
            <a:lvl8pPr marL="36083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 baseline="0">
                <a:solidFill>
                  <a:schemeClr val="bg2"/>
                </a:solidFill>
              </a:defRPr>
            </a:lvl8pPr>
            <a:lvl9pPr marL="2516188" indent="-247650">
              <a:buClr>
                <a:schemeClr val="bg2"/>
              </a:buClr>
              <a:buFont typeface="Verdana" pitchFamily="34" charset="0"/>
              <a:buChar char="-"/>
              <a:defRPr sz="1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Bulleted text</a:t>
            </a:r>
          </a:p>
          <a:p>
            <a:pPr lvl="2"/>
            <a:r>
              <a:rPr lang="en-US" dirty="0" smtClean="0"/>
              <a:t>Bulleted text</a:t>
            </a:r>
          </a:p>
          <a:p>
            <a:pPr lvl="3"/>
            <a:r>
              <a:rPr lang="en-US" dirty="0" smtClean="0"/>
              <a:t>Bulleted text</a:t>
            </a:r>
          </a:p>
          <a:p>
            <a:pPr lvl="4"/>
            <a:r>
              <a:rPr lang="en-US" dirty="0" smtClean="0"/>
              <a:t>Bulleted text</a:t>
            </a:r>
          </a:p>
          <a:p>
            <a:pPr lvl="8"/>
            <a:r>
              <a:rPr lang="en-US" dirty="0" smtClean="0"/>
              <a:t>Bulleted text</a:t>
            </a:r>
          </a:p>
          <a:p>
            <a:pPr lvl="8"/>
            <a:r>
              <a:rPr lang="en-US" dirty="0" smtClean="0"/>
              <a:t>Bulleted text</a:t>
            </a:r>
          </a:p>
          <a:p>
            <a:pPr lvl="8"/>
            <a:endParaRPr lang="en-US" dirty="0" smtClean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8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961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553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612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444D26"/>
                </a:solidFill>
                <a:latin typeface="Tw Cen MT"/>
              </a:rPr>
              <a:pPr/>
              <a:t>‹n.º›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960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06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317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0328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9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6" y="3810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pt-BR" sz="4000" b="1" cap="none" dirty="0" smtClean="0"/>
              <a:t>Mecanismo de ação e resistência aos herbicidas induzidos pela ação da luz</a:t>
            </a:r>
            <a:endParaRPr lang="pt-BR" sz="4000" b="1" cap="none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229600" cy="2895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Dr. Scott Nissen, Professor </a:t>
            </a: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Colorado State University, Fort Collins, CO</a:t>
            </a:r>
          </a:p>
          <a:p>
            <a:pPr algn="ctr">
              <a:spcBef>
                <a:spcPts val="0"/>
              </a:spcBef>
            </a:pPr>
            <a:endParaRPr lang="en-US" sz="3000" b="1" dirty="0" smtClean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Assistance from:</a:t>
            </a: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Drs. Franck Dayan, Pat </a:t>
            </a:r>
            <a:r>
              <a:rPr lang="en-US" sz="3000" b="1" dirty="0" err="1" smtClean="0">
                <a:latin typeface="+mj-lt"/>
              </a:rPr>
              <a:t>Tranel</a:t>
            </a:r>
            <a:r>
              <a:rPr lang="en-US" sz="3000" b="1" dirty="0" smtClean="0">
                <a:latin typeface="+mj-lt"/>
              </a:rPr>
              <a:t>, Dean </a:t>
            </a:r>
            <a:r>
              <a:rPr lang="en-US" sz="3000" b="1" dirty="0" err="1" smtClean="0">
                <a:latin typeface="+mj-lt"/>
              </a:rPr>
              <a:t>Riechers</a:t>
            </a:r>
            <a:endParaRPr lang="en-US" sz="3000" b="1" dirty="0" smtClean="0">
              <a:latin typeface="+mj-lt"/>
            </a:endParaRPr>
          </a:p>
        </p:txBody>
      </p:sp>
      <p:pic>
        <p:nvPicPr>
          <p:cNvPr id="6" name="Picture 6" descr="glde_ctr_lrg.ps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096000"/>
            <a:ext cx="1295400" cy="6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+mn-lt"/>
              </a:rPr>
              <a:t>Superóxido</a:t>
            </a:r>
            <a:r>
              <a:rPr lang="en-US" sz="3600" b="1" dirty="0" smtClean="0">
                <a:latin typeface="+mn-lt"/>
              </a:rPr>
              <a:t> e </a:t>
            </a:r>
            <a:r>
              <a:rPr lang="en-US" sz="3600" b="1" dirty="0" err="1" smtClean="0">
                <a:latin typeface="+mn-lt"/>
              </a:rPr>
              <a:t>outras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espécies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reativas</a:t>
            </a:r>
            <a:r>
              <a:rPr lang="en-US" sz="3600" b="1" dirty="0" smtClean="0">
                <a:latin typeface="+mn-lt"/>
              </a:rPr>
              <a:t> de O</a:t>
            </a:r>
            <a:r>
              <a:rPr lang="en-US" sz="3600" b="1" baseline="-25000" dirty="0" smtClean="0">
                <a:latin typeface="+mn-lt"/>
              </a:rPr>
              <a:t>2</a:t>
            </a:r>
            <a:endParaRPr lang="en-US" sz="3600" b="1" baseline="-25000" dirty="0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O </a:t>
            </a:r>
            <a:r>
              <a:rPr lang="en-US" sz="2800" b="1" dirty="0" err="1" smtClean="0"/>
              <a:t>oxigênio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aceitar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elétron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vindo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transporte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elétrons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fotossintético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nível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ferredoxina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através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herbicidas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bipiridilium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formar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ânion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superóxido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dirty="0"/>
              <a:t> + e</a:t>
            </a:r>
            <a:r>
              <a:rPr lang="en-US" sz="2400" b="1" baseline="30000" dirty="0"/>
              <a:t>-</a:t>
            </a:r>
            <a:r>
              <a:rPr lang="en-US" sz="2400" b="1" dirty="0"/>
              <a:t> ------------&gt; 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(superoxide)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Superóxido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oxidante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redutor</a:t>
            </a:r>
            <a:r>
              <a:rPr lang="en-US" sz="2800" b="1" dirty="0" smtClean="0"/>
              <a:t>; se </a:t>
            </a:r>
            <a:r>
              <a:rPr lang="en-US" sz="2800" b="1" dirty="0" err="1" smtClean="0"/>
              <a:t>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reage</a:t>
            </a:r>
            <a:r>
              <a:rPr lang="en-US" sz="2800" b="1" dirty="0" smtClean="0"/>
              <a:t> com um outro anion </a:t>
            </a:r>
            <a:r>
              <a:rPr lang="en-US" sz="2800" b="1" dirty="0" err="1" smtClean="0"/>
              <a:t>superóxido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irá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reduzir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segundo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superóido</a:t>
            </a:r>
            <a:r>
              <a:rPr lang="en-US" sz="2800" b="1" dirty="0" smtClean="0"/>
              <a:t> e </a:t>
            </a:r>
            <a:r>
              <a:rPr lang="en-US" sz="2800" b="1" smtClean="0"/>
              <a:t>forma H</a:t>
            </a:r>
            <a:r>
              <a:rPr lang="en-US" sz="2800" b="1" baseline="-25000" smtClean="0"/>
              <a:t>2</a:t>
            </a:r>
            <a:r>
              <a:rPr lang="en-US" sz="2800" b="1" smtClean="0"/>
              <a:t>O</a:t>
            </a:r>
            <a:r>
              <a:rPr lang="en-US" sz="2800" b="1" baseline="-25000" smtClean="0"/>
              <a:t>2</a:t>
            </a:r>
            <a:endParaRPr lang="en-US" sz="2800" b="1" dirty="0"/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+ 2H</a:t>
            </a:r>
            <a:r>
              <a:rPr lang="en-US" sz="2400" b="1" baseline="30000" dirty="0"/>
              <a:t>+</a:t>
            </a:r>
            <a:r>
              <a:rPr lang="en-US" sz="2400" b="1" dirty="0"/>
              <a:t> ------------&gt; 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461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Radicais hidroxila</a:t>
            </a:r>
            <a:endParaRPr lang="pt-BR" b="1" dirty="0">
              <a:latin typeface="+mn-lt"/>
            </a:endParaRP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953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pt-BR" sz="2700" b="1" dirty="0" smtClean="0"/>
              <a:t>A reação pode ocorrer na presença de Fe</a:t>
            </a:r>
            <a:r>
              <a:rPr lang="pt-BR" sz="2700" b="1" baseline="30000" dirty="0" smtClean="0"/>
              <a:t>2+</a:t>
            </a:r>
            <a:r>
              <a:rPr lang="pt-BR" sz="2700" b="1" dirty="0" smtClean="0"/>
              <a:t> ou Cu</a:t>
            </a:r>
            <a:r>
              <a:rPr lang="pt-BR" sz="2700" b="1" baseline="30000" dirty="0" smtClean="0"/>
              <a:t>2+</a:t>
            </a:r>
            <a:r>
              <a:rPr lang="pt-BR" sz="2700" b="1" dirty="0" smtClean="0"/>
              <a:t> reduzido</a:t>
            </a:r>
            <a:endParaRPr lang="pt-BR" sz="24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.-</a:t>
            </a:r>
            <a:r>
              <a:rPr lang="pt-BR" sz="2800" b="1" dirty="0" smtClean="0">
                <a:solidFill>
                  <a:srgbClr val="FEFAC9"/>
                </a:solidFill>
              </a:rPr>
              <a:t> + 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+ Fe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2+</a:t>
            </a:r>
            <a:r>
              <a:rPr lang="pt-BR" sz="2800" b="1" dirty="0" smtClean="0">
                <a:solidFill>
                  <a:srgbClr val="FEFAC9"/>
                </a:solidFill>
              </a:rPr>
              <a:t> (Cu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2+</a:t>
            </a:r>
            <a:r>
              <a:rPr lang="pt-BR" sz="2800" b="1" dirty="0" smtClean="0">
                <a:solidFill>
                  <a:srgbClr val="FEFAC9"/>
                </a:solidFill>
              </a:rPr>
              <a:t>) ------&gt; OH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-</a:t>
            </a:r>
            <a:r>
              <a:rPr lang="pt-BR" sz="2800" b="1" dirty="0" smtClean="0">
                <a:solidFill>
                  <a:srgbClr val="FEFAC9"/>
                </a:solidFill>
              </a:rPr>
              <a:t>  +  HO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.</a:t>
            </a:r>
            <a:r>
              <a:rPr lang="pt-BR" sz="2800" b="1" dirty="0" smtClean="0">
                <a:solidFill>
                  <a:srgbClr val="FEFAC9"/>
                </a:solidFill>
              </a:rPr>
              <a:t>  +  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400" b="1" baseline="-25000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Os radicais hidroxila são extremamente tóxicos e causam peroxidação lipídica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Os radicais hidroxila podem extrair o átomo de hidrogênio dos ácidos graxos insaturados, formando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7082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Impactos gerais</a:t>
            </a:r>
            <a:endParaRPr lang="pt-BR" b="1" dirty="0"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/>
              <a:t>Radicais peroxi de lipídeos insaturados começam uma nova cadeia de reação de peroxidação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Eventualmente com a clivagem da cadeia de hidrocarboneto e Produção de cadeia curta de </a:t>
            </a:r>
            <a:r>
              <a:rPr lang="pt-BR" b="1" dirty="0" err="1" smtClean="0"/>
              <a:t>alcanos</a:t>
            </a:r>
            <a:r>
              <a:rPr lang="pt-BR" b="1" dirty="0" smtClean="0"/>
              <a:t> como etano, pentano e malondiaaldeidos 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A peroxidação pode também ocorrer com proteínas, ácidos nucleicos e pigmentos (causando branqueamento)</a:t>
            </a:r>
          </a:p>
        </p:txBody>
      </p:sp>
    </p:spTree>
    <p:extLst>
      <p:ext uri="{BB962C8B-B14F-4D97-AF65-F5344CB8AC3E}">
        <p14:creationId xmlns:p14="http://schemas.microsoft.com/office/powerpoint/2010/main" val="169309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Sumário</a:t>
            </a:r>
            <a:endParaRPr lang="pt-BR" b="1" dirty="0">
              <a:latin typeface="+mn-lt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3648" y="1752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 dirty="0" smtClean="0"/>
              <a:t>Equivalentes reduzidos vêm do transporte de elétrons fotossintético via NADPH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Os herbicidas aumentam a Produção de espécies ativas de O</a:t>
            </a:r>
            <a:r>
              <a:rPr lang="pt-BR" b="1" baseline="-25000" dirty="0" smtClean="0"/>
              <a:t>2</a:t>
            </a:r>
            <a:r>
              <a:rPr lang="pt-BR" b="1" dirty="0" smtClean="0"/>
              <a:t>, mas também indiretamente inibem sua remoção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Níveis decrescentes de ascorbato e glutationa reduzido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Nenhuma detoxificação real par ao radical hidroxila uma vez formado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91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0742" r="12500" b="22665"/>
          <a:stretch>
            <a:fillRect/>
          </a:stretch>
        </p:blipFill>
        <p:spPr bwMode="auto">
          <a:xfrm>
            <a:off x="76200" y="447675"/>
            <a:ext cx="89916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3672" r="10938" b="19919"/>
          <a:stretch>
            <a:fillRect/>
          </a:stretch>
        </p:blipFill>
        <p:spPr bwMode="auto">
          <a:xfrm>
            <a:off x="76200" y="446088"/>
            <a:ext cx="89916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2695" r="10938" b="19919"/>
          <a:stretch>
            <a:fillRect/>
          </a:stretch>
        </p:blipFill>
        <p:spPr bwMode="auto">
          <a:xfrm>
            <a:off x="76200" y="457200"/>
            <a:ext cx="89154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rac_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" b="-71"/>
          <a:stretch/>
        </p:blipFill>
        <p:spPr>
          <a:xfrm>
            <a:off x="125600" y="228600"/>
            <a:ext cx="8866000" cy="640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33600"/>
            <a:ext cx="2362200" cy="1296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saflufenacil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rac_f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2" t="-22630" r="-231" b="1382"/>
          <a:stretch/>
        </p:blipFill>
        <p:spPr>
          <a:xfrm>
            <a:off x="-1219200" y="-1447800"/>
            <a:ext cx="8616887" cy="8077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40386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 number of new herbicides developed for corn are HPPD inhibitors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114800" y="3733800"/>
            <a:ext cx="1676400" cy="1371600"/>
          </a:xfrm>
          <a:prstGeom prst="hexagon">
            <a:avLst>
              <a:gd name="adj" fmla="val 29349"/>
              <a:gd name="vf" fmla="val 115470"/>
            </a:avLst>
          </a:prstGeom>
          <a:solidFill>
            <a:schemeClr val="bg2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114800" y="2438400"/>
            <a:ext cx="1676400" cy="1295400"/>
          </a:xfrm>
          <a:prstGeom prst="hexagon">
            <a:avLst>
              <a:gd name="adj" fmla="val 31310"/>
              <a:gd name="vf" fmla="val 115470"/>
            </a:avLst>
          </a:prstGeom>
          <a:solidFill>
            <a:schemeClr val="bg2">
              <a:lumMod val="60000"/>
              <a:lumOff val="40000"/>
            </a:schemeClr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2895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tembotrione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191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topramezone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rgbClr val="FEFAC9"/>
                </a:solidFill>
              </a:rPr>
              <a:t>Aspectos básicos do mecanismo de ação dos inibidores da HPPD</a:t>
            </a:r>
            <a:endParaRPr lang="pt-BR" sz="4000" b="1" i="1" dirty="0">
              <a:solidFill>
                <a:srgbClr val="FEFAC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8414"/>
            <a:ext cx="8305800" cy="45685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Entre a fitoeno e licopeno existem 3 passos de desaturações intermediado pela fitoeno desaturase (PDS)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A plastoquinona é um importante cofator da PDS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Estes herbicidas inibem a enzima p-</a:t>
            </a:r>
            <a:r>
              <a:rPr lang="pt-BR" sz="2800" b="1" dirty="0" err="1" smtClean="0">
                <a:solidFill>
                  <a:srgbClr val="FFC000"/>
                </a:solidFill>
              </a:rPr>
              <a:t>H</a:t>
            </a:r>
            <a:r>
              <a:rPr lang="pt-BR" sz="2800" b="1" dirty="0" err="1" smtClean="0">
                <a:solidFill>
                  <a:srgbClr val="FEFAC9"/>
                </a:solidFill>
              </a:rPr>
              <a:t>idroxi</a:t>
            </a:r>
            <a:r>
              <a:rPr lang="pt-BR" sz="2800" b="1" dirty="0" err="1" smtClean="0">
                <a:solidFill>
                  <a:srgbClr val="FFC000"/>
                </a:solidFill>
              </a:rPr>
              <a:t>P</a:t>
            </a:r>
            <a:r>
              <a:rPr lang="pt-BR" sz="2800" b="1" dirty="0" err="1" smtClean="0">
                <a:solidFill>
                  <a:schemeClr val="tx2"/>
                </a:solidFill>
              </a:rPr>
              <a:t>he</a:t>
            </a:r>
            <a:r>
              <a:rPr lang="pt-BR" sz="2800" b="1" dirty="0" err="1" smtClean="0">
                <a:solidFill>
                  <a:srgbClr val="FEFAC9"/>
                </a:solidFill>
              </a:rPr>
              <a:t>nil</a:t>
            </a:r>
            <a:r>
              <a:rPr lang="pt-BR" sz="2800" b="1" dirty="0" smtClean="0">
                <a:solidFill>
                  <a:srgbClr val="FEFAC9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P</a:t>
            </a:r>
            <a:r>
              <a:rPr lang="pt-BR" sz="2800" b="1" dirty="0" err="1" smtClean="0">
                <a:solidFill>
                  <a:srgbClr val="FEFAC9"/>
                </a:solidFill>
              </a:rPr>
              <a:t>iruvate</a:t>
            </a:r>
            <a:r>
              <a:rPr lang="pt-BR" sz="2800" b="1" dirty="0" smtClean="0">
                <a:solidFill>
                  <a:srgbClr val="FEFAC9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D</a:t>
            </a:r>
            <a:r>
              <a:rPr lang="pt-BR" sz="2800" b="1" dirty="0" smtClean="0">
                <a:solidFill>
                  <a:srgbClr val="FEFAC9"/>
                </a:solidFill>
              </a:rPr>
              <a:t>ioxigenase (HPPD) que é </a:t>
            </a:r>
            <a:r>
              <a:rPr lang="pt-BR" sz="2800" b="1" dirty="0" err="1" smtClean="0">
                <a:solidFill>
                  <a:srgbClr val="FEFAC9"/>
                </a:solidFill>
              </a:rPr>
              <a:t>critic</a:t>
            </a:r>
            <a:r>
              <a:rPr lang="pt-BR" sz="2800" b="1" dirty="0" smtClean="0">
                <a:solidFill>
                  <a:srgbClr val="FEFAC9"/>
                </a:solidFill>
              </a:rPr>
              <a:t> para a Produção de plastoquinona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381625" algn="l"/>
              </a:tabLst>
            </a:pPr>
            <a:r>
              <a:rPr lang="pt-BR" sz="2800" b="1" dirty="0" smtClean="0">
                <a:solidFill>
                  <a:srgbClr val="FEFAC9"/>
                </a:solidFill>
              </a:rPr>
              <a:t>Perda dos pigmentos secundários e branqueamento</a:t>
            </a:r>
          </a:p>
        </p:txBody>
      </p:sp>
    </p:spTree>
    <p:extLst>
      <p:ext uri="{BB962C8B-B14F-4D97-AF65-F5344CB8AC3E}">
        <p14:creationId xmlns:p14="http://schemas.microsoft.com/office/powerpoint/2010/main" val="65755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EFAC9"/>
                </a:solidFill>
              </a:rPr>
              <a:t>Sumário da aula</a:t>
            </a:r>
            <a:endParaRPr lang="pt-BR" b="1" dirty="0">
              <a:solidFill>
                <a:srgbClr val="FEFAC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8414"/>
            <a:ext cx="8305800" cy="41113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Mecanismos para minimizar oxigênio reativo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Impacto das espécies reativas de oxigênio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Revisão dos ingredientes ativos atuais e mecanismos de ação básico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Situação atual dos inibidores da PROTOX, FSII, FSI e biossíntese de carotenóides (PDS e HPPD) resistência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Mecanismos de resistência conhecidos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Implicações para a Produção agrícola</a:t>
            </a:r>
          </a:p>
        </p:txBody>
      </p:sp>
    </p:spTree>
    <p:extLst>
      <p:ext uri="{BB962C8B-B14F-4D97-AF65-F5344CB8AC3E}">
        <p14:creationId xmlns:p14="http://schemas.microsoft.com/office/powerpoint/2010/main" val="70788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2525713" y="739775"/>
            <a:ext cx="4471987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Clomazone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Injury</a:t>
            </a:r>
          </a:p>
        </p:txBody>
      </p:sp>
      <p:pic>
        <p:nvPicPr>
          <p:cNvPr id="63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4061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EFAC9"/>
                </a:solidFill>
              </a:rPr>
              <a:t>HPPD Inhibitors Injury</a:t>
            </a:r>
            <a:endParaRPr lang="en-US" sz="4000" b="1" i="1" dirty="0">
              <a:solidFill>
                <a:srgbClr val="FEFAC9"/>
              </a:solidFill>
            </a:endParaRPr>
          </a:p>
        </p:txBody>
      </p:sp>
      <p:pic>
        <p:nvPicPr>
          <p:cNvPr id="5" name="Picture 3" descr="C:\Program Files\Canon\ZoomBrowser EX\Image Library One\My Images\Herbicide symptoms\Callisto 4oz+COC+UAN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12203" r="209" b="-458"/>
          <a:stretch/>
        </p:blipFill>
        <p:spPr bwMode="auto">
          <a:xfrm>
            <a:off x="363361" y="1752600"/>
            <a:ext cx="8429786" cy="4959861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198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</a:t>
            </a:r>
            <a:r>
              <a:rPr lang="en-US" sz="3600" b="1" dirty="0" err="1" smtClean="0"/>
              <a:t>esotrione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586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>Casos conhecidos de resistência ao HPPD</a:t>
            </a:r>
            <a:endParaRPr lang="pt-BR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5261297"/>
              </p:ext>
            </p:extLst>
          </p:nvPr>
        </p:nvGraphicFramePr>
        <p:xfrm>
          <a:off x="381000" y="2209800"/>
          <a:ext cx="8382001" cy="20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667000"/>
                <a:gridCol w="1752600"/>
                <a:gridCol w="2057401"/>
              </a:tblGrid>
              <a:tr h="393874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Família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Espécies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dirty="0" smtClean="0"/>
                        <a:t>Herbicidas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Anor</a:t>
                      </a:r>
                      <a:r>
                        <a:rPr lang="en-US" sz="2400" b="1" baseline="0" dirty="0" smtClean="0"/>
                        <a:t>/Local</a:t>
                      </a:r>
                      <a:endParaRPr lang="en-US" sz="2400" b="1" dirty="0"/>
                    </a:p>
                  </a:txBody>
                  <a:tcPr/>
                </a:tc>
              </a:tr>
              <a:tr h="1553912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Amaranthaceae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 smtClean="0"/>
                        <a:t>Amaranthus</a:t>
                      </a:r>
                      <a:r>
                        <a:rPr lang="en-US" sz="2000" b="1" i="1" baseline="0" dirty="0" smtClean="0"/>
                        <a:t> </a:t>
                      </a:r>
                      <a:r>
                        <a:rPr lang="en-US" sz="2000" b="1" i="1" baseline="0" dirty="0" err="1" smtClean="0"/>
                        <a:t>tuberculatus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mesotrione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err="1" smtClean="0"/>
                        <a:t>tembotrione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err="1" smtClean="0"/>
                        <a:t>topramezone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2009/USA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87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/>
              <a:t>*** </a:t>
            </a:r>
            <a:r>
              <a:rPr lang="pt-BR" sz="2400" b="1" dirty="0" smtClean="0"/>
              <a:t>Biótipos de </a:t>
            </a:r>
            <a:r>
              <a:rPr lang="pt-BR" sz="2400" b="1" i="1" dirty="0" smtClean="0"/>
              <a:t>Amaranthus tuberculatus</a:t>
            </a:r>
            <a:r>
              <a:rPr lang="pt-BR" sz="2400" b="1" dirty="0" smtClean="0"/>
              <a:t> têm resistência múltipla a inibidores da ALS, FSII e HPPD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757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Histórico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uso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inibidores</a:t>
            </a:r>
            <a:r>
              <a:rPr lang="en-US" sz="3600" b="1" dirty="0" smtClean="0"/>
              <a:t> da HPPD </a:t>
            </a:r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área</a:t>
            </a:r>
            <a:r>
              <a:rPr lang="en-US" sz="3600" b="1" dirty="0" smtClean="0"/>
              <a:t> com </a:t>
            </a:r>
            <a:r>
              <a:rPr lang="en-US" sz="3600" b="1" i="1" dirty="0" smtClean="0"/>
              <a:t>A. </a:t>
            </a:r>
            <a:r>
              <a:rPr lang="en-US" sz="3600" b="1" i="1" dirty="0" err="1" smtClean="0"/>
              <a:t>tuberculatus</a:t>
            </a:r>
            <a:endParaRPr lang="en-US" sz="36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9740803"/>
              </p:ext>
            </p:extLst>
          </p:nvPr>
        </p:nvGraphicFramePr>
        <p:xfrm>
          <a:off x="228600" y="2133600"/>
          <a:ext cx="874903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65303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Cultura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Aplicações</a:t>
                      </a:r>
                      <a:r>
                        <a:rPr lang="en-US" sz="2800" dirty="0" smtClean="0"/>
                        <a:t> de </a:t>
                      </a:r>
                      <a:r>
                        <a:rPr lang="en-US" sz="2800" dirty="0" err="1" smtClean="0"/>
                        <a:t>herbicidas</a:t>
                      </a:r>
                      <a:r>
                        <a:rPr lang="en-US" sz="2800" dirty="0" smtClean="0"/>
                        <a:t> (</a:t>
                      </a:r>
                      <a:r>
                        <a:rPr lang="en-US" sz="2800" dirty="0" err="1" smtClean="0"/>
                        <a:t>Pós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Sementes de </a:t>
                      </a:r>
                      <a:r>
                        <a:rPr lang="en-US" sz="2400" b="1" dirty="0" err="1" smtClean="0"/>
                        <a:t>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mesotrione</a:t>
                      </a:r>
                      <a:r>
                        <a:rPr lang="en-US" sz="2400" b="1" baseline="0" dirty="0" smtClean="0"/>
                        <a:t> + atrazine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Sementes de 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mesotrione</a:t>
                      </a:r>
                      <a:r>
                        <a:rPr lang="en-US" sz="2400" b="1" baseline="0" dirty="0" smtClean="0"/>
                        <a:t> + atrazine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Sementes de 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mesotrione</a:t>
                      </a:r>
                      <a:r>
                        <a:rPr lang="en-US" sz="2400" b="1" baseline="0" dirty="0" smtClean="0"/>
                        <a:t> + atrazine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Sementes de 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topramezone</a:t>
                      </a:r>
                      <a:r>
                        <a:rPr lang="en-US" sz="2400" b="1" dirty="0" smtClean="0"/>
                        <a:t> +</a:t>
                      </a:r>
                      <a:r>
                        <a:rPr lang="en-US" sz="2400" b="1" baseline="0" dirty="0" smtClean="0"/>
                        <a:t> atrazine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Sementes de 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topramezone</a:t>
                      </a:r>
                      <a:r>
                        <a:rPr lang="en-US" sz="2400" b="1" dirty="0" smtClean="0"/>
                        <a:t> +</a:t>
                      </a:r>
                      <a:r>
                        <a:rPr lang="en-US" sz="2400" b="1" baseline="0" dirty="0" smtClean="0"/>
                        <a:t> atrazine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Sementes de </a:t>
                      </a:r>
                      <a:r>
                        <a:rPr lang="en-US" sz="2400" b="1" dirty="0" err="1" smtClean="0"/>
                        <a:t>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topramezone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seguido</a:t>
                      </a:r>
                      <a:r>
                        <a:rPr lang="en-US" sz="2400" b="1" baseline="0" dirty="0" smtClean="0"/>
                        <a:t> mesotrione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Sementes de </a:t>
                      </a:r>
                      <a:r>
                        <a:rPr lang="en-US" sz="2400" b="1" dirty="0" err="1" smtClean="0"/>
                        <a:t>milho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topramezone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seguido</a:t>
                      </a:r>
                      <a:r>
                        <a:rPr lang="en-US" sz="2400" b="1" baseline="0" dirty="0" smtClean="0"/>
                        <a:t> mesotrione</a:t>
                      </a:r>
                      <a:endParaRPr lang="en-US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D. </a:t>
            </a:r>
            <a:r>
              <a:rPr lang="en-US" b="1" dirty="0" err="1" smtClean="0"/>
              <a:t>Riechers</a:t>
            </a:r>
            <a:r>
              <a:rPr lang="en-US" b="1" dirty="0" smtClean="0"/>
              <a:t>, U of 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72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otri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2949"/>
            <a:ext cx="8865580" cy="6044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09600"/>
            <a:ext cx="39624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Mesotrione</a:t>
            </a:r>
            <a:r>
              <a:rPr lang="en-US" sz="3200" b="1" dirty="0" smtClean="0">
                <a:solidFill>
                  <a:schemeClr val="bg1"/>
                </a:solidFill>
              </a:rPr>
              <a:t> 420 g ha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-1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14 DAT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hausma2\Desktop\2010 Mclean Pictures\762 (40 days again), 766 (14 d plots 5-8), 765 (14 d pre-seq)\DSCN1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876800" y="609600"/>
            <a:ext cx="3733800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atrazine 3360 g ha</a:t>
            </a:r>
            <a:r>
              <a:rPr lang="en-US" sz="2800" b="1" baseline="30000" dirty="0">
                <a:solidFill>
                  <a:srgbClr val="000000"/>
                </a:solidFill>
                <a:latin typeface="Arial" charset="0"/>
              </a:rPr>
              <a:t>-1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40 DAT </a:t>
            </a:r>
          </a:p>
        </p:txBody>
      </p:sp>
    </p:spTree>
    <p:extLst>
      <p:ext uri="{BB962C8B-B14F-4D97-AF65-F5344CB8AC3E}">
        <p14:creationId xmlns:p14="http://schemas.microsoft.com/office/powerpoint/2010/main" val="778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Evolução inicial em casa de vegetação de </a:t>
            </a:r>
            <a:r>
              <a:rPr lang="pt-BR" sz="3600" b="1" i="1" dirty="0" smtClean="0"/>
              <a:t>A. tuberculatus </a:t>
            </a:r>
            <a:r>
              <a:rPr lang="pt-BR" sz="3600" b="1" dirty="0" smtClean="0"/>
              <a:t>resistente a HPPD</a:t>
            </a:r>
            <a:endParaRPr lang="pt-BR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6096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D. </a:t>
            </a:r>
            <a:r>
              <a:rPr lang="en-US" sz="2000" b="1" dirty="0" err="1" smtClean="0"/>
              <a:t>Riechers</a:t>
            </a:r>
            <a:r>
              <a:rPr lang="en-US" sz="2000" b="1" dirty="0" smtClean="0"/>
              <a:t>, U of I</a:t>
            </a:r>
            <a:endParaRPr lang="en-US" sz="2000" b="1" dirty="0"/>
          </a:p>
        </p:txBody>
      </p:sp>
      <p:pic>
        <p:nvPicPr>
          <p:cNvPr id="8" name="Picture 7" descr="Mesotrine pot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8" b="18781"/>
          <a:stretch/>
        </p:blipFill>
        <p:spPr>
          <a:xfrm>
            <a:off x="228600" y="2275624"/>
            <a:ext cx="8636000" cy="3697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015806"/>
            <a:ext cx="1752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atrazine </a:t>
            </a:r>
            <a:r>
              <a:rPr lang="en-US" sz="2800" b="1" dirty="0" err="1" smtClean="0"/>
              <a:t>resistente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5055513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suscetível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29200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mesotrione </a:t>
            </a:r>
            <a:r>
              <a:rPr lang="en-US" sz="2800" b="1" dirty="0" err="1" smtClean="0"/>
              <a:t>resistente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2362200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Mesotrione</a:t>
            </a:r>
            <a:r>
              <a:rPr lang="en-US" sz="3200" b="1" dirty="0" smtClean="0"/>
              <a:t> 105 g ha</a:t>
            </a:r>
            <a:r>
              <a:rPr lang="en-US" sz="3200" b="1" baseline="30000" dirty="0" smtClean="0"/>
              <a:t>-1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6617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/>
              <a:t>Absorção de mesotrione por </a:t>
            </a:r>
            <a:r>
              <a:rPr lang="pt-BR" sz="3600" b="1" i="1" dirty="0" smtClean="0"/>
              <a:t>A. tuberculatus</a:t>
            </a:r>
            <a:endParaRPr lang="pt-BR" sz="36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0571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D. </a:t>
            </a:r>
            <a:r>
              <a:rPr lang="en-US" b="1" dirty="0" err="1" smtClean="0">
                <a:solidFill>
                  <a:srgbClr val="000000"/>
                </a:solidFill>
              </a:rPr>
              <a:t>Riechers</a:t>
            </a:r>
            <a:r>
              <a:rPr lang="en-US" b="1" dirty="0" smtClean="0">
                <a:solidFill>
                  <a:srgbClr val="000000"/>
                </a:solidFill>
              </a:rPr>
              <a:t>, U of I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7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Metabolismo a nível de planta de mesotrione em </a:t>
            </a:r>
            <a:r>
              <a:rPr lang="pt-BR" b="1" i="1" dirty="0" smtClean="0"/>
              <a:t>A. tuberculatus</a:t>
            </a:r>
            <a:endParaRPr lang="pt-BR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243763" cy="490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D. </a:t>
            </a:r>
            <a:r>
              <a:rPr lang="en-US" b="1" dirty="0" err="1" smtClean="0">
                <a:solidFill>
                  <a:srgbClr val="000000"/>
                </a:solidFill>
              </a:rPr>
              <a:t>Riechers</a:t>
            </a:r>
            <a:r>
              <a:rPr lang="en-US" b="1" dirty="0" smtClean="0">
                <a:solidFill>
                  <a:srgbClr val="000000"/>
                </a:solidFill>
              </a:rPr>
              <a:t>, U of I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7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Metabolismo de mesotrione em folhas isoladas de </a:t>
            </a:r>
            <a:r>
              <a:rPr lang="pt-BR" b="1" i="1" dirty="0" smtClean="0"/>
              <a:t>A. tuberculatus</a:t>
            </a:r>
            <a:endParaRPr lang="pt-BR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D. </a:t>
            </a:r>
            <a:r>
              <a:rPr lang="en-US" b="1" dirty="0" err="1" smtClean="0">
                <a:solidFill>
                  <a:srgbClr val="000000"/>
                </a:solidFill>
              </a:rPr>
              <a:t>Riechers</a:t>
            </a:r>
            <a:r>
              <a:rPr lang="en-US" b="1" dirty="0" smtClean="0">
                <a:solidFill>
                  <a:srgbClr val="000000"/>
                </a:solidFill>
              </a:rPr>
              <a:t>, U of 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 rot="10800000">
            <a:off x="475397" y="2020887"/>
            <a:ext cx="80021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Arial" charset="0"/>
              </a:rPr>
              <a:t>Parent herbicide remaining </a:t>
            </a:r>
          </a:p>
          <a:p>
            <a:pPr algn="ctr" eaLnBrk="1" hangingPunct="1"/>
            <a:r>
              <a:rPr lang="en-US" sz="2000" b="1" dirty="0">
                <a:latin typeface="Arial" charset="0"/>
              </a:rPr>
              <a:t>(% of applied </a:t>
            </a:r>
            <a:r>
              <a:rPr lang="en-US" sz="2000" b="1" baseline="30000" dirty="0">
                <a:latin typeface="Arial" charset="0"/>
              </a:rPr>
              <a:t>14</a:t>
            </a:r>
            <a:r>
              <a:rPr lang="en-US" sz="2000" b="1" dirty="0">
                <a:latin typeface="Arial" charset="0"/>
              </a:rPr>
              <a:t>C)</a:t>
            </a:r>
          </a:p>
        </p:txBody>
      </p:sp>
      <p:pic>
        <p:nvPicPr>
          <p:cNvPr id="3" name="Picture 2" descr="Mesotrione Leaf Metaboli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"/>
          <a:stretch/>
        </p:blipFill>
        <p:spPr>
          <a:xfrm>
            <a:off x="1270000" y="1591235"/>
            <a:ext cx="6578600" cy="473336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5334000" y="3200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Susceptible wild type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Atrazine resistant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Mesotrione</a:t>
            </a:r>
            <a:r>
              <a:rPr lang="en-US" b="1" dirty="0" smtClean="0">
                <a:solidFill>
                  <a:srgbClr val="000000"/>
                </a:solidFill>
              </a:rPr>
              <a:t> resistant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05400" y="3429000"/>
            <a:ext cx="228600" cy="1524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48200" y="4114800"/>
            <a:ext cx="152400" cy="3048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0000" y="4876800"/>
            <a:ext cx="381000" cy="3048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6400" y="3886200"/>
            <a:ext cx="5867400" cy="76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7200" y="6248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3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latin typeface="+mn-lt"/>
              </a:rPr>
              <a:t>Proteção das espécies reativas de oxigênio</a:t>
            </a:r>
            <a:endParaRPr lang="pt-BR" sz="3600" b="1" dirty="0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r>
              <a:rPr lang="pt-BR" sz="2800" b="1" dirty="0" smtClean="0"/>
              <a:t>As plantas têm defesas contra níveis normais de espécies reativas de oxigênio:</a:t>
            </a:r>
          </a:p>
          <a:p>
            <a:pPr lvl="1">
              <a:buFontTx/>
              <a:buNone/>
            </a:pPr>
            <a:r>
              <a:rPr lang="pt-BR" sz="2400" b="1" dirty="0" smtClean="0"/>
              <a:t>                          </a:t>
            </a:r>
            <a:r>
              <a:rPr lang="pt-BR" sz="2400" b="1" i="1" dirty="0" smtClean="0"/>
              <a:t>superóxido dismutase (SOD)</a:t>
            </a:r>
          </a:p>
          <a:p>
            <a:pPr lvl="1">
              <a:buFontTx/>
              <a:buNone/>
            </a:pP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+ 2H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-------------------------&gt; 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</a:p>
          <a:p>
            <a:r>
              <a:rPr lang="pt-BR" sz="2800" b="1" dirty="0" smtClean="0"/>
              <a:t>SOD está presente no estroma e tilacóides; isoenzima presentes no citoplasma e mitocôndria.</a:t>
            </a:r>
          </a:p>
          <a:p>
            <a:pPr lvl="1">
              <a:buFontTx/>
              <a:buNone/>
            </a:pPr>
            <a:r>
              <a:rPr lang="pt-BR" sz="2400" b="1" dirty="0" smtClean="0"/>
              <a:t>                       ascorbato peroxidase</a:t>
            </a:r>
          </a:p>
          <a:p>
            <a:pPr lvl="1">
              <a:buFontTx/>
              <a:buNone/>
            </a:pP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+ 2 </a:t>
            </a:r>
            <a:r>
              <a:rPr lang="pt-BR" sz="2400" b="1" dirty="0" err="1" smtClean="0"/>
              <a:t>asc</a:t>
            </a:r>
            <a:r>
              <a:rPr lang="pt-BR" sz="2400" b="1" dirty="0" smtClean="0"/>
              <a:t>. ---------------------&gt; 2DHasc. + 4H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45127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EFAC9"/>
                </a:solidFill>
              </a:rPr>
              <a:t>Meia</a:t>
            </a:r>
            <a:r>
              <a:rPr lang="en-US" sz="3600" b="1" dirty="0" smtClean="0">
                <a:solidFill>
                  <a:srgbClr val="FEFAC9"/>
                </a:solidFill>
              </a:rPr>
              <a:t> via </a:t>
            </a:r>
            <a:r>
              <a:rPr lang="en-US" sz="3600" b="1" dirty="0" err="1" smtClean="0">
                <a:solidFill>
                  <a:srgbClr val="FEFAC9"/>
                </a:solidFill>
              </a:rPr>
              <a:t>calculada</a:t>
            </a:r>
            <a:r>
              <a:rPr lang="en-US" sz="3600" b="1" dirty="0" smtClean="0">
                <a:solidFill>
                  <a:srgbClr val="FEFAC9"/>
                </a:solidFill>
              </a:rPr>
              <a:t> de mesotrione </a:t>
            </a:r>
            <a:r>
              <a:rPr lang="en-US" sz="3600" b="1" dirty="0" err="1" smtClean="0">
                <a:solidFill>
                  <a:srgbClr val="FEFAC9"/>
                </a:solidFill>
              </a:rPr>
              <a:t>em</a:t>
            </a:r>
            <a:r>
              <a:rPr lang="en-US" sz="3600" b="1" dirty="0" smtClean="0">
                <a:solidFill>
                  <a:srgbClr val="FEFAC9"/>
                </a:solidFill>
              </a:rPr>
              <a:t> </a:t>
            </a:r>
            <a:r>
              <a:rPr lang="en-US" sz="3600" b="1" dirty="0" err="1" smtClean="0">
                <a:solidFill>
                  <a:srgbClr val="FEFAC9"/>
                </a:solidFill>
              </a:rPr>
              <a:t>folhas</a:t>
            </a:r>
            <a:r>
              <a:rPr lang="en-US" sz="3600" b="1" dirty="0" smtClean="0">
                <a:solidFill>
                  <a:srgbClr val="FEFAC9"/>
                </a:solidFill>
              </a:rPr>
              <a:t> </a:t>
            </a:r>
            <a:r>
              <a:rPr lang="en-US" sz="3600" b="1" dirty="0" err="1" smtClean="0">
                <a:solidFill>
                  <a:srgbClr val="FEFAC9"/>
                </a:solidFill>
              </a:rPr>
              <a:t>isoladas</a:t>
            </a:r>
            <a:r>
              <a:rPr lang="en-US" sz="3600" b="1" dirty="0" smtClean="0">
                <a:solidFill>
                  <a:srgbClr val="FEFAC9"/>
                </a:solidFill>
              </a:rPr>
              <a:t> de </a:t>
            </a:r>
            <a:r>
              <a:rPr lang="en-US" sz="3600" b="1" i="1" dirty="0" smtClean="0">
                <a:solidFill>
                  <a:srgbClr val="FEFAC9"/>
                </a:solidFill>
              </a:rPr>
              <a:t>A. tuberculatus</a:t>
            </a:r>
            <a:endParaRPr lang="en-US" sz="3600" b="1" i="1" dirty="0">
              <a:solidFill>
                <a:srgbClr val="FEFAC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17708"/>
              </p:ext>
            </p:extLst>
          </p:nvPr>
        </p:nvGraphicFramePr>
        <p:xfrm>
          <a:off x="304800" y="2133600"/>
          <a:ext cx="8610600" cy="220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43940"/>
                <a:gridCol w="1943100"/>
                <a:gridCol w="1813560"/>
                <a:gridCol w="21336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Milho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Mesotrione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Resistente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Atrazine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Resistente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Suscetível</a:t>
                      </a:r>
                      <a:endParaRPr lang="en-US" sz="2400" dirty="0"/>
                    </a:p>
                  </a:txBody>
                  <a:tcPr/>
                </a:tc>
              </a:tr>
              <a:tr h="1214231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err="1" smtClean="0"/>
                        <a:t>Meia-vida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dirty="0" err="1" smtClean="0"/>
                        <a:t>horas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11,4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14,6a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28,4b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46,2c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D. </a:t>
            </a:r>
            <a:r>
              <a:rPr lang="en-US" b="1" dirty="0" err="1" smtClean="0">
                <a:solidFill>
                  <a:srgbClr val="FFFFFF"/>
                </a:solidFill>
              </a:rPr>
              <a:t>Riechers</a:t>
            </a:r>
            <a:r>
              <a:rPr lang="en-US" b="1" dirty="0" smtClean="0">
                <a:solidFill>
                  <a:srgbClr val="FFFFFF"/>
                </a:solidFill>
              </a:rPr>
              <a:t>, U of I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42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D. </a:t>
            </a:r>
            <a:r>
              <a:rPr lang="en-US" b="1" dirty="0" err="1" smtClean="0">
                <a:solidFill>
                  <a:srgbClr val="FFFFFF"/>
                </a:solidFill>
              </a:rPr>
              <a:t>Riechers</a:t>
            </a:r>
            <a:r>
              <a:rPr lang="en-US" b="1" dirty="0" smtClean="0">
                <a:solidFill>
                  <a:srgbClr val="FFFFFF"/>
                </a:solidFill>
              </a:rPr>
              <a:t>, U of I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" y="304800"/>
            <a:ext cx="867859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42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D. </a:t>
            </a:r>
            <a:r>
              <a:rPr lang="en-US" b="1" dirty="0" err="1" smtClean="0"/>
              <a:t>Riechers</a:t>
            </a:r>
            <a:r>
              <a:rPr lang="en-US" b="1" dirty="0" smtClean="0"/>
              <a:t>, U of I</a:t>
            </a:r>
            <a:endParaRPr lang="en-US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53425" cy="6059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EFAC9"/>
                </a:solidFill>
              </a:rPr>
              <a:t>Sumário – </a:t>
            </a:r>
            <a:r>
              <a:rPr lang="pt-BR" sz="3600" b="1" i="1" dirty="0" smtClean="0">
                <a:solidFill>
                  <a:srgbClr val="FEFAC9"/>
                </a:solidFill>
              </a:rPr>
              <a:t>A. tuberculatus </a:t>
            </a:r>
            <a:r>
              <a:rPr lang="pt-BR" sz="3600" b="1" dirty="0" smtClean="0">
                <a:solidFill>
                  <a:srgbClr val="FEFAC9"/>
                </a:solidFill>
              </a:rPr>
              <a:t>resistente ao HPPD</a:t>
            </a:r>
            <a:endParaRPr lang="pt-BR" sz="3600" b="1" i="1" dirty="0">
              <a:solidFill>
                <a:srgbClr val="FEFAC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8414"/>
            <a:ext cx="8305800" cy="456858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A absorção de mesotrione foi semelhante em todos os biótipos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O metabolismo do mesotrione foi maior nos biótipos resistentes baseado tanto no método de plantas inteiras quanto no método de folhas isoladas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Inibidores do citocromo P450 (malathion e tetcyclacis) reduziram o metabolismo do mesotrione milho e biótipos resistentes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800" b="1" dirty="0" smtClean="0">
                <a:solidFill>
                  <a:srgbClr val="FEFAC9"/>
                </a:solidFill>
              </a:rPr>
              <a:t>Esses dados indicam que incremento no metabolismo poderia ser o responsável pela resistência do mesotrione</a:t>
            </a:r>
          </a:p>
        </p:txBody>
      </p:sp>
    </p:spTree>
    <p:extLst>
      <p:ext uri="{BB962C8B-B14F-4D97-AF65-F5344CB8AC3E}">
        <p14:creationId xmlns:p14="http://schemas.microsoft.com/office/powerpoint/2010/main" val="398155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 smtClean="0"/>
              <a:t>Inibidores do FSII mais comuns</a:t>
            </a:r>
            <a:endParaRPr lang="pt-BR" b="1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2"/>
                </a:solidFill>
              </a:rPr>
              <a:t>HRAC </a:t>
            </a:r>
            <a:r>
              <a:rPr lang="en-US" sz="3200" b="1" dirty="0" smtClean="0">
                <a:solidFill>
                  <a:schemeClr val="tx2"/>
                </a:solidFill>
              </a:rPr>
              <a:t>C1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Triazines-simazine,atrazine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ametryne</a:t>
            </a: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Triazinone-hexazinone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metribuzin</a:t>
            </a: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Uracil-</a:t>
            </a: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bromacil</a:t>
            </a:r>
            <a:endParaRPr lang="en-US" sz="2800" b="1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EFAC9"/>
                </a:solidFill>
              </a:rPr>
              <a:t>HRAC C2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Urea-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diuron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tebuthiuron</a:t>
            </a: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Amide-</a:t>
            </a: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propanil</a:t>
            </a:r>
            <a:endParaRPr lang="en-US" sz="2800" b="1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EFAC9"/>
                </a:solidFill>
              </a:rPr>
              <a:t>HRAC </a:t>
            </a:r>
            <a:r>
              <a:rPr lang="en-US" sz="3200" b="1" dirty="0" smtClean="0">
                <a:solidFill>
                  <a:srgbClr val="FEFAC9"/>
                </a:solidFill>
              </a:rPr>
              <a:t>C3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700" b="1" dirty="0">
                <a:ea typeface="ＭＳ Ｐゴシック" charset="0"/>
                <a:cs typeface="ＭＳ Ｐゴシック" charset="0"/>
              </a:rPr>
              <a:t>Nitrile-</a:t>
            </a:r>
            <a:r>
              <a:rPr lang="en-US" sz="2700" b="1" dirty="0" err="1">
                <a:ea typeface="ＭＳ Ｐゴシック" charset="0"/>
                <a:cs typeface="ＭＳ Ｐゴシック" charset="0"/>
              </a:rPr>
              <a:t>bromoxynil,ioxynil</a:t>
            </a:r>
            <a:endParaRPr lang="en-US" sz="27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700" b="1" dirty="0" err="1">
                <a:ea typeface="ＭＳ Ｐゴシック" charset="0"/>
                <a:cs typeface="ＭＳ Ｐゴシック" charset="0"/>
              </a:rPr>
              <a:t>Benzothioadiazinone-bentazon</a:t>
            </a:r>
            <a:endParaRPr lang="en-US" sz="27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700" b="1" dirty="0">
                <a:ea typeface="ＭＳ Ｐゴシック" charset="0"/>
                <a:cs typeface="ＭＳ Ｐゴシック" charset="0"/>
              </a:rPr>
              <a:t>Phenyl-</a:t>
            </a:r>
            <a:r>
              <a:rPr lang="en-US" sz="2700" b="1" dirty="0" err="1">
                <a:ea typeface="ＭＳ Ｐゴシック" charset="0"/>
                <a:cs typeface="ＭＳ Ｐゴシック" charset="0"/>
              </a:rPr>
              <a:t>pyridazine</a:t>
            </a:r>
            <a:r>
              <a:rPr lang="en-US" sz="2700" b="1" dirty="0">
                <a:ea typeface="ＭＳ Ｐゴシック" charset="0"/>
                <a:cs typeface="ＭＳ Ｐゴシック" charset="0"/>
              </a:rPr>
              <a:t>-</a:t>
            </a:r>
            <a:r>
              <a:rPr lang="en-US" sz="2700" b="1" dirty="0" err="1">
                <a:ea typeface="ＭＳ Ｐゴシック" charset="0"/>
                <a:cs typeface="ＭＳ Ｐゴシック" charset="0"/>
              </a:rPr>
              <a:t>pyridate</a:t>
            </a:r>
            <a:endParaRPr lang="en-US" sz="2700" b="1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sz="3000" b="1" dirty="0" smtClean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3500" b="1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3600" b="1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6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7813" r="16406" b="23642"/>
          <a:stretch>
            <a:fillRect/>
          </a:stretch>
        </p:blipFill>
        <p:spPr bwMode="auto">
          <a:xfrm>
            <a:off x="76200" y="152400"/>
            <a:ext cx="89916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Estrutura da proteína D1</a:t>
            </a:r>
            <a:endParaRPr lang="pt-BR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D1 e D2 formam um complexo que em que duas plastoquinonas ligam-se, Q</a:t>
            </a:r>
            <a:r>
              <a:rPr lang="pt-BR" sz="2800" b="1" baseline="30000" dirty="0" smtClean="0">
                <a:solidFill>
                  <a:srgbClr val="FFFFFF"/>
                </a:solidFill>
                <a:latin typeface="+mj-lt"/>
              </a:rPr>
              <a:t>A</a:t>
            </a: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 e Q</a:t>
            </a:r>
            <a:r>
              <a:rPr lang="pt-BR" sz="2800" b="1" baseline="30000" dirty="0" smtClean="0">
                <a:solidFill>
                  <a:srgbClr val="FFFFFF"/>
                </a:solidFill>
                <a:latin typeface="+mj-lt"/>
              </a:rPr>
              <a:t>B</a:t>
            </a: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Q</a:t>
            </a:r>
            <a:r>
              <a:rPr lang="pt-BR" sz="2800" b="1" baseline="30000" dirty="0" smtClean="0">
                <a:solidFill>
                  <a:srgbClr val="FFFFFF"/>
                </a:solidFill>
                <a:latin typeface="+mj-lt"/>
              </a:rPr>
              <a:t>A</a:t>
            </a: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 liga se e aceita um elétron de cada vez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Q</a:t>
            </a:r>
            <a:r>
              <a:rPr lang="pt-BR" sz="2800" b="1" baseline="30000" dirty="0" smtClean="0">
                <a:solidFill>
                  <a:srgbClr val="FFFFFF"/>
                </a:solidFill>
                <a:latin typeface="+mj-lt"/>
              </a:rPr>
              <a:t>B</a:t>
            </a: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 está mais fracamente ligada a proteína e pode aceitar dois elétrons: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  <a:latin typeface="+mj-lt"/>
              </a:rPr>
              <a:t>Primeiro redução da molécula a semiquinone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  <a:latin typeface="+mj-lt"/>
              </a:rPr>
              <a:t>Segundo redução posterior a hidroquinona.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A hidroquinona pode então doar elétrons para o “pool” de plastoquinona na membrana da tilacóide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741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EFAC9"/>
                </a:solidFill>
              </a:rPr>
              <a:t>Inibição do FSII </a:t>
            </a:r>
            <a:endParaRPr lang="pt-BR" b="1" dirty="0">
              <a:solidFill>
                <a:srgbClr val="FEFAC9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7244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+mj-lt"/>
              </a:rPr>
              <a:t>Os herbicidas invadem o nicho de ligação da Q</a:t>
            </a:r>
            <a:r>
              <a:rPr lang="pt-BR" sz="2800" b="1" baseline="30000" dirty="0" smtClean="0">
                <a:latin typeface="+mj-lt"/>
              </a:rPr>
              <a:t>B</a:t>
            </a:r>
            <a:r>
              <a:rPr lang="pt-BR" sz="2800" b="1" dirty="0" smtClean="0">
                <a:latin typeface="+mj-lt"/>
              </a:rPr>
              <a:t> livre </a:t>
            </a:r>
          </a:p>
          <a:p>
            <a:r>
              <a:rPr lang="pt-BR" sz="2800" b="1" dirty="0" smtClean="0">
                <a:latin typeface="+mj-lt"/>
              </a:rPr>
              <a:t>A ligação é reversível e não covalente, então impede que o Q</a:t>
            </a:r>
            <a:r>
              <a:rPr lang="pt-BR" sz="2800" b="1" baseline="30000" dirty="0" smtClean="0">
                <a:latin typeface="+mj-lt"/>
              </a:rPr>
              <a:t>B</a:t>
            </a:r>
            <a:r>
              <a:rPr lang="pt-BR" sz="2800" b="1" dirty="0" smtClean="0">
                <a:latin typeface="+mj-lt"/>
              </a:rPr>
              <a:t> ligue se ao elétron e interrompe o fluxo de elétrons </a:t>
            </a:r>
          </a:p>
          <a:p>
            <a:r>
              <a:rPr lang="pt-BR" sz="2800" b="1" dirty="0" smtClean="0">
                <a:latin typeface="+mj-lt"/>
              </a:rPr>
              <a:t>Pode ser feitos estudos que mostram um herbicida deslocando outro herbicida que tem o mesmo sítio de ação. Por exemplo, metribuzin é facilmente deslocado pelo diuron</a:t>
            </a:r>
          </a:p>
          <a:p>
            <a:pPr lvl="1"/>
            <a:endParaRPr lang="pt-BR" sz="2400" b="1" dirty="0" smtClean="0">
              <a:latin typeface="+mj-lt"/>
            </a:endParaRPr>
          </a:p>
          <a:p>
            <a:pPr lvl="1">
              <a:buFontTx/>
              <a:buNone/>
            </a:pP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61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RESISTÊNCIA</a:t>
            </a:r>
            <a:endParaRPr lang="pt-BR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Mutantes resistentes a herbicidas tem sido usual na ajuda da determinação de como a proteína D1 funciona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Aplicações repetidas de s-</a:t>
            </a:r>
            <a:r>
              <a:rPr lang="pt-BR" sz="2800" b="1" dirty="0" err="1" smtClean="0"/>
              <a:t>triazinas</a:t>
            </a:r>
            <a:r>
              <a:rPr lang="pt-BR" sz="2800" b="1" dirty="0" smtClean="0"/>
              <a:t> têm resultado em resistência a no mínimo 31 espécies de planta daninhas na Europa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Mutantes resistentes a triazinas exibem uma mudança na ser-264 para glicina (AGT&gt;GGT).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Ocorre um nível de resistência de 10 X a triazinas quando estudada a planta inteira, e mais de 1.000 X quando estudado a nível de cloroplasto isolado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78941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048" y="228600"/>
            <a:ext cx="4111752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RESISTÊNCIA</a:t>
            </a:r>
            <a:endParaRPr lang="pt-BR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Mutantes resistente de triazinas tendem a ter menor taxa de transferência de elétrons do Q</a:t>
            </a:r>
            <a:r>
              <a:rPr lang="pt-BR" sz="2800" b="1" baseline="30000" dirty="0" smtClean="0"/>
              <a:t>A</a:t>
            </a:r>
            <a:r>
              <a:rPr lang="pt-BR" sz="2800" b="1" dirty="0" smtClean="0"/>
              <a:t> para o Q</a:t>
            </a:r>
            <a:r>
              <a:rPr lang="pt-BR" sz="2800" b="1" baseline="30000" dirty="0" smtClean="0"/>
              <a:t>B</a:t>
            </a:r>
            <a:r>
              <a:rPr lang="pt-BR" sz="2800" b="1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Isso pode resultar em “penalidade na produção</a:t>
            </a:r>
            <a:r>
              <a:rPr lang="pt-BR" altLang="ja-JP" sz="2800" b="1" dirty="0" smtClean="0"/>
              <a:t>“</a:t>
            </a:r>
            <a:endParaRPr lang="pt-BR" sz="2800" b="1" dirty="0" smtClean="0"/>
          </a:p>
          <a:p>
            <a:pPr>
              <a:lnSpc>
                <a:spcPct val="90000"/>
              </a:lnSpc>
            </a:pPr>
            <a:r>
              <a:rPr lang="pt-BR" sz="2800" b="1" dirty="0" err="1" smtClean="0"/>
              <a:t>psbA</a:t>
            </a:r>
            <a:r>
              <a:rPr lang="pt-BR" sz="2800" b="1" dirty="0" smtClean="0"/>
              <a:t> (o gene da D1) é um gene do cloroplasto, ele é geneticamente herdável maternalmente em muitas espécies de plantas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Maiores taxas de degradação de herbicida; em alguns casos, aumento do nível de resistência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A resistência de </a:t>
            </a:r>
            <a:r>
              <a:rPr lang="pt-BR" sz="2800" b="1" i="1" dirty="0" err="1" smtClean="0"/>
              <a:t>Abutilon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theophrasti</a:t>
            </a:r>
            <a:r>
              <a:rPr lang="pt-BR" sz="2800" b="1" dirty="0" smtClean="0"/>
              <a:t> é devida a super expressão gênica de duas isoenzimas da GST que exibem atividade na Atrazina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0592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Proteção do O</a:t>
            </a:r>
            <a:r>
              <a:rPr lang="pt-BR" b="1" baseline="-25000" dirty="0" smtClean="0">
                <a:latin typeface="+mn-lt"/>
              </a:rPr>
              <a:t>2</a:t>
            </a:r>
            <a:r>
              <a:rPr lang="pt-BR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Ascorbato pode espontaneamente reagir com a superóxido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400" b="1" dirty="0" smtClean="0"/>
              <a:t>2O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ascorbato + 2H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---&gt; 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</a:t>
            </a:r>
            <a:r>
              <a:rPr lang="pt-BR" sz="2400" b="1" dirty="0" err="1" smtClean="0"/>
              <a:t>dehidroascorbato</a:t>
            </a:r>
            <a:endParaRPr lang="pt-BR" sz="2400" b="1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Principal reação para destruição do peróxido de hidrogênio; produz DHasc.  A atividade da ascorbato peroxidase encontrada tanto no cloroplasto quanto na mitocôndria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400" b="1" dirty="0" smtClean="0"/>
              <a:t>                          </a:t>
            </a:r>
            <a:r>
              <a:rPr lang="pt-BR" sz="2400" b="1" i="1" dirty="0" smtClean="0"/>
              <a:t>DHasc. redutase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DHasc. + 2 GSH ---------------&gt; </a:t>
            </a:r>
            <a:r>
              <a:rPr lang="pt-BR" sz="2400" b="1" dirty="0" err="1" smtClean="0"/>
              <a:t>asc</a:t>
            </a:r>
            <a:r>
              <a:rPr lang="pt-BR" sz="2400" b="1" dirty="0" smtClean="0"/>
              <a:t>. + GSSG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Enzima encontrada principalmente nos cloroplastos, embora a forma citoplasmática tem sido relatada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39321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RESISTÊNCIA</a:t>
            </a:r>
            <a:endParaRPr lang="pt-BR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Evidências em </a:t>
            </a:r>
            <a:r>
              <a:rPr lang="pt-BR" sz="2800" b="1" i="1" dirty="0" smtClean="0"/>
              <a:t>Lolium rigidum</a:t>
            </a:r>
            <a:r>
              <a:rPr lang="pt-BR" sz="2800" b="1" dirty="0" smtClean="0"/>
              <a:t> para vários tipos de resistência:  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Uma envolve o aumento da atividade do cit. P450 (MFO)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Não há certeza se a enzima mutante é mais ativa ou se a enzima é superexpressa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Os estudos indicam que esta resistência é poligênica sob controle nuclear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Resultou em uma aparição gradual da resistência com o tempo e nível variáveis e padrões de resistência cruzada entre os biótipos dos diferentes locais</a:t>
            </a:r>
          </a:p>
          <a:p>
            <a:pPr lvl="1">
              <a:lnSpc>
                <a:spcPct val="90000"/>
              </a:lnSpc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11204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EFAC9"/>
                </a:solidFill>
              </a:rPr>
              <a:t>Inibidores</a:t>
            </a:r>
            <a:r>
              <a:rPr lang="en-US" b="1" dirty="0" smtClean="0">
                <a:solidFill>
                  <a:srgbClr val="FEFAC9"/>
                </a:solidFill>
              </a:rPr>
              <a:t> do PSI </a:t>
            </a:r>
            <a:r>
              <a:rPr lang="en-US" b="1" dirty="0" err="1" smtClean="0">
                <a:solidFill>
                  <a:srgbClr val="FEFAC9"/>
                </a:solidFill>
              </a:rPr>
              <a:t>comum</a:t>
            </a:r>
            <a:r>
              <a:rPr lang="en-US" b="1" dirty="0" smtClean="0">
                <a:solidFill>
                  <a:srgbClr val="FEFAC9"/>
                </a:solidFill>
              </a:rPr>
              <a:t/>
            </a:r>
            <a:br>
              <a:rPr lang="en-US" b="1" dirty="0" smtClean="0">
                <a:solidFill>
                  <a:srgbClr val="FEFAC9"/>
                </a:solidFill>
              </a:rPr>
            </a:br>
            <a:endParaRPr lang="en-US" b="1" dirty="0">
              <a:solidFill>
                <a:srgbClr val="FEFAC9"/>
              </a:solidFill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EFAC9"/>
                </a:solidFill>
              </a:rPr>
              <a:t>HRAC </a:t>
            </a:r>
            <a:r>
              <a:rPr lang="en-US" sz="4000" b="1" dirty="0" smtClean="0">
                <a:solidFill>
                  <a:srgbClr val="FEFAC9"/>
                </a:solidFill>
              </a:rPr>
              <a:t>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700" b="1" dirty="0" err="1" smtClean="0">
                <a:ea typeface="ＭＳ Ｐゴシック" charset="0"/>
                <a:cs typeface="ＭＳ Ｐゴシック" charset="0"/>
              </a:rPr>
              <a:t>Bipyridylium-paraquat,diquat</a:t>
            </a:r>
            <a:endParaRPr lang="en-US" sz="37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40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4000" b="1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EFAC9"/>
                </a:solidFill>
                <a:latin typeface="+mn-lt"/>
              </a:rPr>
              <a:t>Bipyridylium</a:t>
            </a:r>
            <a:r>
              <a:rPr lang="en-US" sz="4000" b="1" dirty="0" smtClean="0">
                <a:solidFill>
                  <a:srgbClr val="FEFAC9"/>
                </a:solidFill>
                <a:latin typeface="+mn-lt"/>
              </a:rPr>
              <a:t> Herbicides</a:t>
            </a:r>
            <a:endParaRPr lang="en-US" sz="4000" b="1" dirty="0">
              <a:solidFill>
                <a:srgbClr val="FEFAC9"/>
              </a:solidFill>
              <a:latin typeface="+mn-lt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Paraquat (Gramoxone and Diquat, Reglone).</a:t>
            </a:r>
          </a:p>
          <a:p>
            <a:pPr>
              <a:lnSpc>
                <a:spcPct val="90000"/>
              </a:lnSpc>
            </a:pPr>
            <a:r>
              <a:rPr lang="en-US" sz="2800" b="1"/>
              <a:t>Non-selective, post emergence.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Rapid activity (20-30 min)</a:t>
            </a:r>
          </a:p>
          <a:p>
            <a:pPr>
              <a:lnSpc>
                <a:spcPct val="90000"/>
              </a:lnSpc>
            </a:pPr>
            <a:r>
              <a:rPr lang="en-US" sz="2800" b="1"/>
              <a:t>No soil activity.</a:t>
            </a:r>
          </a:p>
          <a:p>
            <a:pPr>
              <a:lnSpc>
                <a:spcPct val="90000"/>
              </a:lnSpc>
            </a:pPr>
            <a:r>
              <a:rPr lang="en-US" sz="2800" b="1"/>
              <a:t>Present as cations.</a:t>
            </a:r>
          </a:p>
          <a:p>
            <a:pPr>
              <a:lnSpc>
                <a:spcPct val="90000"/>
              </a:lnSpc>
            </a:pPr>
            <a:r>
              <a:rPr lang="en-US" sz="2800" b="1"/>
              <a:t>High water solubility.</a:t>
            </a:r>
          </a:p>
          <a:p>
            <a:pPr>
              <a:lnSpc>
                <a:spcPct val="90000"/>
              </a:lnSpc>
            </a:pPr>
            <a:r>
              <a:rPr lang="en-US" sz="2800" b="1"/>
              <a:t>Very little translocation, except if applied at dusk.</a:t>
            </a:r>
          </a:p>
          <a:p>
            <a:pPr>
              <a:lnSpc>
                <a:spcPct val="90000"/>
              </a:lnSpc>
            </a:pPr>
            <a:r>
              <a:rPr lang="en-US" sz="2800" b="1"/>
              <a:t>Acutely toxic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58693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Mechanism of Action</a:t>
            </a:r>
            <a:endParaRPr lang="en-US" b="1" dirty="0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/>
              <a:t>Bipyridylium</a:t>
            </a:r>
            <a:r>
              <a:rPr lang="en-US" sz="3200" b="1" dirty="0"/>
              <a:t> herbicides </a:t>
            </a:r>
            <a:r>
              <a:rPr lang="en-US" sz="3200" b="1" dirty="0" smtClean="0"/>
              <a:t>can </a:t>
            </a:r>
            <a:r>
              <a:rPr lang="en-US" sz="3200" b="1" dirty="0"/>
              <a:t>be reduced by PS I (single e-)</a:t>
            </a:r>
          </a:p>
          <a:p>
            <a:pPr>
              <a:lnSpc>
                <a:spcPct val="90000"/>
              </a:lnSpc>
            </a:pPr>
            <a:r>
              <a:rPr lang="en-US" sz="3200" b="1" dirty="0" err="1"/>
              <a:t>Paraquat</a:t>
            </a:r>
            <a:r>
              <a:rPr lang="en-US" sz="3200" b="1" dirty="0"/>
              <a:t> has a redox potential of -440 mV and </a:t>
            </a:r>
            <a:r>
              <a:rPr lang="en-US" sz="3200" b="1" dirty="0" err="1"/>
              <a:t>ferredoxin</a:t>
            </a:r>
            <a:r>
              <a:rPr lang="en-US" sz="3200" b="1" dirty="0"/>
              <a:t> has a redox potential of -432.  </a:t>
            </a:r>
          </a:p>
          <a:p>
            <a:pPr>
              <a:lnSpc>
                <a:spcPct val="90000"/>
              </a:lnSpc>
            </a:pPr>
            <a:r>
              <a:rPr lang="en-US" sz="3200" b="1" dirty="0" err="1"/>
              <a:t>Paraquat</a:t>
            </a:r>
            <a:r>
              <a:rPr lang="en-US" sz="3200" b="1" dirty="0"/>
              <a:t> can accept the electron that would normally be transferred to </a:t>
            </a:r>
            <a:r>
              <a:rPr lang="en-US" sz="3200" b="1" dirty="0" err="1"/>
              <a:t>ferredoxin</a:t>
            </a:r>
            <a:r>
              <a:rPr lang="en-US" sz="3200" b="1" dirty="0"/>
              <a:t> and form a </a:t>
            </a:r>
            <a:r>
              <a:rPr lang="en-US" sz="3200" b="1" dirty="0" err="1"/>
              <a:t>paraquat</a:t>
            </a:r>
            <a:r>
              <a:rPr lang="en-US" sz="3200" b="1" dirty="0"/>
              <a:t> radical.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9120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FEFAC9"/>
                </a:solidFill>
                <a:latin typeface="+mn-lt"/>
              </a:rPr>
              <a:t>Bipyridylium</a:t>
            </a:r>
            <a:r>
              <a:rPr lang="en-US" sz="4000" b="1" dirty="0" smtClean="0">
                <a:solidFill>
                  <a:srgbClr val="FEFAC9"/>
                </a:solidFill>
                <a:latin typeface="+mn-lt"/>
              </a:rPr>
              <a:t> Herbicides</a:t>
            </a:r>
            <a:endParaRPr lang="en-US" sz="4000" b="1" dirty="0">
              <a:solidFill>
                <a:srgbClr val="FEFAC9"/>
              </a:solidFill>
              <a:latin typeface="+mn-l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Inhibition of </a:t>
            </a:r>
            <a:r>
              <a:rPr lang="en-US" sz="2800" b="1" dirty="0" err="1"/>
              <a:t>photoreduction</a:t>
            </a:r>
            <a:r>
              <a:rPr lang="en-US" sz="2800" b="1" dirty="0"/>
              <a:t> of NADP</a:t>
            </a:r>
            <a:r>
              <a:rPr lang="en-US" sz="2800" b="1" baseline="30000" dirty="0"/>
              <a:t>+</a:t>
            </a:r>
            <a:r>
              <a:rPr lang="en-US" sz="2800" b="1" dirty="0"/>
              <a:t> via </a:t>
            </a:r>
            <a:r>
              <a:rPr lang="en-US" sz="2800" b="1" dirty="0" err="1"/>
              <a:t>ferredoxin</a:t>
            </a:r>
            <a:r>
              <a:rPr lang="en-US" sz="2800" b="1" dirty="0"/>
              <a:t> is not the reason for rapid activity.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The </a:t>
            </a:r>
            <a:r>
              <a:rPr lang="en-US" sz="2800" b="1" dirty="0"/>
              <a:t>fast action of </a:t>
            </a:r>
            <a:r>
              <a:rPr lang="en-US" sz="2800" b="1" dirty="0" err="1"/>
              <a:t>paraquat</a:t>
            </a:r>
            <a:r>
              <a:rPr lang="en-US" sz="2800" b="1" dirty="0"/>
              <a:t> is due to the generation of superoxide when </a:t>
            </a:r>
            <a:r>
              <a:rPr lang="en-US" sz="2800" b="1" dirty="0" err="1"/>
              <a:t>paraquat</a:t>
            </a:r>
            <a:r>
              <a:rPr lang="en-US" sz="2800" b="1" dirty="0"/>
              <a:t> radical reacts spontaneously with O</a:t>
            </a:r>
            <a:r>
              <a:rPr lang="en-US" sz="2800" b="1" baseline="-25000" dirty="0"/>
              <a:t>2</a:t>
            </a:r>
            <a:r>
              <a:rPr lang="en-US" sz="2800" b="1" dirty="0"/>
              <a:t>.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PQ + e</a:t>
            </a:r>
            <a:r>
              <a:rPr lang="en-US" sz="2400" b="1" baseline="30000" dirty="0"/>
              <a:t>-</a:t>
            </a:r>
            <a:r>
              <a:rPr lang="en-US" sz="2400" b="1" dirty="0"/>
              <a:t> --------&gt; PQ</a:t>
            </a:r>
            <a:r>
              <a:rPr lang="en-US" sz="2400" b="1" baseline="30000" dirty="0"/>
              <a:t>.</a:t>
            </a:r>
            <a:r>
              <a:rPr lang="en-US" sz="2400" b="1" dirty="0"/>
              <a:t> 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PQ</a:t>
            </a:r>
            <a:r>
              <a:rPr lang="en-US" sz="2400" b="1" baseline="30000" dirty="0"/>
              <a:t>.</a:t>
            </a:r>
            <a:r>
              <a:rPr lang="en-US" sz="2400" b="1" dirty="0"/>
              <a:t> + O</a:t>
            </a:r>
            <a:r>
              <a:rPr lang="en-US" sz="2400" b="1" baseline="30000" dirty="0"/>
              <a:t>2</a:t>
            </a:r>
            <a:r>
              <a:rPr lang="en-US" sz="2400" b="1" dirty="0"/>
              <a:t> -------&gt; PQ + O</a:t>
            </a:r>
            <a:r>
              <a:rPr lang="en-US" sz="2400" b="1" baseline="30000" dirty="0"/>
              <a:t>2.-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 err="1"/>
              <a:t>Paraquat</a:t>
            </a:r>
            <a:r>
              <a:rPr lang="en-US" sz="2800" b="1" dirty="0"/>
              <a:t> and marijuana - lung irritation.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397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381000"/>
            <a:ext cx="670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Biochemical Effects on Plants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648200"/>
          </a:xfrm>
        </p:spPr>
        <p:txBody>
          <a:bodyPr/>
          <a:lstStyle/>
          <a:p>
            <a:r>
              <a:rPr lang="en-US" sz="2800" b="1"/>
              <a:t>Pigment photooxidation and bleaching</a:t>
            </a:r>
          </a:p>
          <a:p>
            <a:r>
              <a:rPr lang="en-US" sz="2800" b="1"/>
              <a:t>Loss of photosynthetic activities</a:t>
            </a:r>
          </a:p>
          <a:p>
            <a:r>
              <a:rPr lang="en-US" sz="2800" b="1"/>
              <a:t>Membrane leakage</a:t>
            </a:r>
          </a:p>
          <a:p>
            <a:r>
              <a:rPr lang="en-US" sz="2800" b="1"/>
              <a:t>Loss of reduced glutathione and ascorbate</a:t>
            </a:r>
          </a:p>
          <a:p>
            <a:r>
              <a:rPr lang="en-US" sz="2800" b="1"/>
              <a:t>Appearance of dehydroascorbate</a:t>
            </a:r>
          </a:p>
          <a:p>
            <a:r>
              <a:rPr lang="en-US" sz="2800" b="1"/>
              <a:t>Evolution of ethane, propane (lipid peroxidation), and 	ethylene (stress reaction)</a:t>
            </a:r>
          </a:p>
          <a:p>
            <a:pPr lvl="1"/>
            <a:endParaRPr lang="en-US" sz="2400" b="1"/>
          </a:p>
          <a:p>
            <a:pPr lvl="1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523866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Ultrastructural</a:t>
            </a:r>
            <a:r>
              <a:rPr lang="en-US" b="1" dirty="0"/>
              <a:t> and Whole </a:t>
            </a:r>
            <a:r>
              <a:rPr lang="en-US" b="1" dirty="0" smtClean="0"/>
              <a:t>Plant </a:t>
            </a:r>
            <a:r>
              <a:rPr lang="en-US" b="1" dirty="0" err="1" smtClean="0">
                <a:latin typeface="+mn-lt"/>
              </a:rPr>
              <a:t>Efeects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()</a:t>
            </a:r>
            <a:endParaRPr lang="en-US" sz="3200" b="1" dirty="0"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r>
              <a:rPr lang="en-US" b="1"/>
              <a:t>Membrane rupture at the level of the thylakoids, mitochondria, tonoplast, and plasmalemma.</a:t>
            </a:r>
          </a:p>
          <a:p>
            <a:r>
              <a:rPr lang="en-US" b="1"/>
              <a:t>Rapid dehydration in light of leaves that have come into contact with the herbicide.</a:t>
            </a:r>
          </a:p>
        </p:txBody>
      </p:sp>
    </p:spTree>
    <p:extLst>
      <p:ext uri="{BB962C8B-B14F-4D97-AF65-F5344CB8AC3E}">
        <p14:creationId xmlns:p14="http://schemas.microsoft.com/office/powerpoint/2010/main" val="3413033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48" y="228600"/>
            <a:ext cx="2740152" cy="990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Resistance</a:t>
            </a:r>
            <a:endParaRPr lang="en-US" b="1" dirty="0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Bipyridyliums are not metabolized in plants.</a:t>
            </a:r>
          </a:p>
          <a:p>
            <a:pPr>
              <a:lnSpc>
                <a:spcPct val="90000"/>
              </a:lnSpc>
            </a:pPr>
            <a:r>
              <a:rPr lang="en-US" sz="2800" b="1"/>
              <a:t>Two mechanisms of resistance/tolerance are known</a:t>
            </a:r>
          </a:p>
          <a:p>
            <a:pPr>
              <a:lnSpc>
                <a:spcPct val="90000"/>
              </a:lnSpc>
            </a:pPr>
            <a:r>
              <a:rPr lang="en-US" sz="2800" b="1"/>
              <a:t>Increased levels of enzymes involved in detoxification of activated O</a:t>
            </a:r>
            <a:r>
              <a:rPr lang="en-US" sz="2800" b="1" baseline="-25000"/>
              <a:t>2</a:t>
            </a:r>
            <a:r>
              <a:rPr lang="en-US" sz="2800" b="1"/>
              <a:t> species (catalase, superoxide dismutase, etc.)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Rapid sequestering of herbicide in the apoplast by binding to cell walls or veinal tissue</a:t>
            </a:r>
          </a:p>
        </p:txBody>
      </p:sp>
    </p:spTree>
    <p:extLst>
      <p:ext uri="{BB962C8B-B14F-4D97-AF65-F5344CB8AC3E}">
        <p14:creationId xmlns:p14="http://schemas.microsoft.com/office/powerpoint/2010/main" val="1404228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2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425952" cy="990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RESISTANCE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More than one mechanism may function in a species.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Most cases of </a:t>
            </a:r>
            <a:r>
              <a:rPr lang="en-US" sz="2800" b="1" dirty="0" err="1"/>
              <a:t>paraquat</a:t>
            </a:r>
            <a:r>
              <a:rPr lang="en-US" sz="2800" b="1" dirty="0"/>
              <a:t> and </a:t>
            </a:r>
            <a:r>
              <a:rPr lang="en-US" sz="2800" b="1" dirty="0" err="1"/>
              <a:t>diquat</a:t>
            </a:r>
            <a:r>
              <a:rPr lang="en-US" sz="2800" b="1" dirty="0"/>
              <a:t> resistance attributable to a single major gene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/>
              <a:t>C</a:t>
            </a:r>
            <a:r>
              <a:rPr lang="en-US" sz="2400" b="1" i="1" dirty="0" err="1"/>
              <a:t>onyza</a:t>
            </a:r>
            <a:r>
              <a:rPr lang="en-US" sz="2400" b="1" i="1" dirty="0"/>
              <a:t> </a:t>
            </a:r>
            <a:r>
              <a:rPr lang="en-US" sz="2400" b="1" i="1" dirty="0" err="1"/>
              <a:t>bonariensis</a:t>
            </a:r>
            <a:r>
              <a:rPr lang="en-US" sz="2400" b="1" dirty="0"/>
              <a:t>  - single dominant nuclear gene; increased levels of detox. enzymes.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err="1"/>
              <a:t>Hordeum</a:t>
            </a:r>
            <a:r>
              <a:rPr lang="en-US" sz="2400" b="1" i="1" dirty="0"/>
              <a:t> </a:t>
            </a:r>
            <a:r>
              <a:rPr lang="en-US" sz="2400" b="1" i="1" dirty="0" err="1"/>
              <a:t>glaucum</a:t>
            </a:r>
            <a:r>
              <a:rPr lang="en-US" sz="2400" b="1" i="1" dirty="0"/>
              <a:t>, H. </a:t>
            </a:r>
            <a:r>
              <a:rPr lang="en-US" sz="2400" b="1" i="1" dirty="0" err="1"/>
              <a:t>leporinum</a:t>
            </a:r>
            <a:r>
              <a:rPr lang="en-US" sz="2400" b="1" i="1" dirty="0"/>
              <a:t>, </a:t>
            </a:r>
            <a:r>
              <a:rPr lang="en-US" sz="2400" b="1" i="1" dirty="0" err="1"/>
              <a:t>Arctotheca</a:t>
            </a:r>
            <a:r>
              <a:rPr lang="en-US" sz="2400" b="1" i="1" dirty="0"/>
              <a:t> calendula</a:t>
            </a:r>
            <a:r>
              <a:rPr lang="en-US" sz="2400" b="1" dirty="0"/>
              <a:t> - single, nuclear, incompletely dominant gene. 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err="1"/>
              <a:t>Lolium</a:t>
            </a:r>
            <a:r>
              <a:rPr lang="en-US" sz="2400" b="1" i="1" dirty="0"/>
              <a:t> </a:t>
            </a:r>
            <a:r>
              <a:rPr lang="en-US" sz="2400" b="1" i="1" dirty="0" err="1"/>
              <a:t>perenne</a:t>
            </a:r>
            <a:r>
              <a:rPr lang="en-US" sz="2400" b="1" dirty="0"/>
              <a:t> - resistance inherited as the result of a number of genes.</a:t>
            </a:r>
          </a:p>
        </p:txBody>
      </p:sp>
    </p:spTree>
    <p:extLst>
      <p:ext uri="{BB962C8B-B14F-4D97-AF65-F5344CB8AC3E}">
        <p14:creationId xmlns:p14="http://schemas.microsoft.com/office/powerpoint/2010/main" val="33989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1148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Regeneração da glutationa pela GSH redutase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3200" b="1" dirty="0" smtClean="0"/>
              <a:t>Usa o NADPH para regenerar a GSH</a:t>
            </a:r>
          </a:p>
          <a:p>
            <a:pPr lvl="1"/>
            <a:r>
              <a:rPr lang="pt-BR" sz="2800" b="1" dirty="0" smtClean="0"/>
              <a:t>NADPH + H</a:t>
            </a:r>
            <a:r>
              <a:rPr lang="pt-BR" sz="2800" b="1" baseline="30000" dirty="0" smtClean="0"/>
              <a:t>+</a:t>
            </a:r>
            <a:r>
              <a:rPr lang="pt-BR" sz="2800" b="1" dirty="0" smtClean="0"/>
              <a:t> + GSSG------------&gt; NADP</a:t>
            </a:r>
            <a:r>
              <a:rPr lang="pt-BR" sz="2800" b="1" baseline="30000" dirty="0" smtClean="0"/>
              <a:t>+</a:t>
            </a:r>
            <a:r>
              <a:rPr lang="pt-BR" sz="2800" b="1" dirty="0" smtClean="0"/>
              <a:t> + 2GSH</a:t>
            </a:r>
          </a:p>
          <a:p>
            <a:pPr lvl="1">
              <a:buFontTx/>
              <a:buNone/>
            </a:pPr>
            <a:endParaRPr lang="pt-BR" sz="2800" b="1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6096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+mn-lt"/>
              </a:rPr>
              <a:t>Proteção do O</a:t>
            </a:r>
            <a:r>
              <a:rPr lang="pt-BR" b="1" baseline="-25000" dirty="0" smtClean="0">
                <a:latin typeface="+mn-lt"/>
              </a:rPr>
              <a:t>2</a:t>
            </a:r>
            <a:r>
              <a:rPr lang="pt-BR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081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7813" r="16406" b="23642"/>
          <a:stretch>
            <a:fillRect/>
          </a:stretch>
        </p:blipFill>
        <p:spPr bwMode="auto">
          <a:xfrm>
            <a:off x="76200" y="152400"/>
            <a:ext cx="89916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Proteção fora do cloroplasto</a:t>
            </a:r>
            <a:endParaRPr lang="pt-BR" sz="4000" b="1" dirty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Catalase não é uma enzima do cloroplasto</a:t>
            </a:r>
          </a:p>
          <a:p>
            <a:r>
              <a:rPr lang="pt-BR" sz="2800" b="1" dirty="0" smtClean="0"/>
              <a:t>Localizada nos peroxissomos que são frequentemente associado com cloroplastos</a:t>
            </a:r>
          </a:p>
          <a:p>
            <a:r>
              <a:rPr lang="pt-BR" sz="2800" b="1" dirty="0" smtClean="0"/>
              <a:t>Como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pode difundir livremente e penetrar membranas, os peroxissomos são importantes na destruição dos radicais livres</a:t>
            </a:r>
          </a:p>
          <a:p>
            <a:pPr lvl="1">
              <a:buFontTx/>
              <a:buNone/>
            </a:pPr>
            <a:endParaRPr lang="pt-BR" sz="2000" b="1" dirty="0" smtClean="0"/>
          </a:p>
          <a:p>
            <a:pPr lvl="1">
              <a:buFontTx/>
              <a:buNone/>
            </a:pPr>
            <a:r>
              <a:rPr lang="pt-BR" sz="2400" b="1" dirty="0" smtClean="0"/>
              <a:t>                            </a:t>
            </a:r>
            <a:r>
              <a:rPr lang="pt-BR" sz="2400" b="1" dirty="0" smtClean="0">
                <a:solidFill>
                  <a:srgbClr val="FEFAC9"/>
                </a:solidFill>
              </a:rPr>
              <a:t> </a:t>
            </a:r>
            <a:r>
              <a:rPr lang="pt-BR" sz="3200" b="1" dirty="0" smtClean="0">
                <a:solidFill>
                  <a:srgbClr val="FEFAC9"/>
                </a:solidFill>
              </a:rPr>
              <a:t>catalase</a:t>
            </a:r>
          </a:p>
          <a:p>
            <a:pPr lvl="1">
              <a:buFontTx/>
              <a:buNone/>
            </a:pPr>
            <a:r>
              <a:rPr lang="pt-BR" sz="2400" b="1" dirty="0" smtClean="0">
                <a:solidFill>
                  <a:srgbClr val="FEFAC9"/>
                </a:solidFill>
              </a:rPr>
              <a:t>          </a:t>
            </a:r>
            <a:r>
              <a:rPr lang="pt-BR" sz="2800" b="1" dirty="0" smtClean="0">
                <a:solidFill>
                  <a:srgbClr val="FEFAC9"/>
                </a:solidFill>
              </a:rPr>
              <a:t> 2H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-------------------------&gt; 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+ 2H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endParaRPr lang="pt-BR" sz="2400" b="1" dirty="0" smtClean="0">
              <a:solidFill>
                <a:srgbClr val="FEFAC9"/>
              </a:solidFill>
            </a:endParaRPr>
          </a:p>
          <a:p>
            <a:pPr lvl="1"/>
            <a:endParaRPr lang="pt-BR" sz="2400" b="1" dirty="0" smtClean="0"/>
          </a:p>
          <a:p>
            <a:pPr lvl="1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6857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32687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935" y="1676400"/>
            <a:ext cx="81534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</a:rPr>
              <a:t>Estado singlet vs. triplet 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As moléculas tem um número par de elétrons com todos os elétrons pareados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Spin do elétron são opostos, então a molécula é chamada de estado de singlet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Spins dos elétrons são paralelos, então um estado triplet existe (geralmente maior energia que o estado de singlet)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</a:rPr>
              <a:t>Clorofila vai de estado singlet, para um estado excitado a partir de elétrons transferidos para a plastoquinona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Herbicidas que bloqueiam o transporte de elétrons produzem elétrons excitados singlet que decaem para o estado estável de triplet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Normalmente o ß-caroteno pode neutralizas </a:t>
            </a:r>
            <a:r>
              <a:rPr lang="pt-BR" sz="2800" b="1" dirty="0" err="1" smtClean="0"/>
              <a:t>eta</a:t>
            </a:r>
            <a:r>
              <a:rPr lang="pt-BR" sz="2800" b="1" dirty="0" smtClean="0"/>
              <a:t> clorofila triplet, mas com a inibição do herbicida durante o dia, o ß-caroteno é supercarregado e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Chl* pode reagir com o oxigênio para formar um oxigênio singlet altamente reativo</a:t>
            </a:r>
          </a:p>
          <a:p>
            <a:pPr lvl="1">
              <a:lnSpc>
                <a:spcPct val="90000"/>
              </a:lnSpc>
            </a:pPr>
            <a:endParaRPr lang="pt-BR" sz="2400" b="1" dirty="0" smtClean="0"/>
          </a:p>
          <a:p>
            <a:pPr lvl="1">
              <a:lnSpc>
                <a:spcPct val="90000"/>
              </a:lnSpc>
            </a:pPr>
            <a:r>
              <a:rPr lang="pt-BR" sz="2400" b="1" baseline="30000" dirty="0" smtClean="0"/>
              <a:t>          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Chl* +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--------------&gt; </a:t>
            </a:r>
            <a:r>
              <a:rPr lang="pt-BR" sz="2800" b="1" baseline="30000" dirty="0" smtClean="0"/>
              <a:t>1</a:t>
            </a:r>
            <a:r>
              <a:rPr lang="pt-BR" sz="2800" b="1" dirty="0" smtClean="0"/>
              <a:t>Chl + </a:t>
            </a:r>
            <a:r>
              <a:rPr lang="pt-BR" sz="2800" b="1" baseline="30000" dirty="0" smtClean="0"/>
              <a:t>1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*</a:t>
            </a:r>
            <a:endParaRPr lang="pt-BR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32687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68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114800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800" b="1" dirty="0" smtClean="0">
                <a:latin typeface="+mj-lt"/>
              </a:rPr>
              <a:t>O oxigênio singlet pode ser neutralizado pelo ß-caroteno e alfa-tocoferol (vitamina E).</a:t>
            </a:r>
          </a:p>
          <a:p>
            <a:pPr lvl="1"/>
            <a:r>
              <a:rPr lang="pt-BR" sz="2800" b="1" dirty="0" smtClean="0">
                <a:latin typeface="+mj-lt"/>
              </a:rPr>
              <a:t>Oxigênio é lipofílico e acumula no interior da membrana (7-8 X a concentração)  </a:t>
            </a:r>
          </a:p>
          <a:p>
            <a:pPr lvl="1"/>
            <a:r>
              <a:rPr lang="pt-BR" sz="2800" b="1" dirty="0" smtClean="0">
                <a:latin typeface="+mj-lt"/>
              </a:rPr>
              <a:t>Oxigênio singlet reage com o ácidos graxos insaturados, linoleico e linolênico</a:t>
            </a:r>
          </a:p>
          <a:p>
            <a:pPr lvl="1"/>
            <a:r>
              <a:rPr lang="pt-BR" sz="2800" b="1" dirty="0" smtClean="0">
                <a:latin typeface="+mj-lt"/>
              </a:rPr>
              <a:t>Gera derivados de peróxido que eventualmente destrói os ácidos graxos e causa extravasamento da membrana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2356" y="0"/>
            <a:ext cx="7532687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6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Median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E7BC29"/>
      </a:accent1>
      <a:accent2>
        <a:srgbClr val="A5B592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20071</TotalTime>
  <Words>1975</Words>
  <Application>Microsoft Macintosh PowerPoint</Application>
  <PresentationFormat>Apresentação na tela (4:3)</PresentationFormat>
  <Paragraphs>280</Paragraphs>
  <Slides>50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Comic Sans MS</vt:lpstr>
      <vt:lpstr>HGPｺﾞｼｯｸE</vt:lpstr>
      <vt:lpstr>ＭＳ Ｐゴシック</vt:lpstr>
      <vt:lpstr>SimSun</vt:lpstr>
      <vt:lpstr>Times New Roman</vt:lpstr>
      <vt:lpstr>Tw Cen MT</vt:lpstr>
      <vt:lpstr>Verdana</vt:lpstr>
      <vt:lpstr>Wingdings</vt:lpstr>
      <vt:lpstr>Wingdings 2</vt:lpstr>
      <vt:lpstr>2_Median</vt:lpstr>
      <vt:lpstr>Mecanismo de ação e resistência aos herbicidas induzidos pela ação da luz</vt:lpstr>
      <vt:lpstr>Sumário da aula</vt:lpstr>
      <vt:lpstr>Proteção das espécies reativas de oxigênio</vt:lpstr>
      <vt:lpstr>Proteção do O2 </vt:lpstr>
      <vt:lpstr>Apresentação do PowerPoint</vt:lpstr>
      <vt:lpstr>Proteção fora do cloroplasto</vt:lpstr>
      <vt:lpstr>Geração de Oxigênio Singlet</vt:lpstr>
      <vt:lpstr>Geração de Oxigênio Singlet</vt:lpstr>
      <vt:lpstr>Apresentação do PowerPoint</vt:lpstr>
      <vt:lpstr>Superóxido e outras espécies reativas de O2</vt:lpstr>
      <vt:lpstr>Radicais hidroxila</vt:lpstr>
      <vt:lpstr>Impactos gerais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 number of new herbicides developed for corn are HPPD inhibitors </vt:lpstr>
      <vt:lpstr>Aspectos básicos do mecanismo de ação dos inibidores da HPPD</vt:lpstr>
      <vt:lpstr>Apresentação do PowerPoint</vt:lpstr>
      <vt:lpstr>HPPD Inhibitors Injury</vt:lpstr>
      <vt:lpstr>Casos conhecidos de resistência ao HPPD</vt:lpstr>
      <vt:lpstr>Histórico de uso de inibidores da HPPD na área com A. tuberculatus</vt:lpstr>
      <vt:lpstr>Apresentação do PowerPoint</vt:lpstr>
      <vt:lpstr>Apresentação do PowerPoint</vt:lpstr>
      <vt:lpstr>Evolução inicial em casa de vegetação de A. tuberculatus resistente a HPPD</vt:lpstr>
      <vt:lpstr>Absorção de mesotrione por A. tuberculatus</vt:lpstr>
      <vt:lpstr>Metabolismo a nível de planta de mesotrione em A. tuberculatus</vt:lpstr>
      <vt:lpstr>Metabolismo de mesotrione em folhas isoladas de A. tuberculatus</vt:lpstr>
      <vt:lpstr>Meia via calculada de mesotrione em folhas isoladas de A. tuberculatus</vt:lpstr>
      <vt:lpstr>Apresentação do PowerPoint</vt:lpstr>
      <vt:lpstr>Apresentação do PowerPoint</vt:lpstr>
      <vt:lpstr>Sumário – A. tuberculatus resistente ao HPPD</vt:lpstr>
      <vt:lpstr>Inibidores do FSII mais comuns</vt:lpstr>
      <vt:lpstr>Apresentação do PowerPoint</vt:lpstr>
      <vt:lpstr>Estrutura da proteína D1</vt:lpstr>
      <vt:lpstr>Inibição do FSII </vt:lpstr>
      <vt:lpstr>RESISTÊNCIA</vt:lpstr>
      <vt:lpstr>RESISTÊNCIA</vt:lpstr>
      <vt:lpstr>RESISTÊNCIA</vt:lpstr>
      <vt:lpstr>Inibidores do PSI comum </vt:lpstr>
      <vt:lpstr>Bipyridylium Herbicides</vt:lpstr>
      <vt:lpstr>Mechanism of Action</vt:lpstr>
      <vt:lpstr>Bipyridylium Herbicides</vt:lpstr>
      <vt:lpstr>Biochemical Effects on Plants </vt:lpstr>
      <vt:lpstr>Ultrastructural and Whole Plant Efeects   ()</vt:lpstr>
      <vt:lpstr>Resistance</vt:lpstr>
      <vt:lpstr>Apresentação do PowerPoint</vt:lpstr>
      <vt:lpstr>RESISTANCE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Fluridone, Penoxsulam and Triclopyr Absorption by Eurasian Watermilfoil and Hydrilla</dc:title>
  <dc:creator>Joe Vassios</dc:creator>
  <cp:lastModifiedBy>Usuário do Microsoft Office</cp:lastModifiedBy>
  <cp:revision>362</cp:revision>
  <cp:lastPrinted>2012-08-28T19:57:07Z</cp:lastPrinted>
  <dcterms:created xsi:type="dcterms:W3CDTF">2011-03-29T17:19:15Z</dcterms:created>
  <dcterms:modified xsi:type="dcterms:W3CDTF">2016-02-27T22:52:44Z</dcterms:modified>
</cp:coreProperties>
</file>