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05AB0-B482-D641-9577-1B804A43AA97}" v="14" dt="2019-09-03T20:13:32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 snapToObjects="1">
      <p:cViewPr varScale="1">
        <p:scale>
          <a:sx n="88" d="100"/>
          <a:sy n="88" d="100"/>
        </p:scale>
        <p:origin x="18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ABF51-584B-2645-B789-764860135C20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2E645-2997-BE48-B029-26AEDFC38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99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2E645-2997-BE48-B029-26AEDFC3855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73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7DAA4-D6CB-1844-8D6F-DFE1E7A34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3056C9-93ED-3246-A9D4-31413FF42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E60D60-42A9-344C-877E-75961E07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48CE9C-651F-474E-A236-065F1704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077772-1D15-4647-B706-A77529E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64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7FA66-45EB-6A4F-80A6-F9FC24BB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69C2AF-84C4-BD4E-888B-336C721D3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96343F-2B7D-F147-8C1C-CB7537EA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6E9139-E3B8-8249-88AD-9D78C12E7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5AE63B-B947-1642-A197-2C25AA1B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29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6B8095-FED7-4540-9175-E4363DA01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3E37A8-88DD-B94B-8865-D08AEE2F5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BC2D1E-73F3-494A-8681-A4BE4677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244514-EC62-C84A-B201-A2CF0A5A2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E1284C-4C2D-B242-B0A0-1308500B0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19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741A0A-405D-0546-AEAA-CEB422C0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7BE11A-7743-FF4F-A0AD-813C487A7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C39321-0819-9948-B425-93444EFEC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49EBD1-354F-144F-B1B7-0FE532EA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8AE28F-82C5-754C-A9E6-B89C6D9B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47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55956-B06F-1E43-A02E-AD5BE8F72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321AA8-D057-AF4C-A036-7B17C3305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A411FE-EAB5-CD4A-859E-7AB908240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1A46A9-127A-AA43-A7D4-810E494DA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2EBB41-11CF-3E49-B8C5-5F5EA43C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50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F9CC4-B6BA-DA4E-A62A-E08ECA65A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674D35-9FD2-0143-89A8-2F717C4EC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B231B2-EE28-044A-81B9-937D2A079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326217-F9C3-334C-B29C-47499C31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320992-C914-794B-81ED-5C5F798D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92AEB5-0F78-464F-94AC-77D98679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45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10350-A6A1-7146-A592-E14A8111A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27F4C8-11BB-4F42-871D-89B1C99D3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D98E1F-44F5-A240-B3F4-4ED7D686F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2A98444-8B5E-074D-897A-874208502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295B7E-9147-5344-B7E7-A1EB06C41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2BB9383-B5D7-4747-9396-0F901F69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AB207D6-5DE8-1C42-BBAE-613DC7AC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2754669-0002-0242-982C-2612FC38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74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69326-D0B5-3642-928B-E5A3E51D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E91E85A-98B8-174A-9520-39DA21B3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8DE8DA0-1694-B544-B44E-37750F6F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56EF2E7-7B46-B543-99C2-8372944A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92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C0AEB44-84E4-8449-9AA9-14FB6811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589D64-4302-3C45-8A97-ED8B95702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E89B5C-3933-EE45-921B-456B7092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39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74B70-0180-B741-8D4A-0ED87D6C8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4B8C97-74EC-AD44-ABF2-E2D5D7B4C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1B7993-2A89-F94B-9563-23605D43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FDD952-B45A-D24C-BD86-39DAA9E3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11B7C1-4A08-3C4F-8FC6-F730FC44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C84C0FE-208D-0447-8DCF-8457D2D9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24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C1A57-1D31-3E42-9ECD-7843B9006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0A6BB35-4219-FD42-A851-C8A3FF96A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1EC74D3-2CE9-7141-BEE8-A04ADB0D5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E0F978-9B1E-DF4D-85CE-3B5B9AEA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099BD6-C5EB-5046-9FC6-A7B258BF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94AC2B-D48E-F64C-9C1A-6587014E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5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4D4638-45A5-7E42-BF94-30C8B5410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295944-3EE5-A04F-839E-470E4FBCA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DC1F85-511E-674A-8BD1-4BA192FF5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98FA-22EE-DA45-A49C-D902E05BBC44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65020C-3ABB-3543-A606-59F593DEF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D905A0-2528-8344-A33B-C53BE8108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EF0B-A5EC-FA46-BB50-EDB151EEC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24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piral-ribbon-green-whirl-swirl-31161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8E8E9-39F5-BC43-B790-ED230A52E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VY(1996)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A55DD3-E75A-114E-898D-967422E6BB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Cap</a:t>
            </a:r>
            <a:r>
              <a:rPr lang="pt-BR" dirty="0"/>
              <a:t> 4 (Internacionalização das funções psicológicas superiores)</a:t>
            </a:r>
          </a:p>
        </p:txBody>
      </p:sp>
    </p:spTree>
    <p:extLst>
      <p:ext uri="{BB962C8B-B14F-4D97-AF65-F5344CB8AC3E}">
        <p14:creationId xmlns:p14="http://schemas.microsoft.com/office/powerpoint/2010/main" val="2217488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2BDCA-39C9-AC49-9864-00F67C71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Internalização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25495E-6B8C-6845-B05D-6D4CE12C5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 o papel da interação humana para Vygotsky ? E para a área de ensino-aprendizagem de línguas?</a:t>
            </a:r>
          </a:p>
          <a:p>
            <a:r>
              <a:rPr lang="pt-BR" dirty="0"/>
              <a:t>Qual o papel da linguagem/ dos signos para Vygotsky ? E para a </a:t>
            </a:r>
            <a:r>
              <a:rPr lang="pt-BR"/>
              <a:t>área de ensino-aprendizagem de línguas?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947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D067D33-E57E-8F4D-AC98-1705C49E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mentais 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DB03D47-2862-D74B-ABE1-7B84337934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Funções mentais  elementares </a:t>
            </a:r>
          </a:p>
          <a:p>
            <a:endParaRPr lang="pt-BR" dirty="0"/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Biológico 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Não mediado</a:t>
            </a:r>
          </a:p>
          <a:p>
            <a:pPr marL="514350" indent="-514350">
              <a:buFont typeface="+mj-lt"/>
              <a:buAutoNum type="alphaLcParenR"/>
            </a:pPr>
            <a:r>
              <a:rPr lang="pt-BR" strike="sngStrike" dirty="0"/>
              <a:t>signos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Estímulo → Resposta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D4E659F-C964-4043-8690-078F564BDE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Funções mentais superiores</a:t>
            </a:r>
          </a:p>
          <a:p>
            <a:endParaRPr lang="pt-BR" dirty="0"/>
          </a:p>
          <a:p>
            <a:pPr marL="514350" indent="-514350">
              <a:buFont typeface="+mj-lt"/>
              <a:buAutoNum type="alphaLcParenR"/>
            </a:pPr>
            <a:r>
              <a:rPr lang="pt-BR" dirty="0" err="1"/>
              <a:t>Sócio-cultural</a:t>
            </a:r>
            <a:endParaRPr lang="pt-BR" dirty="0"/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Mediado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Signos (instrumento semiótico, psicológico)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`Estímulo` → mediação → `resposta` </a:t>
            </a:r>
          </a:p>
        </p:txBody>
      </p:sp>
    </p:spTree>
    <p:extLst>
      <p:ext uri="{BB962C8B-B14F-4D97-AF65-F5344CB8AC3E}">
        <p14:creationId xmlns:p14="http://schemas.microsoft.com/office/powerpoint/2010/main" val="267902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D202F28-4CCE-E443-A33C-CF2BCDBA6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Funcão</a:t>
            </a:r>
            <a:r>
              <a:rPr lang="pt-BR" dirty="0"/>
              <a:t> mental 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68BA2936-0918-BD48-BE9D-F7F943850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u="sng" dirty="0"/>
              <a:t>ELEMENTAR </a:t>
            </a:r>
          </a:p>
          <a:p>
            <a:pPr marL="0" indent="0">
              <a:buNone/>
            </a:pPr>
            <a:r>
              <a:rPr lang="pt-BR" dirty="0"/>
              <a:t>MEMÓRIA</a:t>
            </a:r>
          </a:p>
          <a:p>
            <a:pPr marL="0" indent="0">
              <a:buNone/>
            </a:pPr>
            <a:r>
              <a:rPr lang="pt-BR" dirty="0"/>
              <a:t>PERCEPÇÃO</a:t>
            </a:r>
          </a:p>
          <a:p>
            <a:pPr marL="0" indent="0">
              <a:buNone/>
            </a:pPr>
            <a:r>
              <a:rPr lang="pt-BR" dirty="0"/>
              <a:t>ATENÇÃO</a:t>
            </a:r>
          </a:p>
          <a:p>
            <a:pPr marL="0" indent="0">
              <a:buNone/>
            </a:pPr>
            <a:r>
              <a:rPr lang="pt-BR" dirty="0"/>
              <a:t>-----</a:t>
            </a:r>
          </a:p>
          <a:p>
            <a:pPr marL="0" indent="0">
              <a:buNone/>
            </a:pPr>
            <a:r>
              <a:rPr lang="pt-BR" dirty="0"/>
              <a:t>COMUM AOS ANIMAIS 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D37AE7B8-C45E-AE4E-9076-F52D8EF430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u="sng" dirty="0"/>
              <a:t>SUPERIOR </a:t>
            </a:r>
          </a:p>
          <a:p>
            <a:pPr marL="0" indent="0">
              <a:buNone/>
            </a:pPr>
            <a:r>
              <a:rPr lang="pt-BR" dirty="0"/>
              <a:t>MEMÓRIA</a:t>
            </a:r>
          </a:p>
          <a:p>
            <a:pPr marL="0" indent="0">
              <a:buNone/>
            </a:pPr>
            <a:r>
              <a:rPr lang="pt-BR" dirty="0"/>
              <a:t>ATENÇÃO</a:t>
            </a:r>
          </a:p>
          <a:p>
            <a:pPr marL="0" indent="0">
              <a:buNone/>
            </a:pPr>
            <a:r>
              <a:rPr lang="pt-BR" dirty="0"/>
              <a:t>PERCEPÇÃO</a:t>
            </a:r>
          </a:p>
          <a:p>
            <a:pPr marL="0" indent="0">
              <a:buNone/>
            </a:pPr>
            <a:r>
              <a:rPr lang="pt-BR" dirty="0"/>
              <a:t>RACIOCÍNIO</a:t>
            </a:r>
          </a:p>
          <a:p>
            <a:pPr marL="0" indent="0">
              <a:buNone/>
            </a:pPr>
            <a:r>
              <a:rPr lang="pt-BR" dirty="0"/>
              <a:t>SOMENTE NOS SERES HUMANOS</a:t>
            </a:r>
          </a:p>
          <a:p>
            <a:pPr marL="0" indent="0">
              <a:buNone/>
            </a:pPr>
            <a:r>
              <a:rPr lang="pt-BR" dirty="0"/>
              <a:t>Desenvolve na interação humana</a:t>
            </a:r>
          </a:p>
        </p:txBody>
      </p:sp>
    </p:spTree>
    <p:extLst>
      <p:ext uri="{BB962C8B-B14F-4D97-AF65-F5344CB8AC3E}">
        <p14:creationId xmlns:p14="http://schemas.microsoft.com/office/powerpoint/2010/main" val="92469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AE55156-C8DC-D94B-86EF-BEAEA31A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Dar exemplo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E1982EA-6923-294F-AD9A-49D53473C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“(...) os homens ´usam as propriedades mecânicas, físicas e químicas dos objetos, fazendo-os atingirem como forças que afetam outros objetos no sentido de atingir seus objetivos pessoais´” . (p. 72)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779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1E400A2-3080-C645-A93D-4297320E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Instrumentos 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8494C8C5-1004-704A-AC98-606E3B4AD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50339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pt-BR" u="sng" dirty="0"/>
              <a:t>Material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Orientado externamente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Muda os objetos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Controle, domínio da natureza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                                         					</a:t>
            </a:r>
            <a:r>
              <a:rPr lang="pt-BR" dirty="0">
                <a:highlight>
                  <a:srgbClr val="FFFF00"/>
                </a:highlight>
              </a:rPr>
              <a:t>comportamento</a:t>
            </a:r>
            <a:r>
              <a:rPr lang="pt-BR" dirty="0"/>
              <a:t> 			</a:t>
            </a:r>
            <a:r>
              <a:rPr lang="pt-BR" dirty="0">
                <a:highlight>
                  <a:srgbClr val="FFFF00"/>
                </a:highlight>
              </a:rPr>
              <a:t>superior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CACF38-CA9F-5E46-93CC-F89228E4FC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u="sng" dirty="0"/>
              <a:t>Signo (semiótico)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Orientado internamente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Não muda a atividade psicológica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Controle do indivíduo </a:t>
            </a:r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50D74DA6-5167-144B-9899-3B9F9D77D29D}"/>
              </a:ext>
            </a:extLst>
          </p:cNvPr>
          <p:cNvCxnSpPr/>
          <p:nvPr/>
        </p:nvCxnSpPr>
        <p:spPr>
          <a:xfrm>
            <a:off x="2879124" y="4133335"/>
            <a:ext cx="1099751" cy="112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739B381E-1FDB-8649-9D7B-F0643F23617B}"/>
              </a:ext>
            </a:extLst>
          </p:cNvPr>
          <p:cNvCxnSpPr/>
          <p:nvPr/>
        </p:nvCxnSpPr>
        <p:spPr>
          <a:xfrm flipH="1">
            <a:off x="5951837" y="3682314"/>
            <a:ext cx="1594022" cy="1481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37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78928ABC-0D54-2F43-9416-866C0CC7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(dialético)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D65CE574-0F61-9B48-B804-D99CAC35A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Identificação de fases</a:t>
            </a:r>
          </a:p>
          <a:p>
            <a:pPr marL="0" indent="0">
              <a:buNone/>
            </a:pPr>
            <a:r>
              <a:rPr lang="pt-BR" dirty="0"/>
              <a:t>Uso de instrumentos </a:t>
            </a:r>
            <a:r>
              <a:rPr lang="pt-BR" dirty="0" err="1"/>
              <a:t>materais</a:t>
            </a:r>
            <a:r>
              <a:rPr lang="pt-BR" dirty="0"/>
              <a:t> e semióticos = mediado</a:t>
            </a:r>
          </a:p>
          <a:p>
            <a:pPr marL="0" indent="0">
              <a:buNone/>
            </a:pPr>
            <a:r>
              <a:rPr lang="pt-BR" dirty="0"/>
              <a:t>``O desenvolvimento (...) como frequentemente acontece, se dá não em círculo, mas em espiral, passando por um mesmo ponto a cada nova revolução, enquanto avança para um nível superior.``p.74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FF978-C0DC-CE4C-9C94-0C2E2CC9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0C1DA3-1A5A-3241-9127-0A4C92119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71" y="1291770"/>
            <a:ext cx="10773229" cy="5566229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Na forma de</a:t>
            </a:r>
          </a:p>
          <a:p>
            <a:pPr marL="0" indent="0">
              <a:buNone/>
            </a:pPr>
            <a:r>
              <a:rPr lang="pt-BR" dirty="0"/>
              <a:t>                     = NÃO DESENVOLVE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Na forma de </a:t>
            </a:r>
          </a:p>
          <a:p>
            <a:pPr marL="0" indent="0">
              <a:buNone/>
            </a:pPr>
            <a:r>
              <a:rPr lang="pt-BR" dirty="0"/>
              <a:t>                                = reto, sempre constante, com pré-requisitos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Na forma de </a:t>
            </a:r>
          </a:p>
          <a:p>
            <a:pPr marL="0" indent="0">
              <a:buNone/>
            </a:pPr>
            <a:r>
              <a:rPr lang="pt-BR" dirty="0"/>
              <a:t>                                      = dialético. Avança mas há a possibilidade de retrocesso,, de uma revisão a partir de outro ponto. Ir e retornar mas a um ponto diferente do eixo.</a:t>
            </a:r>
          </a:p>
        </p:txBody>
      </p:sp>
      <p:sp>
        <p:nvSpPr>
          <p:cNvPr id="4" name="Rosca 3">
            <a:extLst>
              <a:ext uri="{FF2B5EF4-FFF2-40B4-BE49-F238E27FC236}">
                <a16:creationId xmlns:a16="http://schemas.microsoft.com/office/drawing/2014/main" id="{0FB124E8-D062-E648-9F8A-F3758D03822C}"/>
              </a:ext>
            </a:extLst>
          </p:cNvPr>
          <p:cNvSpPr/>
          <p:nvPr/>
        </p:nvSpPr>
        <p:spPr>
          <a:xfrm flipH="1">
            <a:off x="1396314" y="2335426"/>
            <a:ext cx="790832" cy="74140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60FF0364-8DEA-4D46-9C64-0CB85E31B763}"/>
              </a:ext>
            </a:extLst>
          </p:cNvPr>
          <p:cNvCxnSpPr/>
          <p:nvPr/>
        </p:nvCxnSpPr>
        <p:spPr>
          <a:xfrm>
            <a:off x="1396314" y="4411362"/>
            <a:ext cx="14704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 descr="Free vector graphic: Spiral, Ribbon, Green, Whirl, Swirl ...">
            <a:extLst>
              <a:ext uri="{FF2B5EF4-FFF2-40B4-BE49-F238E27FC236}">
                <a16:creationId xmlns:a16="http://schemas.microsoft.com/office/drawing/2014/main" id="{866D5107-3A07-0D47-ADBB-48C554D61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57350" y="5457370"/>
            <a:ext cx="1813036" cy="14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46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6ED8F-0BDB-3344-919F-DB341A1B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Internalização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DADD82-7467-BF43-9CF7-EE1D9E49C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`` (...) reconstrução interna de uma operação externa” . P.74</a:t>
            </a:r>
          </a:p>
          <a:p>
            <a:pPr marL="0" indent="0">
              <a:buNone/>
            </a:pPr>
            <a:r>
              <a:rPr lang="pt-BR" b="1" dirty="0"/>
              <a:t>Transformação</a:t>
            </a:r>
          </a:p>
          <a:p>
            <a:pPr marL="0" indent="0">
              <a:buNone/>
            </a:pPr>
            <a:r>
              <a:rPr lang="pt-BR" dirty="0"/>
              <a:t>p.75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Fala social → fala egocêntrica → fala interna (interior)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Transformação/ agência   </a:t>
            </a:r>
            <a:r>
              <a:rPr lang="pt-BR" dirty="0" err="1"/>
              <a:t>x</a:t>
            </a:r>
            <a:r>
              <a:rPr lang="pt-BR" dirty="0"/>
              <a:t> cópia, reprodução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799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ED814-6E90-E74E-9BE2-4827741E5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43" y="365125"/>
            <a:ext cx="10903857" cy="1325563"/>
          </a:xfrm>
        </p:spPr>
        <p:txBody>
          <a:bodyPr/>
          <a:lstStyle/>
          <a:p>
            <a:r>
              <a:rPr lang="pt-BR" dirty="0"/>
              <a:t>Internalização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E20A46-D9CD-1C4A-88AE-CE0FD2E17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``A internalização das atividades socialmente enraizadas e historicamente desenvolvidas constitui o aspecto característico da psicologia  humana: é a base do salto quantitativo da psicologia animal para a psicologia humana.” p.76</a:t>
            </a:r>
          </a:p>
        </p:txBody>
      </p:sp>
    </p:spTree>
    <p:extLst>
      <p:ext uri="{BB962C8B-B14F-4D97-AF65-F5344CB8AC3E}">
        <p14:creationId xmlns:p14="http://schemas.microsoft.com/office/powerpoint/2010/main" val="2830795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355</Words>
  <Application>Microsoft Macintosh PowerPoint</Application>
  <PresentationFormat>Widescreen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do Office</vt:lpstr>
      <vt:lpstr>VY(1996)</vt:lpstr>
      <vt:lpstr>Funções mentais </vt:lpstr>
      <vt:lpstr>Funcão mental </vt:lpstr>
      <vt:lpstr>Dar exemplo</vt:lpstr>
      <vt:lpstr>Instrumentos </vt:lpstr>
      <vt:lpstr>Desenvolvimento (dialético)</vt:lpstr>
      <vt:lpstr>Desenvolvimento </vt:lpstr>
      <vt:lpstr>Internalização </vt:lpstr>
      <vt:lpstr>Internalização </vt:lpstr>
      <vt:lpstr>Internalização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VY(1996)</dc:title>
  <dc:creator>Marilia Ferreira</dc:creator>
  <cp:lastModifiedBy>Marilia Ferreira</cp:lastModifiedBy>
  <cp:revision>3</cp:revision>
  <dcterms:created xsi:type="dcterms:W3CDTF">2019-09-03T18:57:41Z</dcterms:created>
  <dcterms:modified xsi:type="dcterms:W3CDTF">2019-09-03T20:13:35Z</dcterms:modified>
</cp:coreProperties>
</file>