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3" r:id="rId13"/>
    <p:sldId id="284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5D67D-B1A7-4015-A6ED-049749C0B94A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A7D19-ABFF-488E-B3DC-A39479013C4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730ED-2A0F-4DAD-B0B7-FAFF6F271660}" type="slidenum">
              <a:rPr lang="pt-BR" altLang="pt-BR" smtClean="0">
                <a:latin typeface="Arial" charset="0"/>
              </a:rPr>
              <a:pPr/>
              <a:t>2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altLang="pt-BR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0D734-2FE4-4B18-A7AC-7848DDB6C281}" type="slidenum">
              <a:rPr lang="pt-BR" altLang="pt-BR" smtClean="0">
                <a:latin typeface="Arial" charset="0"/>
              </a:rPr>
              <a:pPr/>
              <a:t>11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508CA-1683-4186-BC80-13E61DB34683}" type="slidenum">
              <a:rPr lang="pt-BR" altLang="pt-BR" smtClean="0">
                <a:latin typeface="Arial" charset="0"/>
              </a:rPr>
              <a:pPr/>
              <a:t>3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804C6-22D0-4521-BD71-0F440B69E4B3}" type="slidenum">
              <a:rPr lang="pt-BR" altLang="pt-BR" smtClean="0">
                <a:latin typeface="Arial" charset="0"/>
              </a:rPr>
              <a:pPr/>
              <a:t>4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ECC5FF-0A0B-4B83-AF87-99180055B778}" type="slidenum">
              <a:rPr lang="pt-BR" altLang="pt-BR" smtClean="0">
                <a:latin typeface="Arial" charset="0"/>
              </a:rPr>
              <a:pPr/>
              <a:t>5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9B400-8026-421C-8459-90D3CE6EF8D9}" type="slidenum">
              <a:rPr lang="pt-BR" altLang="pt-BR" smtClean="0">
                <a:latin typeface="Arial" charset="0"/>
              </a:rPr>
              <a:pPr/>
              <a:t>6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altLang="pt-BR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91565-FA08-4E9D-A0F9-1086A20740D0}" type="slidenum">
              <a:rPr lang="pt-BR" altLang="pt-BR" smtClean="0">
                <a:latin typeface="Arial" charset="0"/>
              </a:rPr>
              <a:pPr/>
              <a:t>7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E2D18-66D7-4DC7-BA13-8D1906D8FFB7}" type="slidenum">
              <a:rPr lang="pt-BR" altLang="pt-BR" smtClean="0">
                <a:latin typeface="Arial" charset="0"/>
              </a:rPr>
              <a:pPr/>
              <a:t>8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0D2B5-8E26-4935-A4EE-9E54785AB4EC}" type="slidenum">
              <a:rPr lang="pt-BR" altLang="pt-BR" smtClean="0">
                <a:latin typeface="Arial" charset="0"/>
              </a:rPr>
              <a:pPr/>
              <a:t>9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F887B8-B3E2-4319-8CBB-88EC56E4F335}" type="slidenum">
              <a:rPr lang="pt-BR" altLang="pt-BR" smtClean="0">
                <a:latin typeface="Arial" charset="0"/>
              </a:rPr>
              <a:pPr/>
              <a:t>10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524D-D77F-4264-84CA-73D00C9B9FA7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2802-7FA5-4703-8F18-36B3C468BE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524D-D77F-4264-84CA-73D00C9B9FA7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2802-7FA5-4703-8F18-36B3C468BE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524D-D77F-4264-84CA-73D00C9B9FA7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2802-7FA5-4703-8F18-36B3C468BE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524D-D77F-4264-84CA-73D00C9B9FA7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2802-7FA5-4703-8F18-36B3C468BE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524D-D77F-4264-84CA-73D00C9B9FA7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2802-7FA5-4703-8F18-36B3C468BE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524D-D77F-4264-84CA-73D00C9B9FA7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2802-7FA5-4703-8F18-36B3C468BE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524D-D77F-4264-84CA-73D00C9B9FA7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2802-7FA5-4703-8F18-36B3C468BE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524D-D77F-4264-84CA-73D00C9B9FA7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2802-7FA5-4703-8F18-36B3C468BE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524D-D77F-4264-84CA-73D00C9B9FA7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2802-7FA5-4703-8F18-36B3C468BE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524D-D77F-4264-84CA-73D00C9B9FA7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2802-7FA5-4703-8F18-36B3C468BE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524D-D77F-4264-84CA-73D00C9B9FA7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D2802-7FA5-4703-8F18-36B3C468BE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5524D-D77F-4264-84CA-73D00C9B9FA7}" type="datetimeFigureOut">
              <a:rPr lang="pt-BR" smtClean="0"/>
              <a:t>30/04/2019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D2802-7FA5-4703-8F18-36B3C468BEF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387850"/>
            <a:ext cx="8964613" cy="1201738"/>
          </a:xfr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APLICADA À FISIOTERAPIA</a:t>
            </a:r>
          </a:p>
          <a:p>
            <a:pPr>
              <a:defRPr/>
            </a:pP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Parede torácica I</a:t>
            </a:r>
            <a:endParaRPr lang="pt-BR" sz="9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80150"/>
            <a:ext cx="4319587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5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96850"/>
            <a:ext cx="1498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5888"/>
            <a:ext cx="5462587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CaixaDeTexto 6"/>
          <p:cNvSpPr txBox="1">
            <a:spLocks noChangeArrowheads="1"/>
          </p:cNvSpPr>
          <p:nvPr/>
        </p:nvSpPr>
        <p:spPr bwMode="auto">
          <a:xfrm>
            <a:off x="2339975" y="692150"/>
            <a:ext cx="4464050" cy="40005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solidFill>
                  <a:schemeClr val="bg1"/>
                </a:solidFill>
              </a:rPr>
              <a:t>RCG 1036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773238"/>
            <a:ext cx="65532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403648" y="6453336"/>
            <a:ext cx="6696744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932040" y="550421"/>
            <a:ext cx="324036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Sinoviais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planas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395536" y="246063"/>
            <a:ext cx="2952502" cy="16707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/>
            </a:r>
            <a:br>
              <a:rPr kumimoji="0" lang="pt-BR" alt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</a:b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  </a:t>
            </a:r>
            <a:b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</a:br>
            <a:r>
              <a:rPr kumimoji="0" lang="pt-BR" alt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Articulações</a:t>
            </a:r>
            <a:br>
              <a:rPr kumimoji="0" lang="pt-BR" alt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kumimoji="0" lang="pt-BR" alt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kumimoji="0" lang="pt-BR" alt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kumimoji="0" lang="pt-BR" alt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- </a:t>
            </a:r>
            <a:r>
              <a:rPr kumimoji="0" lang="pt-BR" altLang="pt-BR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Costotransversárias</a:t>
            </a:r>
            <a:r>
              <a:rPr kumimoji="0" lang="pt-BR" alt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kumimoji="0" lang="pt-BR" alt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kumimoji="0" lang="pt-BR" alt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br>
              <a:rPr kumimoji="0" lang="pt-BR" alt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kumimoji="0" lang="pt-BR" alt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- </a:t>
            </a:r>
            <a:r>
              <a:rPr kumimoji="0" lang="pt-BR" altLang="pt-BR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Costovertebrais</a:t>
            </a:r>
            <a:r>
              <a:rPr kumimoji="0" lang="pt-BR" alt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/>
            </a:r>
            <a:b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</a:br>
            <a:r>
              <a:rPr kumimoji="0" lang="pt-BR" alt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/>
            </a:r>
            <a:br>
              <a:rPr kumimoji="0" lang="pt-BR" alt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</a:br>
            <a:r>
              <a:rPr kumimoji="0" lang="pt-BR" alt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/>
            </a:r>
            <a:br>
              <a:rPr kumimoji="0" lang="pt-BR" alt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</a:br>
            <a:endParaRPr kumimoji="0" lang="pt-BR" altLang="pt-B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3848100" cy="5638800"/>
          </a:xfr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altLang="pt-BR" sz="1800" b="1" dirty="0" smtClean="0">
                <a:solidFill>
                  <a:srgbClr val="C00000"/>
                </a:solidFill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pt-BR" altLang="pt-BR" sz="18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Articulações </a:t>
            </a:r>
            <a:br>
              <a:rPr lang="pt-BR" altLang="pt-BR" sz="18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b="1" dirty="0" err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esternocostais</a:t>
            </a:r>
            <a:r>
              <a:rPr lang="pt-BR" altLang="pt-BR" sz="18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 </a:t>
            </a:r>
            <a: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sincondrose (primeira) e </a:t>
            </a:r>
            <a:br>
              <a:rPr lang="pt-BR" altLang="pt-BR" sz="1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sinovial</a:t>
            </a:r>
            <a:r>
              <a:rPr lang="pt-BR" altLang="pt-BR" sz="1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plana (as demais).</a:t>
            </a:r>
            <a:br>
              <a:rPr lang="pt-BR" altLang="pt-BR" sz="1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</a:t>
            </a:r>
            <a:r>
              <a:rPr lang="pt-BR" altLang="pt-BR" sz="18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Articulações </a:t>
            </a:r>
            <a:br>
              <a:rPr lang="pt-BR" altLang="pt-BR" sz="18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b="1" dirty="0" err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manubrioesternal</a:t>
            </a:r>
            <a:r>
              <a:rPr lang="pt-BR" altLang="pt-BR" sz="18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e</a:t>
            </a:r>
            <a:br>
              <a:rPr lang="pt-BR" altLang="pt-BR" sz="18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b="1" dirty="0" err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xifoesternal</a:t>
            </a:r>
            <a:r>
              <a:rPr lang="pt-BR" altLang="pt-BR" sz="18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pt-BR" altLang="pt-BR" sz="1800" dirty="0" smtClean="0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pt-BR" altLang="pt-BR" sz="1800" dirty="0" smtClean="0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Articulações </a:t>
            </a:r>
            <a:b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costocondrais</a:t>
            </a:r>
            <a: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b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br>
              <a:rPr lang="pt-BR" altLang="pt-BR" sz="1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- Articulações </a:t>
            </a:r>
            <a:br>
              <a:rPr lang="pt-BR" altLang="pt-BR" sz="1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intercondrais </a:t>
            </a:r>
            <a: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pt-BR" altLang="pt-BR" sz="180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2291" name="Picture 3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838200"/>
            <a:ext cx="5638800" cy="59039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3203575" y="3284538"/>
            <a:ext cx="215900" cy="2889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491880" y="6552728"/>
            <a:ext cx="5256584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3800" y="260350"/>
            <a:ext cx="403225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pt-BR" altLang="pt-BR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     RESUMO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051050" y="3829050"/>
            <a:ext cx="6842125" cy="954088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endParaRPr lang="pt-BR" altLang="pt-BR" sz="20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7412" name="CaixaDeTexto 7"/>
          <p:cNvSpPr txBox="1">
            <a:spLocks noChangeArrowheads="1"/>
          </p:cNvSpPr>
          <p:nvPr/>
        </p:nvSpPr>
        <p:spPr bwMode="auto">
          <a:xfrm>
            <a:off x="431551" y="3933056"/>
            <a:ext cx="83169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pt-BR" alt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Parede torácica e caixa torácica;</a:t>
            </a:r>
            <a:endParaRPr lang="pt-BR" alt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endParaRPr lang="pt-BR" alt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 Articulações da caixa torácica.</a:t>
            </a:r>
            <a:endParaRPr lang="pt-BR" alt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G:\PAREDE TORÁCI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704522" cy="35283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775"/>
            <a:ext cx="8816975" cy="5354638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Aumüller, G.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Anatomia. 1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ª ed, Rio de Janeiro: Guanabara Koogan S.A., 2009.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Drake,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R.L., Vogl, W., Mitchell, A.W.M. Gray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1ª ed. Rio de Janeiro: Elsevier Editora Ltda,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Gardner,</a:t>
            </a:r>
            <a:r>
              <a:rPr lang="pt-BR" altLang="pt-BR" sz="18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 e O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Rahilly.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4ª ed,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</a:t>
            </a:r>
            <a:r>
              <a:rPr lang="he-IL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Anatomia. A base anatômica da prática clínica. 40ª ed. Rio de Janeiro: Elsevier Editora Ltda,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Moore,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K.L.; Dalley,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6ª ed,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Snell, R.S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 clínica para estudantes de medicina. 5ª ed, Rio de Janeiro: Guanabara Koogan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7859713" cy="850900"/>
          </a:xfr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INTRODUÇÃO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838200"/>
            <a:ext cx="3816350" cy="345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pt-BR" altLang="pt-BR" sz="1600" b="1" dirty="0" smtClean="0">
              <a:solidFill>
                <a:srgbClr val="FF0000"/>
              </a:solidFill>
              <a:latin typeface="Comic Sans MS" pitchFamily="66" charset="0"/>
              <a:ea typeface="ＭＳ Ｐゴシック" pitchFamily="34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pt-BR" altLang="pt-BR" sz="2400" b="1" u="sng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Funções do tórax: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altLang="pt-BR" sz="2400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pt-BR" altLang="pt-BR" sz="1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Respiração;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BR" altLang="pt-BR" sz="1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Proteção de órgãos vitais;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1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Conduto.</a:t>
            </a:r>
          </a:p>
          <a:p>
            <a:pPr eaLnBrk="1" hangingPunct="1">
              <a:buFontTx/>
              <a:buChar char="-"/>
              <a:defRPr/>
            </a:pPr>
            <a:endParaRPr lang="pt-BR" altLang="pt-BR" sz="2400" b="1" dirty="0" smtClean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buFontTx/>
              <a:buChar char="-"/>
              <a:defRPr/>
            </a:pPr>
            <a:endParaRPr lang="pt-BR" altLang="pt-BR" sz="2400" b="1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3076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125538"/>
            <a:ext cx="5364163" cy="558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50" name="Picture 6" descr="Resultado de imagem para imagem ausculta das valvas cardíac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25" y="3303588"/>
            <a:ext cx="4754563" cy="34099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779912" y="6597352"/>
            <a:ext cx="5364088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7163" y="404813"/>
            <a:ext cx="3914775" cy="180975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pt-BR" altLang="pt-B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Aberturas do tórax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24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</a:t>
            </a:r>
            <a:r>
              <a:rPr lang="pt-BR" altLang="pt-BR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1.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pt-BR" altLang="pt-BR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Superior </a:t>
            </a:r>
            <a:endParaRPr lang="pt-BR" altLang="pt-BR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pt-BR" altLang="pt-BR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	   2. Inferior</a:t>
            </a:r>
          </a:p>
          <a:p>
            <a:pPr eaLnBrk="1" hangingPunct="1">
              <a:buFont typeface="Arial" charset="0"/>
              <a:buNone/>
            </a:pPr>
            <a:r>
              <a:rPr lang="pt-BR" altLang="pt-BR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4099" name="Picture 8" descr="show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75125" y="0"/>
            <a:ext cx="4968875" cy="3357563"/>
          </a:xfrm>
          <a:noFill/>
        </p:spPr>
      </p:pic>
      <p:sp>
        <p:nvSpPr>
          <p:cNvPr id="5" name="Retângulo 4"/>
          <p:cNvSpPr/>
          <p:nvPr/>
        </p:nvSpPr>
        <p:spPr>
          <a:xfrm>
            <a:off x="4499992" y="3140968"/>
            <a:ext cx="42484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 descr="showimage"/>
          <p:cNvPicPr>
            <a:picLocks noChangeAspect="1" noChangeArrowheads="1"/>
          </p:cNvPicPr>
          <p:nvPr/>
        </p:nvPicPr>
        <p:blipFill>
          <a:blip r:embed="rId4" cstate="print"/>
          <a:srcRect t="-5708" b="-5708"/>
          <a:stretch>
            <a:fillRect/>
          </a:stretch>
        </p:blipFill>
        <p:spPr bwMode="auto">
          <a:xfrm>
            <a:off x="34925" y="2936875"/>
            <a:ext cx="7129463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899592" y="6525344"/>
            <a:ext cx="547260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/>
          <p:cNvSpPr/>
          <p:nvPr/>
        </p:nvSpPr>
        <p:spPr>
          <a:xfrm>
            <a:off x="-323557" y="2517025"/>
            <a:ext cx="5047212" cy="4089836"/>
          </a:xfrm>
          <a:custGeom>
            <a:avLst/>
            <a:gdLst>
              <a:gd name="connsiteX0" fmla="*/ 1392702 w 5047212"/>
              <a:gd name="connsiteY0" fmla="*/ 1801757 h 4089836"/>
              <a:gd name="connsiteX1" fmla="*/ 1392702 w 5047212"/>
              <a:gd name="connsiteY1" fmla="*/ 1801757 h 4089836"/>
              <a:gd name="connsiteX2" fmla="*/ 1420837 w 5047212"/>
              <a:gd name="connsiteY2" fmla="*/ 1928366 h 4089836"/>
              <a:gd name="connsiteX3" fmla="*/ 1448972 w 5047212"/>
              <a:gd name="connsiteY3" fmla="*/ 1970569 h 4089836"/>
              <a:gd name="connsiteX4" fmla="*/ 1477108 w 5047212"/>
              <a:gd name="connsiteY4" fmla="*/ 2054975 h 4089836"/>
              <a:gd name="connsiteX5" fmla="*/ 1491175 w 5047212"/>
              <a:gd name="connsiteY5" fmla="*/ 2097178 h 4089836"/>
              <a:gd name="connsiteX6" fmla="*/ 1505243 w 5047212"/>
              <a:gd name="connsiteY6" fmla="*/ 2983443 h 4089836"/>
              <a:gd name="connsiteX7" fmla="*/ 1519311 w 5047212"/>
              <a:gd name="connsiteY7" fmla="*/ 3039713 h 4089836"/>
              <a:gd name="connsiteX8" fmla="*/ 1533379 w 5047212"/>
              <a:gd name="connsiteY8" fmla="*/ 3152255 h 4089836"/>
              <a:gd name="connsiteX9" fmla="*/ 1547446 w 5047212"/>
              <a:gd name="connsiteY9" fmla="*/ 3194458 h 4089836"/>
              <a:gd name="connsiteX10" fmla="*/ 1575582 w 5047212"/>
              <a:gd name="connsiteY10" fmla="*/ 3335135 h 4089836"/>
              <a:gd name="connsiteX11" fmla="*/ 1589649 w 5047212"/>
              <a:gd name="connsiteY11" fmla="*/ 3377338 h 4089836"/>
              <a:gd name="connsiteX12" fmla="*/ 1603717 w 5047212"/>
              <a:gd name="connsiteY12" fmla="*/ 3461744 h 4089836"/>
              <a:gd name="connsiteX13" fmla="*/ 1645920 w 5047212"/>
              <a:gd name="connsiteY13" fmla="*/ 3560218 h 4089836"/>
              <a:gd name="connsiteX14" fmla="*/ 1716259 w 5047212"/>
              <a:gd name="connsiteY14" fmla="*/ 3574286 h 4089836"/>
              <a:gd name="connsiteX15" fmla="*/ 2053883 w 5047212"/>
              <a:gd name="connsiteY15" fmla="*/ 3588353 h 4089836"/>
              <a:gd name="connsiteX16" fmla="*/ 2152357 w 5047212"/>
              <a:gd name="connsiteY16" fmla="*/ 3630557 h 4089836"/>
              <a:gd name="connsiteX17" fmla="*/ 2166425 w 5047212"/>
              <a:gd name="connsiteY17" fmla="*/ 3672760 h 4089836"/>
              <a:gd name="connsiteX18" fmla="*/ 2152357 w 5047212"/>
              <a:gd name="connsiteY18" fmla="*/ 3799369 h 4089836"/>
              <a:gd name="connsiteX19" fmla="*/ 2039815 w 5047212"/>
              <a:gd name="connsiteY19" fmla="*/ 3869707 h 4089836"/>
              <a:gd name="connsiteX20" fmla="*/ 1955409 w 5047212"/>
              <a:gd name="connsiteY20" fmla="*/ 3911910 h 4089836"/>
              <a:gd name="connsiteX21" fmla="*/ 1871003 w 5047212"/>
              <a:gd name="connsiteY21" fmla="*/ 3940046 h 4089836"/>
              <a:gd name="connsiteX22" fmla="*/ 1758462 w 5047212"/>
              <a:gd name="connsiteY22" fmla="*/ 3982249 h 4089836"/>
              <a:gd name="connsiteX23" fmla="*/ 1645920 w 5047212"/>
              <a:gd name="connsiteY23" fmla="*/ 3996317 h 4089836"/>
              <a:gd name="connsiteX24" fmla="*/ 844062 w 5047212"/>
              <a:gd name="connsiteY24" fmla="*/ 3996317 h 4089836"/>
              <a:gd name="connsiteX25" fmla="*/ 689317 w 5047212"/>
              <a:gd name="connsiteY25" fmla="*/ 3954113 h 4089836"/>
              <a:gd name="connsiteX26" fmla="*/ 604911 w 5047212"/>
              <a:gd name="connsiteY26" fmla="*/ 3911910 h 4089836"/>
              <a:gd name="connsiteX27" fmla="*/ 576775 w 5047212"/>
              <a:gd name="connsiteY27" fmla="*/ 3883775 h 4089836"/>
              <a:gd name="connsiteX28" fmla="*/ 436099 w 5047212"/>
              <a:gd name="connsiteY28" fmla="*/ 3799369 h 4089836"/>
              <a:gd name="connsiteX29" fmla="*/ 351692 w 5047212"/>
              <a:gd name="connsiteY29" fmla="*/ 3700895 h 4089836"/>
              <a:gd name="connsiteX30" fmla="*/ 309489 w 5047212"/>
              <a:gd name="connsiteY30" fmla="*/ 3658692 h 4089836"/>
              <a:gd name="connsiteX31" fmla="*/ 253219 w 5047212"/>
              <a:gd name="connsiteY31" fmla="*/ 3616489 h 4089836"/>
              <a:gd name="connsiteX32" fmla="*/ 196948 w 5047212"/>
              <a:gd name="connsiteY32" fmla="*/ 3546150 h 4089836"/>
              <a:gd name="connsiteX33" fmla="*/ 168812 w 5047212"/>
              <a:gd name="connsiteY33" fmla="*/ 3518015 h 4089836"/>
              <a:gd name="connsiteX34" fmla="*/ 154745 w 5047212"/>
              <a:gd name="connsiteY34" fmla="*/ 3475812 h 4089836"/>
              <a:gd name="connsiteX35" fmla="*/ 126609 w 5047212"/>
              <a:gd name="connsiteY35" fmla="*/ 3405473 h 4089836"/>
              <a:gd name="connsiteX36" fmla="*/ 112542 w 5047212"/>
              <a:gd name="connsiteY36" fmla="*/ 3152255 h 4089836"/>
              <a:gd name="connsiteX37" fmla="*/ 98474 w 5047212"/>
              <a:gd name="connsiteY37" fmla="*/ 3025646 h 4089836"/>
              <a:gd name="connsiteX38" fmla="*/ 70339 w 5047212"/>
              <a:gd name="connsiteY38" fmla="*/ 2842766 h 4089836"/>
              <a:gd name="connsiteX39" fmla="*/ 42203 w 5047212"/>
              <a:gd name="connsiteY39" fmla="*/ 2702089 h 4089836"/>
              <a:gd name="connsiteX40" fmla="*/ 14068 w 5047212"/>
              <a:gd name="connsiteY40" fmla="*/ 2575480 h 4089836"/>
              <a:gd name="connsiteX41" fmla="*/ 0 w 5047212"/>
              <a:gd name="connsiteY41" fmla="*/ 2462938 h 4089836"/>
              <a:gd name="connsiteX42" fmla="*/ 14068 w 5047212"/>
              <a:gd name="connsiteY42" fmla="*/ 2280058 h 4089836"/>
              <a:gd name="connsiteX43" fmla="*/ 56271 w 5047212"/>
              <a:gd name="connsiteY43" fmla="*/ 2139381 h 4089836"/>
              <a:gd name="connsiteX44" fmla="*/ 70339 w 5047212"/>
              <a:gd name="connsiteY44" fmla="*/ 2069043 h 4089836"/>
              <a:gd name="connsiteX45" fmla="*/ 98474 w 5047212"/>
              <a:gd name="connsiteY45" fmla="*/ 1928366 h 4089836"/>
              <a:gd name="connsiteX46" fmla="*/ 112542 w 5047212"/>
              <a:gd name="connsiteY46" fmla="*/ 1886163 h 4089836"/>
              <a:gd name="connsiteX47" fmla="*/ 309489 w 5047212"/>
              <a:gd name="connsiteY47" fmla="*/ 1647012 h 4089836"/>
              <a:gd name="connsiteX48" fmla="*/ 379828 w 5047212"/>
              <a:gd name="connsiteY48" fmla="*/ 1604809 h 4089836"/>
              <a:gd name="connsiteX49" fmla="*/ 436099 w 5047212"/>
              <a:gd name="connsiteY49" fmla="*/ 1548538 h 4089836"/>
              <a:gd name="connsiteX50" fmla="*/ 534572 w 5047212"/>
              <a:gd name="connsiteY50" fmla="*/ 1478200 h 4089836"/>
              <a:gd name="connsiteX51" fmla="*/ 576775 w 5047212"/>
              <a:gd name="connsiteY51" fmla="*/ 1464132 h 4089836"/>
              <a:gd name="connsiteX52" fmla="*/ 717452 w 5047212"/>
              <a:gd name="connsiteY52" fmla="*/ 1337523 h 4089836"/>
              <a:gd name="connsiteX53" fmla="*/ 801859 w 5047212"/>
              <a:gd name="connsiteY53" fmla="*/ 1253117 h 4089836"/>
              <a:gd name="connsiteX54" fmla="*/ 844062 w 5047212"/>
              <a:gd name="connsiteY54" fmla="*/ 1210913 h 4089836"/>
              <a:gd name="connsiteX55" fmla="*/ 886265 w 5047212"/>
              <a:gd name="connsiteY55" fmla="*/ 1182778 h 4089836"/>
              <a:gd name="connsiteX56" fmla="*/ 928468 w 5047212"/>
              <a:gd name="connsiteY56" fmla="*/ 957695 h 4089836"/>
              <a:gd name="connsiteX57" fmla="*/ 984739 w 5047212"/>
              <a:gd name="connsiteY57" fmla="*/ 802950 h 4089836"/>
              <a:gd name="connsiteX58" fmla="*/ 1012874 w 5047212"/>
              <a:gd name="connsiteY58" fmla="*/ 718544 h 4089836"/>
              <a:gd name="connsiteX59" fmla="*/ 1083212 w 5047212"/>
              <a:gd name="connsiteY59" fmla="*/ 676341 h 4089836"/>
              <a:gd name="connsiteX60" fmla="*/ 1125415 w 5047212"/>
              <a:gd name="connsiteY60" fmla="*/ 634138 h 4089836"/>
              <a:gd name="connsiteX61" fmla="*/ 1181686 w 5047212"/>
              <a:gd name="connsiteY61" fmla="*/ 606003 h 4089836"/>
              <a:gd name="connsiteX62" fmla="*/ 1237957 w 5047212"/>
              <a:gd name="connsiteY62" fmla="*/ 563800 h 4089836"/>
              <a:gd name="connsiteX63" fmla="*/ 1322363 w 5047212"/>
              <a:gd name="connsiteY63" fmla="*/ 521597 h 4089836"/>
              <a:gd name="connsiteX64" fmla="*/ 1392702 w 5047212"/>
              <a:gd name="connsiteY64" fmla="*/ 479393 h 4089836"/>
              <a:gd name="connsiteX65" fmla="*/ 1477108 w 5047212"/>
              <a:gd name="connsiteY65" fmla="*/ 437190 h 4089836"/>
              <a:gd name="connsiteX66" fmla="*/ 1561514 w 5047212"/>
              <a:gd name="connsiteY66" fmla="*/ 380920 h 4089836"/>
              <a:gd name="connsiteX67" fmla="*/ 1674055 w 5047212"/>
              <a:gd name="connsiteY67" fmla="*/ 324649 h 4089836"/>
              <a:gd name="connsiteX68" fmla="*/ 1800665 w 5047212"/>
              <a:gd name="connsiteY68" fmla="*/ 254310 h 4089836"/>
              <a:gd name="connsiteX69" fmla="*/ 1941342 w 5047212"/>
              <a:gd name="connsiteY69" fmla="*/ 183972 h 4089836"/>
              <a:gd name="connsiteX70" fmla="*/ 2039815 w 5047212"/>
              <a:gd name="connsiteY70" fmla="*/ 127701 h 4089836"/>
              <a:gd name="connsiteX71" fmla="*/ 2110154 w 5047212"/>
              <a:gd name="connsiteY71" fmla="*/ 99566 h 4089836"/>
              <a:gd name="connsiteX72" fmla="*/ 2222695 w 5047212"/>
              <a:gd name="connsiteY72" fmla="*/ 57363 h 4089836"/>
              <a:gd name="connsiteX73" fmla="*/ 2278966 w 5047212"/>
              <a:gd name="connsiteY73" fmla="*/ 29227 h 4089836"/>
              <a:gd name="connsiteX74" fmla="*/ 2489982 w 5047212"/>
              <a:gd name="connsiteY74" fmla="*/ 29227 h 4089836"/>
              <a:gd name="connsiteX75" fmla="*/ 2644726 w 5047212"/>
              <a:gd name="connsiteY75" fmla="*/ 71430 h 4089836"/>
              <a:gd name="connsiteX76" fmla="*/ 2686929 w 5047212"/>
              <a:gd name="connsiteY76" fmla="*/ 85498 h 4089836"/>
              <a:gd name="connsiteX77" fmla="*/ 2813539 w 5047212"/>
              <a:gd name="connsiteY77" fmla="*/ 113633 h 4089836"/>
              <a:gd name="connsiteX78" fmla="*/ 2855742 w 5047212"/>
              <a:gd name="connsiteY78" fmla="*/ 127701 h 4089836"/>
              <a:gd name="connsiteX79" fmla="*/ 2968283 w 5047212"/>
              <a:gd name="connsiteY79" fmla="*/ 141769 h 4089836"/>
              <a:gd name="connsiteX80" fmla="*/ 3165231 w 5047212"/>
              <a:gd name="connsiteY80" fmla="*/ 169904 h 4089836"/>
              <a:gd name="connsiteX81" fmla="*/ 3263705 w 5047212"/>
              <a:gd name="connsiteY81" fmla="*/ 198040 h 4089836"/>
              <a:gd name="connsiteX82" fmla="*/ 3390314 w 5047212"/>
              <a:gd name="connsiteY82" fmla="*/ 212107 h 4089836"/>
              <a:gd name="connsiteX83" fmla="*/ 3727939 w 5047212"/>
              <a:gd name="connsiteY83" fmla="*/ 240243 h 4089836"/>
              <a:gd name="connsiteX84" fmla="*/ 3812345 w 5047212"/>
              <a:gd name="connsiteY84" fmla="*/ 268378 h 4089836"/>
              <a:gd name="connsiteX85" fmla="*/ 3924886 w 5047212"/>
              <a:gd name="connsiteY85" fmla="*/ 296513 h 4089836"/>
              <a:gd name="connsiteX86" fmla="*/ 4009292 w 5047212"/>
              <a:gd name="connsiteY86" fmla="*/ 324649 h 4089836"/>
              <a:gd name="connsiteX87" fmla="*/ 4121834 w 5047212"/>
              <a:gd name="connsiteY87" fmla="*/ 394987 h 4089836"/>
              <a:gd name="connsiteX88" fmla="*/ 4332849 w 5047212"/>
              <a:gd name="connsiteY88" fmla="*/ 479393 h 4089836"/>
              <a:gd name="connsiteX89" fmla="*/ 4501662 w 5047212"/>
              <a:gd name="connsiteY89" fmla="*/ 535664 h 4089836"/>
              <a:gd name="connsiteX90" fmla="*/ 4670474 w 5047212"/>
              <a:gd name="connsiteY90" fmla="*/ 591935 h 4089836"/>
              <a:gd name="connsiteX91" fmla="*/ 4712677 w 5047212"/>
              <a:gd name="connsiteY91" fmla="*/ 606003 h 4089836"/>
              <a:gd name="connsiteX92" fmla="*/ 4754880 w 5047212"/>
              <a:gd name="connsiteY92" fmla="*/ 620070 h 4089836"/>
              <a:gd name="connsiteX93" fmla="*/ 4825219 w 5047212"/>
              <a:gd name="connsiteY93" fmla="*/ 648206 h 4089836"/>
              <a:gd name="connsiteX94" fmla="*/ 4923692 w 5047212"/>
              <a:gd name="connsiteY94" fmla="*/ 704477 h 4089836"/>
              <a:gd name="connsiteX95" fmla="*/ 4965895 w 5047212"/>
              <a:gd name="connsiteY95" fmla="*/ 718544 h 4089836"/>
              <a:gd name="connsiteX96" fmla="*/ 4951828 w 5047212"/>
              <a:gd name="connsiteY96" fmla="*/ 774815 h 4089836"/>
              <a:gd name="connsiteX97" fmla="*/ 4853354 w 5047212"/>
              <a:gd name="connsiteY97" fmla="*/ 859221 h 4089836"/>
              <a:gd name="connsiteX98" fmla="*/ 4754880 w 5047212"/>
              <a:gd name="connsiteY98" fmla="*/ 873289 h 4089836"/>
              <a:gd name="connsiteX99" fmla="*/ 4712677 w 5047212"/>
              <a:gd name="connsiteY99" fmla="*/ 915492 h 4089836"/>
              <a:gd name="connsiteX100" fmla="*/ 4698609 w 5047212"/>
              <a:gd name="connsiteY100" fmla="*/ 957695 h 4089836"/>
              <a:gd name="connsiteX101" fmla="*/ 4670474 w 5047212"/>
              <a:gd name="connsiteY101" fmla="*/ 1013966 h 4089836"/>
              <a:gd name="connsiteX102" fmla="*/ 4656406 w 5047212"/>
              <a:gd name="connsiteY102" fmla="*/ 1056169 h 4089836"/>
              <a:gd name="connsiteX103" fmla="*/ 4600135 w 5047212"/>
              <a:gd name="connsiteY103" fmla="*/ 1126507 h 4089836"/>
              <a:gd name="connsiteX104" fmla="*/ 4557932 w 5047212"/>
              <a:gd name="connsiteY104" fmla="*/ 1224981 h 4089836"/>
              <a:gd name="connsiteX105" fmla="*/ 4515729 w 5047212"/>
              <a:gd name="connsiteY105" fmla="*/ 1295320 h 4089836"/>
              <a:gd name="connsiteX106" fmla="*/ 4487594 w 5047212"/>
              <a:gd name="connsiteY106" fmla="*/ 1379726 h 4089836"/>
              <a:gd name="connsiteX107" fmla="*/ 4473526 w 5047212"/>
              <a:gd name="connsiteY107" fmla="*/ 1421929 h 4089836"/>
              <a:gd name="connsiteX108" fmla="*/ 4445391 w 5047212"/>
              <a:gd name="connsiteY108" fmla="*/ 1464132 h 4089836"/>
              <a:gd name="connsiteX109" fmla="*/ 4431323 w 5047212"/>
              <a:gd name="connsiteY109" fmla="*/ 1506335 h 4089836"/>
              <a:gd name="connsiteX110" fmla="*/ 4304714 w 5047212"/>
              <a:gd name="connsiteY110" fmla="*/ 1562606 h 4089836"/>
              <a:gd name="connsiteX111" fmla="*/ 4262511 w 5047212"/>
              <a:gd name="connsiteY111" fmla="*/ 1576673 h 4089836"/>
              <a:gd name="connsiteX112" fmla="*/ 4079631 w 5047212"/>
              <a:gd name="connsiteY112" fmla="*/ 1562606 h 4089836"/>
              <a:gd name="connsiteX113" fmla="*/ 3995225 w 5047212"/>
              <a:gd name="connsiteY113" fmla="*/ 1520403 h 4089836"/>
              <a:gd name="connsiteX114" fmla="*/ 3967089 w 5047212"/>
              <a:gd name="connsiteY114" fmla="*/ 1492267 h 4089836"/>
              <a:gd name="connsiteX115" fmla="*/ 3910819 w 5047212"/>
              <a:gd name="connsiteY115" fmla="*/ 1407861 h 4089836"/>
              <a:gd name="connsiteX116" fmla="*/ 3868615 w 5047212"/>
              <a:gd name="connsiteY116" fmla="*/ 1379726 h 4089836"/>
              <a:gd name="connsiteX117" fmla="*/ 3826412 w 5047212"/>
              <a:gd name="connsiteY117" fmla="*/ 1309387 h 4089836"/>
              <a:gd name="connsiteX118" fmla="*/ 3812345 w 5047212"/>
              <a:gd name="connsiteY118" fmla="*/ 1267184 h 4089836"/>
              <a:gd name="connsiteX119" fmla="*/ 3798277 w 5047212"/>
              <a:gd name="connsiteY119" fmla="*/ 1210913 h 4089836"/>
              <a:gd name="connsiteX120" fmla="*/ 3699803 w 5047212"/>
              <a:gd name="connsiteY120" fmla="*/ 1112440 h 4089836"/>
              <a:gd name="connsiteX121" fmla="*/ 3657600 w 5047212"/>
              <a:gd name="connsiteY121" fmla="*/ 1070237 h 4089836"/>
              <a:gd name="connsiteX122" fmla="*/ 3629465 w 5047212"/>
              <a:gd name="connsiteY122" fmla="*/ 1042101 h 4089836"/>
              <a:gd name="connsiteX123" fmla="*/ 3516923 w 5047212"/>
              <a:gd name="connsiteY123" fmla="*/ 901424 h 4089836"/>
              <a:gd name="connsiteX124" fmla="*/ 3432517 w 5047212"/>
              <a:gd name="connsiteY124" fmla="*/ 788883 h 4089836"/>
              <a:gd name="connsiteX125" fmla="*/ 3376246 w 5047212"/>
              <a:gd name="connsiteY125" fmla="*/ 746680 h 4089836"/>
              <a:gd name="connsiteX126" fmla="*/ 3319975 w 5047212"/>
              <a:gd name="connsiteY126" fmla="*/ 676341 h 4089836"/>
              <a:gd name="connsiteX127" fmla="*/ 3277772 w 5047212"/>
              <a:gd name="connsiteY127" fmla="*/ 620070 h 4089836"/>
              <a:gd name="connsiteX128" fmla="*/ 3179299 w 5047212"/>
              <a:gd name="connsiteY128" fmla="*/ 563800 h 4089836"/>
              <a:gd name="connsiteX129" fmla="*/ 3066757 w 5047212"/>
              <a:gd name="connsiteY129" fmla="*/ 507529 h 4089836"/>
              <a:gd name="connsiteX130" fmla="*/ 3024554 w 5047212"/>
              <a:gd name="connsiteY130" fmla="*/ 479393 h 4089836"/>
              <a:gd name="connsiteX131" fmla="*/ 2855742 w 5047212"/>
              <a:gd name="connsiteY131" fmla="*/ 437190 h 4089836"/>
              <a:gd name="connsiteX132" fmla="*/ 2475914 w 5047212"/>
              <a:gd name="connsiteY132" fmla="*/ 451258 h 4089836"/>
              <a:gd name="connsiteX133" fmla="*/ 2363372 w 5047212"/>
              <a:gd name="connsiteY133" fmla="*/ 521597 h 4089836"/>
              <a:gd name="connsiteX134" fmla="*/ 2236763 w 5047212"/>
              <a:gd name="connsiteY134" fmla="*/ 577867 h 4089836"/>
              <a:gd name="connsiteX135" fmla="*/ 2180492 w 5047212"/>
              <a:gd name="connsiteY135" fmla="*/ 606003 h 4089836"/>
              <a:gd name="connsiteX136" fmla="*/ 2124222 w 5047212"/>
              <a:gd name="connsiteY136" fmla="*/ 648206 h 4089836"/>
              <a:gd name="connsiteX137" fmla="*/ 2082019 w 5047212"/>
              <a:gd name="connsiteY137" fmla="*/ 662273 h 4089836"/>
              <a:gd name="connsiteX138" fmla="*/ 2025748 w 5047212"/>
              <a:gd name="connsiteY138" fmla="*/ 690409 h 4089836"/>
              <a:gd name="connsiteX139" fmla="*/ 1941342 w 5047212"/>
              <a:gd name="connsiteY139" fmla="*/ 760747 h 4089836"/>
              <a:gd name="connsiteX140" fmla="*/ 1885071 w 5047212"/>
              <a:gd name="connsiteY140" fmla="*/ 788883 h 4089836"/>
              <a:gd name="connsiteX141" fmla="*/ 1758462 w 5047212"/>
              <a:gd name="connsiteY141" fmla="*/ 943627 h 4089836"/>
              <a:gd name="connsiteX142" fmla="*/ 1730326 w 5047212"/>
              <a:gd name="connsiteY142" fmla="*/ 985830 h 4089836"/>
              <a:gd name="connsiteX143" fmla="*/ 1688123 w 5047212"/>
              <a:gd name="connsiteY143" fmla="*/ 1013966 h 4089836"/>
              <a:gd name="connsiteX144" fmla="*/ 1631852 w 5047212"/>
              <a:gd name="connsiteY144" fmla="*/ 1084304 h 4089836"/>
              <a:gd name="connsiteX145" fmla="*/ 1589649 w 5047212"/>
              <a:gd name="connsiteY145" fmla="*/ 1168710 h 4089836"/>
              <a:gd name="connsiteX146" fmla="*/ 1561514 w 5047212"/>
              <a:gd name="connsiteY146" fmla="*/ 1196846 h 4089836"/>
              <a:gd name="connsiteX147" fmla="*/ 1533379 w 5047212"/>
              <a:gd name="connsiteY147" fmla="*/ 1239049 h 4089836"/>
              <a:gd name="connsiteX148" fmla="*/ 1519311 w 5047212"/>
              <a:gd name="connsiteY148" fmla="*/ 1309387 h 4089836"/>
              <a:gd name="connsiteX149" fmla="*/ 1491175 w 5047212"/>
              <a:gd name="connsiteY149" fmla="*/ 1337523 h 4089836"/>
              <a:gd name="connsiteX150" fmla="*/ 1477108 w 5047212"/>
              <a:gd name="connsiteY150" fmla="*/ 1379726 h 4089836"/>
              <a:gd name="connsiteX151" fmla="*/ 1448972 w 5047212"/>
              <a:gd name="connsiteY151" fmla="*/ 1407861 h 4089836"/>
              <a:gd name="connsiteX152" fmla="*/ 1406769 w 5047212"/>
              <a:gd name="connsiteY152" fmla="*/ 1464132 h 4089836"/>
              <a:gd name="connsiteX153" fmla="*/ 1378634 w 5047212"/>
              <a:gd name="connsiteY153" fmla="*/ 1506335 h 4089836"/>
              <a:gd name="connsiteX154" fmla="*/ 1350499 w 5047212"/>
              <a:gd name="connsiteY154" fmla="*/ 1590741 h 4089836"/>
              <a:gd name="connsiteX155" fmla="*/ 1378634 w 5047212"/>
              <a:gd name="connsiteY155" fmla="*/ 1801757 h 4089836"/>
              <a:gd name="connsiteX156" fmla="*/ 1420837 w 5047212"/>
              <a:gd name="connsiteY156" fmla="*/ 1858027 h 4089836"/>
              <a:gd name="connsiteX157" fmla="*/ 1420837 w 5047212"/>
              <a:gd name="connsiteY157" fmla="*/ 1858027 h 408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5047212" h="4089836">
                <a:moveTo>
                  <a:pt x="1392702" y="1801757"/>
                </a:moveTo>
                <a:lnTo>
                  <a:pt x="1392702" y="1801757"/>
                </a:lnTo>
                <a:cubicBezTo>
                  <a:pt x="1402080" y="1843960"/>
                  <a:pt x="1407166" y="1887352"/>
                  <a:pt x="1420837" y="1928366"/>
                </a:cubicBezTo>
                <a:cubicBezTo>
                  <a:pt x="1426183" y="1944406"/>
                  <a:pt x="1442105" y="1955119"/>
                  <a:pt x="1448972" y="1970569"/>
                </a:cubicBezTo>
                <a:cubicBezTo>
                  <a:pt x="1461017" y="1997670"/>
                  <a:pt x="1467730" y="2026840"/>
                  <a:pt x="1477108" y="2054975"/>
                </a:cubicBezTo>
                <a:lnTo>
                  <a:pt x="1491175" y="2097178"/>
                </a:lnTo>
                <a:cubicBezTo>
                  <a:pt x="1495864" y="2392600"/>
                  <a:pt x="1496427" y="2688116"/>
                  <a:pt x="1505243" y="2983443"/>
                </a:cubicBezTo>
                <a:cubicBezTo>
                  <a:pt x="1505820" y="3002768"/>
                  <a:pt x="1516132" y="3020642"/>
                  <a:pt x="1519311" y="3039713"/>
                </a:cubicBezTo>
                <a:cubicBezTo>
                  <a:pt x="1525526" y="3077005"/>
                  <a:pt x="1526616" y="3115059"/>
                  <a:pt x="1533379" y="3152255"/>
                </a:cubicBezTo>
                <a:cubicBezTo>
                  <a:pt x="1536032" y="3166844"/>
                  <a:pt x="1544112" y="3180009"/>
                  <a:pt x="1547446" y="3194458"/>
                </a:cubicBezTo>
                <a:cubicBezTo>
                  <a:pt x="1558199" y="3241054"/>
                  <a:pt x="1560460" y="3289768"/>
                  <a:pt x="1575582" y="3335135"/>
                </a:cubicBezTo>
                <a:cubicBezTo>
                  <a:pt x="1580271" y="3349203"/>
                  <a:pt x="1586432" y="3362863"/>
                  <a:pt x="1589649" y="3377338"/>
                </a:cubicBezTo>
                <a:cubicBezTo>
                  <a:pt x="1595837" y="3405182"/>
                  <a:pt x="1598123" y="3433774"/>
                  <a:pt x="1603717" y="3461744"/>
                </a:cubicBezTo>
                <a:cubicBezTo>
                  <a:pt x="1608465" y="3485484"/>
                  <a:pt x="1618796" y="3544719"/>
                  <a:pt x="1645920" y="3560218"/>
                </a:cubicBezTo>
                <a:cubicBezTo>
                  <a:pt x="1666680" y="3572081"/>
                  <a:pt x="1692405" y="3572641"/>
                  <a:pt x="1716259" y="3574286"/>
                </a:cubicBezTo>
                <a:cubicBezTo>
                  <a:pt x="1828631" y="3582036"/>
                  <a:pt x="1941342" y="3583664"/>
                  <a:pt x="2053883" y="3588353"/>
                </a:cubicBezTo>
                <a:cubicBezTo>
                  <a:pt x="2087674" y="3596801"/>
                  <a:pt x="2128069" y="3600197"/>
                  <a:pt x="2152357" y="3630557"/>
                </a:cubicBezTo>
                <a:cubicBezTo>
                  <a:pt x="2161620" y="3642136"/>
                  <a:pt x="2161736" y="3658692"/>
                  <a:pt x="2166425" y="3672760"/>
                </a:cubicBezTo>
                <a:cubicBezTo>
                  <a:pt x="2161736" y="3714963"/>
                  <a:pt x="2165785" y="3759085"/>
                  <a:pt x="2152357" y="3799369"/>
                </a:cubicBezTo>
                <a:cubicBezTo>
                  <a:pt x="2137988" y="3842477"/>
                  <a:pt x="2070632" y="3855700"/>
                  <a:pt x="2039815" y="3869707"/>
                </a:cubicBezTo>
                <a:cubicBezTo>
                  <a:pt x="2011178" y="3882724"/>
                  <a:pt x="1984446" y="3899811"/>
                  <a:pt x="1955409" y="3911910"/>
                </a:cubicBezTo>
                <a:cubicBezTo>
                  <a:pt x="1928033" y="3923317"/>
                  <a:pt x="1898539" y="3929032"/>
                  <a:pt x="1871003" y="3940046"/>
                </a:cubicBezTo>
                <a:cubicBezTo>
                  <a:pt x="1865140" y="3942391"/>
                  <a:pt x="1778675" y="3978574"/>
                  <a:pt x="1758462" y="3982249"/>
                </a:cubicBezTo>
                <a:cubicBezTo>
                  <a:pt x="1721266" y="3989012"/>
                  <a:pt x="1683434" y="3991628"/>
                  <a:pt x="1645920" y="3996317"/>
                </a:cubicBezTo>
                <a:cubicBezTo>
                  <a:pt x="1365350" y="4089836"/>
                  <a:pt x="1586105" y="4021471"/>
                  <a:pt x="844062" y="3996317"/>
                </a:cubicBezTo>
                <a:cubicBezTo>
                  <a:pt x="816221" y="3995373"/>
                  <a:pt x="707624" y="3966318"/>
                  <a:pt x="689317" y="3954113"/>
                </a:cubicBezTo>
                <a:cubicBezTo>
                  <a:pt x="634776" y="3917753"/>
                  <a:pt x="663154" y="3931325"/>
                  <a:pt x="604911" y="3911910"/>
                </a:cubicBezTo>
                <a:cubicBezTo>
                  <a:pt x="595532" y="3902532"/>
                  <a:pt x="587386" y="3891733"/>
                  <a:pt x="576775" y="3883775"/>
                </a:cubicBezTo>
                <a:cubicBezTo>
                  <a:pt x="508869" y="3832846"/>
                  <a:pt x="501560" y="3832099"/>
                  <a:pt x="436099" y="3799369"/>
                </a:cubicBezTo>
                <a:cubicBezTo>
                  <a:pt x="393249" y="3735095"/>
                  <a:pt x="419918" y="3769121"/>
                  <a:pt x="351692" y="3700895"/>
                </a:cubicBezTo>
                <a:cubicBezTo>
                  <a:pt x="337624" y="3686827"/>
                  <a:pt x="325405" y="3670629"/>
                  <a:pt x="309489" y="3658692"/>
                </a:cubicBezTo>
                <a:cubicBezTo>
                  <a:pt x="290732" y="3644624"/>
                  <a:pt x="271231" y="3631499"/>
                  <a:pt x="253219" y="3616489"/>
                </a:cubicBezTo>
                <a:cubicBezTo>
                  <a:pt x="212456" y="3582519"/>
                  <a:pt x="233297" y="3591586"/>
                  <a:pt x="196948" y="3546150"/>
                </a:cubicBezTo>
                <a:cubicBezTo>
                  <a:pt x="188662" y="3535793"/>
                  <a:pt x="178191" y="3527393"/>
                  <a:pt x="168812" y="3518015"/>
                </a:cubicBezTo>
                <a:cubicBezTo>
                  <a:pt x="164123" y="3503947"/>
                  <a:pt x="159952" y="3489696"/>
                  <a:pt x="154745" y="3475812"/>
                </a:cubicBezTo>
                <a:cubicBezTo>
                  <a:pt x="145878" y="3452167"/>
                  <a:pt x="129875" y="3430513"/>
                  <a:pt x="126609" y="3405473"/>
                </a:cubicBezTo>
                <a:cubicBezTo>
                  <a:pt x="115675" y="3321647"/>
                  <a:pt x="118787" y="3236560"/>
                  <a:pt x="112542" y="3152255"/>
                </a:cubicBezTo>
                <a:cubicBezTo>
                  <a:pt x="109405" y="3109908"/>
                  <a:pt x="103741" y="3067781"/>
                  <a:pt x="98474" y="3025646"/>
                </a:cubicBezTo>
                <a:cubicBezTo>
                  <a:pt x="92836" y="2980540"/>
                  <a:pt x="79135" y="2889680"/>
                  <a:pt x="70339" y="2842766"/>
                </a:cubicBezTo>
                <a:cubicBezTo>
                  <a:pt x="61526" y="2795764"/>
                  <a:pt x="53801" y="2748482"/>
                  <a:pt x="42203" y="2702089"/>
                </a:cubicBezTo>
                <a:cubicBezTo>
                  <a:pt x="30999" y="2657274"/>
                  <a:pt x="21213" y="2621923"/>
                  <a:pt x="14068" y="2575480"/>
                </a:cubicBezTo>
                <a:cubicBezTo>
                  <a:pt x="8319" y="2538114"/>
                  <a:pt x="4689" y="2500452"/>
                  <a:pt x="0" y="2462938"/>
                </a:cubicBezTo>
                <a:cubicBezTo>
                  <a:pt x="4689" y="2401978"/>
                  <a:pt x="6924" y="2340779"/>
                  <a:pt x="14068" y="2280058"/>
                </a:cubicBezTo>
                <a:cubicBezTo>
                  <a:pt x="18615" y="2241408"/>
                  <a:pt x="47657" y="2170966"/>
                  <a:pt x="56271" y="2139381"/>
                </a:cubicBezTo>
                <a:cubicBezTo>
                  <a:pt x="62562" y="2116313"/>
                  <a:pt x="66062" y="2092568"/>
                  <a:pt x="70339" y="2069043"/>
                </a:cubicBezTo>
                <a:cubicBezTo>
                  <a:pt x="84158" y="1993038"/>
                  <a:pt x="79811" y="1993687"/>
                  <a:pt x="98474" y="1928366"/>
                </a:cubicBezTo>
                <a:cubicBezTo>
                  <a:pt x="102548" y="1914108"/>
                  <a:pt x="105070" y="1898972"/>
                  <a:pt x="112542" y="1886163"/>
                </a:cubicBezTo>
                <a:cubicBezTo>
                  <a:pt x="153551" y="1815861"/>
                  <a:pt x="237253" y="1690353"/>
                  <a:pt x="309489" y="1647012"/>
                </a:cubicBezTo>
                <a:cubicBezTo>
                  <a:pt x="332935" y="1632944"/>
                  <a:pt x="358245" y="1621596"/>
                  <a:pt x="379828" y="1604809"/>
                </a:cubicBezTo>
                <a:cubicBezTo>
                  <a:pt x="400767" y="1588523"/>
                  <a:pt x="416136" y="1566006"/>
                  <a:pt x="436099" y="1548538"/>
                </a:cubicBezTo>
                <a:cubicBezTo>
                  <a:pt x="444598" y="1541101"/>
                  <a:pt x="517062" y="1486955"/>
                  <a:pt x="534572" y="1478200"/>
                </a:cubicBezTo>
                <a:cubicBezTo>
                  <a:pt x="547835" y="1471568"/>
                  <a:pt x="562707" y="1468821"/>
                  <a:pt x="576775" y="1464132"/>
                </a:cubicBezTo>
                <a:cubicBezTo>
                  <a:pt x="653650" y="1348823"/>
                  <a:pt x="528352" y="1526621"/>
                  <a:pt x="717452" y="1337523"/>
                </a:cubicBezTo>
                <a:lnTo>
                  <a:pt x="801859" y="1253117"/>
                </a:lnTo>
                <a:cubicBezTo>
                  <a:pt x="815927" y="1239049"/>
                  <a:pt x="827508" y="1221949"/>
                  <a:pt x="844062" y="1210913"/>
                </a:cubicBezTo>
                <a:lnTo>
                  <a:pt x="886265" y="1182778"/>
                </a:lnTo>
                <a:cubicBezTo>
                  <a:pt x="954174" y="1080913"/>
                  <a:pt x="891911" y="1189221"/>
                  <a:pt x="928468" y="957695"/>
                </a:cubicBezTo>
                <a:cubicBezTo>
                  <a:pt x="934197" y="921413"/>
                  <a:pt x="971466" y="839449"/>
                  <a:pt x="984739" y="802950"/>
                </a:cubicBezTo>
                <a:cubicBezTo>
                  <a:pt x="994874" y="775078"/>
                  <a:pt x="987443" y="733803"/>
                  <a:pt x="1012874" y="718544"/>
                </a:cubicBezTo>
                <a:cubicBezTo>
                  <a:pt x="1036320" y="704476"/>
                  <a:pt x="1061338" y="692747"/>
                  <a:pt x="1083212" y="676341"/>
                </a:cubicBezTo>
                <a:cubicBezTo>
                  <a:pt x="1099128" y="664404"/>
                  <a:pt x="1109226" y="645701"/>
                  <a:pt x="1125415" y="634138"/>
                </a:cubicBezTo>
                <a:cubicBezTo>
                  <a:pt x="1142480" y="621949"/>
                  <a:pt x="1163903" y="617117"/>
                  <a:pt x="1181686" y="606003"/>
                </a:cubicBezTo>
                <a:cubicBezTo>
                  <a:pt x="1201568" y="593577"/>
                  <a:pt x="1217852" y="575863"/>
                  <a:pt x="1237957" y="563800"/>
                </a:cubicBezTo>
                <a:cubicBezTo>
                  <a:pt x="1264931" y="547616"/>
                  <a:pt x="1294748" y="536660"/>
                  <a:pt x="1322363" y="521597"/>
                </a:cubicBezTo>
                <a:cubicBezTo>
                  <a:pt x="1346367" y="508504"/>
                  <a:pt x="1368698" y="492486"/>
                  <a:pt x="1392702" y="479393"/>
                </a:cubicBezTo>
                <a:cubicBezTo>
                  <a:pt x="1420317" y="464330"/>
                  <a:pt x="1449937" y="453040"/>
                  <a:pt x="1477108" y="437190"/>
                </a:cubicBezTo>
                <a:cubicBezTo>
                  <a:pt x="1506316" y="420152"/>
                  <a:pt x="1532155" y="397697"/>
                  <a:pt x="1561514" y="380920"/>
                </a:cubicBezTo>
                <a:cubicBezTo>
                  <a:pt x="1597930" y="360111"/>
                  <a:pt x="1636988" y="344273"/>
                  <a:pt x="1674055" y="324649"/>
                </a:cubicBezTo>
                <a:cubicBezTo>
                  <a:pt x="1716723" y="302060"/>
                  <a:pt x="1757942" y="276796"/>
                  <a:pt x="1800665" y="254310"/>
                </a:cubicBezTo>
                <a:cubicBezTo>
                  <a:pt x="1847059" y="229892"/>
                  <a:pt x="1895008" y="208502"/>
                  <a:pt x="1941342" y="183972"/>
                </a:cubicBezTo>
                <a:cubicBezTo>
                  <a:pt x="1974754" y="166283"/>
                  <a:pt x="2006001" y="144608"/>
                  <a:pt x="2039815" y="127701"/>
                </a:cubicBezTo>
                <a:cubicBezTo>
                  <a:pt x="2062401" y="116408"/>
                  <a:pt x="2087078" y="109822"/>
                  <a:pt x="2110154" y="99566"/>
                </a:cubicBezTo>
                <a:cubicBezTo>
                  <a:pt x="2204739" y="57528"/>
                  <a:pt x="2126700" y="81361"/>
                  <a:pt x="2222695" y="57363"/>
                </a:cubicBezTo>
                <a:cubicBezTo>
                  <a:pt x="2241452" y="47984"/>
                  <a:pt x="2259330" y="36590"/>
                  <a:pt x="2278966" y="29227"/>
                </a:cubicBezTo>
                <a:cubicBezTo>
                  <a:pt x="2356904" y="0"/>
                  <a:pt x="2392548" y="20370"/>
                  <a:pt x="2489982" y="29227"/>
                </a:cubicBezTo>
                <a:cubicBezTo>
                  <a:pt x="2671061" y="89588"/>
                  <a:pt x="2485655" y="31663"/>
                  <a:pt x="2644726" y="71430"/>
                </a:cubicBezTo>
                <a:cubicBezTo>
                  <a:pt x="2659112" y="75026"/>
                  <a:pt x="2672543" y="81901"/>
                  <a:pt x="2686929" y="85498"/>
                </a:cubicBezTo>
                <a:cubicBezTo>
                  <a:pt x="2802951" y="114504"/>
                  <a:pt x="2712462" y="84754"/>
                  <a:pt x="2813539" y="113633"/>
                </a:cubicBezTo>
                <a:cubicBezTo>
                  <a:pt x="2827797" y="117707"/>
                  <a:pt x="2841153" y="125048"/>
                  <a:pt x="2855742" y="127701"/>
                </a:cubicBezTo>
                <a:cubicBezTo>
                  <a:pt x="2892938" y="134464"/>
                  <a:pt x="2930824" y="136661"/>
                  <a:pt x="2968283" y="141769"/>
                </a:cubicBezTo>
                <a:lnTo>
                  <a:pt x="3165231" y="169904"/>
                </a:lnTo>
                <a:cubicBezTo>
                  <a:pt x="3198056" y="179283"/>
                  <a:pt x="3230151" y="191749"/>
                  <a:pt x="3263705" y="198040"/>
                </a:cubicBezTo>
                <a:cubicBezTo>
                  <a:pt x="3305440" y="205865"/>
                  <a:pt x="3348142" y="207146"/>
                  <a:pt x="3390314" y="212107"/>
                </a:cubicBezTo>
                <a:cubicBezTo>
                  <a:pt x="3602417" y="237060"/>
                  <a:pt x="3415476" y="220714"/>
                  <a:pt x="3727939" y="240243"/>
                </a:cubicBezTo>
                <a:cubicBezTo>
                  <a:pt x="3756074" y="249621"/>
                  <a:pt x="3783573" y="261185"/>
                  <a:pt x="3812345" y="268378"/>
                </a:cubicBezTo>
                <a:cubicBezTo>
                  <a:pt x="3849859" y="277756"/>
                  <a:pt x="3888202" y="284285"/>
                  <a:pt x="3924886" y="296513"/>
                </a:cubicBezTo>
                <a:lnTo>
                  <a:pt x="4009292" y="324649"/>
                </a:lnTo>
                <a:cubicBezTo>
                  <a:pt x="4079234" y="394591"/>
                  <a:pt x="4039829" y="374487"/>
                  <a:pt x="4121834" y="394987"/>
                </a:cubicBezTo>
                <a:cubicBezTo>
                  <a:pt x="4226563" y="464808"/>
                  <a:pt x="4101779" y="386964"/>
                  <a:pt x="4332849" y="479393"/>
                </a:cubicBezTo>
                <a:cubicBezTo>
                  <a:pt x="4467316" y="533181"/>
                  <a:pt x="4335063" y="483054"/>
                  <a:pt x="4501662" y="535664"/>
                </a:cubicBezTo>
                <a:cubicBezTo>
                  <a:pt x="4558223" y="553525"/>
                  <a:pt x="4614203" y="573178"/>
                  <a:pt x="4670474" y="591935"/>
                </a:cubicBezTo>
                <a:lnTo>
                  <a:pt x="4712677" y="606003"/>
                </a:lnTo>
                <a:cubicBezTo>
                  <a:pt x="4726745" y="610692"/>
                  <a:pt x="4741112" y="614563"/>
                  <a:pt x="4754880" y="620070"/>
                </a:cubicBezTo>
                <a:cubicBezTo>
                  <a:pt x="4778326" y="629449"/>
                  <a:pt x="4802143" y="637950"/>
                  <a:pt x="4825219" y="648206"/>
                </a:cubicBezTo>
                <a:cubicBezTo>
                  <a:pt x="5047212" y="746870"/>
                  <a:pt x="4742620" y="613941"/>
                  <a:pt x="4923692" y="704477"/>
                </a:cubicBezTo>
                <a:cubicBezTo>
                  <a:pt x="4936955" y="711109"/>
                  <a:pt x="4951827" y="713855"/>
                  <a:pt x="4965895" y="718544"/>
                </a:cubicBezTo>
                <a:cubicBezTo>
                  <a:pt x="4961206" y="737301"/>
                  <a:pt x="4962075" y="758420"/>
                  <a:pt x="4951828" y="774815"/>
                </a:cubicBezTo>
                <a:cubicBezTo>
                  <a:pt x="4943533" y="788087"/>
                  <a:pt x="4879430" y="851398"/>
                  <a:pt x="4853354" y="859221"/>
                </a:cubicBezTo>
                <a:cubicBezTo>
                  <a:pt x="4821594" y="868749"/>
                  <a:pt x="4787705" y="868600"/>
                  <a:pt x="4754880" y="873289"/>
                </a:cubicBezTo>
                <a:cubicBezTo>
                  <a:pt x="4740812" y="887357"/>
                  <a:pt x="4723713" y="898939"/>
                  <a:pt x="4712677" y="915492"/>
                </a:cubicBezTo>
                <a:cubicBezTo>
                  <a:pt x="4704452" y="927830"/>
                  <a:pt x="4704450" y="944065"/>
                  <a:pt x="4698609" y="957695"/>
                </a:cubicBezTo>
                <a:cubicBezTo>
                  <a:pt x="4690348" y="976970"/>
                  <a:pt x="4678735" y="994691"/>
                  <a:pt x="4670474" y="1013966"/>
                </a:cubicBezTo>
                <a:cubicBezTo>
                  <a:pt x="4664633" y="1027596"/>
                  <a:pt x="4663038" y="1042906"/>
                  <a:pt x="4656406" y="1056169"/>
                </a:cubicBezTo>
                <a:cubicBezTo>
                  <a:pt x="4638659" y="1091664"/>
                  <a:pt x="4626306" y="1100337"/>
                  <a:pt x="4600135" y="1126507"/>
                </a:cubicBezTo>
                <a:cubicBezTo>
                  <a:pt x="4567145" y="1225480"/>
                  <a:pt x="4610082" y="1103297"/>
                  <a:pt x="4557932" y="1224981"/>
                </a:cubicBezTo>
                <a:cubicBezTo>
                  <a:pt x="4530539" y="1288899"/>
                  <a:pt x="4562519" y="1248530"/>
                  <a:pt x="4515729" y="1295320"/>
                </a:cubicBezTo>
                <a:lnTo>
                  <a:pt x="4487594" y="1379726"/>
                </a:lnTo>
                <a:cubicBezTo>
                  <a:pt x="4482905" y="1393794"/>
                  <a:pt x="4481751" y="1409591"/>
                  <a:pt x="4473526" y="1421929"/>
                </a:cubicBezTo>
                <a:cubicBezTo>
                  <a:pt x="4464148" y="1435997"/>
                  <a:pt x="4452952" y="1449010"/>
                  <a:pt x="4445391" y="1464132"/>
                </a:cubicBezTo>
                <a:cubicBezTo>
                  <a:pt x="4438759" y="1477395"/>
                  <a:pt x="4440586" y="1494756"/>
                  <a:pt x="4431323" y="1506335"/>
                </a:cubicBezTo>
                <a:cubicBezTo>
                  <a:pt x="4407004" y="1536734"/>
                  <a:pt x="4330503" y="1554010"/>
                  <a:pt x="4304714" y="1562606"/>
                </a:cubicBezTo>
                <a:lnTo>
                  <a:pt x="4262511" y="1576673"/>
                </a:lnTo>
                <a:cubicBezTo>
                  <a:pt x="4201551" y="1571984"/>
                  <a:pt x="4140299" y="1570189"/>
                  <a:pt x="4079631" y="1562606"/>
                </a:cubicBezTo>
                <a:cubicBezTo>
                  <a:pt x="4048815" y="1558754"/>
                  <a:pt x="4018495" y="1539019"/>
                  <a:pt x="3995225" y="1520403"/>
                </a:cubicBezTo>
                <a:cubicBezTo>
                  <a:pt x="3984868" y="1512117"/>
                  <a:pt x="3975047" y="1502878"/>
                  <a:pt x="3967089" y="1492267"/>
                </a:cubicBezTo>
                <a:cubicBezTo>
                  <a:pt x="3946800" y="1465215"/>
                  <a:pt x="3938955" y="1426617"/>
                  <a:pt x="3910819" y="1407861"/>
                </a:cubicBezTo>
                <a:lnTo>
                  <a:pt x="3868615" y="1379726"/>
                </a:lnTo>
                <a:cubicBezTo>
                  <a:pt x="3828766" y="1260174"/>
                  <a:pt x="3884343" y="1405939"/>
                  <a:pt x="3826412" y="1309387"/>
                </a:cubicBezTo>
                <a:cubicBezTo>
                  <a:pt x="3818783" y="1296672"/>
                  <a:pt x="3816419" y="1281442"/>
                  <a:pt x="3812345" y="1267184"/>
                </a:cubicBezTo>
                <a:cubicBezTo>
                  <a:pt x="3807034" y="1248594"/>
                  <a:pt x="3809649" y="1226549"/>
                  <a:pt x="3798277" y="1210913"/>
                </a:cubicBezTo>
                <a:cubicBezTo>
                  <a:pt x="3770973" y="1173371"/>
                  <a:pt x="3732628" y="1145264"/>
                  <a:pt x="3699803" y="1112440"/>
                </a:cubicBezTo>
                <a:lnTo>
                  <a:pt x="3657600" y="1070237"/>
                </a:lnTo>
                <a:cubicBezTo>
                  <a:pt x="3648222" y="1060858"/>
                  <a:pt x="3636822" y="1053137"/>
                  <a:pt x="3629465" y="1042101"/>
                </a:cubicBezTo>
                <a:cubicBezTo>
                  <a:pt x="3507371" y="858961"/>
                  <a:pt x="3637198" y="1041745"/>
                  <a:pt x="3516923" y="901424"/>
                </a:cubicBezTo>
                <a:cubicBezTo>
                  <a:pt x="3439000" y="810514"/>
                  <a:pt x="3558191" y="914556"/>
                  <a:pt x="3432517" y="788883"/>
                </a:cubicBezTo>
                <a:cubicBezTo>
                  <a:pt x="3415938" y="772304"/>
                  <a:pt x="3395003" y="760748"/>
                  <a:pt x="3376246" y="746680"/>
                </a:cubicBezTo>
                <a:cubicBezTo>
                  <a:pt x="3306685" y="642337"/>
                  <a:pt x="3386793" y="756522"/>
                  <a:pt x="3319975" y="676341"/>
                </a:cubicBezTo>
                <a:cubicBezTo>
                  <a:pt x="3304965" y="658329"/>
                  <a:pt x="3294351" y="636649"/>
                  <a:pt x="3277772" y="620070"/>
                </a:cubicBezTo>
                <a:cubicBezTo>
                  <a:pt x="3235188" y="577486"/>
                  <a:pt x="3227586" y="579895"/>
                  <a:pt x="3179299" y="563800"/>
                </a:cubicBezTo>
                <a:cubicBezTo>
                  <a:pt x="3086812" y="471313"/>
                  <a:pt x="3260745" y="636857"/>
                  <a:pt x="3066757" y="507529"/>
                </a:cubicBezTo>
                <a:cubicBezTo>
                  <a:pt x="3052689" y="498150"/>
                  <a:pt x="3040004" y="486260"/>
                  <a:pt x="3024554" y="479393"/>
                </a:cubicBezTo>
                <a:cubicBezTo>
                  <a:pt x="2957677" y="449670"/>
                  <a:pt x="2926517" y="448986"/>
                  <a:pt x="2855742" y="437190"/>
                </a:cubicBezTo>
                <a:cubicBezTo>
                  <a:pt x="2729133" y="441879"/>
                  <a:pt x="2602021" y="439054"/>
                  <a:pt x="2475914" y="451258"/>
                </a:cubicBezTo>
                <a:cubicBezTo>
                  <a:pt x="2437893" y="454937"/>
                  <a:pt x="2392568" y="505876"/>
                  <a:pt x="2363372" y="521597"/>
                </a:cubicBezTo>
                <a:cubicBezTo>
                  <a:pt x="2322709" y="543493"/>
                  <a:pt x="2278696" y="558514"/>
                  <a:pt x="2236763" y="577867"/>
                </a:cubicBezTo>
                <a:cubicBezTo>
                  <a:pt x="2217722" y="586655"/>
                  <a:pt x="2198275" y="594888"/>
                  <a:pt x="2180492" y="606003"/>
                </a:cubicBezTo>
                <a:cubicBezTo>
                  <a:pt x="2160610" y="618429"/>
                  <a:pt x="2144579" y="636574"/>
                  <a:pt x="2124222" y="648206"/>
                </a:cubicBezTo>
                <a:cubicBezTo>
                  <a:pt x="2111347" y="655563"/>
                  <a:pt x="2095649" y="656432"/>
                  <a:pt x="2082019" y="662273"/>
                </a:cubicBezTo>
                <a:cubicBezTo>
                  <a:pt x="2062744" y="670534"/>
                  <a:pt x="2043956" y="680004"/>
                  <a:pt x="2025748" y="690409"/>
                </a:cubicBezTo>
                <a:cubicBezTo>
                  <a:pt x="1914110" y="754202"/>
                  <a:pt x="2057726" y="677615"/>
                  <a:pt x="1941342" y="760747"/>
                </a:cubicBezTo>
                <a:cubicBezTo>
                  <a:pt x="1924277" y="772936"/>
                  <a:pt x="1901625" y="776008"/>
                  <a:pt x="1885071" y="788883"/>
                </a:cubicBezTo>
                <a:cubicBezTo>
                  <a:pt x="1819818" y="839635"/>
                  <a:pt x="1803554" y="875989"/>
                  <a:pt x="1758462" y="943627"/>
                </a:cubicBezTo>
                <a:cubicBezTo>
                  <a:pt x="1749083" y="957695"/>
                  <a:pt x="1744394" y="976451"/>
                  <a:pt x="1730326" y="985830"/>
                </a:cubicBezTo>
                <a:lnTo>
                  <a:pt x="1688123" y="1013966"/>
                </a:lnTo>
                <a:cubicBezTo>
                  <a:pt x="1601527" y="1143862"/>
                  <a:pt x="1712033" y="984078"/>
                  <a:pt x="1631852" y="1084304"/>
                </a:cubicBezTo>
                <a:cubicBezTo>
                  <a:pt x="1546484" y="1191013"/>
                  <a:pt x="1652047" y="1064713"/>
                  <a:pt x="1589649" y="1168710"/>
                </a:cubicBezTo>
                <a:cubicBezTo>
                  <a:pt x="1582825" y="1180083"/>
                  <a:pt x="1569799" y="1186489"/>
                  <a:pt x="1561514" y="1196846"/>
                </a:cubicBezTo>
                <a:cubicBezTo>
                  <a:pt x="1550952" y="1210048"/>
                  <a:pt x="1542757" y="1224981"/>
                  <a:pt x="1533379" y="1239049"/>
                </a:cubicBezTo>
                <a:cubicBezTo>
                  <a:pt x="1528690" y="1262495"/>
                  <a:pt x="1528730" y="1287410"/>
                  <a:pt x="1519311" y="1309387"/>
                </a:cubicBezTo>
                <a:cubicBezTo>
                  <a:pt x="1514086" y="1321578"/>
                  <a:pt x="1497999" y="1326150"/>
                  <a:pt x="1491175" y="1337523"/>
                </a:cubicBezTo>
                <a:cubicBezTo>
                  <a:pt x="1483546" y="1350238"/>
                  <a:pt x="1484737" y="1367011"/>
                  <a:pt x="1477108" y="1379726"/>
                </a:cubicBezTo>
                <a:cubicBezTo>
                  <a:pt x="1470284" y="1391099"/>
                  <a:pt x="1457463" y="1397672"/>
                  <a:pt x="1448972" y="1407861"/>
                </a:cubicBezTo>
                <a:cubicBezTo>
                  <a:pt x="1433962" y="1425873"/>
                  <a:pt x="1420397" y="1445053"/>
                  <a:pt x="1406769" y="1464132"/>
                </a:cubicBezTo>
                <a:cubicBezTo>
                  <a:pt x="1396942" y="1477890"/>
                  <a:pt x="1385501" y="1490885"/>
                  <a:pt x="1378634" y="1506335"/>
                </a:cubicBezTo>
                <a:cubicBezTo>
                  <a:pt x="1366589" y="1533436"/>
                  <a:pt x="1350499" y="1590741"/>
                  <a:pt x="1350499" y="1590741"/>
                </a:cubicBezTo>
                <a:cubicBezTo>
                  <a:pt x="1353642" y="1628463"/>
                  <a:pt x="1349902" y="1744293"/>
                  <a:pt x="1378634" y="1801757"/>
                </a:cubicBezTo>
                <a:cubicBezTo>
                  <a:pt x="1394542" y="1833573"/>
                  <a:pt x="1401052" y="1838243"/>
                  <a:pt x="1420837" y="1858027"/>
                </a:cubicBezTo>
                <a:lnTo>
                  <a:pt x="1420837" y="1858027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6438252" y="3868615"/>
            <a:ext cx="1017625" cy="2449529"/>
          </a:xfrm>
          <a:custGeom>
            <a:avLst/>
            <a:gdLst>
              <a:gd name="connsiteX0" fmla="*/ 117293 w 1017625"/>
              <a:gd name="connsiteY0" fmla="*/ 154745 h 2449529"/>
              <a:gd name="connsiteX1" fmla="*/ 117293 w 1017625"/>
              <a:gd name="connsiteY1" fmla="*/ 154745 h 2449529"/>
              <a:gd name="connsiteX2" fmla="*/ 61022 w 1017625"/>
              <a:gd name="connsiteY2" fmla="*/ 422031 h 2449529"/>
              <a:gd name="connsiteX3" fmla="*/ 89157 w 1017625"/>
              <a:gd name="connsiteY3" fmla="*/ 506437 h 2449529"/>
              <a:gd name="connsiteX4" fmla="*/ 117293 w 1017625"/>
              <a:gd name="connsiteY4" fmla="*/ 956603 h 2449529"/>
              <a:gd name="connsiteX5" fmla="*/ 103225 w 1017625"/>
              <a:gd name="connsiteY5" fmla="*/ 1308296 h 2449529"/>
              <a:gd name="connsiteX6" fmla="*/ 89157 w 1017625"/>
              <a:gd name="connsiteY6" fmla="*/ 1392702 h 2449529"/>
              <a:gd name="connsiteX7" fmla="*/ 75090 w 1017625"/>
              <a:gd name="connsiteY7" fmla="*/ 1519311 h 2449529"/>
              <a:gd name="connsiteX8" fmla="*/ 61022 w 1017625"/>
              <a:gd name="connsiteY8" fmla="*/ 1561514 h 2449529"/>
              <a:gd name="connsiteX9" fmla="*/ 46954 w 1017625"/>
              <a:gd name="connsiteY9" fmla="*/ 1617785 h 2449529"/>
              <a:gd name="connsiteX10" fmla="*/ 32886 w 1017625"/>
              <a:gd name="connsiteY10" fmla="*/ 1885071 h 2449529"/>
              <a:gd name="connsiteX11" fmla="*/ 4751 w 1017625"/>
              <a:gd name="connsiteY11" fmla="*/ 2011680 h 2449529"/>
              <a:gd name="connsiteX12" fmla="*/ 32886 w 1017625"/>
              <a:gd name="connsiteY12" fmla="*/ 2250831 h 2449529"/>
              <a:gd name="connsiteX13" fmla="*/ 61022 w 1017625"/>
              <a:gd name="connsiteY13" fmla="*/ 2307102 h 2449529"/>
              <a:gd name="connsiteX14" fmla="*/ 75090 w 1017625"/>
              <a:gd name="connsiteY14" fmla="*/ 2349305 h 2449529"/>
              <a:gd name="connsiteX15" fmla="*/ 159496 w 1017625"/>
              <a:gd name="connsiteY15" fmla="*/ 2419643 h 2449529"/>
              <a:gd name="connsiteX16" fmla="*/ 215766 w 1017625"/>
              <a:gd name="connsiteY16" fmla="*/ 2433711 h 2449529"/>
              <a:gd name="connsiteX17" fmla="*/ 257970 w 1017625"/>
              <a:gd name="connsiteY17" fmla="*/ 2447779 h 2449529"/>
              <a:gd name="connsiteX18" fmla="*/ 511188 w 1017625"/>
              <a:gd name="connsiteY18" fmla="*/ 2433711 h 2449529"/>
              <a:gd name="connsiteX19" fmla="*/ 553391 w 1017625"/>
              <a:gd name="connsiteY19" fmla="*/ 2391508 h 2449529"/>
              <a:gd name="connsiteX20" fmla="*/ 680000 w 1017625"/>
              <a:gd name="connsiteY20" fmla="*/ 2194560 h 2449529"/>
              <a:gd name="connsiteX21" fmla="*/ 792542 w 1017625"/>
              <a:gd name="connsiteY21" fmla="*/ 2011680 h 2449529"/>
              <a:gd name="connsiteX22" fmla="*/ 820677 w 1017625"/>
              <a:gd name="connsiteY22" fmla="*/ 1927274 h 2449529"/>
              <a:gd name="connsiteX23" fmla="*/ 862880 w 1017625"/>
              <a:gd name="connsiteY23" fmla="*/ 1842868 h 2449529"/>
              <a:gd name="connsiteX24" fmla="*/ 891016 w 1017625"/>
              <a:gd name="connsiteY24" fmla="*/ 1744394 h 2449529"/>
              <a:gd name="connsiteX25" fmla="*/ 919151 w 1017625"/>
              <a:gd name="connsiteY25" fmla="*/ 1659988 h 2449529"/>
              <a:gd name="connsiteX26" fmla="*/ 947286 w 1017625"/>
              <a:gd name="connsiteY26" fmla="*/ 1505243 h 2449529"/>
              <a:gd name="connsiteX27" fmla="*/ 961354 w 1017625"/>
              <a:gd name="connsiteY27" fmla="*/ 1448973 h 2449529"/>
              <a:gd name="connsiteX28" fmla="*/ 975422 w 1017625"/>
              <a:gd name="connsiteY28" fmla="*/ 1280160 h 2449529"/>
              <a:gd name="connsiteX29" fmla="*/ 1003557 w 1017625"/>
              <a:gd name="connsiteY29" fmla="*/ 1209822 h 2449529"/>
              <a:gd name="connsiteX30" fmla="*/ 1017625 w 1017625"/>
              <a:gd name="connsiteY30" fmla="*/ 1139483 h 2449529"/>
              <a:gd name="connsiteX31" fmla="*/ 1003557 w 1017625"/>
              <a:gd name="connsiteY31" fmla="*/ 787791 h 2449529"/>
              <a:gd name="connsiteX32" fmla="*/ 989490 w 1017625"/>
              <a:gd name="connsiteY32" fmla="*/ 745588 h 2449529"/>
              <a:gd name="connsiteX33" fmla="*/ 961354 w 1017625"/>
              <a:gd name="connsiteY33" fmla="*/ 633047 h 2449529"/>
              <a:gd name="connsiteX34" fmla="*/ 933219 w 1017625"/>
              <a:gd name="connsiteY34" fmla="*/ 590843 h 2449529"/>
              <a:gd name="connsiteX35" fmla="*/ 876948 w 1017625"/>
              <a:gd name="connsiteY35" fmla="*/ 492370 h 2449529"/>
              <a:gd name="connsiteX36" fmla="*/ 834745 w 1017625"/>
              <a:gd name="connsiteY36" fmla="*/ 407963 h 2449529"/>
              <a:gd name="connsiteX37" fmla="*/ 820677 w 1017625"/>
              <a:gd name="connsiteY37" fmla="*/ 351693 h 2449529"/>
              <a:gd name="connsiteX38" fmla="*/ 764406 w 1017625"/>
              <a:gd name="connsiteY38" fmla="*/ 267287 h 2449529"/>
              <a:gd name="connsiteX39" fmla="*/ 736271 w 1017625"/>
              <a:gd name="connsiteY39" fmla="*/ 225083 h 2449529"/>
              <a:gd name="connsiteX40" fmla="*/ 708136 w 1017625"/>
              <a:gd name="connsiteY40" fmla="*/ 182880 h 2449529"/>
              <a:gd name="connsiteX41" fmla="*/ 680000 w 1017625"/>
              <a:gd name="connsiteY41" fmla="*/ 126610 h 2449529"/>
              <a:gd name="connsiteX42" fmla="*/ 581526 w 1017625"/>
              <a:gd name="connsiteY42" fmla="*/ 14068 h 2449529"/>
              <a:gd name="connsiteX43" fmla="*/ 342376 w 1017625"/>
              <a:gd name="connsiteY43" fmla="*/ 0 h 2449529"/>
              <a:gd name="connsiteX44" fmla="*/ 229834 w 1017625"/>
              <a:gd name="connsiteY44" fmla="*/ 14068 h 2449529"/>
              <a:gd name="connsiteX45" fmla="*/ 201699 w 1017625"/>
              <a:gd name="connsiteY45" fmla="*/ 56271 h 2449529"/>
              <a:gd name="connsiteX46" fmla="*/ 131360 w 1017625"/>
              <a:gd name="connsiteY46" fmla="*/ 126610 h 2449529"/>
              <a:gd name="connsiteX47" fmla="*/ 75090 w 1017625"/>
              <a:gd name="connsiteY47" fmla="*/ 196948 h 2449529"/>
              <a:gd name="connsiteX48" fmla="*/ 75090 w 1017625"/>
              <a:gd name="connsiteY48" fmla="*/ 196948 h 244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17625" h="2449529">
                <a:moveTo>
                  <a:pt x="117293" y="154745"/>
                </a:moveTo>
                <a:lnTo>
                  <a:pt x="117293" y="154745"/>
                </a:lnTo>
                <a:cubicBezTo>
                  <a:pt x="24222" y="285043"/>
                  <a:pt x="29482" y="232791"/>
                  <a:pt x="61022" y="422031"/>
                </a:cubicBezTo>
                <a:cubicBezTo>
                  <a:pt x="65898" y="451285"/>
                  <a:pt x="89157" y="506437"/>
                  <a:pt x="89157" y="506437"/>
                </a:cubicBezTo>
                <a:cubicBezTo>
                  <a:pt x="108888" y="684010"/>
                  <a:pt x="117293" y="733834"/>
                  <a:pt x="117293" y="956603"/>
                </a:cubicBezTo>
                <a:cubicBezTo>
                  <a:pt x="117293" y="1073928"/>
                  <a:pt x="110779" y="1191215"/>
                  <a:pt x="103225" y="1308296"/>
                </a:cubicBezTo>
                <a:cubicBezTo>
                  <a:pt x="101389" y="1336760"/>
                  <a:pt x="92927" y="1364429"/>
                  <a:pt x="89157" y="1392702"/>
                </a:cubicBezTo>
                <a:cubicBezTo>
                  <a:pt x="83545" y="1434792"/>
                  <a:pt x="82071" y="1477426"/>
                  <a:pt x="75090" y="1519311"/>
                </a:cubicBezTo>
                <a:cubicBezTo>
                  <a:pt x="72652" y="1533938"/>
                  <a:pt x="65096" y="1547256"/>
                  <a:pt x="61022" y="1561514"/>
                </a:cubicBezTo>
                <a:cubicBezTo>
                  <a:pt x="55710" y="1580104"/>
                  <a:pt x="51643" y="1599028"/>
                  <a:pt x="46954" y="1617785"/>
                </a:cubicBezTo>
                <a:cubicBezTo>
                  <a:pt x="42265" y="1706880"/>
                  <a:pt x="40295" y="1796161"/>
                  <a:pt x="32886" y="1885071"/>
                </a:cubicBezTo>
                <a:cubicBezTo>
                  <a:pt x="30653" y="1911869"/>
                  <a:pt x="11984" y="1982750"/>
                  <a:pt x="4751" y="2011680"/>
                </a:cubicBezTo>
                <a:cubicBezTo>
                  <a:pt x="11027" y="2099544"/>
                  <a:pt x="0" y="2174098"/>
                  <a:pt x="32886" y="2250831"/>
                </a:cubicBezTo>
                <a:cubicBezTo>
                  <a:pt x="41147" y="2270106"/>
                  <a:pt x="52761" y="2287827"/>
                  <a:pt x="61022" y="2307102"/>
                </a:cubicBezTo>
                <a:cubicBezTo>
                  <a:pt x="66863" y="2320732"/>
                  <a:pt x="66865" y="2336967"/>
                  <a:pt x="75090" y="2349305"/>
                </a:cubicBezTo>
                <a:cubicBezTo>
                  <a:pt x="88611" y="2369586"/>
                  <a:pt x="135274" y="2409262"/>
                  <a:pt x="159496" y="2419643"/>
                </a:cubicBezTo>
                <a:cubicBezTo>
                  <a:pt x="177267" y="2427259"/>
                  <a:pt x="197176" y="2428399"/>
                  <a:pt x="215766" y="2433711"/>
                </a:cubicBezTo>
                <a:cubicBezTo>
                  <a:pt x="230024" y="2437785"/>
                  <a:pt x="243902" y="2443090"/>
                  <a:pt x="257970" y="2447779"/>
                </a:cubicBezTo>
                <a:cubicBezTo>
                  <a:pt x="342376" y="2443090"/>
                  <a:pt x="428145" y="2449529"/>
                  <a:pt x="511188" y="2433711"/>
                </a:cubicBezTo>
                <a:cubicBezTo>
                  <a:pt x="530731" y="2429988"/>
                  <a:pt x="541918" y="2407761"/>
                  <a:pt x="553391" y="2391508"/>
                </a:cubicBezTo>
                <a:cubicBezTo>
                  <a:pt x="598398" y="2327748"/>
                  <a:pt x="637467" y="2259996"/>
                  <a:pt x="680000" y="2194560"/>
                </a:cubicBezTo>
                <a:cubicBezTo>
                  <a:pt x="718637" y="2135119"/>
                  <a:pt x="762656" y="2076432"/>
                  <a:pt x="792542" y="2011680"/>
                </a:cubicBezTo>
                <a:cubicBezTo>
                  <a:pt x="804970" y="1984752"/>
                  <a:pt x="809270" y="1954650"/>
                  <a:pt x="820677" y="1927274"/>
                </a:cubicBezTo>
                <a:cubicBezTo>
                  <a:pt x="832776" y="1898237"/>
                  <a:pt x="851588" y="1872228"/>
                  <a:pt x="862880" y="1842868"/>
                </a:cubicBezTo>
                <a:cubicBezTo>
                  <a:pt x="875135" y="1811005"/>
                  <a:pt x="880976" y="1777023"/>
                  <a:pt x="891016" y="1744394"/>
                </a:cubicBezTo>
                <a:cubicBezTo>
                  <a:pt x="899738" y="1716048"/>
                  <a:pt x="911348" y="1688600"/>
                  <a:pt x="919151" y="1659988"/>
                </a:cubicBezTo>
                <a:cubicBezTo>
                  <a:pt x="930472" y="1618479"/>
                  <a:pt x="939239" y="1545478"/>
                  <a:pt x="947286" y="1505243"/>
                </a:cubicBezTo>
                <a:cubicBezTo>
                  <a:pt x="951078" y="1486284"/>
                  <a:pt x="956665" y="1467730"/>
                  <a:pt x="961354" y="1448973"/>
                </a:cubicBezTo>
                <a:cubicBezTo>
                  <a:pt x="966043" y="1392702"/>
                  <a:pt x="965609" y="1335767"/>
                  <a:pt x="975422" y="1280160"/>
                </a:cubicBezTo>
                <a:cubicBezTo>
                  <a:pt x="979810" y="1255292"/>
                  <a:pt x="996301" y="1234009"/>
                  <a:pt x="1003557" y="1209822"/>
                </a:cubicBezTo>
                <a:cubicBezTo>
                  <a:pt x="1010428" y="1186920"/>
                  <a:pt x="1012936" y="1162929"/>
                  <a:pt x="1017625" y="1139483"/>
                </a:cubicBezTo>
                <a:cubicBezTo>
                  <a:pt x="1012936" y="1022252"/>
                  <a:pt x="1011916" y="904817"/>
                  <a:pt x="1003557" y="787791"/>
                </a:cubicBezTo>
                <a:cubicBezTo>
                  <a:pt x="1002501" y="773000"/>
                  <a:pt x="993086" y="759974"/>
                  <a:pt x="989490" y="745588"/>
                </a:cubicBezTo>
                <a:cubicBezTo>
                  <a:pt x="981463" y="713482"/>
                  <a:pt x="977433" y="665205"/>
                  <a:pt x="961354" y="633047"/>
                </a:cubicBezTo>
                <a:cubicBezTo>
                  <a:pt x="953793" y="617924"/>
                  <a:pt x="940780" y="605966"/>
                  <a:pt x="933219" y="590843"/>
                </a:cubicBezTo>
                <a:cubicBezTo>
                  <a:pt x="879518" y="483440"/>
                  <a:pt x="978990" y="628424"/>
                  <a:pt x="876948" y="492370"/>
                </a:cubicBezTo>
                <a:cubicBezTo>
                  <a:pt x="829192" y="301349"/>
                  <a:pt x="897454" y="533382"/>
                  <a:pt x="834745" y="407963"/>
                </a:cubicBezTo>
                <a:cubicBezTo>
                  <a:pt x="826099" y="390670"/>
                  <a:pt x="829324" y="368986"/>
                  <a:pt x="820677" y="351693"/>
                </a:cubicBezTo>
                <a:cubicBezTo>
                  <a:pt x="805555" y="321448"/>
                  <a:pt x="783163" y="295422"/>
                  <a:pt x="764406" y="267287"/>
                </a:cubicBezTo>
                <a:lnTo>
                  <a:pt x="736271" y="225083"/>
                </a:lnTo>
                <a:cubicBezTo>
                  <a:pt x="726893" y="211015"/>
                  <a:pt x="715697" y="198002"/>
                  <a:pt x="708136" y="182880"/>
                </a:cubicBezTo>
                <a:cubicBezTo>
                  <a:pt x="698757" y="164123"/>
                  <a:pt x="690405" y="144818"/>
                  <a:pt x="680000" y="126610"/>
                </a:cubicBezTo>
                <a:cubicBezTo>
                  <a:pt x="663702" y="98089"/>
                  <a:pt x="604534" y="15421"/>
                  <a:pt x="581526" y="14068"/>
                </a:cubicBezTo>
                <a:lnTo>
                  <a:pt x="342376" y="0"/>
                </a:lnTo>
                <a:cubicBezTo>
                  <a:pt x="304862" y="4689"/>
                  <a:pt x="264936" y="27"/>
                  <a:pt x="229834" y="14068"/>
                </a:cubicBezTo>
                <a:cubicBezTo>
                  <a:pt x="214136" y="20347"/>
                  <a:pt x="212832" y="43547"/>
                  <a:pt x="201699" y="56271"/>
                </a:cubicBezTo>
                <a:cubicBezTo>
                  <a:pt x="179864" y="81225"/>
                  <a:pt x="149753" y="99021"/>
                  <a:pt x="131360" y="126610"/>
                </a:cubicBezTo>
                <a:cubicBezTo>
                  <a:pt x="95868" y="179848"/>
                  <a:pt x="115180" y="156858"/>
                  <a:pt x="75090" y="196948"/>
                </a:cubicBezTo>
                <a:lnTo>
                  <a:pt x="75090" y="196948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79388" y="2060575"/>
            <a:ext cx="3606794" cy="255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Divisões</a:t>
            </a:r>
          </a:p>
          <a:p>
            <a:pPr marL="342900" indent="-342900">
              <a:defRPr/>
            </a:pPr>
            <a:endParaRPr lang="pt-BR" sz="2000" b="1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>
              <a:defRPr/>
            </a:pPr>
            <a:r>
              <a:rPr lang="pt-BR" sz="2000" b="1" dirty="0">
                <a:latin typeface="Arial" pitchFamily="34" charset="0"/>
                <a:ea typeface="+mn-ea"/>
                <a:cs typeface="Arial" pitchFamily="34" charset="0"/>
              </a:rPr>
              <a:t> - Parede torácica;</a:t>
            </a:r>
          </a:p>
          <a:p>
            <a:pPr marL="342900" indent="-342900">
              <a:defRPr/>
            </a:pPr>
            <a:endParaRPr lang="pt-BR" sz="2000" b="1" dirty="0"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>
              <a:defRPr/>
            </a:pPr>
            <a:r>
              <a:rPr lang="pt-BR" sz="2000" b="1" dirty="0">
                <a:latin typeface="Arial" pitchFamily="34" charset="0"/>
                <a:ea typeface="+mn-ea"/>
                <a:cs typeface="Arial" pitchFamily="34" charset="0"/>
              </a:rPr>
              <a:t>- Cavidade torácica: </a:t>
            </a:r>
            <a:r>
              <a:rPr lang="pt-BR" sz="2000" b="1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(mediastino + cavidades pleurais direita e esquerda).</a:t>
            </a:r>
          </a:p>
        </p:txBody>
      </p:sp>
      <p:pic>
        <p:nvPicPr>
          <p:cNvPr id="8195" name="Picture 7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78250" y="692150"/>
            <a:ext cx="5257800" cy="5761038"/>
          </a:xfrm>
          <a:noFill/>
          <a:ln>
            <a:solidFill>
              <a:schemeClr val="tx1"/>
            </a:solidFill>
          </a:ln>
        </p:spPr>
      </p:pic>
      <p:sp>
        <p:nvSpPr>
          <p:cNvPr id="4" name="Retângulo 3"/>
          <p:cNvSpPr/>
          <p:nvPr/>
        </p:nvSpPr>
        <p:spPr>
          <a:xfrm>
            <a:off x="3635896" y="6309320"/>
            <a:ext cx="54726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333375"/>
            <a:ext cx="4546600" cy="792163"/>
          </a:xfrm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400" b="1" smtClean="0">
                <a:latin typeface="Arial" charset="0"/>
                <a:cs typeface="Arial" charset="0"/>
              </a:rPr>
              <a:t>ESTRUTURA ESQUELÉTICA OU CAIXA TORÁCICA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7504" y="1957388"/>
            <a:ext cx="3817937" cy="2185987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algn="just" eaLnBrk="1" hangingPunct="1">
              <a:buFont typeface="Arial" charset="0"/>
              <a:buNone/>
              <a:defRPr/>
            </a:pPr>
            <a:r>
              <a:rPr lang="pt-BR" altLang="pt-BR" sz="18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-12 pares de costelas;</a:t>
            </a:r>
          </a:p>
          <a:p>
            <a:pPr algn="just" eaLnBrk="1" hangingPunct="1">
              <a:defRPr/>
            </a:pPr>
            <a:endParaRPr lang="pt-BR" altLang="pt-BR" sz="1800" b="1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pt-BR" altLang="pt-BR" sz="18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-Vértebras torácicas 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(T1 a T12);</a:t>
            </a:r>
          </a:p>
          <a:p>
            <a:pPr algn="just" eaLnBrk="1" hangingPunct="1">
              <a:defRPr/>
            </a:pPr>
            <a:endParaRPr lang="pt-BR" altLang="pt-BR" sz="1800" b="1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pt-BR" altLang="pt-BR" sz="18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-Osso esterno.</a:t>
            </a:r>
          </a:p>
          <a:p>
            <a:pPr algn="ctr" eaLnBrk="1" hangingPunct="1">
              <a:buFont typeface="Arial" charset="0"/>
              <a:buNone/>
              <a:defRPr/>
            </a:pPr>
            <a:endParaRPr lang="pt-BR" altLang="pt-BR" sz="1800" b="1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pt-BR" altLang="pt-BR" sz="1800" b="1" dirty="0" smtClean="0">
              <a:solidFill>
                <a:schemeClr val="tx1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pt-BR" smtClean="0">
              <a:latin typeface="Comic Sans MS" pitchFamily="66" charset="0"/>
            </a:endParaRPr>
          </a:p>
        </p:txBody>
      </p:sp>
      <p:pic>
        <p:nvPicPr>
          <p:cNvPr id="6149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9075" y="1295400"/>
            <a:ext cx="5257800" cy="511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995936" y="6021288"/>
            <a:ext cx="554461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6632"/>
            <a:ext cx="3821113" cy="129614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 eaLnBrk="1" hangingPunct="1"/>
            <a:r>
              <a:rPr lang="pt-BR" altLang="pt-BR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COSTELAS:</a:t>
            </a:r>
            <a:r>
              <a:rPr lang="pt-BR" altLang="pt-BR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pt-BR" altLang="pt-BR" sz="1600" dirty="0" smtClean="0">
                <a:latin typeface="Comic Sans MS" pitchFamily="66" charset="0"/>
              </a:rPr>
              <a:t/>
            </a:r>
            <a:br>
              <a:rPr lang="pt-BR" altLang="pt-BR" sz="1600" dirty="0" smtClean="0">
                <a:latin typeface="Comic Sans MS" pitchFamily="66" charset="0"/>
              </a:rPr>
            </a:br>
            <a:r>
              <a:rPr lang="pt-BR" altLang="pt-BR" sz="1600" b="1" dirty="0" smtClean="0">
                <a:latin typeface="Arial" charset="0"/>
                <a:cs typeface="Arial" charset="0"/>
              </a:rPr>
              <a:t>características e classificação: </a:t>
            </a:r>
            <a:r>
              <a:rPr lang="pt-BR" altLang="pt-BR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pt-BR" altLang="pt-BR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BR" altLang="pt-BR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 verdadeiras (I a VII);</a:t>
            </a:r>
            <a:br>
              <a:rPr lang="pt-BR" altLang="pt-BR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BR" altLang="pt-BR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 falsas (VIII a XII); </a:t>
            </a:r>
            <a:br>
              <a:rPr lang="pt-BR" altLang="pt-BR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BR" altLang="pt-BR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 sendo a XI e XII falsas flutuantes.</a:t>
            </a:r>
            <a:br>
              <a:rPr lang="pt-BR" altLang="pt-BR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pt-BR" altLang="pt-BR" sz="16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0243" name="Picture 3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87550"/>
            <a:ext cx="41767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8313" y="188913"/>
            <a:ext cx="41036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250825" y="1539007"/>
            <a:ext cx="3600450" cy="377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Costelas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cervicais: 0.5 a 1%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512" y="5949280"/>
            <a:ext cx="42484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211960" y="3501008"/>
            <a:ext cx="44644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211960" y="3284984"/>
            <a:ext cx="44644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3" descr="clip_image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284984"/>
            <a:ext cx="3976688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pPr eaLnBrk="1" hangingPunct="1"/>
            <a:r>
              <a:rPr lang="pt-BR" altLang="pt-BR" sz="2400" b="1" smtClean="0">
                <a:latin typeface="Arial" charset="0"/>
                <a:cs typeface="Arial" charset="0"/>
              </a:rPr>
              <a:t>VÉRTEBRAS TORÁCICAS  </a:t>
            </a:r>
            <a:br>
              <a:rPr lang="pt-BR" altLang="pt-BR" sz="2400" b="1" smtClean="0">
                <a:latin typeface="Arial" charset="0"/>
                <a:cs typeface="Arial" charset="0"/>
              </a:rPr>
            </a:br>
            <a:r>
              <a:rPr lang="pt-BR" altLang="pt-BR" sz="24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12 vértebras (T1 a T12)</a:t>
            </a:r>
            <a:r>
              <a:rPr lang="pt-BR" altLang="pt-BR" sz="2400" b="1" smtClean="0">
                <a:latin typeface="Arial" charset="0"/>
                <a:cs typeface="Arial" charset="0"/>
              </a:rPr>
              <a:t/>
            </a:r>
            <a:br>
              <a:rPr lang="pt-BR" altLang="pt-BR" sz="2400" b="1" smtClean="0">
                <a:latin typeface="Arial" charset="0"/>
                <a:cs typeface="Arial" charset="0"/>
              </a:rPr>
            </a:br>
            <a:r>
              <a:rPr lang="pt-BR" altLang="pt-BR" sz="2000" smtClean="0">
                <a:solidFill>
                  <a:srgbClr val="000514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8195" name="Picture 3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1628775"/>
            <a:ext cx="8281988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755576" y="5589240"/>
            <a:ext cx="81724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3" descr="showimage"/>
          <p:cNvPicPr>
            <a:picLocks noChangeAspect="1" noChangeArrowheads="1"/>
          </p:cNvPicPr>
          <p:nvPr/>
        </p:nvPicPr>
        <p:blipFill>
          <a:blip r:embed="rId4" cstate="print"/>
          <a:srcRect l="32307" t="66725" r="20259"/>
          <a:stretch>
            <a:fillRect/>
          </a:stretch>
        </p:blipFill>
        <p:spPr bwMode="auto">
          <a:xfrm>
            <a:off x="6629400" y="5105400"/>
            <a:ext cx="2286000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3" descr="showimage"/>
          <p:cNvPicPr>
            <a:picLocks noChangeAspect="1" noChangeArrowheads="1"/>
          </p:cNvPicPr>
          <p:nvPr/>
        </p:nvPicPr>
        <p:blipFill>
          <a:blip r:embed="rId5" cstate="print"/>
          <a:srcRect l="22699" t="4344" r="49394" b="56760"/>
          <a:stretch>
            <a:fillRect/>
          </a:stretch>
        </p:blipFill>
        <p:spPr bwMode="auto">
          <a:xfrm>
            <a:off x="6588224" y="4603750"/>
            <a:ext cx="2335213" cy="220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404813"/>
            <a:ext cx="5545137" cy="2565400"/>
          </a:xfrm>
          <a:ln>
            <a:solidFill>
              <a:srgbClr val="00B0F0"/>
            </a:solidFill>
          </a:ln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pt-BR" altLang="pt-BR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OSSO ESTERNO</a:t>
            </a:r>
            <a:r>
              <a:rPr lang="pt-BR" altLang="pt-BR" sz="2400" b="1" dirty="0" smtClean="0">
                <a:latin typeface="Arial" charset="0"/>
                <a:cs typeface="Arial" charset="0"/>
              </a:rPr>
              <a:t/>
            </a:r>
            <a:br>
              <a:rPr lang="pt-BR" altLang="pt-BR" sz="2400" b="1" dirty="0" smtClean="0">
                <a:latin typeface="Arial" charset="0"/>
                <a:cs typeface="Arial" charset="0"/>
              </a:rPr>
            </a:br>
            <a:r>
              <a:rPr lang="pt-BR" altLang="pt-BR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 manúbrio, corpo e processo </a:t>
            </a:r>
            <a:r>
              <a:rPr lang="pt-BR" altLang="pt-BR" sz="20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xifóide</a:t>
            </a:r>
            <a:r>
              <a:rPr lang="pt-BR" altLang="pt-BR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  <a:br>
              <a:rPr lang="pt-BR" altLang="pt-BR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BR" altLang="pt-BR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 incisuras costais.</a:t>
            </a:r>
            <a:br>
              <a:rPr lang="pt-BR" altLang="pt-BR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pt-BR" altLang="pt-BR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9219" name="Picture 3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136650"/>
            <a:ext cx="4083050" cy="495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4860032" y="5877272"/>
            <a:ext cx="42839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5" descr="Transplante de medula pode ser feito através de doação de sangue de parentes próxim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36838"/>
            <a:ext cx="47529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16013" y="260350"/>
            <a:ext cx="4751387" cy="792163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1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ARTICULAÇÕES DA CAIXA TORÁCICA</a:t>
            </a:r>
            <a:endParaRPr lang="pt-BR" altLang="pt-BR" sz="1600" dirty="0" smtClean="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10243" name="Picture 3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333500"/>
            <a:ext cx="5286375" cy="51673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835696" y="6021288"/>
            <a:ext cx="52565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436096" y="5446965"/>
            <a:ext cx="360045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Sinartrose Cartilaginosa Sínfise </a:t>
            </a:r>
            <a:r>
              <a:rPr lang="pt-BR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intercorpovertebral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5446965"/>
            <a:ext cx="360045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 err="1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Sinovial</a:t>
            </a:r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plana = entre os processos articulares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79912" y="1052736"/>
            <a:ext cx="360045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ARTICULAÇÕES INTERVERTEBRAIS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296</Words>
  <Application>Microsoft Office PowerPoint</Application>
  <PresentationFormat>Apresentação na tela (4:3)</PresentationFormat>
  <Paragraphs>72</Paragraphs>
  <Slides>13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Slide 1</vt:lpstr>
      <vt:lpstr>INTRODUÇÃO</vt:lpstr>
      <vt:lpstr>Slide 3</vt:lpstr>
      <vt:lpstr>Slide 4</vt:lpstr>
      <vt:lpstr>ESTRUTURA ESQUELÉTICA OU CAIXA TORÁCICA</vt:lpstr>
      <vt:lpstr>COSTELAS:  características e classificação:  - verdadeiras (I a VII); - falsas (VIII a XII);  - sendo a XI e XII falsas flutuantes. </vt:lpstr>
      <vt:lpstr>VÉRTEBRAS TORÁCICAS   12 vértebras (T1 a T12)  </vt:lpstr>
      <vt:lpstr>OSSO ESTERNO - manúbrio, corpo e processo xifóide. - incisuras costais. </vt:lpstr>
      <vt:lpstr>ARTICULAÇÕES DA CAIXA TORÁCICA</vt:lpstr>
      <vt:lpstr>Slide 10</vt:lpstr>
      <vt:lpstr> Articulações  esternocostais:  sincondrose (primeira) e  sinovial plana (as demais).   - Articulações  manubrioesternal e xifoesternal    - Articulações  costocondrais    - Articulações  intercondrais  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5</cp:revision>
  <dcterms:created xsi:type="dcterms:W3CDTF">2019-04-30T23:39:40Z</dcterms:created>
  <dcterms:modified xsi:type="dcterms:W3CDTF">2019-05-02T01:31:23Z</dcterms:modified>
</cp:coreProperties>
</file>