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8" r:id="rId3"/>
    <p:sldId id="290" r:id="rId4"/>
    <p:sldId id="310" r:id="rId5"/>
    <p:sldId id="327" r:id="rId6"/>
    <p:sldId id="328" r:id="rId7"/>
    <p:sldId id="326" r:id="rId8"/>
    <p:sldId id="311" r:id="rId9"/>
    <p:sldId id="316" r:id="rId10"/>
    <p:sldId id="317" r:id="rId11"/>
    <p:sldId id="312" r:id="rId12"/>
    <p:sldId id="313" r:id="rId13"/>
    <p:sldId id="329" r:id="rId14"/>
    <p:sldId id="319" r:id="rId15"/>
    <p:sldId id="300" r:id="rId16"/>
    <p:sldId id="332" r:id="rId17"/>
    <p:sldId id="330" r:id="rId18"/>
    <p:sldId id="315" r:id="rId19"/>
    <p:sldId id="331" r:id="rId20"/>
    <p:sldId id="334" r:id="rId21"/>
    <p:sldId id="333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CC0000"/>
    <a:srgbClr val="66FF33"/>
    <a:srgbClr val="FFCCFF"/>
    <a:srgbClr val="FFFFCC"/>
    <a:srgbClr val="CCCCFF"/>
    <a:srgbClr val="FFFF99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3B751B-363F-4390-A30C-91511144D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5AE3643-C815-4E89-983F-F764A9B7BC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E97680D-9F1B-4508-B010-B1BCC684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A60187-E581-4F6B-8E06-B37D870DB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40B643-5E68-4852-8333-627EA8397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10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43A701-AAD8-472A-B8B4-4C192D430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1C9736-94A5-4292-B0C9-2854ABB72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476346-0F61-4661-B063-F1FB0E79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3A47CB1-09CC-437E-9515-23055061C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BD78CB-CD7E-4D3F-B72F-546AF4162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5858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9682DE-FA2E-48C1-A2A1-BB43B7EDA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64CFB5D-2708-4B36-B97E-C11D157C83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246BEF-71A2-4B39-9776-9262893ED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35CBAA-754E-46AF-8895-191B444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AA89F-2678-4528-8A11-A4715055D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1243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6351B1-4121-4072-96C7-9813405AE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8234C1-93F4-4708-887B-E49EF76A7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3529CA-9467-463F-A856-C2565CBD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801A27-EA04-471F-B268-76CC00862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9E6A4C-6893-4C35-BF62-0EBF16431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55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0CBEC7-CEFD-4654-91C8-A9D29307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FDE056D-088E-4C80-BD70-B77364FB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F09DB17-A779-4178-98F2-C8C4BA10A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262112-6691-481B-8E06-F937C4A43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24ED85-F05E-4E36-977F-DA509DE4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958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CF6C1F-9DDA-4671-A785-AF90CA6B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58C0F1-B189-41D4-A8BC-1A8FC26B66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C92F136-CB5D-4250-A015-8871E8882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EC7C2D2-0524-4C55-8661-1BDBC792E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8E58CA1-25DF-4E12-BB1D-9D9118BCF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F642E4A-1B98-4446-94C8-2DD5E18F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0331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FD2200-A702-49FE-BC12-64D5CBB5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407866-A454-4434-8506-57C960697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EA260BE-104B-40EA-A18C-59D7C6798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D93F1EE-24DD-4089-84B9-FA175721DE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2E72A4C-4414-4F9D-A484-A7BD6EC03B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E9613A6-FDA5-451F-BDCF-D448C2F44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AC88673-1FF3-4AE9-BA57-13EDA58B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32D895B-695C-45C3-B5A9-ECF27BE31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8520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EE6F4C-FF05-40A4-BBF2-8C4FCD6D3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B60A698-5FE5-45D2-9C76-F1C59E92C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7D91F05-FCAC-4513-831A-9B39D8F49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CA4DAE0-2ABF-405F-AC07-81C6E84D1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154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E62D4B6-1D31-4146-A605-C5EB9FF6A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01D1332-B049-45FC-BCEC-C83A0F0E4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846E7CB-602C-4ABA-9C91-EACDCD154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08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4C3797-3D8B-4FF1-9CE6-6D9F7CE68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93AFBA-4F22-4A14-BD73-FA29688CF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10CFC8D-35EC-4A1F-8DF4-3F7914CD44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F0FCF5-DCE3-412B-BCA5-7478E01D5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B2DFA6-3D15-4BDD-BE7C-2E9674C53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2396F84-708F-47AF-8B94-4CDE0D3A9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4595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958CE1-E1C4-4292-8EB6-03CA9D1D3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6252972-2EF6-4EEF-A551-44DABD8F25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38C645-1102-4116-8B24-CCF7F8B5B5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6CEF3F-EF33-4B18-B652-3A8E65809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63C2EEB-C3D3-4751-B611-B66C98032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F4DBBAC-F532-451B-A81E-90B52953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739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4E4E31C-C7EE-492D-9F86-2B31C9B05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FA241A4-5D51-46C0-9E38-99F58DA3BE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CB1002-3431-4937-BB3F-DD68376A15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828F1-ACB9-44B5-BB1B-812B6609E2DB}" type="datetimeFigureOut">
              <a:rPr lang="pt-BR" smtClean="0"/>
              <a:t>24/10/2023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5DBA772-D0CF-41A6-981C-C794005D4D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9C2A30-6DFE-4AA0-975E-B5BE27292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C1FD9-92ED-482B-8939-E295225AB87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504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073F516-40CE-4AE4-98D3-66B975461921}"/>
              </a:ext>
            </a:extLst>
          </p:cNvPr>
          <p:cNvSpPr txBox="1"/>
          <p:nvPr/>
        </p:nvSpPr>
        <p:spPr>
          <a:xfrm>
            <a:off x="1652793" y="1335984"/>
            <a:ext cx="88864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/>
              <a:t>Mercado de Capitais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8D654DBE-DF0D-4029-B517-BC3C836A2200}"/>
              </a:ext>
            </a:extLst>
          </p:cNvPr>
          <p:cNvSpPr txBox="1"/>
          <p:nvPr/>
        </p:nvSpPr>
        <p:spPr>
          <a:xfrm>
            <a:off x="1477616" y="2768688"/>
            <a:ext cx="923676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rgbClr val="002060"/>
                </a:solidFill>
              </a:rPr>
              <a:t>Debêntures</a:t>
            </a:r>
          </a:p>
          <a:p>
            <a:pPr algn="ctr"/>
            <a:endParaRPr lang="pt-BR" sz="4800" dirty="0">
              <a:solidFill>
                <a:srgbClr val="002060"/>
              </a:solidFill>
            </a:endParaRPr>
          </a:p>
          <a:p>
            <a:pPr algn="ctr"/>
            <a:endParaRPr lang="pt-BR" sz="2400" dirty="0"/>
          </a:p>
          <a:p>
            <a:pPr algn="ctr"/>
            <a:r>
              <a:rPr lang="pt-BR" sz="2400" dirty="0"/>
              <a:t>Prof. Dr. Tabajara Pimenta Junior</a:t>
            </a:r>
          </a:p>
          <a:p>
            <a:pPr algn="ctr"/>
            <a:r>
              <a:rPr lang="pt-BR" sz="2400" dirty="0"/>
              <a:t>FEA-RP/USP</a:t>
            </a:r>
          </a:p>
        </p:txBody>
      </p:sp>
    </p:spTree>
    <p:extLst>
      <p:ext uri="{BB962C8B-B14F-4D97-AF65-F5344CB8AC3E}">
        <p14:creationId xmlns:p14="http://schemas.microsoft.com/office/powerpoint/2010/main" val="2367529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5CBF8C79-1533-4A2F-8231-54941EDCF75C}"/>
              </a:ext>
            </a:extLst>
          </p:cNvPr>
          <p:cNvSpPr/>
          <p:nvPr/>
        </p:nvSpPr>
        <p:spPr>
          <a:xfrm>
            <a:off x="1971260" y="1919623"/>
            <a:ext cx="8249480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Aft>
                <a:spcPts val="600"/>
              </a:spcAft>
            </a:pPr>
            <a:r>
              <a:rPr lang="pt-BR" sz="2400" b="1" dirty="0">
                <a:solidFill>
                  <a:srgbClr val="333333"/>
                </a:solidFill>
              </a:rPr>
              <a:t>Debêntures Conversíveis</a:t>
            </a:r>
          </a:p>
          <a:p>
            <a:pPr algn="just" fontAlgn="base"/>
            <a:r>
              <a:rPr lang="pt-BR" sz="2400" dirty="0"/>
              <a:t>Podem ser convertidas em ações da companhia emissora.</a:t>
            </a:r>
          </a:p>
          <a:p>
            <a:pPr algn="just" fontAlgn="base"/>
            <a:endParaRPr lang="pt-BR" sz="1400" b="1" dirty="0">
              <a:solidFill>
                <a:srgbClr val="333333"/>
              </a:solidFill>
            </a:endParaRPr>
          </a:p>
          <a:p>
            <a:pPr algn="just" fontAlgn="base"/>
            <a:endParaRPr lang="pt-BR" sz="1400" b="1" dirty="0">
              <a:solidFill>
                <a:srgbClr val="333333"/>
              </a:solidFill>
            </a:endParaRPr>
          </a:p>
          <a:p>
            <a:pPr algn="just" fontAlgn="base"/>
            <a:endParaRPr lang="pt-BR" sz="1400" b="1" dirty="0">
              <a:solidFill>
                <a:srgbClr val="333333"/>
              </a:solidFill>
            </a:endParaRPr>
          </a:p>
          <a:p>
            <a:pPr algn="just" fontAlgn="base">
              <a:spcAft>
                <a:spcPts val="600"/>
              </a:spcAft>
            </a:pPr>
            <a:r>
              <a:rPr lang="pt-BR" sz="2400" b="1" dirty="0">
                <a:solidFill>
                  <a:srgbClr val="333333"/>
                </a:solidFill>
              </a:rPr>
              <a:t>Debêntures Simples</a:t>
            </a:r>
          </a:p>
          <a:p>
            <a:pPr algn="just" fontAlgn="base"/>
            <a:r>
              <a:rPr lang="pt-BR" sz="2400" dirty="0"/>
              <a:t>Não podem ser convertidas em ações.</a:t>
            </a:r>
          </a:p>
          <a:p>
            <a:pPr algn="just" fontAlgn="base"/>
            <a:endParaRPr lang="pt-BR" sz="1400" b="1" dirty="0">
              <a:solidFill>
                <a:srgbClr val="333333"/>
              </a:solidFill>
            </a:endParaRPr>
          </a:p>
          <a:p>
            <a:pPr algn="just" fontAlgn="base"/>
            <a:endParaRPr lang="pt-BR" sz="1400" b="1" dirty="0">
              <a:solidFill>
                <a:srgbClr val="333333"/>
              </a:solidFill>
            </a:endParaRPr>
          </a:p>
          <a:p>
            <a:pPr algn="just" fontAlgn="base"/>
            <a:endParaRPr lang="pt-BR" sz="1400" b="1" dirty="0">
              <a:solidFill>
                <a:srgbClr val="333333"/>
              </a:solidFill>
            </a:endParaRPr>
          </a:p>
          <a:p>
            <a:pPr algn="just" fontAlgn="base">
              <a:spcAft>
                <a:spcPts val="600"/>
              </a:spcAft>
            </a:pPr>
            <a:r>
              <a:rPr lang="pt-BR" sz="2400" b="1" dirty="0">
                <a:solidFill>
                  <a:srgbClr val="333333"/>
                </a:solidFill>
              </a:rPr>
              <a:t>Debêntures Permutáveis</a:t>
            </a:r>
          </a:p>
          <a:p>
            <a:pPr algn="just" fontAlgn="base"/>
            <a:r>
              <a:rPr lang="pt-BR" sz="2400" dirty="0"/>
              <a:t>Permutáveis por ações ou outros ativos de terceiros detidos pela companhia emissora.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FAC99B29-CC3C-44DA-B756-1C1BF3A75EF9}"/>
              </a:ext>
            </a:extLst>
          </p:cNvPr>
          <p:cNvSpPr txBox="1"/>
          <p:nvPr/>
        </p:nvSpPr>
        <p:spPr>
          <a:xfrm>
            <a:off x="1971260" y="869316"/>
            <a:ext cx="7730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Conversíveis, Simples e Permutáveis</a:t>
            </a:r>
          </a:p>
        </p:txBody>
      </p:sp>
    </p:spTree>
    <p:extLst>
      <p:ext uri="{BB962C8B-B14F-4D97-AF65-F5344CB8AC3E}">
        <p14:creationId xmlns:p14="http://schemas.microsoft.com/office/powerpoint/2010/main" val="1457323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0DBA7E7F-8D45-49C8-B26B-7C1AA245E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001" y="2525879"/>
            <a:ext cx="697064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Garantia Real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Garantia Flutuante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Garantia Fidejussória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Espécie Quirografária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Espécie Subordinada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A30C03F-4133-40AD-821F-B9F087BE4ABB}"/>
              </a:ext>
            </a:extLst>
          </p:cNvPr>
          <p:cNvSpPr txBox="1"/>
          <p:nvPr/>
        </p:nvSpPr>
        <p:spPr>
          <a:xfrm>
            <a:off x="2251851" y="1223578"/>
            <a:ext cx="680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Debêntures: garantias e espécies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6982F32-25DA-4758-B05E-556CC1C38E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341" y="2674473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0009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D7FC4DA-898E-4334-9097-2EDD417ECF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40961"/>
              </p:ext>
            </p:extLst>
          </p:nvPr>
        </p:nvGraphicFramePr>
        <p:xfrm>
          <a:off x="384312" y="657000"/>
          <a:ext cx="11423376" cy="554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7592">
                  <a:extLst>
                    <a:ext uri="{9D8B030D-6E8A-4147-A177-3AD203B41FA5}">
                      <a16:colId xmlns:a16="http://schemas.microsoft.com/office/drawing/2014/main" val="447790689"/>
                    </a:ext>
                  </a:extLst>
                </a:gridCol>
                <a:gridCol w="1115112">
                  <a:extLst>
                    <a:ext uri="{9D8B030D-6E8A-4147-A177-3AD203B41FA5}">
                      <a16:colId xmlns:a16="http://schemas.microsoft.com/office/drawing/2014/main" val="727786688"/>
                    </a:ext>
                  </a:extLst>
                </a:gridCol>
                <a:gridCol w="1115112">
                  <a:extLst>
                    <a:ext uri="{9D8B030D-6E8A-4147-A177-3AD203B41FA5}">
                      <a16:colId xmlns:a16="http://schemas.microsoft.com/office/drawing/2014/main" val="2524676926"/>
                    </a:ext>
                  </a:extLst>
                </a:gridCol>
                <a:gridCol w="1115112">
                  <a:extLst>
                    <a:ext uri="{9D8B030D-6E8A-4147-A177-3AD203B41FA5}">
                      <a16:colId xmlns:a16="http://schemas.microsoft.com/office/drawing/2014/main" val="1352823879"/>
                    </a:ext>
                  </a:extLst>
                </a:gridCol>
                <a:gridCol w="1115112">
                  <a:extLst>
                    <a:ext uri="{9D8B030D-6E8A-4147-A177-3AD203B41FA5}">
                      <a16:colId xmlns:a16="http://schemas.microsoft.com/office/drawing/2014/main" val="36996231"/>
                    </a:ext>
                  </a:extLst>
                </a:gridCol>
                <a:gridCol w="1115112">
                  <a:extLst>
                    <a:ext uri="{9D8B030D-6E8A-4147-A177-3AD203B41FA5}">
                      <a16:colId xmlns:a16="http://schemas.microsoft.com/office/drawing/2014/main" val="2201942514"/>
                    </a:ext>
                  </a:extLst>
                </a:gridCol>
                <a:gridCol w="1115112">
                  <a:extLst>
                    <a:ext uri="{9D8B030D-6E8A-4147-A177-3AD203B41FA5}">
                      <a16:colId xmlns:a16="http://schemas.microsoft.com/office/drawing/2014/main" val="2355726091"/>
                    </a:ext>
                  </a:extLst>
                </a:gridCol>
                <a:gridCol w="1115112">
                  <a:extLst>
                    <a:ext uri="{9D8B030D-6E8A-4147-A177-3AD203B41FA5}">
                      <a16:colId xmlns:a16="http://schemas.microsoft.com/office/drawing/2014/main" val="772687407"/>
                    </a:ext>
                  </a:extLst>
                </a:gridCol>
              </a:tblGrid>
              <a:tr h="72000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Garantias das debêntures - volume (R$)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9077490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2016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2017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2018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2019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2020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2021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2022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182548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Real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15,3%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9,4%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9,4%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7,0%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9,7%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6,9%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29632466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Real + garantia adicional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16,5%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9,8%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10,8%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6,5%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8,9%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6,7%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13,5%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188240242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Flutuante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0,0%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0,2%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0,6%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40136419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Flutuante + garantia adicional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0,0%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0,1%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0,7%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0,6%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215893602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b="0" i="0" u="none" strike="noStrike" dirty="0">
                          <a:solidFill>
                            <a:srgbClr val="4C4D4F"/>
                          </a:solidFill>
                          <a:effectLst/>
                          <a:latin typeface="Calibri" panose="020F0502020204030204" pitchFamily="34" charset="0"/>
                        </a:rPr>
                        <a:t>Fidejussória</a:t>
                      </a: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41014499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Quirografária 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31,5%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47,9%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42,8%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56,7%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56,8%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48,7%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47,0%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721625095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Quirografária + garantia adicional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36,2%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32,0%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35,8%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32,4%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26,3%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26,2%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20,5%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1440120349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Subordinada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0,2%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0,1%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0,1%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5,7%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738591363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Subordinada + garantia adicional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3863488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623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0DBA7E7F-8D45-49C8-B26B-7C1AA245E6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001" y="2525879"/>
            <a:ext cx="697064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Data específica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Evento específico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Perpétuas (sem vencimento!)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A30C03F-4133-40AD-821F-B9F087BE4ABB}"/>
              </a:ext>
            </a:extLst>
          </p:cNvPr>
          <p:cNvSpPr txBox="1"/>
          <p:nvPr/>
        </p:nvSpPr>
        <p:spPr>
          <a:xfrm>
            <a:off x="2693384" y="1276587"/>
            <a:ext cx="680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Debêntures: vencimento</a:t>
            </a:r>
          </a:p>
        </p:txBody>
      </p:sp>
    </p:spTree>
    <p:extLst>
      <p:ext uri="{BB962C8B-B14F-4D97-AF65-F5344CB8AC3E}">
        <p14:creationId xmlns:p14="http://schemas.microsoft.com/office/powerpoint/2010/main" val="343133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A0FA6754-C17A-4EF0-B14D-14933474A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1001" y="2525879"/>
            <a:ext cx="697064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Resgate total na data de vencimento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Amortizações programadas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Resgate escalonado por séries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Resgates a mercado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Resgate antecipado (parcial ou total)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FA52DC4-5644-4E27-BB04-7E65F627B2A3}"/>
              </a:ext>
            </a:extLst>
          </p:cNvPr>
          <p:cNvSpPr txBox="1"/>
          <p:nvPr/>
        </p:nvSpPr>
        <p:spPr>
          <a:xfrm>
            <a:off x="2693384" y="1276587"/>
            <a:ext cx="680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Debêntures: amortização e resgate</a:t>
            </a:r>
          </a:p>
        </p:txBody>
      </p:sp>
    </p:spTree>
    <p:extLst>
      <p:ext uri="{BB962C8B-B14F-4D97-AF65-F5344CB8AC3E}">
        <p14:creationId xmlns:p14="http://schemas.microsoft.com/office/powerpoint/2010/main" val="260967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553B3BC-1212-4873-AF28-28E1B876C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278" y="2396675"/>
            <a:ext cx="935603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Integrante obrigatório da emissão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Dar proteção aos direitos e interesses dos debenturistas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Representa os debenturista junto ao emissor e à CVM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Age: monitoramento, cobranças, execução de garantias...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Representante em processos de falência, liquidação etc.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26EF71-FFC1-424A-9D39-BB648B813755}"/>
              </a:ext>
            </a:extLst>
          </p:cNvPr>
          <p:cNvSpPr txBox="1"/>
          <p:nvPr/>
        </p:nvSpPr>
        <p:spPr>
          <a:xfrm>
            <a:off x="2097037" y="1029616"/>
            <a:ext cx="680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Debêntures: agente fiduciário</a:t>
            </a:r>
          </a:p>
        </p:txBody>
      </p:sp>
    </p:spTree>
    <p:extLst>
      <p:ext uri="{BB962C8B-B14F-4D97-AF65-F5344CB8AC3E}">
        <p14:creationId xmlns:p14="http://schemas.microsoft.com/office/powerpoint/2010/main" val="584061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95C02F4C-6CA0-4B09-B1E8-E3A909EC45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389982"/>
              </p:ext>
            </p:extLst>
          </p:nvPr>
        </p:nvGraphicFramePr>
        <p:xfrm>
          <a:off x="838200" y="999711"/>
          <a:ext cx="10515599" cy="50165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7348">
                  <a:extLst>
                    <a:ext uri="{9D8B030D-6E8A-4147-A177-3AD203B41FA5}">
                      <a16:colId xmlns:a16="http://schemas.microsoft.com/office/drawing/2014/main" val="2052686234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3435736263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3529165892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425111694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3917875146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2550990598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209576069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402367544"/>
                    </a:ext>
                  </a:extLst>
                </a:gridCol>
              </a:tblGrid>
              <a:tr h="54000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                                                   Destinações de recursos  - volume (R$)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21590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 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2016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2017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2018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2019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2020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2021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b="1" u="none" strike="noStrike" dirty="0">
                          <a:effectLst/>
                        </a:rPr>
                        <a:t>2022</a:t>
                      </a:r>
                      <a:endParaRPr lang="pt-BR" sz="20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88695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Capital de giro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16,2%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44,0%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27,5%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29,4%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35,5%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39,1%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41,8%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116535308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Investimento em Infraestrutura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10,2%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9,3%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16,9%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17,1%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14,0%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24,9%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20,3%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131271792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Investimento imobilizado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3,3%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0,1%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0,7%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5,6%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1,1%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2721002041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Aquisição de participação societária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8,8%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2,9%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10,4%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9,2%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7,7%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8,3%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9,0%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3457434353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Não possui / Não informado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0,9%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2,2%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0,4%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0,9%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0,6%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2936280072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Recompra ou resgate de debêntures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27,6%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8,8%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9,0%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6,5%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9,5%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4,2%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7,3%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2539864935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000" u="none" strike="noStrike" dirty="0">
                          <a:effectLst/>
                        </a:rPr>
                        <a:t>Refinanciamento de passivo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33,0%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32,6%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>
                          <a:effectLst/>
                        </a:rPr>
                        <a:t>35,0%</a:t>
                      </a:r>
                      <a:endParaRPr lang="pt-BR" sz="20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34,8%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26,8%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21,8%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u="none" strike="noStrike" dirty="0">
                          <a:effectLst/>
                        </a:rPr>
                        <a:t>19,3%</a:t>
                      </a:r>
                      <a:endParaRPr lang="pt-BR" sz="20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1323475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473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>
            <a:extLst>
              <a:ext uri="{FF2B5EF4-FFF2-40B4-BE49-F238E27FC236}">
                <a16:creationId xmlns:a16="http://schemas.microsoft.com/office/drawing/2014/main" id="{3553B3BC-1212-4873-AF28-28E1B876C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6278" y="2396675"/>
            <a:ext cx="9356035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Também chamadas de debêntures de infraestrutura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Regulamentadas pela Lei 12.431/2011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Financiar projetos para desenvolvimento do país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Logística, transportes, saneamento, energia, mineração...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>
                <a:solidFill>
                  <a:srgbClr val="7030A0"/>
                </a:solidFill>
              </a:rPr>
              <a:t>Incentivo: Isentas de Imposto de Renda! 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B26EF71-FFC1-424A-9D39-BB648B813755}"/>
              </a:ext>
            </a:extLst>
          </p:cNvPr>
          <p:cNvSpPr txBox="1"/>
          <p:nvPr/>
        </p:nvSpPr>
        <p:spPr>
          <a:xfrm>
            <a:off x="2097037" y="1029616"/>
            <a:ext cx="680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Debêntures Incentivadas</a:t>
            </a:r>
          </a:p>
        </p:txBody>
      </p:sp>
    </p:spTree>
    <p:extLst>
      <p:ext uri="{BB962C8B-B14F-4D97-AF65-F5344CB8AC3E}">
        <p14:creationId xmlns:p14="http://schemas.microsoft.com/office/powerpoint/2010/main" val="3787867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C2E6206E-B2BA-45ED-ADBF-8AD2BAAAB269}"/>
              </a:ext>
            </a:extLst>
          </p:cNvPr>
          <p:cNvSpPr/>
          <p:nvPr/>
        </p:nvSpPr>
        <p:spPr>
          <a:xfrm>
            <a:off x="1119808" y="2274838"/>
            <a:ext cx="995238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/>
              <a:t>Artigo 1º: </a:t>
            </a:r>
          </a:p>
          <a:p>
            <a:r>
              <a:rPr lang="pt-BR" sz="2800" dirty="0"/>
              <a:t>Destinadas apenas para investidores estrangeiros, sem a necessidade da captação ser para investimentos em infraestrutura;</a:t>
            </a:r>
            <a:br>
              <a:rPr lang="pt-BR" sz="2800" dirty="0"/>
            </a:br>
            <a:endParaRPr lang="pt-BR" sz="2800" dirty="0"/>
          </a:p>
          <a:p>
            <a:r>
              <a:rPr lang="pt-BR" sz="2800" dirty="0"/>
              <a:t>Artigo 2º: </a:t>
            </a:r>
          </a:p>
          <a:p>
            <a:r>
              <a:rPr lang="pt-BR" sz="2800" dirty="0"/>
              <a:t>Debêntures Incentivadas padrão, com a necessidade da captação ser para investimentos infraestrutura.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0919DF2-C692-4F4B-A868-E42A39D0E9AE}"/>
              </a:ext>
            </a:extLst>
          </p:cNvPr>
          <p:cNvSpPr txBox="1"/>
          <p:nvPr/>
        </p:nvSpPr>
        <p:spPr>
          <a:xfrm>
            <a:off x="1119808" y="1003112"/>
            <a:ext cx="680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Debêntures Incentivadas</a:t>
            </a:r>
          </a:p>
        </p:txBody>
      </p:sp>
    </p:spTree>
    <p:extLst>
      <p:ext uri="{BB962C8B-B14F-4D97-AF65-F5344CB8AC3E}">
        <p14:creationId xmlns:p14="http://schemas.microsoft.com/office/powerpoint/2010/main" val="19798110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E334027-D3FC-442D-90A3-18943F4C4E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243133"/>
              </p:ext>
            </p:extLst>
          </p:nvPr>
        </p:nvGraphicFramePr>
        <p:xfrm>
          <a:off x="838200" y="1749287"/>
          <a:ext cx="10515599" cy="4492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4481">
                  <a:extLst>
                    <a:ext uri="{9D8B030D-6E8A-4147-A177-3AD203B41FA5}">
                      <a16:colId xmlns:a16="http://schemas.microsoft.com/office/drawing/2014/main" val="4076424854"/>
                    </a:ext>
                  </a:extLst>
                </a:gridCol>
                <a:gridCol w="975874">
                  <a:extLst>
                    <a:ext uri="{9D8B030D-6E8A-4147-A177-3AD203B41FA5}">
                      <a16:colId xmlns:a16="http://schemas.microsoft.com/office/drawing/2014/main" val="615381154"/>
                    </a:ext>
                  </a:extLst>
                </a:gridCol>
                <a:gridCol w="975874">
                  <a:extLst>
                    <a:ext uri="{9D8B030D-6E8A-4147-A177-3AD203B41FA5}">
                      <a16:colId xmlns:a16="http://schemas.microsoft.com/office/drawing/2014/main" val="2210365191"/>
                    </a:ext>
                  </a:extLst>
                </a:gridCol>
                <a:gridCol w="975874">
                  <a:extLst>
                    <a:ext uri="{9D8B030D-6E8A-4147-A177-3AD203B41FA5}">
                      <a16:colId xmlns:a16="http://schemas.microsoft.com/office/drawing/2014/main" val="2946543750"/>
                    </a:ext>
                  </a:extLst>
                </a:gridCol>
                <a:gridCol w="975874">
                  <a:extLst>
                    <a:ext uri="{9D8B030D-6E8A-4147-A177-3AD203B41FA5}">
                      <a16:colId xmlns:a16="http://schemas.microsoft.com/office/drawing/2014/main" val="3219456122"/>
                    </a:ext>
                  </a:extLst>
                </a:gridCol>
                <a:gridCol w="975874">
                  <a:extLst>
                    <a:ext uri="{9D8B030D-6E8A-4147-A177-3AD203B41FA5}">
                      <a16:colId xmlns:a16="http://schemas.microsoft.com/office/drawing/2014/main" val="3395114098"/>
                    </a:ext>
                  </a:extLst>
                </a:gridCol>
                <a:gridCol w="975874">
                  <a:extLst>
                    <a:ext uri="{9D8B030D-6E8A-4147-A177-3AD203B41FA5}">
                      <a16:colId xmlns:a16="http://schemas.microsoft.com/office/drawing/2014/main" val="4026450249"/>
                    </a:ext>
                  </a:extLst>
                </a:gridCol>
                <a:gridCol w="975874">
                  <a:extLst>
                    <a:ext uri="{9D8B030D-6E8A-4147-A177-3AD203B41FA5}">
                      <a16:colId xmlns:a16="http://schemas.microsoft.com/office/drawing/2014/main" val="3178566428"/>
                    </a:ext>
                  </a:extLst>
                </a:gridCol>
              </a:tblGrid>
              <a:tr h="49916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Volume (R$ milhões) 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2227749"/>
                  </a:ext>
                </a:extLst>
              </a:tr>
              <a:tr h="4991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001162"/>
                  </a:ext>
                </a:extLst>
              </a:tr>
              <a:tr h="4991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Artigo 1º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0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2.283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21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9.418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4C4D4F"/>
                          </a:solidFill>
                          <a:effectLst/>
                          <a:latin typeface="+mn-lt"/>
                        </a:rPr>
                        <a:t>446</a:t>
                      </a: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4C4D4F"/>
                          </a:solidFill>
                          <a:effectLst/>
                          <a:latin typeface="+mn-lt"/>
                        </a:rPr>
                        <a:t>2.780</a:t>
                      </a: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642977"/>
                  </a:ext>
                </a:extLst>
              </a:tr>
              <a:tr h="4991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  <a:latin typeface="+mn-lt"/>
                        </a:rPr>
                        <a:t>Artigo 2º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4.467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9.083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21.805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33.202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18.352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46.898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38.008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75877"/>
                  </a:ext>
                </a:extLst>
              </a:tr>
              <a:tr h="4991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409074"/>
                  </a:ext>
                </a:extLst>
              </a:tr>
              <a:tr h="49916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Número de operações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087756"/>
                  </a:ext>
                </a:extLst>
              </a:tr>
              <a:tr h="49916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 </a:t>
                      </a:r>
                      <a:endParaRPr lang="pt-BR" sz="2400" b="1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208438"/>
                  </a:ext>
                </a:extLst>
              </a:tr>
              <a:tr h="4991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  <a:latin typeface="+mn-lt"/>
                        </a:rPr>
                        <a:t>Artigo 1º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0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4C4D4F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4C4D4F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4C4D4F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8319" marR="8319" marT="8319" marB="0" anchor="ctr"/>
                </a:tc>
                <a:extLst>
                  <a:ext uri="{0D108BD9-81ED-4DB2-BD59-A6C34878D82A}">
                    <a16:rowId xmlns:a16="http://schemas.microsoft.com/office/drawing/2014/main" val="111527846"/>
                  </a:ext>
                </a:extLst>
              </a:tr>
              <a:tr h="499165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  <a:latin typeface="+mn-lt"/>
                        </a:rPr>
                        <a:t>Artigo 2º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22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42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65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70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43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4C4D4F"/>
                          </a:solidFill>
                          <a:effectLst/>
                          <a:latin typeface="+mn-lt"/>
                        </a:rPr>
                        <a:t>102</a:t>
                      </a:r>
                    </a:p>
                  </a:txBody>
                  <a:tcPr marL="8319" marR="8319" marT="831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0" i="0" u="none" strike="noStrike" dirty="0">
                          <a:solidFill>
                            <a:srgbClr val="4C4D4F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8319" marR="8319" marT="8319" marB="0" anchor="ctr"/>
                </a:tc>
                <a:extLst>
                  <a:ext uri="{0D108BD9-81ED-4DB2-BD59-A6C34878D82A}">
                    <a16:rowId xmlns:a16="http://schemas.microsoft.com/office/drawing/2014/main" val="243091346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F7785AA3-9078-418F-B82C-537B7EEA64F8}"/>
              </a:ext>
            </a:extLst>
          </p:cNvPr>
          <p:cNvSpPr txBox="1"/>
          <p:nvPr/>
        </p:nvSpPr>
        <p:spPr>
          <a:xfrm>
            <a:off x="3081130" y="777825"/>
            <a:ext cx="6805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Debêntures Incentivadas</a:t>
            </a:r>
          </a:p>
        </p:txBody>
      </p:sp>
    </p:spTree>
    <p:extLst>
      <p:ext uri="{BB962C8B-B14F-4D97-AF65-F5344CB8AC3E}">
        <p14:creationId xmlns:p14="http://schemas.microsoft.com/office/powerpoint/2010/main" val="2260694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Box 5">
            <a:extLst>
              <a:ext uri="{FF2B5EF4-FFF2-40B4-BE49-F238E27FC236}">
                <a16:creationId xmlns:a16="http://schemas.microsoft.com/office/drawing/2014/main" id="{0CB934E3-AA92-42F7-A8B9-0ED4888D6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5026" y="1997766"/>
            <a:ext cx="1447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 dirty="0" err="1"/>
              <a:t>Debere</a:t>
            </a:r>
            <a:r>
              <a:rPr lang="pt-BR" altLang="pt-BR" sz="3200" b="1" dirty="0"/>
              <a:t> </a:t>
            </a:r>
          </a:p>
        </p:txBody>
      </p:sp>
      <p:sp>
        <p:nvSpPr>
          <p:cNvPr id="24" name="Text Box 8">
            <a:extLst>
              <a:ext uri="{FF2B5EF4-FFF2-40B4-BE49-F238E27FC236}">
                <a16:creationId xmlns:a16="http://schemas.microsoft.com/office/drawing/2014/main" id="{2905F5AA-E572-440F-9DE1-307883206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926" y="1997766"/>
            <a:ext cx="2209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/>
              <a:t>Debentur </a:t>
            </a:r>
          </a:p>
        </p:txBody>
      </p:sp>
      <p:sp>
        <p:nvSpPr>
          <p:cNvPr id="26" name="Text Box 9">
            <a:extLst>
              <a:ext uri="{FF2B5EF4-FFF2-40B4-BE49-F238E27FC236}">
                <a16:creationId xmlns:a16="http://schemas.microsoft.com/office/drawing/2014/main" id="{BD7FEFB8-2F11-4FF8-8E19-2F85674BEA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4725" y="1997766"/>
            <a:ext cx="231416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200" b="1" dirty="0"/>
              <a:t>Debênture </a:t>
            </a:r>
          </a:p>
        </p:txBody>
      </p:sp>
      <p:sp>
        <p:nvSpPr>
          <p:cNvPr id="28" name="AutoShape 10">
            <a:extLst>
              <a:ext uri="{FF2B5EF4-FFF2-40B4-BE49-F238E27FC236}">
                <a16:creationId xmlns:a16="http://schemas.microsoft.com/office/drawing/2014/main" id="{9C3FD868-C08D-46EE-A4F0-4E7803CD81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2300" y="2073966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AutoShape 11">
            <a:extLst>
              <a:ext uri="{FF2B5EF4-FFF2-40B4-BE49-F238E27FC236}">
                <a16:creationId xmlns:a16="http://schemas.microsoft.com/office/drawing/2014/main" id="{340E0474-5F36-40FF-BF16-DC7F4971A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9100" y="2073966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" name="Text Box 12">
            <a:extLst>
              <a:ext uri="{FF2B5EF4-FFF2-40B4-BE49-F238E27FC236}">
                <a16:creationId xmlns:a16="http://schemas.microsoft.com/office/drawing/2014/main" id="{84A20223-A942-46BB-ADD5-430602D66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0" y="3216966"/>
            <a:ext cx="1447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/>
              <a:t>Latim </a:t>
            </a:r>
          </a:p>
        </p:txBody>
      </p:sp>
      <p:sp>
        <p:nvSpPr>
          <p:cNvPr id="33" name="Text Box 13">
            <a:extLst>
              <a:ext uri="{FF2B5EF4-FFF2-40B4-BE49-F238E27FC236}">
                <a16:creationId xmlns:a16="http://schemas.microsoft.com/office/drawing/2014/main" id="{911A73A0-44BD-4C9E-8894-8A2E0D286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16966"/>
            <a:ext cx="22098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/>
              <a:t>Inglês antigo </a:t>
            </a:r>
          </a:p>
        </p:txBody>
      </p:sp>
      <p:sp>
        <p:nvSpPr>
          <p:cNvPr id="35" name="Text Box 14">
            <a:extLst>
              <a:ext uri="{FF2B5EF4-FFF2-40B4-BE49-F238E27FC236}">
                <a16:creationId xmlns:a16="http://schemas.microsoft.com/office/drawing/2014/main" id="{E4FCE824-A744-4D59-9E1A-7F8611C09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3812" y="3216966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400" dirty="0"/>
              <a:t>Português  </a:t>
            </a:r>
          </a:p>
        </p:txBody>
      </p:sp>
      <p:sp>
        <p:nvSpPr>
          <p:cNvPr id="36" name="Line 15">
            <a:extLst>
              <a:ext uri="{FF2B5EF4-FFF2-40B4-BE49-F238E27FC236}">
                <a16:creationId xmlns:a16="http://schemas.microsoft.com/office/drawing/2014/main" id="{0C8A123D-81FC-4837-BEC4-D411586DF6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0703" y="2582541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8" name="Line 16">
            <a:extLst>
              <a:ext uri="{FF2B5EF4-FFF2-40B4-BE49-F238E27FC236}">
                <a16:creationId xmlns:a16="http://schemas.microsoft.com/office/drawing/2014/main" id="{1646D1E7-CC46-400B-9407-276FB19D9436}"/>
              </a:ext>
            </a:extLst>
          </p:cNvPr>
          <p:cNvSpPr>
            <a:spLocks noChangeShapeType="1"/>
          </p:cNvSpPr>
          <p:nvPr/>
        </p:nvSpPr>
        <p:spPr bwMode="auto">
          <a:xfrm>
            <a:off x="5817703" y="2582541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39" name="Line 17">
            <a:extLst>
              <a:ext uri="{FF2B5EF4-FFF2-40B4-BE49-F238E27FC236}">
                <a16:creationId xmlns:a16="http://schemas.microsoft.com/office/drawing/2014/main" id="{0BC1D71D-0BDF-40E3-AF8A-081D3AB81EA7}"/>
              </a:ext>
            </a:extLst>
          </p:cNvPr>
          <p:cNvSpPr>
            <a:spLocks noChangeShapeType="1"/>
          </p:cNvSpPr>
          <p:nvPr/>
        </p:nvSpPr>
        <p:spPr bwMode="auto">
          <a:xfrm>
            <a:off x="8724900" y="2582541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0" name="Text Box 18">
            <a:extLst>
              <a:ext uri="{FF2B5EF4-FFF2-40B4-BE49-F238E27FC236}">
                <a16:creationId xmlns:a16="http://schemas.microsoft.com/office/drawing/2014/main" id="{BFF09AB0-432A-43F4-81B5-C782D7A75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4512366"/>
            <a:ext cx="6019800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2800" b="1">
                <a:solidFill>
                  <a:schemeClr val="bg1"/>
                </a:solidFill>
              </a:rPr>
              <a:t>Dever, ou aquilo que deve ser pago.</a:t>
            </a:r>
          </a:p>
        </p:txBody>
      </p:sp>
    </p:spTree>
    <p:extLst>
      <p:ext uri="{BB962C8B-B14F-4D97-AF65-F5344CB8AC3E}">
        <p14:creationId xmlns:p14="http://schemas.microsoft.com/office/powerpoint/2010/main" val="14119952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B2180A1-BB81-442F-9C75-3B749072367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82" t="13896" r="1522" b="13606"/>
          <a:stretch/>
        </p:blipFill>
        <p:spPr>
          <a:xfrm>
            <a:off x="255044" y="927653"/>
            <a:ext cx="11681912" cy="522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373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F86429A3-C5C8-4147-96F8-395895AC39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43" t="20469" r="9021" b="11478"/>
          <a:stretch/>
        </p:blipFill>
        <p:spPr>
          <a:xfrm>
            <a:off x="408333" y="805069"/>
            <a:ext cx="11375333" cy="5247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79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D2B706B9-6990-46E1-80F0-222834A2F7C7}"/>
              </a:ext>
            </a:extLst>
          </p:cNvPr>
          <p:cNvSpPr txBox="1"/>
          <p:nvPr/>
        </p:nvSpPr>
        <p:spPr>
          <a:xfrm>
            <a:off x="6223589" y="906654"/>
            <a:ext cx="4284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Debênture</a:t>
            </a:r>
          </a:p>
        </p:txBody>
      </p:sp>
      <p:sp>
        <p:nvSpPr>
          <p:cNvPr id="5" name="Text Box 15">
            <a:extLst>
              <a:ext uri="{FF2B5EF4-FFF2-40B4-BE49-F238E27FC236}">
                <a16:creationId xmlns:a16="http://schemas.microsoft.com/office/drawing/2014/main" id="{2F8E4303-DC78-43EB-9FBF-0D94AD9237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5662" y="2500637"/>
            <a:ext cx="490993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400" b="1" dirty="0"/>
              <a:t>Um valor mobiliário.</a:t>
            </a:r>
          </a:p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400" b="1" dirty="0"/>
              <a:t>Emitido por S.A.</a:t>
            </a:r>
          </a:p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400" b="1" dirty="0"/>
              <a:t>Título de dívida de longo prazo.</a:t>
            </a:r>
          </a:p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400" b="1" dirty="0"/>
              <a:t>O debenturista é um credor.</a:t>
            </a:r>
          </a:p>
          <a:p>
            <a:pPr marL="342900" indent="-342900">
              <a:spcBef>
                <a:spcPct val="50000"/>
              </a:spcBef>
              <a:buFont typeface="Symbol" panose="05050102010706020507" pitchFamily="18" charset="2"/>
              <a:buChar char="*"/>
            </a:pPr>
            <a:r>
              <a:rPr lang="pt-BR" altLang="pt-BR" sz="2400" b="1" dirty="0"/>
              <a:t>Direitos na </a:t>
            </a:r>
            <a:r>
              <a:rPr lang="pt-BR" altLang="pt-BR" sz="2400" b="1" u="sng" dirty="0"/>
              <a:t>Escritura de Emissão</a:t>
            </a:r>
            <a:r>
              <a:rPr lang="pt-BR" altLang="pt-BR" sz="2400" b="1" dirty="0"/>
              <a:t>.</a:t>
            </a:r>
          </a:p>
        </p:txBody>
      </p:sp>
      <p:grpSp>
        <p:nvGrpSpPr>
          <p:cNvPr id="40" name="Agrupar 39">
            <a:extLst>
              <a:ext uri="{FF2B5EF4-FFF2-40B4-BE49-F238E27FC236}">
                <a16:creationId xmlns:a16="http://schemas.microsoft.com/office/drawing/2014/main" id="{5556B042-C198-4FD6-94A3-7FB9CCB0560F}"/>
              </a:ext>
            </a:extLst>
          </p:cNvPr>
          <p:cNvGrpSpPr/>
          <p:nvPr/>
        </p:nvGrpSpPr>
        <p:grpSpPr>
          <a:xfrm>
            <a:off x="878294" y="1899295"/>
            <a:ext cx="5217706" cy="3393708"/>
            <a:chOff x="1004228" y="1567991"/>
            <a:chExt cx="5217706" cy="3393708"/>
          </a:xfrm>
        </p:grpSpPr>
        <p:sp>
          <p:nvSpPr>
            <p:cNvPr id="10" name="Retângulo 9">
              <a:extLst>
                <a:ext uri="{FF2B5EF4-FFF2-40B4-BE49-F238E27FC236}">
                  <a16:creationId xmlns:a16="http://schemas.microsoft.com/office/drawing/2014/main" id="{247E3C90-97D5-4492-971B-6AC781FF8E21}"/>
                </a:ext>
              </a:extLst>
            </p:cNvPr>
            <p:cNvSpPr/>
            <p:nvPr/>
          </p:nvSpPr>
          <p:spPr>
            <a:xfrm>
              <a:off x="3841182" y="2119153"/>
              <a:ext cx="2021487" cy="2842546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2" name="Line 13">
              <a:extLst>
                <a:ext uri="{FF2B5EF4-FFF2-40B4-BE49-F238E27FC236}">
                  <a16:creationId xmlns:a16="http://schemas.microsoft.com/office/drawing/2014/main" id="{3B5F54C6-3CEB-49B9-98FE-8577623874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48339" y="3115585"/>
              <a:ext cx="885173" cy="1467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pt-BR"/>
            </a:p>
          </p:txBody>
        </p:sp>
        <p:sp>
          <p:nvSpPr>
            <p:cNvPr id="13" name="Line 14">
              <a:extLst>
                <a:ext uri="{FF2B5EF4-FFF2-40B4-BE49-F238E27FC236}">
                  <a16:creationId xmlns:a16="http://schemas.microsoft.com/office/drawing/2014/main" id="{196059C4-765E-4963-83A3-FB3CF457EE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74575" y="3849246"/>
              <a:ext cx="1106467" cy="2200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lang="pt-BR"/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709EC721-7514-4D1B-AFD1-F39ECC5E60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2356" y="3921752"/>
              <a:ext cx="1106467" cy="382115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333399"/>
                  </a:solidFill>
                  <a:latin typeface="Arial Narrow" pitchFamily="34" charset="0"/>
                </a:rPr>
                <a:t>Ações</a:t>
              </a:r>
            </a:p>
          </p:txBody>
        </p:sp>
        <p:sp>
          <p:nvSpPr>
            <p:cNvPr id="15" name="Text Box 16">
              <a:extLst>
                <a:ext uri="{FF2B5EF4-FFF2-40B4-BE49-F238E27FC236}">
                  <a16:creationId xmlns:a16="http://schemas.microsoft.com/office/drawing/2014/main" id="{4E14590C-6D77-4F00-B970-59CD4ACEF3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649" y="2812471"/>
              <a:ext cx="1475289" cy="382115"/>
            </a:xfrm>
            <a:prstGeom prst="rect">
              <a:avLst/>
            </a:prstGeom>
            <a:solidFill>
              <a:srgbClr val="CCFFCC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000" b="1">
                  <a:solidFill>
                    <a:srgbClr val="333399"/>
                  </a:solidFill>
                  <a:latin typeface="Arial Narrow" pitchFamily="34" charset="0"/>
                </a:rPr>
                <a:t>Debêntures</a:t>
              </a:r>
            </a:p>
          </p:txBody>
        </p:sp>
        <p:sp>
          <p:nvSpPr>
            <p:cNvPr id="17" name="Rectangle 20">
              <a:extLst>
                <a:ext uri="{FF2B5EF4-FFF2-40B4-BE49-F238E27FC236}">
                  <a16:creationId xmlns:a16="http://schemas.microsoft.com/office/drawing/2014/main" id="{48FFF995-CD43-4CEC-9FDC-F3444E1665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4228" y="2602022"/>
              <a:ext cx="958938" cy="1760788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18" name="Rectangle 21">
              <a:extLst>
                <a:ext uri="{FF2B5EF4-FFF2-40B4-BE49-F238E27FC236}">
                  <a16:creationId xmlns:a16="http://schemas.microsoft.com/office/drawing/2014/main" id="{A7030A06-5CDC-48C6-B0EE-2052740BB0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166" y="2602022"/>
              <a:ext cx="958938" cy="586929"/>
            </a:xfrm>
            <a:prstGeom prst="rect">
              <a:avLst/>
            </a:prstGeom>
            <a:solidFill>
              <a:srgbClr val="FFCC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19" name="Text Box 22">
              <a:extLst>
                <a:ext uri="{FF2B5EF4-FFF2-40B4-BE49-F238E27FC236}">
                  <a16:creationId xmlns:a16="http://schemas.microsoft.com/office/drawing/2014/main" id="{D5E9470B-F748-459E-BFAA-133128499E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73050" y="2146540"/>
              <a:ext cx="1180231" cy="353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b="1" dirty="0">
                  <a:latin typeface="Arial Narrow" pitchFamily="34" charset="0"/>
                </a:rPr>
                <a:t>S.A.</a:t>
              </a:r>
            </a:p>
          </p:txBody>
        </p:sp>
        <p:sp>
          <p:nvSpPr>
            <p:cNvPr id="20" name="Rectangle 23">
              <a:extLst>
                <a:ext uri="{FF2B5EF4-FFF2-40B4-BE49-F238E27FC236}">
                  <a16:creationId xmlns:a16="http://schemas.microsoft.com/office/drawing/2014/main" id="{BE533C91-4DBC-492A-8CFC-BDB9F97BA2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166" y="2968852"/>
              <a:ext cx="958938" cy="586929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21" name="Rectangle 24">
              <a:extLst>
                <a:ext uri="{FF2B5EF4-FFF2-40B4-BE49-F238E27FC236}">
                  <a16:creationId xmlns:a16="http://schemas.microsoft.com/office/drawing/2014/main" id="{521C3B85-521B-45BA-B0C2-84CB4B8691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3166" y="3482415"/>
              <a:ext cx="958938" cy="880393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endParaRPr lang="pt-BR"/>
            </a:p>
          </p:txBody>
        </p:sp>
        <p:sp>
          <p:nvSpPr>
            <p:cNvPr id="22" name="Text Box 25">
              <a:extLst>
                <a:ext uri="{FF2B5EF4-FFF2-40B4-BE49-F238E27FC236}">
                  <a16:creationId xmlns:a16="http://schemas.microsoft.com/office/drawing/2014/main" id="{B8E0A3D8-3B51-498B-9A48-03B67275C9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3166" y="2602022"/>
              <a:ext cx="590116" cy="324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PC</a:t>
              </a:r>
            </a:p>
          </p:txBody>
        </p:sp>
        <p:sp>
          <p:nvSpPr>
            <p:cNvPr id="23" name="Text Box 26">
              <a:extLst>
                <a:ext uri="{FF2B5EF4-FFF2-40B4-BE49-F238E27FC236}">
                  <a16:creationId xmlns:a16="http://schemas.microsoft.com/office/drawing/2014/main" id="{A9C74009-1C9E-487F-ACB7-637E44B587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3166" y="2968852"/>
              <a:ext cx="590116" cy="324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 dirty="0">
                  <a:latin typeface="Arial Narrow" pitchFamily="34" charset="0"/>
                </a:rPr>
                <a:t>PNC</a:t>
              </a:r>
            </a:p>
          </p:txBody>
        </p:sp>
        <p:sp>
          <p:nvSpPr>
            <p:cNvPr id="24" name="Text Box 27">
              <a:extLst>
                <a:ext uri="{FF2B5EF4-FFF2-40B4-BE49-F238E27FC236}">
                  <a16:creationId xmlns:a16="http://schemas.microsoft.com/office/drawing/2014/main" id="{73CD6C4C-33ED-4426-8FA2-09142A9580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3166" y="3482415"/>
              <a:ext cx="516351" cy="324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PL</a:t>
              </a:r>
            </a:p>
          </p:txBody>
        </p:sp>
        <p:sp>
          <p:nvSpPr>
            <p:cNvPr id="25" name="Text Box 28">
              <a:extLst>
                <a:ext uri="{FF2B5EF4-FFF2-40B4-BE49-F238E27FC236}">
                  <a16:creationId xmlns:a16="http://schemas.microsoft.com/office/drawing/2014/main" id="{8C6A699A-3428-4CE1-9CEF-4C9F1F4F8E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4228" y="3262317"/>
              <a:ext cx="958938" cy="3240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1600" b="1">
                  <a:latin typeface="Arial Narrow" pitchFamily="34" charset="0"/>
                </a:rPr>
                <a:t>ATIVOS</a:t>
              </a:r>
            </a:p>
          </p:txBody>
        </p:sp>
        <p:sp>
          <p:nvSpPr>
            <p:cNvPr id="26" name="Text Box 31">
              <a:extLst>
                <a:ext uri="{FF2B5EF4-FFF2-40B4-BE49-F238E27FC236}">
                  <a16:creationId xmlns:a16="http://schemas.microsoft.com/office/drawing/2014/main" id="{64FDA998-A256-4F73-98EA-F8B753FFC2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2649" y="1567991"/>
              <a:ext cx="2729285" cy="444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pt-BR" sz="2400" dirty="0">
                  <a:solidFill>
                    <a:srgbClr val="0070C0"/>
                  </a:solidFill>
                  <a:cs typeface="Arial" pitchFamily="34" charset="0"/>
                </a:rPr>
                <a:t>Mercado de Capitais </a:t>
              </a:r>
            </a:p>
          </p:txBody>
        </p:sp>
        <p:pic>
          <p:nvPicPr>
            <p:cNvPr id="27" name="Picture 14" descr="http://andrebona.com.br/site/wp-content/uploads/2012/02/debentures.jpg">
              <a:extLst>
                <a:ext uri="{FF2B5EF4-FFF2-40B4-BE49-F238E27FC236}">
                  <a16:creationId xmlns:a16="http://schemas.microsoft.com/office/drawing/2014/main" id="{03E952B6-9A80-48A0-A0EA-028020B0EA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 l="18001" r="9995"/>
            <a:stretch>
              <a:fillRect/>
            </a:stretch>
          </p:blipFill>
          <p:spPr bwMode="auto">
            <a:xfrm>
              <a:off x="4886778" y="2465805"/>
              <a:ext cx="836477" cy="909751"/>
            </a:xfrm>
            <a:prstGeom prst="rect">
              <a:avLst/>
            </a:prstGeom>
            <a:noFill/>
          </p:spPr>
        </p:pic>
        <p:pic>
          <p:nvPicPr>
            <p:cNvPr id="28" name="Picture 16" descr="http://www.sec.gov/Archives/edgar/data/1471443/000119312511208441/g175700ex4_1pg001.jpg">
              <a:extLst>
                <a:ext uri="{FF2B5EF4-FFF2-40B4-BE49-F238E27FC236}">
                  <a16:creationId xmlns:a16="http://schemas.microsoft.com/office/drawing/2014/main" id="{141B271B-327F-48A1-A07A-1385BFD3A3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17072" y="3852413"/>
              <a:ext cx="1001028" cy="663284"/>
            </a:xfrm>
            <a:prstGeom prst="rect">
              <a:avLst/>
            </a:prstGeom>
            <a:noFill/>
          </p:spPr>
        </p:pic>
      </p:grpSp>
      <p:cxnSp>
        <p:nvCxnSpPr>
          <p:cNvPr id="32" name="Conector reto 31">
            <a:extLst>
              <a:ext uri="{FF2B5EF4-FFF2-40B4-BE49-F238E27FC236}">
                <a16:creationId xmlns:a16="http://schemas.microsoft.com/office/drawing/2014/main" id="{2613148B-E597-4B11-88F8-2C607E828A34}"/>
              </a:ext>
            </a:extLst>
          </p:cNvPr>
          <p:cNvCxnSpPr>
            <a:cxnSpLocks/>
          </p:cNvCxnSpPr>
          <p:nvPr/>
        </p:nvCxnSpPr>
        <p:spPr>
          <a:xfrm>
            <a:off x="5570931" y="3194370"/>
            <a:ext cx="130531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CEF28600-4253-4ECD-BADF-10BB1DF16F1F}"/>
              </a:ext>
            </a:extLst>
          </p:cNvPr>
          <p:cNvCxnSpPr>
            <a:cxnSpLocks/>
          </p:cNvCxnSpPr>
          <p:nvPr/>
        </p:nvCxnSpPr>
        <p:spPr>
          <a:xfrm flipH="1" flipV="1">
            <a:off x="6876248" y="2437613"/>
            <a:ext cx="22453" cy="285539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531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>
            <a:extLst>
              <a:ext uri="{FF2B5EF4-FFF2-40B4-BE49-F238E27FC236}">
                <a16:creationId xmlns:a16="http://schemas.microsoft.com/office/drawing/2014/main" id="{1555AC42-0AD5-4FA0-A8EC-3AD367F7A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635" y="2090172"/>
            <a:ext cx="697064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Captação de recursos junto ao público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Prazos longos e juros mais baixos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Legislação específica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Com juros </a:t>
            </a:r>
            <a:r>
              <a:rPr lang="pt-BR" altLang="pt-BR" sz="2800" b="1" dirty="0" err="1"/>
              <a:t>pré</a:t>
            </a:r>
            <a:r>
              <a:rPr lang="pt-BR" altLang="pt-BR" sz="2800" b="1" dirty="0"/>
              <a:t> ou pós fixados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Adequação aos fluxos de caixa da empresa</a:t>
            </a:r>
          </a:p>
        </p:txBody>
      </p:sp>
      <p:pic>
        <p:nvPicPr>
          <p:cNvPr id="8" name="Picture 14" descr="http://andrebona.com.br/site/wp-content/uploads/2012/02/debentures.jpg">
            <a:extLst>
              <a:ext uri="{FF2B5EF4-FFF2-40B4-BE49-F238E27FC236}">
                <a16:creationId xmlns:a16="http://schemas.microsoft.com/office/drawing/2014/main" id="{546F10CB-3A00-4409-838D-0FE273E82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8001" r="9995"/>
          <a:stretch>
            <a:fillRect/>
          </a:stretch>
        </p:blipFill>
        <p:spPr bwMode="auto">
          <a:xfrm>
            <a:off x="995969" y="2376120"/>
            <a:ext cx="2162518" cy="2351951"/>
          </a:xfrm>
          <a:prstGeom prst="rect">
            <a:avLst/>
          </a:prstGeom>
          <a:noFill/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15C48F4C-4599-40B9-9C2A-EFF705491F3B}"/>
              </a:ext>
            </a:extLst>
          </p:cNvPr>
          <p:cNvSpPr txBox="1"/>
          <p:nvPr/>
        </p:nvSpPr>
        <p:spPr>
          <a:xfrm>
            <a:off x="3070289" y="880150"/>
            <a:ext cx="4284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Debêntures</a:t>
            </a:r>
          </a:p>
        </p:txBody>
      </p:sp>
    </p:spTree>
    <p:extLst>
      <p:ext uri="{BB962C8B-B14F-4D97-AF65-F5344CB8AC3E}">
        <p14:creationId xmlns:p14="http://schemas.microsoft.com/office/powerpoint/2010/main" val="412635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1FD4F9A8-29C7-4D40-BAC7-E62344F8FF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111487"/>
              </p:ext>
            </p:extLst>
          </p:nvPr>
        </p:nvGraphicFramePr>
        <p:xfrm>
          <a:off x="838200" y="1683026"/>
          <a:ext cx="10515599" cy="46250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97348">
                  <a:extLst>
                    <a:ext uri="{9D8B030D-6E8A-4147-A177-3AD203B41FA5}">
                      <a16:colId xmlns:a16="http://schemas.microsoft.com/office/drawing/2014/main" val="3849624804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1180226034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816825340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2537099639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3527811938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2716583238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50102310"/>
                    </a:ext>
                  </a:extLst>
                </a:gridCol>
                <a:gridCol w="1016893">
                  <a:extLst>
                    <a:ext uri="{9D8B030D-6E8A-4147-A177-3AD203B41FA5}">
                      <a16:colId xmlns:a16="http://schemas.microsoft.com/office/drawing/2014/main" val="1521685856"/>
                    </a:ext>
                  </a:extLst>
                </a:gridCol>
              </a:tblGrid>
              <a:tr h="51388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                                                   Volume (R$)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764418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513415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S.A. de capital aberto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50,3%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57,7%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46,7%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67,7%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57,2%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55,7%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55,8%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895928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S.A. de capital fechado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49,7%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42,3%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53,3%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32,3%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42,8%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44,3%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44,2%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221146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714367"/>
                  </a:ext>
                </a:extLst>
              </a:tr>
              <a:tr h="513889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                                                      Número de operações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143877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 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2016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2017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2018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2019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2020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2021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  <a:latin typeface="+mn-lt"/>
                        </a:rPr>
                        <a:t>2022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258287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marL="108000" algn="l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S.A. de capital aberto</a:t>
                      </a: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39,1%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39,3%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37,3%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39,9%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41,3%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34,3%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40,3%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3805276627"/>
                  </a:ext>
                </a:extLst>
              </a:tr>
              <a:tr h="513889">
                <a:tc>
                  <a:txBody>
                    <a:bodyPr/>
                    <a:lstStyle/>
                    <a:p>
                      <a:pPr marL="108000" algn="l" defTabSz="914400" rtl="0" eaLnBrk="1" fontAlgn="ctr" latinLnBrk="0" hangingPunct="1"/>
                      <a:r>
                        <a:rPr lang="pt-BR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S.A. de capital fechado</a:t>
                      </a: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60,9%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60,7%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  <a:latin typeface="+mn-lt"/>
                        </a:rPr>
                        <a:t>62,7%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60,1%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58,7%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65,7%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  <a:latin typeface="+mn-lt"/>
                        </a:rPr>
                        <a:t>59,7%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+mn-lt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1454918901"/>
                  </a:ext>
                </a:extLst>
              </a:tr>
            </a:tbl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F3485813-7D27-48CC-9107-477FCF198E7F}"/>
              </a:ext>
            </a:extLst>
          </p:cNvPr>
          <p:cNvSpPr txBox="1"/>
          <p:nvPr/>
        </p:nvSpPr>
        <p:spPr>
          <a:xfrm>
            <a:off x="838200" y="673010"/>
            <a:ext cx="8689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Emissores de Debêntures</a:t>
            </a:r>
            <a:endParaRPr lang="pt-BR" altLang="pt-BR" sz="3600" b="1" dirty="0"/>
          </a:p>
        </p:txBody>
      </p:sp>
    </p:spTree>
    <p:extLst>
      <p:ext uri="{BB962C8B-B14F-4D97-AF65-F5344CB8AC3E}">
        <p14:creationId xmlns:p14="http://schemas.microsoft.com/office/powerpoint/2010/main" val="206381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id="{860C093D-D3B5-4872-AA6A-D7AF5F640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1997823"/>
            <a:ext cx="5102087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Juros pré-fixados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Juros pós-fixados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Juros + participação no lucros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Juros + prêmio de reembolso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Juros + participação + prêmio</a:t>
            </a:r>
          </a:p>
        </p:txBody>
      </p:sp>
      <p:pic>
        <p:nvPicPr>
          <p:cNvPr id="3" name="Picture 14" descr="http://andrebona.com.br/site/wp-content/uploads/2012/02/debentures.jpg">
            <a:extLst>
              <a:ext uri="{FF2B5EF4-FFF2-40B4-BE49-F238E27FC236}">
                <a16:creationId xmlns:a16="http://schemas.microsoft.com/office/drawing/2014/main" id="{A9A8A74E-7FC4-494B-AE04-1AA31A1AA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8001" r="9995"/>
          <a:stretch>
            <a:fillRect/>
          </a:stretch>
        </p:blipFill>
        <p:spPr bwMode="auto">
          <a:xfrm>
            <a:off x="1989030" y="2376118"/>
            <a:ext cx="2162518" cy="2351951"/>
          </a:xfrm>
          <a:prstGeom prst="rect">
            <a:avLst/>
          </a:prstGeom>
          <a:noFill/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C766A76-5DA4-49A3-81F0-5F64A3FE3E8B}"/>
              </a:ext>
            </a:extLst>
          </p:cNvPr>
          <p:cNvSpPr txBox="1"/>
          <p:nvPr/>
        </p:nvSpPr>
        <p:spPr>
          <a:xfrm>
            <a:off x="3070289" y="880150"/>
            <a:ext cx="5901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Debêntures: Remuneração</a:t>
            </a:r>
          </a:p>
        </p:txBody>
      </p:sp>
    </p:spTree>
    <p:extLst>
      <p:ext uri="{BB962C8B-B14F-4D97-AF65-F5344CB8AC3E}">
        <p14:creationId xmlns:p14="http://schemas.microsoft.com/office/powerpoint/2010/main" val="2698571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A87ACD9-3269-4A53-A4D7-9A72DAF0C192}"/>
              </a:ext>
            </a:extLst>
          </p:cNvPr>
          <p:cNvSpPr txBox="1"/>
          <p:nvPr/>
        </p:nvSpPr>
        <p:spPr>
          <a:xfrm>
            <a:off x="1919620" y="964557"/>
            <a:ext cx="8689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Debêntures c</a:t>
            </a:r>
            <a:r>
              <a:rPr lang="pt-BR" altLang="pt-BR" sz="3600" b="1" dirty="0"/>
              <a:t>om juros </a:t>
            </a:r>
            <a:r>
              <a:rPr lang="pt-BR" altLang="pt-BR" sz="3600" b="1" dirty="0" err="1"/>
              <a:t>pré</a:t>
            </a:r>
            <a:r>
              <a:rPr lang="pt-BR" altLang="pt-BR" sz="3600" b="1" dirty="0"/>
              <a:t> ou pós fixados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50A608D1-F261-4959-BD36-F9F048DE2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901630"/>
              </p:ext>
            </p:extLst>
          </p:nvPr>
        </p:nvGraphicFramePr>
        <p:xfrm>
          <a:off x="1222883" y="2140473"/>
          <a:ext cx="9746234" cy="35718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0231">
                  <a:extLst>
                    <a:ext uri="{9D8B030D-6E8A-4147-A177-3AD203B41FA5}">
                      <a16:colId xmlns:a16="http://schemas.microsoft.com/office/drawing/2014/main" val="2814334670"/>
                    </a:ext>
                  </a:extLst>
                </a:gridCol>
                <a:gridCol w="1049429">
                  <a:extLst>
                    <a:ext uri="{9D8B030D-6E8A-4147-A177-3AD203B41FA5}">
                      <a16:colId xmlns:a16="http://schemas.microsoft.com/office/drawing/2014/main" val="1764017151"/>
                    </a:ext>
                  </a:extLst>
                </a:gridCol>
                <a:gridCol w="1049429">
                  <a:extLst>
                    <a:ext uri="{9D8B030D-6E8A-4147-A177-3AD203B41FA5}">
                      <a16:colId xmlns:a16="http://schemas.microsoft.com/office/drawing/2014/main" val="1179481691"/>
                    </a:ext>
                  </a:extLst>
                </a:gridCol>
                <a:gridCol w="1049429">
                  <a:extLst>
                    <a:ext uri="{9D8B030D-6E8A-4147-A177-3AD203B41FA5}">
                      <a16:colId xmlns:a16="http://schemas.microsoft.com/office/drawing/2014/main" val="2799050492"/>
                    </a:ext>
                  </a:extLst>
                </a:gridCol>
                <a:gridCol w="1049429">
                  <a:extLst>
                    <a:ext uri="{9D8B030D-6E8A-4147-A177-3AD203B41FA5}">
                      <a16:colId xmlns:a16="http://schemas.microsoft.com/office/drawing/2014/main" val="4029555979"/>
                    </a:ext>
                  </a:extLst>
                </a:gridCol>
                <a:gridCol w="1049429">
                  <a:extLst>
                    <a:ext uri="{9D8B030D-6E8A-4147-A177-3AD203B41FA5}">
                      <a16:colId xmlns:a16="http://schemas.microsoft.com/office/drawing/2014/main" val="27699885"/>
                    </a:ext>
                  </a:extLst>
                </a:gridCol>
                <a:gridCol w="1049429">
                  <a:extLst>
                    <a:ext uri="{9D8B030D-6E8A-4147-A177-3AD203B41FA5}">
                      <a16:colId xmlns:a16="http://schemas.microsoft.com/office/drawing/2014/main" val="1775560678"/>
                    </a:ext>
                  </a:extLst>
                </a:gridCol>
                <a:gridCol w="1049429">
                  <a:extLst>
                    <a:ext uri="{9D8B030D-6E8A-4147-A177-3AD203B41FA5}">
                      <a16:colId xmlns:a16="http://schemas.microsoft.com/office/drawing/2014/main" val="3686166489"/>
                    </a:ext>
                  </a:extLst>
                </a:gridCol>
              </a:tblGrid>
              <a:tr h="595304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% por volume</a:t>
                      </a:r>
                      <a:endParaRPr lang="pt-BR" sz="24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29647"/>
                  </a:ext>
                </a:extLst>
              </a:tr>
              <a:tr h="5953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 Indexador 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2016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2017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2018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2019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2020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2021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u="none" strike="noStrike" dirty="0">
                          <a:effectLst/>
                        </a:rPr>
                        <a:t>2022</a:t>
                      </a:r>
                      <a:endParaRPr lang="pt-BR" sz="2400" b="1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413489"/>
                  </a:ext>
                </a:extLst>
              </a:tr>
              <a:tr h="5953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% do DI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55,5%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48,9%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50,0%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23,9%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0,3%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0,1%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1638588165"/>
                  </a:ext>
                </a:extLst>
              </a:tr>
              <a:tr h="5953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DI + Spread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33,2%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38,5%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32,8%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54,4%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68,7%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71,2%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82,8%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3321747160"/>
                  </a:ext>
                </a:extLst>
              </a:tr>
              <a:tr h="5953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IPCA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10,0%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12,2%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13,0%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20,9%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21,9%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22,7%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14,2%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3734107708"/>
                  </a:ext>
                </a:extLst>
              </a:tr>
              <a:tr h="59530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Outros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1,3%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0,4%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>
                          <a:effectLst/>
                        </a:rPr>
                        <a:t>4,2%</a:t>
                      </a:r>
                      <a:endParaRPr lang="pt-BR" sz="2400" b="0" i="0" u="none" strike="noStrike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0,9%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8,1%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5,9%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2,9%</a:t>
                      </a:r>
                      <a:endParaRPr lang="pt-BR" sz="2400" b="0" i="0" u="none" strike="noStrike" dirty="0">
                        <a:solidFill>
                          <a:srgbClr val="4C4D4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67" marR="8667" marT="8667" marB="0" anchor="ctr"/>
                </a:tc>
                <a:extLst>
                  <a:ext uri="{0D108BD9-81ED-4DB2-BD59-A6C34878D82A}">
                    <a16:rowId xmlns:a16="http://schemas.microsoft.com/office/drawing/2014/main" val="2434866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861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4">
            <a:extLst>
              <a:ext uri="{FF2B5EF4-FFF2-40B4-BE49-F238E27FC236}">
                <a16:creationId xmlns:a16="http://schemas.microsoft.com/office/drawing/2014/main" id="{007D08CB-AABE-4DD2-824C-981532099D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9635" y="2090172"/>
            <a:ext cx="6970643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Emissões e séries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Nominativa ou Escritural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Conversível, Simples ou Permutável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Diferentes tipos de vencimento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altLang="pt-BR" sz="2800" b="1" dirty="0"/>
              <a:t>Diferentes tipos de amortização e resgate</a:t>
            </a:r>
          </a:p>
        </p:txBody>
      </p:sp>
      <p:pic>
        <p:nvPicPr>
          <p:cNvPr id="7" name="Picture 14" descr="http://andrebona.com.br/site/wp-content/uploads/2012/02/debentures.jpg">
            <a:extLst>
              <a:ext uri="{FF2B5EF4-FFF2-40B4-BE49-F238E27FC236}">
                <a16:creationId xmlns:a16="http://schemas.microsoft.com/office/drawing/2014/main" id="{25DD9A9A-3A37-447D-86F0-61243C3F15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l="18001" r="9995"/>
          <a:stretch>
            <a:fillRect/>
          </a:stretch>
        </p:blipFill>
        <p:spPr bwMode="auto">
          <a:xfrm>
            <a:off x="995969" y="2376120"/>
            <a:ext cx="2162518" cy="2351951"/>
          </a:xfrm>
          <a:prstGeom prst="rect">
            <a:avLst/>
          </a:prstGeom>
          <a:noFill/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54EDC343-EF30-4EBB-BAFB-04047A925D9F}"/>
              </a:ext>
            </a:extLst>
          </p:cNvPr>
          <p:cNvSpPr txBox="1"/>
          <p:nvPr/>
        </p:nvSpPr>
        <p:spPr>
          <a:xfrm>
            <a:off x="3070289" y="880150"/>
            <a:ext cx="4284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/>
              <a:t>Debêntures</a:t>
            </a:r>
          </a:p>
        </p:txBody>
      </p:sp>
    </p:spTree>
    <p:extLst>
      <p:ext uri="{BB962C8B-B14F-4D97-AF65-F5344CB8AC3E}">
        <p14:creationId xmlns:p14="http://schemas.microsoft.com/office/powerpoint/2010/main" val="1108017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F2F3E3A2-3FCF-475B-9BD8-3D9433E036CE}"/>
              </a:ext>
            </a:extLst>
          </p:cNvPr>
          <p:cNvSpPr/>
          <p:nvPr/>
        </p:nvSpPr>
        <p:spPr>
          <a:xfrm>
            <a:off x="1971260" y="2171414"/>
            <a:ext cx="8249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pt-BR" sz="2400" b="1" dirty="0">
                <a:solidFill>
                  <a:srgbClr val="333333"/>
                </a:solidFill>
              </a:rPr>
              <a:t>Debêntures Nominativas</a:t>
            </a:r>
          </a:p>
          <a:p>
            <a:pPr algn="just" fontAlgn="base"/>
            <a:endParaRPr lang="pt-BR" sz="2400" dirty="0"/>
          </a:p>
          <a:p>
            <a:pPr algn="just" fontAlgn="base"/>
            <a:r>
              <a:rPr lang="pt-BR" sz="2400" dirty="0"/>
              <a:t>Emitidas em nome do investidor e com registro e controle de transferência na companhia emissora.</a:t>
            </a:r>
          </a:p>
          <a:p>
            <a:pPr algn="just" fontAlgn="base"/>
            <a:endParaRPr lang="pt-BR" sz="2400" b="1" dirty="0">
              <a:solidFill>
                <a:srgbClr val="333333"/>
              </a:solidFill>
            </a:endParaRPr>
          </a:p>
          <a:p>
            <a:pPr algn="just" fontAlgn="base"/>
            <a:endParaRPr lang="pt-BR" sz="2400" b="1" dirty="0">
              <a:solidFill>
                <a:srgbClr val="333333"/>
              </a:solidFill>
            </a:endParaRPr>
          </a:p>
          <a:p>
            <a:pPr algn="just" fontAlgn="base"/>
            <a:r>
              <a:rPr lang="pt-BR" sz="2400" b="1" dirty="0">
                <a:solidFill>
                  <a:srgbClr val="333333"/>
                </a:solidFill>
              </a:rPr>
              <a:t>Debêntures Escriturais</a:t>
            </a:r>
          </a:p>
          <a:p>
            <a:pPr algn="just" fontAlgn="base"/>
            <a:endParaRPr lang="pt-BR" sz="2400" dirty="0"/>
          </a:p>
          <a:p>
            <a:pPr algn="just" fontAlgn="base"/>
            <a:r>
              <a:rPr lang="pt-BR" sz="2400" dirty="0"/>
              <a:t>Identificam o nome do investidor, mas ficam sob custódia de uma instituição financeira autorizada pela CVM.</a:t>
            </a:r>
            <a:endParaRPr lang="pt-BR" sz="2400" b="0" i="0" dirty="0">
              <a:effectLst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771BC6FF-0E6F-448E-8D9E-9765FD6AB13A}"/>
              </a:ext>
            </a:extLst>
          </p:cNvPr>
          <p:cNvSpPr txBox="1"/>
          <p:nvPr/>
        </p:nvSpPr>
        <p:spPr>
          <a:xfrm>
            <a:off x="1971260" y="869316"/>
            <a:ext cx="77302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dirty="0"/>
              <a:t>Debêntures Nominativas e Escriturais</a:t>
            </a:r>
          </a:p>
        </p:txBody>
      </p:sp>
    </p:spTree>
    <p:extLst>
      <p:ext uri="{BB962C8B-B14F-4D97-AF65-F5344CB8AC3E}">
        <p14:creationId xmlns:p14="http://schemas.microsoft.com/office/powerpoint/2010/main" val="589828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4457</TotalTime>
  <Words>969</Words>
  <Application>Microsoft Office PowerPoint</Application>
  <PresentationFormat>Widescreen</PresentationFormat>
  <Paragraphs>397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Arial Narrow</vt:lpstr>
      <vt:lpstr>Calibri</vt:lpstr>
      <vt:lpstr>Calibri Light</vt:lpstr>
      <vt:lpstr>Symbol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Tabajara Pimenta Junior</dc:creator>
  <cp:lastModifiedBy>Tabajara Pimenta Junior</cp:lastModifiedBy>
  <cp:revision>153</cp:revision>
  <dcterms:created xsi:type="dcterms:W3CDTF">2020-06-06T13:24:47Z</dcterms:created>
  <dcterms:modified xsi:type="dcterms:W3CDTF">2023-10-24T15:54:10Z</dcterms:modified>
</cp:coreProperties>
</file>