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70" r:id="rId2"/>
    <p:sldId id="260" r:id="rId3"/>
    <p:sldId id="335" r:id="rId4"/>
    <p:sldId id="316" r:id="rId5"/>
    <p:sldId id="262" r:id="rId6"/>
    <p:sldId id="266" r:id="rId7"/>
    <p:sldId id="317" r:id="rId8"/>
    <p:sldId id="263" r:id="rId9"/>
    <p:sldId id="264" r:id="rId10"/>
    <p:sldId id="269" r:id="rId11"/>
    <p:sldId id="265" r:id="rId12"/>
    <p:sldId id="271" r:id="rId13"/>
    <p:sldId id="272" r:id="rId14"/>
    <p:sldId id="344" r:id="rId15"/>
    <p:sldId id="274" r:id="rId16"/>
    <p:sldId id="345" r:id="rId17"/>
    <p:sldId id="276" r:id="rId18"/>
    <p:sldId id="277" r:id="rId19"/>
    <p:sldId id="278" r:id="rId20"/>
    <p:sldId id="279" r:id="rId21"/>
    <p:sldId id="280" r:id="rId22"/>
    <p:sldId id="283" r:id="rId23"/>
    <p:sldId id="282" r:id="rId24"/>
    <p:sldId id="289" r:id="rId25"/>
    <p:sldId id="285" r:id="rId26"/>
    <p:sldId id="286" r:id="rId27"/>
    <p:sldId id="338" r:id="rId28"/>
    <p:sldId id="339" r:id="rId29"/>
    <p:sldId id="290" r:id="rId30"/>
    <p:sldId id="287" r:id="rId31"/>
    <p:sldId id="288" r:id="rId32"/>
    <p:sldId id="347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CCCC"/>
    <a:srgbClr val="CCFFFF"/>
    <a:srgbClr val="006699"/>
    <a:srgbClr val="009999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904" autoAdjust="0"/>
    <p:restoredTop sz="71028" autoAdjust="0"/>
  </p:normalViewPr>
  <p:slideViewPr>
    <p:cSldViewPr>
      <p:cViewPr>
        <p:scale>
          <a:sx n="60" d="100"/>
          <a:sy n="60" d="100"/>
        </p:scale>
        <p:origin x="-328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7D8B1A-4D93-4854-B134-67CA1D13016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9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0C0543-5326-4F60-8E37-BB6286A9A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Lousa, Nome,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prtga</a:t>
            </a:r>
            <a:r>
              <a:rPr lang="pt-BR" baseline="0" dirty="0" smtClean="0"/>
              <a:t>, falar de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Seleção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Nesse momento ciência e técnica tornam-se aliados para permitir o desenvolvimento industrial e dar cabo ao sonho da burguesia de desenvolvimento.  </a:t>
            </a:r>
            <a:endParaRPr lang="pt-BR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 </a:t>
            </a:r>
            <a:endParaRPr lang="pt-BR" sz="12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O positivismo coloca a primazia do conhecimento científico. O estado positivo (após o teológico e metafísico), busca-se o conhecimento das relações invariáveis dos fatos, por meio das observações e raciocínio que buscam alcançar as leis efetivas. O termo positivo indica o real em relação ao </a:t>
            </a:r>
            <a:r>
              <a:rPr lang="pt-BR" sz="1200" b="1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quimero</a:t>
            </a:r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o preciso em relação ao vago, certeza em relação á indecisão.  Progresso dentro da ordem. Conhecer as leis invariáveis para dominar a natureza e o mundo e conquistar a liberdade</a:t>
            </a:r>
          </a:p>
          <a:p>
            <a:endParaRPr lang="pt-BR" sz="1200" b="1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É do final do </a:t>
            </a:r>
            <a:r>
              <a:rPr lang="pt-BR" sz="1200" b="1" kern="120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seculo</a:t>
            </a:r>
            <a:r>
              <a:rPr lang="pt-BR" sz="12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a maior parte das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descobertas com nomes como Dalton, </a:t>
            </a:r>
            <a:r>
              <a:rPr lang="pt-BR" sz="1200" b="1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LaPlace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</a:t>
            </a:r>
            <a:r>
              <a:rPr lang="pt-BR" sz="1200" b="1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Lavosier</a:t>
            </a:r>
            <a:r>
              <a:rPr lang="pt-BR" sz="1200" b="1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, descobrindo regras e leis físicas e biológicas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Atenção porque vou fazer referencia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</a:t>
            </a:r>
            <a:r>
              <a:rPr lang="pt-BR" dirty="0" err="1" smtClean="0"/>
              <a:t>River</a:t>
            </a:r>
            <a:r>
              <a:rPr lang="pt-BR" dirty="0" smtClean="0"/>
              <a:t> </a:t>
            </a:r>
            <a:r>
              <a:rPr lang="pt-BR" dirty="0" err="1" smtClean="0"/>
              <a:t>Rouge</a:t>
            </a:r>
            <a:r>
              <a:rPr lang="pt-BR" dirty="0" smtClean="0"/>
              <a:t>,</a:t>
            </a:r>
            <a:r>
              <a:rPr lang="pt-BR" baseline="0" dirty="0" smtClean="0"/>
              <a:t> a Ford, </a:t>
            </a:r>
            <a:r>
              <a:rPr lang="pt-BR" baseline="0" dirty="0" err="1" smtClean="0"/>
              <a:t>possuia</a:t>
            </a:r>
            <a:r>
              <a:rPr lang="pt-BR" baseline="0" dirty="0" smtClean="0"/>
              <a:t> 70.000 empregados, do tamanho de uma cidade como “</a:t>
            </a:r>
            <a:r>
              <a:rPr lang="pt-BR" baseline="0" dirty="0" err="1" smtClean="0"/>
              <a:t>simbolo</a:t>
            </a:r>
            <a:r>
              <a:rPr lang="pt-BR" baseline="0" dirty="0" smtClean="0"/>
              <a:t> e estereótipo da grande planta manufatureira”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Segunda fase dos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</a:t>
            </a:r>
            <a:r>
              <a:rPr lang="pt-BR" baseline="0" dirty="0" smtClean="0"/>
              <a:t> fase: acerta o sistema de incentivos para que o trabalhador trabalhasse de forma eficiente e dedicada, assegurando a sua remuneração</a:t>
            </a:r>
          </a:p>
          <a:p>
            <a:r>
              <a:rPr lang="pt-BR" baseline="0" dirty="0" smtClean="0"/>
              <a:t>4 cilindros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 smtClean="0"/>
              <a:t>Adquirir</a:t>
            </a:r>
            <a:r>
              <a:rPr lang="en-US" dirty="0" smtClean="0"/>
              <a:t> um </a:t>
            </a:r>
            <a:r>
              <a:rPr lang="en-US" dirty="0" err="1" smtClean="0"/>
              <a:t>carro</a:t>
            </a:r>
            <a:r>
              <a:rPr lang="en-US" dirty="0" smtClean="0"/>
              <a:t> – </a:t>
            </a:r>
            <a:r>
              <a:rPr lang="en-US" dirty="0" err="1" smtClean="0"/>
              <a:t>prazer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dirigir</a:t>
            </a:r>
            <a:r>
              <a:rPr lang="en-US" dirty="0" smtClean="0"/>
              <a:t>, </a:t>
            </a:r>
            <a:r>
              <a:rPr lang="en-US" dirty="0" err="1" smtClean="0"/>
              <a:t>liberdade</a:t>
            </a:r>
            <a:r>
              <a:rPr lang="en-US" dirty="0" smtClean="0"/>
              <a:t>,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! </a:t>
            </a:r>
            <a:r>
              <a:rPr lang="en-US" dirty="0" err="1" smtClean="0"/>
              <a:t>Etica</a:t>
            </a:r>
            <a:r>
              <a:rPr lang="en-US" dirty="0" smtClean="0"/>
              <a:t> </a:t>
            </a:r>
            <a:r>
              <a:rPr lang="en-US" dirty="0" err="1" smtClean="0"/>
              <a:t>protestante</a:t>
            </a:r>
            <a:r>
              <a:rPr lang="en-US" dirty="0" smtClean="0"/>
              <a:t>,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duro</a:t>
            </a:r>
            <a:r>
              <a:rPr lang="en-US" dirty="0" smtClean="0"/>
              <a:t> </a:t>
            </a:r>
            <a:r>
              <a:rPr lang="en-US" dirty="0" err="1" smtClean="0"/>
              <a:t>produtividae</a:t>
            </a:r>
            <a:r>
              <a:rPr lang="en-US" dirty="0" smtClean="0"/>
              <a:t> e </a:t>
            </a:r>
            <a:r>
              <a:rPr lang="en-US" dirty="0" err="1" smtClean="0"/>
              <a:t>carros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hidden">
          <a:xfrm>
            <a:off x="0" y="0"/>
            <a:ext cx="7239000" cy="6858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231900"/>
            <a:ext cx="6324600" cy="140335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30" name="Rectangle 34"/>
          <p:cNvSpPr>
            <a:spLocks noChangeArrowheads="1"/>
          </p:cNvSpPr>
          <p:nvPr userDrawn="1"/>
        </p:nvSpPr>
        <p:spPr bwMode="hidden">
          <a:xfrm>
            <a:off x="7162800" y="0"/>
            <a:ext cx="533400" cy="68675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132" name="Picture 36" descr="fear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06375"/>
            <a:ext cx="1219200" cy="898525"/>
          </a:xfrm>
          <a:prstGeom prst="rect">
            <a:avLst/>
          </a:prstGeom>
          <a:noFill/>
        </p:spPr>
      </p:pic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7696200" y="1447800"/>
          <a:ext cx="1219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Imagem de bitmap" r:id="rId4" imgW="857143" imgH="371527" progId="PBrush">
                  <p:embed/>
                </p:oleObj>
              </mc:Choice>
              <mc:Fallback>
                <p:oleObj name="Imagem de bitmap" r:id="rId4" imgW="857143" imgH="371527" progId="PBrush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447800"/>
                        <a:ext cx="12192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727F2-E14B-4E4B-BE63-E471AE96CA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14550" cy="64389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91250" cy="64389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8AE26A-E8C8-48D9-8685-29FBE653C11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25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458200" cy="53721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25513" cy="457200"/>
          </a:xfrm>
        </p:spPr>
        <p:txBody>
          <a:bodyPr/>
          <a:lstStyle>
            <a:lvl1pPr>
              <a:defRPr/>
            </a:lvl1pPr>
          </a:lstStyle>
          <a:p>
            <a:fld id="{54D77A5E-BFF0-4584-9EE1-8F4A09E9491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effectLst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2800">
                <a:effectLst/>
              </a:defRPr>
            </a:lvl1pPr>
            <a:lvl2pPr>
              <a:spcAft>
                <a:spcPts val="600"/>
              </a:spcAft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0B91A-E789-4842-8A69-86259BB09E4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464F5-3D10-4C01-9C34-E1A8822739F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615D09-236E-4B43-BF85-39DD7B7FD15E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7810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7810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34470-340D-4620-AA22-004E99D9F6B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5737C-401C-4718-BFD2-CF02C7B8B25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F460F-F607-4F73-BF73-4795471EB08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30095-D678-4099-9434-328F8B7EAA5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942F8-EF81-4251-9BC4-117AA22899D3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noProof="1"/>
          </a:p>
        </p:txBody>
      </p:sp>
      <p:pic>
        <p:nvPicPr>
          <p:cNvPr id="3102" name="Picture 30" descr="fear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914400" cy="674688"/>
          </a:xfrm>
          <a:prstGeom prst="rect">
            <a:avLst/>
          </a:prstGeom>
          <a:noFill/>
        </p:spPr>
      </p:pic>
      <p:sp>
        <p:nvSpPr>
          <p:cNvPr id="3109" name="Rectangle 37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66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1190625"/>
            <a:ext cx="381000" cy="56673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5681662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1095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669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2BBF5FB8-BAF4-4EDA-A454-F0A90EFA755E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lang="pt-BR" sz="3500" b="1" dirty="0" smtClean="0">
          <a:solidFill>
            <a:schemeClr val="accent6">
              <a:lumMod val="25000"/>
            </a:schemeClr>
          </a:solidFill>
          <a:effectLst/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ts val="1200"/>
        </a:spcAft>
        <a:buChar char="•"/>
        <a:defRPr lang="pt-BR" sz="28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ts val="300"/>
        </a:spcBef>
        <a:spcAft>
          <a:spcPts val="600"/>
        </a:spcAft>
        <a:buChar char="–"/>
        <a:defRPr lang="pt-BR" sz="2400" dirty="0" smtClean="0">
          <a:solidFill>
            <a:schemeClr val="tx1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cvam.org.chez.tiscali.fr/IMAGES/C02.JPG&amp;imgrefurl=http://cvam.org.chez.tiscali.fr/PAGESITE/ftaylor.html&amp;h=453&amp;w=317&amp;sz=69&amp;tbnid=I-Y6XopQHxkJ:&amp;tbnh=124&amp;tbnw=86&amp;hl=pt-BR&amp;start=7&amp;prev=/images?q=frederick+Winslow+Taylor&amp;svnum=10&amp;hl=pt-BR&amp;lr=&amp;sa=N" TargetMode="Externa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www.forbesbookclub.com/bookimages/ingram/141/914/1419147110.gif&amp;imgrefurl=http://www.forbesbookclub.com/SearchResults.asp?pagenum=19&amp;ProdCat=BUS041000&amp;h=187&amp;w=152&amp;sz=4&amp;tbnid=hM8U8Wo1aCwJ:&amp;tbnh=97&amp;tbnw=78&amp;hl=pt-BR&amp;start=18&amp;prev=/images?q=frederick+Winslow+Taylor&amp;svnum=10&amp;hl=pt-BR&amp;lr=&amp;sa=N" TargetMode="Externa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br/imgres?imgurl=http://library.ust.hk/images/FWTaylor.jpg&amp;imgrefurl=http://library.ust.hk/res/highlights/classics.html&amp;h=225&amp;w=150&amp;sz=11&amp;tbnid=Krmo0cFZHMIJ:&amp;tbnh=102&amp;tbnw=68&amp;hl=pt-BR&amp;start=8&amp;prev=/images?q=frederick+Winslow+Taylor&amp;svnum=10&amp;hl=pt-BR&amp;lr=&amp;sa=N" TargetMode="Externa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533400" y="1893620"/>
            <a:ext cx="6324600" cy="1415772"/>
          </a:xfrm>
        </p:spPr>
        <p:txBody>
          <a:bodyPr/>
          <a:lstStyle/>
          <a:p>
            <a:r>
              <a:rPr lang="pt-BR" dirty="0" smtClean="0">
                <a:effectLst/>
              </a:rPr>
              <a:t>Escolas  Cl</a:t>
            </a:r>
            <a:r>
              <a:rPr lang="pt-BR" dirty="0" smtClean="0">
                <a:effectLst/>
              </a:rPr>
              <a:t>ássicas da Administração</a:t>
            </a:r>
            <a:endParaRPr lang="pt-BR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357158" y="4248168"/>
            <a:ext cx="6400800" cy="1752600"/>
          </a:xfrm>
        </p:spPr>
        <p:txBody>
          <a:bodyPr/>
          <a:lstStyle/>
          <a:p>
            <a:endParaRPr lang="pt-BR" dirty="0"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EF21-DB4A-49A8-8EF5-963D93EC861F}" type="slidenum">
              <a:rPr lang="pt-BR"/>
              <a:pPr/>
              <a:t>10</a:t>
            </a:fld>
            <a:endParaRPr lang="pt-BR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237288" cy="625475"/>
          </a:xfrm>
        </p:spPr>
        <p:txBody>
          <a:bodyPr/>
          <a:lstStyle/>
          <a:p>
            <a:r>
              <a:rPr lang="pt-BR"/>
              <a:t>Quem foi Taylor?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Frederick </a:t>
            </a:r>
            <a:r>
              <a:rPr lang="pt-BR" sz="2000" dirty="0" err="1"/>
              <a:t>Winslow</a:t>
            </a:r>
            <a:r>
              <a:rPr lang="pt-BR" sz="2000" dirty="0"/>
              <a:t> Taylor (1856-1915)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Abastada Família </a:t>
            </a:r>
            <a:r>
              <a:rPr lang="pt-BR" sz="2000" dirty="0"/>
              <a:t>“Quaker</a:t>
            </a:r>
            <a:r>
              <a:rPr lang="pt-BR" sz="2000" dirty="0" smtClean="0"/>
              <a:t>”  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T</a:t>
            </a:r>
            <a:r>
              <a:rPr lang="pt-BR" sz="2000" dirty="0" smtClean="0"/>
              <a:t>orneiro mecânico em empresa de bombas hidráulicas</a:t>
            </a:r>
          </a:p>
          <a:p>
            <a:pPr>
              <a:lnSpc>
                <a:spcPct val="90000"/>
              </a:lnSpc>
            </a:pPr>
            <a:r>
              <a:rPr lang="pt-BR" sz="2000" b="1" dirty="0" smtClean="0"/>
              <a:t>Começou </a:t>
            </a:r>
            <a:r>
              <a:rPr lang="pt-BR" sz="2000" b="1" dirty="0"/>
              <a:t>como operário </a:t>
            </a:r>
            <a:r>
              <a:rPr lang="pt-BR" sz="2000" dirty="0"/>
              <a:t>em 1878 </a:t>
            </a:r>
            <a:r>
              <a:rPr lang="pt-BR" sz="2000" dirty="0" err="1"/>
              <a:t>Midvale</a:t>
            </a:r>
            <a:r>
              <a:rPr lang="pt-BR" sz="2000" dirty="0"/>
              <a:t> </a:t>
            </a:r>
            <a:r>
              <a:rPr lang="pt-BR" sz="2000" dirty="0" err="1"/>
              <a:t>Steel</a:t>
            </a:r>
            <a:r>
              <a:rPr lang="pt-BR" sz="2000" dirty="0"/>
              <a:t> Co</a:t>
            </a:r>
            <a:r>
              <a:rPr lang="pt-BR" sz="2000" dirty="0" smtClean="0"/>
              <a:t>. (12 anos) e chegou a engenheiro chefe 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/>
              <a:t>Engenheiro em 1885, quando formou pelo Stevens </a:t>
            </a:r>
            <a:r>
              <a:rPr lang="pt-BR" sz="2000" dirty="0" err="1" smtClean="0"/>
              <a:t>Institute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000" dirty="0" smtClean="0"/>
              <a:t>Primeiras visões de “problemas” da administração</a:t>
            </a:r>
          </a:p>
          <a:p>
            <a:pPr>
              <a:lnSpc>
                <a:spcPct val="90000"/>
              </a:lnSpc>
            </a:pPr>
            <a:r>
              <a:rPr lang="pt-BR" sz="2000" dirty="0" smtClean="0"/>
              <a:t>1889 </a:t>
            </a:r>
            <a:r>
              <a:rPr lang="pt-BR" sz="2000" dirty="0"/>
              <a:t>– Muda para a </a:t>
            </a:r>
            <a:r>
              <a:rPr lang="pt-BR" sz="2000" dirty="0" err="1"/>
              <a:t>Bethlehem</a:t>
            </a:r>
            <a:r>
              <a:rPr lang="pt-BR" sz="2000" dirty="0"/>
              <a:t> </a:t>
            </a:r>
            <a:r>
              <a:rPr lang="pt-BR" sz="2000" dirty="0" err="1"/>
              <a:t>Steel</a:t>
            </a:r>
            <a:r>
              <a:rPr lang="pt-BR" sz="2000" dirty="0"/>
              <a:t> Works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Registrou cerca de </a:t>
            </a:r>
            <a:r>
              <a:rPr lang="pt-BR" sz="2000" b="1" dirty="0"/>
              <a:t>50 patentes sobre máquinas</a:t>
            </a:r>
            <a:r>
              <a:rPr lang="pt-BR" sz="2000" dirty="0"/>
              <a:t>, ferramentas e processos de trabalho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1903 – </a:t>
            </a:r>
            <a:r>
              <a:rPr lang="pt-BR" sz="2000" b="1" i="1" dirty="0"/>
              <a:t>Shop Management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1911 -</a:t>
            </a:r>
            <a:r>
              <a:rPr lang="pt-BR" sz="2000" i="1" dirty="0"/>
              <a:t> </a:t>
            </a:r>
            <a:r>
              <a:rPr lang="pt-BR" sz="2000" b="1" dirty="0"/>
              <a:t>Princípios de </a:t>
            </a:r>
            <a:r>
              <a:rPr lang="pt-BR" sz="2000" b="1" dirty="0" smtClean="0"/>
              <a:t>Administração </a:t>
            </a:r>
            <a:r>
              <a:rPr lang="pt-BR" sz="2000" b="1" dirty="0"/>
              <a:t>Científica </a:t>
            </a:r>
          </a:p>
        </p:txBody>
      </p:sp>
      <p:pic>
        <p:nvPicPr>
          <p:cNvPr id="189463" name="Picture 23" descr="C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463" y="0"/>
            <a:ext cx="1379537" cy="19891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de Operações Fabris da Época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32" y="1557362"/>
            <a:ext cx="8458200" cy="5372100"/>
          </a:xfrm>
        </p:spPr>
        <p:txBody>
          <a:bodyPr/>
          <a:lstStyle/>
          <a:p>
            <a:r>
              <a:rPr lang="pt-BR" sz="2800" dirty="0" smtClean="0"/>
              <a:t>Ausência de noção sobre divisão de responsabilidades</a:t>
            </a:r>
          </a:p>
          <a:p>
            <a:r>
              <a:rPr lang="pt-BR" sz="2800" dirty="0" smtClean="0"/>
              <a:t>Não havia incentivos para melhora do desempenho</a:t>
            </a:r>
          </a:p>
          <a:p>
            <a:r>
              <a:rPr lang="pt-BR" sz="2800" dirty="0" smtClean="0"/>
              <a:t>Trabalhadores faziam “corpo-mole”</a:t>
            </a:r>
          </a:p>
          <a:p>
            <a:r>
              <a:rPr lang="pt-BR" sz="2800" dirty="0" smtClean="0"/>
              <a:t>Uso de intuição e palpite pelos administradores</a:t>
            </a:r>
          </a:p>
          <a:p>
            <a:r>
              <a:rPr lang="pt-BR" sz="2800" dirty="0" smtClean="0"/>
              <a:t>Trabalhadores com tarefas sem aptidão</a:t>
            </a:r>
          </a:p>
          <a:p>
            <a:r>
              <a:rPr lang="pt-BR" sz="2800" dirty="0" smtClean="0"/>
              <a:t>Conflitos entre capatazes e operários sobre a quantidade de produção</a:t>
            </a:r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357158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Primeira Fase </a:t>
            </a:r>
            <a:endParaRPr lang="pt-BR" dirty="0"/>
          </a:p>
        </p:txBody>
      </p:sp>
      <p:pic>
        <p:nvPicPr>
          <p:cNvPr id="309249" name="Picture 1" descr="C:\Users\Luciano\Desktop\2009-10 (out)\digitalizar0001.jpg"/>
          <p:cNvPicPr>
            <a:picLocks noChangeAspect="1" noChangeArrowheads="1"/>
          </p:cNvPicPr>
          <p:nvPr/>
        </p:nvPicPr>
        <p:blipFill>
          <a:blip r:embed="rId2"/>
          <a:srcRect b="6333"/>
          <a:stretch>
            <a:fillRect/>
          </a:stretch>
        </p:blipFill>
        <p:spPr bwMode="auto">
          <a:xfrm>
            <a:off x="285720" y="1857364"/>
            <a:ext cx="8815687" cy="378621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3357554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6257940" cy="4729158"/>
          </a:xfrm>
        </p:spPr>
        <p:txBody>
          <a:bodyPr/>
          <a:lstStyle/>
          <a:p>
            <a:r>
              <a:rPr lang="pt-BR" dirty="0" smtClean="0"/>
              <a:t>Princípios da Administração Científica</a:t>
            </a:r>
          </a:p>
          <a:p>
            <a:endParaRPr lang="pt-BR" dirty="0"/>
          </a:p>
          <a:p>
            <a:pPr lvl="1"/>
            <a:r>
              <a:rPr lang="pt-BR" dirty="0" smtClean="0"/>
              <a:t>Seleção e treinamento de pessoal</a:t>
            </a:r>
          </a:p>
          <a:p>
            <a:pPr lvl="1"/>
            <a:r>
              <a:rPr lang="pt-BR" dirty="0" smtClean="0"/>
              <a:t>Salários altos e custos baixos de produção</a:t>
            </a:r>
          </a:p>
          <a:p>
            <a:pPr lvl="1"/>
            <a:r>
              <a:rPr lang="pt-BR" dirty="0" smtClean="0"/>
              <a:t>Identificação da melhor maneira de executar tarefas</a:t>
            </a:r>
          </a:p>
          <a:p>
            <a:pPr lvl="1"/>
            <a:r>
              <a:rPr lang="pt-BR" dirty="0" smtClean="0"/>
              <a:t>Cooperação entre administração e trabalhadores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Segunda Fase </a:t>
            </a:r>
            <a:endParaRPr lang="pt-BR" dirty="0"/>
          </a:p>
        </p:txBody>
      </p:sp>
      <p:pic>
        <p:nvPicPr>
          <p:cNvPr id="6" name="Picture 18" descr="14191471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887" y="3571876"/>
            <a:ext cx="2471831" cy="30718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da Administração Científica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642910" y="2214554"/>
            <a:ext cx="2571768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Ataque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ao “problema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dos salários”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Estudo  sistemático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tempo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tempos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padrão:velocidade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máxima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tarefas: seleção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incentivos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57186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Ampliação de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escopo,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 tarefa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para a administração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(métodos de trabalho)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 smtClean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Definição de princípios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administração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 trabalho</a:t>
            </a:r>
            <a:endParaRPr lang="pt-BR" sz="2000" b="1" baseline="0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6429388" y="2214554"/>
            <a:ext cx="242889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Consolidação dos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Proposição de divisão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autoridade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responsabilidades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dentro da empresa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Distinção entre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Técnicas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e 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princípios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4291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Primeira Fase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3500430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Segunda Fase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6429388" y="1500174"/>
            <a:ext cx="2500330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Terceira Fase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000164" y="6467797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Fonte: </a:t>
            </a:r>
            <a:r>
              <a:rPr lang="pt-BR" sz="2400" dirty="0" err="1" smtClean="0"/>
              <a:t>Maximiano</a:t>
            </a:r>
            <a:r>
              <a:rPr lang="pt-BR" sz="2400" dirty="0" smtClean="0"/>
              <a:t> (2008)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6143636" y="1285860"/>
            <a:ext cx="3000396" cy="51435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6257940" cy="4729158"/>
          </a:xfrm>
        </p:spPr>
        <p:txBody>
          <a:bodyPr/>
          <a:lstStyle/>
          <a:p>
            <a:r>
              <a:rPr lang="pt-BR" sz="2400" dirty="0" smtClean="0"/>
              <a:t>Consolidação dos Princípios da Administração Científica</a:t>
            </a:r>
          </a:p>
          <a:p>
            <a:endParaRPr lang="pt-BR" sz="2400" dirty="0"/>
          </a:p>
          <a:p>
            <a:pPr lvl="1"/>
            <a:r>
              <a:rPr lang="pt-BR" sz="2000" dirty="0" smtClean="0"/>
              <a:t>Desenvolver uma ciência para cada método do trabalho</a:t>
            </a:r>
          </a:p>
          <a:p>
            <a:pPr lvl="1"/>
            <a:r>
              <a:rPr lang="pt-BR" sz="2000" dirty="0" smtClean="0"/>
              <a:t>Selecionar cientificamente e depois treinar, instruir e desenvolver</a:t>
            </a:r>
          </a:p>
          <a:p>
            <a:pPr lvl="1"/>
            <a:r>
              <a:rPr lang="pt-BR" sz="2000" dirty="0" smtClean="0"/>
              <a:t>Cooperar com o trabalhador</a:t>
            </a:r>
          </a:p>
          <a:p>
            <a:pPr lvl="1"/>
            <a:r>
              <a:rPr lang="pt-BR" sz="2000" dirty="0" smtClean="0"/>
              <a:t>Divisão de trabalho e responsabilidades entre administração e trabalhadores </a:t>
            </a:r>
            <a:endParaRPr lang="pt-BR" sz="20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429652" cy="1169551"/>
          </a:xfrm>
        </p:spPr>
        <p:txBody>
          <a:bodyPr/>
          <a:lstStyle/>
          <a:p>
            <a:r>
              <a:rPr lang="pt-BR" dirty="0" smtClean="0"/>
              <a:t>Movimento da Administração Científica: Terceira Fase </a:t>
            </a:r>
            <a:endParaRPr lang="pt-BR" dirty="0"/>
          </a:p>
        </p:txBody>
      </p:sp>
      <p:pic>
        <p:nvPicPr>
          <p:cNvPr id="7" name="Picture 13" descr="FWTaylo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2485147" cy="372555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Mecanismos de Administração</a:t>
            </a:r>
          </a:p>
          <a:p>
            <a:pPr lvl="1"/>
            <a:r>
              <a:rPr lang="pt-BR" dirty="0" smtClean="0"/>
              <a:t>Estudos dos tempos e movimentos</a:t>
            </a:r>
          </a:p>
          <a:p>
            <a:pPr lvl="1"/>
            <a:r>
              <a:rPr lang="pt-BR" dirty="0" smtClean="0"/>
              <a:t>Padronização de ferramentas e instrumentos</a:t>
            </a:r>
          </a:p>
          <a:p>
            <a:pPr lvl="1"/>
            <a:r>
              <a:rPr lang="pt-BR" dirty="0" smtClean="0"/>
              <a:t>Padronização de movimentos</a:t>
            </a:r>
          </a:p>
          <a:p>
            <a:pPr lvl="1"/>
            <a:r>
              <a:rPr lang="pt-BR" dirty="0" smtClean="0"/>
              <a:t>Conveniência de uma área de planejamento</a:t>
            </a:r>
          </a:p>
          <a:p>
            <a:pPr lvl="1"/>
            <a:r>
              <a:rPr lang="pt-BR" dirty="0" smtClean="0"/>
              <a:t>Cartões de Instrução</a:t>
            </a:r>
          </a:p>
          <a:p>
            <a:pPr lvl="1"/>
            <a:r>
              <a:rPr lang="pt-BR" dirty="0" smtClean="0"/>
              <a:t>Pagamento por desempenho</a:t>
            </a:r>
          </a:p>
          <a:p>
            <a:pPr lvl="1"/>
            <a:r>
              <a:rPr lang="pt-BR" dirty="0" smtClean="0"/>
              <a:t>Cálculo de custos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42942" y="-98005"/>
            <a:ext cx="84296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Movimento da Administração Científica: Terceira Fase </a:t>
            </a:r>
            <a:endParaRPr kumimoji="0" lang="pt-BR" sz="35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000504"/>
            <a:ext cx="1643074" cy="24622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que Taylor acreditava?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458200" cy="3714776"/>
          </a:xfrm>
        </p:spPr>
        <p:txBody>
          <a:bodyPr/>
          <a:lstStyle/>
          <a:p>
            <a:r>
              <a:rPr lang="pt-BR" dirty="0" smtClean="0"/>
              <a:t>Ganho material levará ao estímulo ao crescimento pessoal;</a:t>
            </a:r>
          </a:p>
          <a:p>
            <a:r>
              <a:rPr lang="pt-BR" dirty="0" smtClean="0"/>
              <a:t>Desenvolvimento de cada homem a sua condição de excelência máxima;</a:t>
            </a:r>
          </a:p>
          <a:p>
            <a:r>
              <a:rPr lang="pt-BR" dirty="0" smtClean="0"/>
              <a:t>Homem médio e homem de primeira classe;</a:t>
            </a:r>
          </a:p>
          <a:p>
            <a:r>
              <a:rPr lang="pt-BR" dirty="0" smtClean="0"/>
              <a:t>Trabalhar de forma inteligente ao invés de duro, nem depressa, nem bastante...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7170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71262"/>
            <a:ext cx="1780337" cy="178673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Estrutura da Aula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noProof="1" smtClean="0"/>
              <a:t> Introdução: Contexto e Antecedentes Históricos</a:t>
            </a:r>
          </a:p>
          <a:p>
            <a:pPr lvl="1">
              <a:buNone/>
            </a:pPr>
            <a:endParaRPr lang="pt-BR" noProof="1" smtClean="0"/>
          </a:p>
          <a:p>
            <a:pPr lvl="1"/>
            <a:r>
              <a:rPr lang="pt-BR" noProof="1" smtClean="0"/>
              <a:t>Teorias Clássicas de Administração</a:t>
            </a:r>
          </a:p>
          <a:p>
            <a:pPr lvl="2"/>
            <a:r>
              <a:rPr lang="pt-BR" noProof="1" smtClean="0"/>
              <a:t>Administração Científica</a:t>
            </a:r>
          </a:p>
          <a:p>
            <a:pPr lvl="2"/>
            <a:r>
              <a:rPr lang="pt-BR" noProof="1" smtClean="0"/>
              <a:t>Escola de Processos</a:t>
            </a:r>
          </a:p>
          <a:p>
            <a:pPr lvl="2"/>
            <a:endParaRPr lang="pt-BR" noProof="1" smtClean="0"/>
          </a:p>
          <a:p>
            <a:pPr marL="457200" lvl="1" indent="0">
              <a:buNone/>
            </a:pPr>
            <a:endParaRPr lang="pt-BR" noProof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F42D8-C413-4C19-A961-40F86DC7278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594" y="-357214"/>
            <a:ext cx="8763000" cy="1169551"/>
          </a:xfrm>
        </p:spPr>
        <p:txBody>
          <a:bodyPr/>
          <a:lstStyle/>
          <a:p>
            <a:r>
              <a:rPr lang="pt-BR" dirty="0" smtClean="0"/>
              <a:t>Produção em  Massa e Linha de Montagem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458200" cy="53721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Taylorismo</a:t>
            </a:r>
            <a:r>
              <a:rPr lang="pt-BR" dirty="0" smtClean="0"/>
              <a:t> formou parceria com a notável expansão da indústria e com a inovação da linha de montagem</a:t>
            </a:r>
          </a:p>
          <a:p>
            <a:endParaRPr lang="pt-BR" dirty="0"/>
          </a:p>
          <a:p>
            <a:r>
              <a:rPr lang="pt-BR" dirty="0" smtClean="0"/>
              <a:t>Henry Ford utiliza dos conceitos de Taylor para repensar a </a:t>
            </a:r>
            <a:r>
              <a:rPr lang="pt-BR" dirty="0" smtClean="0"/>
              <a:t>forma </a:t>
            </a:r>
            <a:r>
              <a:rPr lang="pt-BR" dirty="0" smtClean="0"/>
              <a:t>de produzir automóveis;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30942"/>
          </a:xfrm>
        </p:spPr>
        <p:txBody>
          <a:bodyPr/>
          <a:lstStyle/>
          <a:p>
            <a:r>
              <a:rPr lang="pt-BR" dirty="0" smtClean="0"/>
              <a:t>O Raciocínio de Henry Ford...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71406" y="1214422"/>
            <a:ext cx="3571900" cy="20717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1908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Artesanal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514 </a:t>
            </a:r>
            <a:r>
              <a:rPr lang="pt-BR" sz="2000" b="1" dirty="0" err="1" smtClean="0">
                <a:solidFill>
                  <a:schemeClr val="tx1"/>
                </a:solidFill>
                <a:latin typeface="+mj-lt"/>
              </a:rPr>
              <a:t>min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/ ciclo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Partes importantes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12,5 h por chassi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2714612" y="2714620"/>
            <a:ext cx="3571900" cy="21431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Redução da tarefa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Peças ao Ponto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Trabalhador  vai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 carro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em carro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pt-BR" sz="2000" b="1" baseline="0" dirty="0" err="1" smtClean="0">
                <a:solidFill>
                  <a:schemeClr val="tx1"/>
                </a:solidFill>
                <a:latin typeface="+mj-lt"/>
              </a:rPr>
              <a:t>min</a:t>
            </a: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/ciclo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5143504" y="4357694"/>
            <a:ext cx="3857652" cy="235743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1914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Linha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montagem mecanizada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Maior Redução da tarefa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Trabalhador parado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1,19 </a:t>
            </a:r>
            <a:r>
              <a:rPr kumimoji="0" lang="pt-B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/ciclo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1,33 h chassi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Seta em curva para a direita 10"/>
          <p:cNvSpPr/>
          <p:nvPr/>
        </p:nvSpPr>
        <p:spPr bwMode="auto">
          <a:xfrm rot="19832055">
            <a:off x="1884838" y="3500438"/>
            <a:ext cx="642942" cy="928694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Seta em curva para a direita 11"/>
          <p:cNvSpPr/>
          <p:nvPr/>
        </p:nvSpPr>
        <p:spPr bwMode="auto">
          <a:xfrm rot="19682199">
            <a:off x="4232048" y="5258047"/>
            <a:ext cx="642942" cy="928694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0418" name="Picture 2" descr="http://www.wilsonspix.net/car-logo-ford.gif"/>
          <p:cNvPicPr>
            <a:picLocks noChangeAspect="1" noChangeArrowheads="1"/>
          </p:cNvPicPr>
          <p:nvPr/>
        </p:nvPicPr>
        <p:blipFill>
          <a:blip r:embed="rId2"/>
          <a:srcRect r="66834" b="62372"/>
          <a:stretch>
            <a:fillRect/>
          </a:stretch>
        </p:blipFill>
        <p:spPr bwMode="auto">
          <a:xfrm>
            <a:off x="6143636" y="1428736"/>
            <a:ext cx="2500298" cy="20253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da Produção em Massa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Retângulo 4"/>
          <p:cNvSpPr/>
          <p:nvPr/>
        </p:nvSpPr>
        <p:spPr bwMode="auto">
          <a:xfrm>
            <a:off x="785786" y="2357430"/>
            <a:ext cx="3500462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baseline="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áquinas especializadas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Sistema universal de fabricação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 calibragem</a:t>
            </a: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Controle de qualidade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tx1"/>
                </a:solidFill>
                <a:latin typeface="+mj-lt"/>
              </a:rPr>
              <a:t>Simplificação das peças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baseline="0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Simplificação do </a:t>
            </a:r>
            <a:b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Processo Produtivo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072066" y="2357430"/>
            <a:ext cx="3429024" cy="40005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Uma única tarefa ou pequeno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número de tarefas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Posição fixa dentro de uma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seqüência de tarefas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trabalho vem até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 trabalhador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b="1" dirty="0">
              <a:solidFill>
                <a:schemeClr val="tx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peças e máquinas ficam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no posto de trabalho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857224" y="1643050"/>
            <a:ext cx="3357586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Peças Padronizadas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5072066" y="1571612"/>
            <a:ext cx="3429024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Trabalhador Especializado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428792" y="6467797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</a:rPr>
              <a:t>Fonte: </a:t>
            </a:r>
            <a:r>
              <a:rPr lang="pt-BR" sz="2000" dirty="0" err="1" smtClean="0">
                <a:latin typeface="+mj-lt"/>
              </a:rPr>
              <a:t>Maximiano</a:t>
            </a:r>
            <a:r>
              <a:rPr lang="pt-BR" sz="2000" dirty="0" smtClean="0">
                <a:latin typeface="+mj-lt"/>
              </a:rPr>
              <a:t> (2008)</a:t>
            </a:r>
            <a:endParaRPr lang="pt-BR" sz="20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620000" cy="630942"/>
          </a:xfrm>
        </p:spPr>
        <p:txBody>
          <a:bodyPr/>
          <a:lstStyle/>
          <a:p>
            <a:pPr eaLnBrk="1" hangingPunct="1"/>
            <a:r>
              <a:rPr lang="pt-BR" dirty="0" smtClean="0"/>
              <a:t>A Visão de Henry Ford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14356"/>
            <a:ext cx="8458200" cy="5372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+mj-lt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sz="2000" i="1" dirty="0" smtClean="0">
                <a:latin typeface="+mj-lt"/>
              </a:rPr>
              <a:t>… construir um carro a motor para toda a população... Será de </a:t>
            </a:r>
            <a:br>
              <a:rPr lang="pt-BR" sz="2000" i="1" dirty="0" smtClean="0">
                <a:latin typeface="+mj-lt"/>
              </a:rPr>
            </a:br>
            <a:r>
              <a:rPr lang="pt-BR" sz="2000" i="1" dirty="0" smtClean="0">
                <a:latin typeface="+mj-lt"/>
              </a:rPr>
              <a:t>preço tão baixo que nenhum homem com um bom salário não seja capaz de adquirir um deles e aproveitar com sua família a benção das horas de prazer nos amplos espaços de Deus... Quando eu tiver terminado, todos poderão adquirir um carro e todos o possuirão.</a:t>
            </a:r>
            <a:endParaRPr lang="en-US" sz="2000" i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latin typeface="+mj-lt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00"/>
            <a:ext cx="5572164" cy="357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942"/>
          </a:xfrm>
        </p:spPr>
        <p:txBody>
          <a:bodyPr/>
          <a:lstStyle/>
          <a:p>
            <a:r>
              <a:rPr lang="pt-BR" dirty="0" smtClean="0"/>
              <a:t>As críticas à administração científica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6126" y="1714488"/>
            <a:ext cx="4040188" cy="639762"/>
          </a:xfrm>
        </p:spPr>
        <p:txBody>
          <a:bodyPr/>
          <a:lstStyle/>
          <a:p>
            <a:r>
              <a:rPr lang="pt-BR" dirty="0" smtClean="0">
                <a:latin typeface="+mj-lt"/>
              </a:rPr>
              <a:t>Críticas da época: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2844" y="3121050"/>
            <a:ext cx="4040188" cy="39512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effectLst/>
                <a:latin typeface="+mj-lt"/>
              </a:rPr>
              <a:t>Aumentar a eficiência levaria ao desemprego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effectLst/>
                <a:latin typeface="+mj-lt"/>
              </a:rPr>
              <a:t>Uma técnica para fazer o operário trabalhar mais e ganhar menos </a:t>
            </a:r>
          </a:p>
          <a:p>
            <a:endParaRPr lang="pt-BR" sz="2800" dirty="0">
              <a:effectLst/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45067" y="1785926"/>
            <a:ext cx="4398933" cy="1357322"/>
          </a:xfrm>
        </p:spPr>
        <p:txBody>
          <a:bodyPr/>
          <a:lstStyle/>
          <a:p>
            <a:pPr marL="0" lvl="1"/>
            <a:r>
              <a:rPr lang="pt-BR" sz="2400" dirty="0" smtClean="0">
                <a:latin typeface="+mj-lt"/>
              </a:rPr>
              <a:t>Críticas conforme a evolução do pensamento administrativo (Morgan, 2007):</a:t>
            </a:r>
          </a:p>
          <a:p>
            <a:endParaRPr lang="pt-BR" sz="2800" dirty="0">
              <a:latin typeface="+mj-l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286248" y="3000372"/>
            <a:ext cx="4041775" cy="3951288"/>
          </a:xfrm>
        </p:spPr>
        <p:txBody>
          <a:bodyPr/>
          <a:lstStyle/>
          <a:p>
            <a:pPr lvl="2"/>
            <a:r>
              <a:rPr lang="pt-BR" sz="2400" dirty="0" smtClean="0">
                <a:effectLst/>
                <a:latin typeface="+mj-lt"/>
              </a:rPr>
              <a:t>A empresa vista como máquina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O homem visto como continuação da máquina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Não relacionamento com ambiente externo</a:t>
            </a:r>
          </a:p>
          <a:p>
            <a:pPr lvl="2"/>
            <a:r>
              <a:rPr lang="pt-BR" sz="2400" dirty="0" smtClean="0">
                <a:effectLst/>
                <a:latin typeface="+mj-lt"/>
              </a:rPr>
              <a:t>A idéia do salário como motivador soberano</a:t>
            </a:r>
          </a:p>
          <a:p>
            <a:endParaRPr lang="pt-BR" sz="3200" dirty="0">
              <a:effectLst/>
              <a:latin typeface="+mj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34470-340D-4620-AA22-004E99D9F6B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-24"/>
            <a:ext cx="7620000" cy="1169551"/>
          </a:xfrm>
        </p:spPr>
        <p:txBody>
          <a:bodyPr/>
          <a:lstStyle/>
          <a:p>
            <a:r>
              <a:rPr lang="pt-BR" dirty="0" smtClean="0"/>
              <a:t>Princípios da Administração Científica Presentes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/>
          <a:srcRect l="1953" t="19062" r="41797" b="10625"/>
          <a:stretch>
            <a:fillRect/>
          </a:stretch>
        </p:blipFill>
        <p:spPr bwMode="auto">
          <a:xfrm>
            <a:off x="1142976" y="1357298"/>
            <a:ext cx="68580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176238"/>
            <a:ext cx="4932363" cy="7038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7835"/>
            <a:ext cx="13182675" cy="18812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3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54709"/>
            <a:ext cx="13182675" cy="18812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460F-F607-4F73-BF73-4795471EB083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291842" name="Picture 2" descr="C:\Luciano\Projetos\Codevasf cadeias\piscicultura\fotos viagem\PICT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Objetivos da Aula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Apresentar, discutir e confrontar as teorias iniciais da administração e sua aplicação nos dias de hoje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Mostrar os fundamentos da Administração Científica e sua ênfase na tarefa e nos meios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Conhecer os Fundamentos da Teoria Clássica da Administração e sua ênfase na estrutura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Apresentar o deslocamento proposto pela Teoria das Relações Humanas para a ênfase nas pessoas</a:t>
            </a:r>
          </a:p>
          <a:p>
            <a:pPr lvl="1"/>
            <a:endParaRPr lang="pt-BR" sz="2400" noProof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5D086-24D9-4185-A7B4-92276CD527A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71414"/>
            <a:ext cx="7620000" cy="1169551"/>
          </a:xfrm>
        </p:spPr>
        <p:txBody>
          <a:bodyPr/>
          <a:lstStyle/>
          <a:p>
            <a:r>
              <a:rPr lang="pt-BR" dirty="0" smtClean="0"/>
              <a:t>Princípios da Administração Científica Presentes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289794" name="Picture 2" descr="C:\Luciano\Projetos\Codevasf cadeias\piscicultura\fotos viagem\PICT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9" y="135732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33378" y="6334124"/>
            <a:ext cx="925513" cy="457200"/>
          </a:xfrm>
        </p:spPr>
        <p:txBody>
          <a:bodyPr/>
          <a:lstStyle/>
          <a:p>
            <a:fld id="{53E0B91A-E789-4842-8A69-86259BB09E43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290818" name="Picture 2" descr="C:\Luciano\Projetos\Codevasf cadeias\piscicultura\fotos viagem\PICT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8" y="2285992"/>
            <a:ext cx="4286280" cy="3214710"/>
          </a:xfrm>
          <a:prstGeom prst="rect">
            <a:avLst/>
          </a:prstGeom>
          <a:noFill/>
        </p:spPr>
      </p:pic>
      <p:pic>
        <p:nvPicPr>
          <p:cNvPr id="290819" name="Picture 3" descr="C:\Luciano\Projetos\Codevasf cadeias\piscicultura\fotos viagem\PICT01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4" y="2285992"/>
            <a:ext cx="4381530" cy="3286148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1309718" y="-26567"/>
            <a:ext cx="762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Princípios da Administração Científica Presentes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460F-F607-4F73-BF73-4795471EB083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97282" name="Picture 2" descr="C:\Luciano\Projetos\Codevasf cadeias\piscicultura\fotos viagem\PICT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533400" y="1231900"/>
            <a:ext cx="6324600" cy="2585323"/>
          </a:xfrm>
        </p:spPr>
        <p:txBody>
          <a:bodyPr/>
          <a:lstStyle/>
          <a:p>
            <a:pPr lvl="1"/>
            <a:r>
              <a:rPr lang="pt-BR" sz="5400" noProof="1" smtClean="0">
                <a:solidFill>
                  <a:schemeClr val="bg1"/>
                </a:solidFill>
              </a:rPr>
              <a:t>Introdução: Contexto e Antecedentes Históricos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Antecedentes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458200" cy="5372100"/>
          </a:xfrm>
        </p:spPr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Revolução Industrial: Administração como ciência autônoma;</a:t>
            </a:r>
          </a:p>
          <a:p>
            <a:r>
              <a:rPr lang="pt-BR" sz="2800" dirty="0" smtClean="0"/>
              <a:t>Positivismo como contexto do pensamento preponderante (Comte) sec. 19;</a:t>
            </a:r>
          </a:p>
          <a:p>
            <a:r>
              <a:rPr dirty="0"/>
              <a:t>Descobertas e desenvolvimentos científicos;</a:t>
            </a:r>
          </a:p>
          <a:p>
            <a:r>
              <a:rPr dirty="0"/>
              <a:t>Busca por princípios e regras absolutas.</a:t>
            </a:r>
          </a:p>
          <a:p>
            <a:r>
              <a:rPr lang="pt-BR" sz="2800" dirty="0" smtClean="0"/>
              <a:t>Ética Protestante: prosperidade no presente e não salvação futura; </a:t>
            </a:r>
          </a:p>
          <a:p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0" y="6900890"/>
            <a:ext cx="925513" cy="457200"/>
          </a:xfrm>
        </p:spPr>
        <p:txBody>
          <a:bodyPr/>
          <a:lstStyle/>
          <a:p>
            <a:fld id="{6C687726-8A84-4AF8-9E98-D29B13CA1AAC}" type="slidenum">
              <a:rPr lang="pt-BR"/>
              <a:pPr/>
              <a:t>6</a:t>
            </a:fld>
            <a:endParaRPr lang="pt-BR"/>
          </a:p>
        </p:txBody>
      </p:sp>
      <p:sp>
        <p:nvSpPr>
          <p:cNvPr id="186398" name="Rectangle 30"/>
          <p:cNvSpPr>
            <a:spLocks noChangeArrowheads="1"/>
          </p:cNvSpPr>
          <p:nvPr/>
        </p:nvSpPr>
        <p:spPr bwMode="auto">
          <a:xfrm>
            <a:off x="4419600" y="23288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>
            <a:off x="4419600" y="26336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4419600" y="1719290"/>
            <a:ext cx="472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1262090"/>
            <a:ext cx="8991600" cy="4572000"/>
            <a:chOff x="48" y="768"/>
            <a:chExt cx="5664" cy="2880"/>
          </a:xfrm>
        </p:grpSpPr>
        <p:sp>
          <p:nvSpPr>
            <p:cNvPr id="186371" name="Text Box 3"/>
            <p:cNvSpPr txBox="1">
              <a:spLocks noChangeArrowheads="1"/>
            </p:cNvSpPr>
            <p:nvPr/>
          </p:nvSpPr>
          <p:spPr bwMode="auto">
            <a:xfrm>
              <a:off x="48" y="768"/>
              <a:ext cx="36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1400" b="1"/>
                <a:t>1903 1909 1916 1932 1947 1951 1953 1954 1957 1962 1972</a:t>
              </a:r>
              <a:endParaRPr lang="en-US" sz="1400" b="1"/>
            </a:p>
          </p:txBody>
        </p:sp>
        <p:sp>
          <p:nvSpPr>
            <p:cNvPr id="186372" name="Text Box 4"/>
            <p:cNvSpPr txBox="1">
              <a:spLocks noChangeArrowheads="1"/>
            </p:cNvSpPr>
            <p:nvPr/>
          </p:nvSpPr>
          <p:spPr bwMode="auto">
            <a:xfrm>
              <a:off x="2688" y="1044"/>
              <a:ext cx="3024" cy="2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 Escola de Administração Científica – Taylor e Gilbreth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 Burocracia – Weber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dos Princípios de Administração Fayol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das Relações Humanas – Mayo e Lewin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das Decisões – Simon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dos Sistemas – Bertalanffy Kast e Rosenzweig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dos Sistemas Sociotécnicos – Emery e Trist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Neoclássica da Administração – Koontz e O’Donnell,    Newman, Drucker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Comportamental da Administração – McGregor, Likert e Argyris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Escola do Desenvolvimento Organizacional – Bennis, Beckhard, Schein</a:t>
              </a:r>
            </a:p>
            <a:p>
              <a:pPr marL="200025" indent="-200025" algn="l">
                <a:spcBef>
                  <a:spcPct val="50000"/>
                </a:spcBef>
                <a:buFontTx/>
                <a:buChar char="•"/>
              </a:pPr>
              <a:r>
                <a:rPr lang="pt-BR" sz="1400">
                  <a:latin typeface="Arial" charset="0"/>
                </a:rPr>
                <a:t>Teoria da Contigência – Woodward, Lawrence e Lorsch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86373" name="Line 5"/>
            <p:cNvSpPr>
              <a:spLocks noChangeShapeType="1"/>
            </p:cNvSpPr>
            <p:nvPr/>
          </p:nvSpPr>
          <p:spPr bwMode="auto">
            <a:xfrm>
              <a:off x="192" y="1104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4" name="Line 6"/>
            <p:cNvSpPr>
              <a:spLocks noChangeShapeType="1"/>
            </p:cNvSpPr>
            <p:nvPr/>
          </p:nvSpPr>
          <p:spPr bwMode="auto">
            <a:xfrm>
              <a:off x="480" y="13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5" name="Line 7"/>
            <p:cNvSpPr>
              <a:spLocks noChangeShapeType="1"/>
            </p:cNvSpPr>
            <p:nvPr/>
          </p:nvSpPr>
          <p:spPr bwMode="auto">
            <a:xfrm>
              <a:off x="720" y="153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6" name="Line 8"/>
            <p:cNvSpPr>
              <a:spLocks noChangeShapeType="1"/>
            </p:cNvSpPr>
            <p:nvPr/>
          </p:nvSpPr>
          <p:spPr bwMode="auto">
            <a:xfrm>
              <a:off x="960" y="17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7" name="Line 9"/>
            <p:cNvSpPr>
              <a:spLocks noChangeShapeType="1"/>
            </p:cNvSpPr>
            <p:nvPr/>
          </p:nvSpPr>
          <p:spPr bwMode="auto">
            <a:xfrm>
              <a:off x="1248" y="196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8" name="Line 10"/>
            <p:cNvSpPr>
              <a:spLocks noChangeShapeType="1"/>
            </p:cNvSpPr>
            <p:nvPr/>
          </p:nvSpPr>
          <p:spPr bwMode="auto">
            <a:xfrm>
              <a:off x="1488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1728" y="23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0" name="Line 12"/>
            <p:cNvSpPr>
              <a:spLocks noChangeShapeType="1"/>
            </p:cNvSpPr>
            <p:nvPr/>
          </p:nvSpPr>
          <p:spPr bwMode="auto">
            <a:xfrm>
              <a:off x="1968" y="25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1" name="Line 13"/>
            <p:cNvSpPr>
              <a:spLocks noChangeShapeType="1"/>
            </p:cNvSpPr>
            <p:nvPr/>
          </p:nvSpPr>
          <p:spPr bwMode="auto">
            <a:xfrm>
              <a:off x="225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>
              <a:off x="2496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3" name="Line 15"/>
            <p:cNvSpPr>
              <a:spLocks noChangeShapeType="1"/>
            </p:cNvSpPr>
            <p:nvPr/>
          </p:nvSpPr>
          <p:spPr bwMode="auto">
            <a:xfrm>
              <a:off x="273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>
              <a:off x="2496" y="960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>
              <a:off x="2256" y="960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>
              <a:off x="1968" y="96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1728" y="960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8" name="Line 20"/>
            <p:cNvSpPr>
              <a:spLocks noChangeShapeType="1"/>
            </p:cNvSpPr>
            <p:nvPr/>
          </p:nvSpPr>
          <p:spPr bwMode="auto">
            <a:xfrm>
              <a:off x="1488" y="96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89" name="Line 21"/>
            <p:cNvSpPr>
              <a:spLocks noChangeShapeType="1"/>
            </p:cNvSpPr>
            <p:nvPr/>
          </p:nvSpPr>
          <p:spPr bwMode="auto">
            <a:xfrm>
              <a:off x="1248" y="96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0" name="Line 22"/>
            <p:cNvSpPr>
              <a:spLocks noChangeShapeType="1"/>
            </p:cNvSpPr>
            <p:nvPr/>
          </p:nvSpPr>
          <p:spPr bwMode="auto">
            <a:xfrm>
              <a:off x="960" y="9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1" name="Line 23"/>
            <p:cNvSpPr>
              <a:spLocks noChangeShapeType="1"/>
            </p:cNvSpPr>
            <p:nvPr/>
          </p:nvSpPr>
          <p:spPr bwMode="auto">
            <a:xfrm>
              <a:off x="720" y="9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2" name="Line 24"/>
            <p:cNvSpPr>
              <a:spLocks noChangeShapeType="1"/>
            </p:cNvSpPr>
            <p:nvPr/>
          </p:nvSpPr>
          <p:spPr bwMode="auto">
            <a:xfrm>
              <a:off x="480" y="9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6393" name="Line 25"/>
            <p:cNvSpPr>
              <a:spLocks noChangeShapeType="1"/>
            </p:cNvSpPr>
            <p:nvPr/>
          </p:nvSpPr>
          <p:spPr bwMode="auto">
            <a:xfrm>
              <a:off x="192" y="9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1752600" y="6138890"/>
            <a:ext cx="536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400" b="1">
                <a:latin typeface="Arial" charset="0"/>
              </a:rPr>
              <a:t>AS PRINCIPAIS ESCOLAS E TEORIAS QUE INFLUENCIAM O </a:t>
            </a:r>
            <a:br>
              <a:rPr lang="pt-BR" sz="1400" b="1">
                <a:latin typeface="Arial" charset="0"/>
              </a:rPr>
            </a:br>
            <a:r>
              <a:rPr lang="pt-BR" sz="1400" b="1">
                <a:latin typeface="Arial" charset="0"/>
              </a:rPr>
              <a:t>ATUAL PENSAMENTO ADMINISTRATIVO</a:t>
            </a:r>
            <a:endParaRPr lang="en-US" sz="1400" b="1">
              <a:latin typeface="Arial" charset="0"/>
            </a:endParaRP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6804025" y="6500834"/>
            <a:ext cx="2071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200" dirty="0">
                <a:latin typeface="Tahoma" pitchFamily="34" charset="0"/>
              </a:rPr>
              <a:t>Fonte: CHIAVENATO (1983)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86396" name="Rectangle 28"/>
          <p:cNvSpPr>
            <a:spLocks noChangeArrowheads="1"/>
          </p:cNvSpPr>
          <p:nvPr/>
        </p:nvSpPr>
        <p:spPr bwMode="auto">
          <a:xfrm>
            <a:off x="1452594" y="-24"/>
            <a:ext cx="7620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Perspectivas da Administração</a:t>
            </a:r>
            <a:b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pt-BR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ao Longo do Tempo</a:t>
            </a:r>
            <a:endParaRPr lang="pt-BR" sz="3500" b="1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0" y="1531798"/>
            <a:ext cx="6858000" cy="1754326"/>
          </a:xfrm>
        </p:spPr>
        <p:txBody>
          <a:bodyPr/>
          <a:lstStyle/>
          <a:p>
            <a:pPr lvl="1"/>
            <a:r>
              <a:rPr lang="pt-BR" sz="5400" noProof="1" smtClean="0">
                <a:solidFill>
                  <a:schemeClr val="bg1"/>
                </a:solidFill>
              </a:rPr>
              <a:t>Administração Científica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-24"/>
            <a:ext cx="7620000" cy="1077218"/>
          </a:xfrm>
        </p:spPr>
        <p:txBody>
          <a:bodyPr/>
          <a:lstStyle/>
          <a:p>
            <a:r>
              <a:rPr lang="pt-BR" sz="3200" dirty="0" smtClean="0"/>
              <a:t>Teorias Clássicas em Administração: Administração Científica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Contexto Norte Americano</a:t>
            </a:r>
          </a:p>
          <a:p>
            <a:pPr lvl="1"/>
            <a:r>
              <a:rPr lang="pt-BR" sz="2000" dirty="0" smtClean="0"/>
              <a:t>Passagem do sec. 19 para o 20</a:t>
            </a:r>
          </a:p>
          <a:p>
            <a:pPr lvl="1"/>
            <a:r>
              <a:rPr lang="pt-BR" sz="2000" dirty="0" smtClean="0"/>
              <a:t>Revolução Industrial nos EUA</a:t>
            </a:r>
          </a:p>
          <a:p>
            <a:pPr lvl="1"/>
            <a:r>
              <a:rPr lang="pt-BR" sz="2000" dirty="0" smtClean="0"/>
              <a:t>Crescimento econômico e consumo</a:t>
            </a:r>
          </a:p>
          <a:p>
            <a:pPr lvl="1"/>
            <a:r>
              <a:rPr lang="pt-BR" sz="2000" dirty="0" smtClean="0"/>
              <a:t>Crescimento do emprego industrial:</a:t>
            </a:r>
          </a:p>
          <a:p>
            <a:pPr lvl="2"/>
            <a:r>
              <a:rPr lang="pt-BR" sz="1800" dirty="0" smtClean="0"/>
              <a:t>1880: 2.700.000</a:t>
            </a:r>
          </a:p>
          <a:p>
            <a:pPr lvl="2"/>
            <a:r>
              <a:rPr lang="pt-BR" sz="1800" dirty="0" smtClean="0"/>
              <a:t>1900: 4.500.000</a:t>
            </a:r>
          </a:p>
          <a:p>
            <a:pPr lvl="2"/>
            <a:r>
              <a:rPr lang="pt-BR" sz="1800" dirty="0" smtClean="0"/>
              <a:t>1920: 8.400.000</a:t>
            </a:r>
          </a:p>
          <a:p>
            <a:pPr lvl="2"/>
            <a:endParaRPr lang="pt-BR" sz="1800" dirty="0" smtClean="0"/>
          </a:p>
          <a:p>
            <a:r>
              <a:rPr lang="pt-BR" sz="2400" dirty="0" smtClean="0"/>
              <a:t>Necessidade de desenvolvimento de novos métodos de produção para ganho de produtividade</a:t>
            </a:r>
          </a:p>
          <a:p>
            <a:pPr lvl="1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Fábrica da Ford em </a:t>
            </a:r>
            <a:r>
              <a:rPr lang="pt-BR" dirty="0" err="1" smtClean="0"/>
              <a:t>River</a:t>
            </a:r>
            <a:r>
              <a:rPr lang="pt-BR" dirty="0" smtClean="0"/>
              <a:t> </a:t>
            </a:r>
            <a:r>
              <a:rPr lang="pt-BR" dirty="0" err="1" smtClean="0"/>
              <a:t>Rouge</a:t>
            </a:r>
            <a:r>
              <a:rPr lang="pt-BR" dirty="0" smtClean="0"/>
              <a:t>, 1920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18466" name="Picture 2" descr="http://www.nps.gov/history/Nr/travel/detroit/buildings/ri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49241"/>
            <a:ext cx="8429684" cy="576590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ta voltagem">
  <a:themeElements>
    <a:clrScheme name="Alta voltagem 2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66699"/>
      </a:accent1>
      <a:accent2>
        <a:srgbClr val="CCCC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B9B9E7"/>
      </a:accent6>
      <a:hlink>
        <a:srgbClr val="CC00CC"/>
      </a:hlink>
      <a:folHlink>
        <a:srgbClr val="EAEAEA"/>
      </a:folHlink>
    </a:clrScheme>
    <a:fontScheme name="Alta voltagem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lta voltagem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apresentação\Alta voltagem.pot</Template>
  <TotalTime>1303</TotalTime>
  <Words>1361</Words>
  <Application>Microsoft Macintosh PowerPoint</Application>
  <PresentationFormat>On-screen Show (4:3)</PresentationFormat>
  <Paragraphs>333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Alta voltagem</vt:lpstr>
      <vt:lpstr>Imagem de bitmap</vt:lpstr>
      <vt:lpstr>Escolas  Clássicas da Administração</vt:lpstr>
      <vt:lpstr>Estrutura da Aula</vt:lpstr>
      <vt:lpstr>Objetivos da Aula</vt:lpstr>
      <vt:lpstr>Introdução: Contexto e Antecedentes Históricos</vt:lpstr>
      <vt:lpstr>Contexto e Antecedentes Históricos</vt:lpstr>
      <vt:lpstr>PowerPoint Presentation</vt:lpstr>
      <vt:lpstr>Administração Científica</vt:lpstr>
      <vt:lpstr>Teorias Clássicas em Administração: Administração Científica </vt:lpstr>
      <vt:lpstr>Fábrica da Ford em River Rouge, 1920</vt:lpstr>
      <vt:lpstr>Quem foi Taylor?</vt:lpstr>
      <vt:lpstr>Problemas de Operações Fabris da Época</vt:lpstr>
      <vt:lpstr>Movimento da Administração Científica</vt:lpstr>
      <vt:lpstr>Movimento da Administração Científica: Primeira Fase </vt:lpstr>
      <vt:lpstr>Movimento da Administração Científica</vt:lpstr>
      <vt:lpstr>Movimento da Administração Científica: Segunda Fase </vt:lpstr>
      <vt:lpstr>Movimento da Administração Científica</vt:lpstr>
      <vt:lpstr>Movimento da Administração Científica: Terceira Fase </vt:lpstr>
      <vt:lpstr>PowerPoint Presentation</vt:lpstr>
      <vt:lpstr>Em que Taylor acreditava?</vt:lpstr>
      <vt:lpstr>Produção em  Massa e Linha de Montagem</vt:lpstr>
      <vt:lpstr>O Raciocínio de Henry Ford...</vt:lpstr>
      <vt:lpstr>Princípios da Produção em Massa</vt:lpstr>
      <vt:lpstr>A Visão de Henry Ford</vt:lpstr>
      <vt:lpstr>As críticas à administração científica</vt:lpstr>
      <vt:lpstr>Princípios da Administração Científica Presentes</vt:lpstr>
      <vt:lpstr>PowerPoint Presentation</vt:lpstr>
      <vt:lpstr>PowerPoint Presentation</vt:lpstr>
      <vt:lpstr>PowerPoint Presentation</vt:lpstr>
      <vt:lpstr>PowerPoint Presentation</vt:lpstr>
      <vt:lpstr>Princípios da Administração Científica Presentes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PENSA</dc:creator>
  <cp:lastModifiedBy>Luciano Castro</cp:lastModifiedBy>
  <cp:revision>126</cp:revision>
  <dcterms:created xsi:type="dcterms:W3CDTF">2005-10-04T21:03:09Z</dcterms:created>
  <dcterms:modified xsi:type="dcterms:W3CDTF">2013-08-07T18:02:52Z</dcterms:modified>
</cp:coreProperties>
</file>