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9" r:id="rId4"/>
    <p:sldId id="260" r:id="rId5"/>
    <p:sldId id="261" r:id="rId6"/>
    <p:sldId id="262" r:id="rId7"/>
    <p:sldId id="258" r:id="rId8"/>
    <p:sldId id="263" r:id="rId9"/>
    <p:sldId id="264" r:id="rId10"/>
    <p:sldId id="265" r:id="rId11"/>
    <p:sldId id="266" r:id="rId12"/>
    <p:sldId id="257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C2FFB-A300-435B-902C-CBAEF2793D84}" type="datetimeFigureOut">
              <a:rPr lang="pt-BR" smtClean="0"/>
              <a:t>04/04/2017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9F000-910F-4906-9993-A29FAEFA3A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95250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CDBEB-5FD1-449C-8BB5-D679B37C3F99}" type="datetimeFigureOut">
              <a:rPr lang="pt-BR" smtClean="0"/>
              <a:t>04/04/2017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20187-A0BF-4D24-AFD7-4C93CDEAC3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84038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20187-A0BF-4D24-AFD7-4C93CDEAC399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5414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20187-A0BF-4D24-AFD7-4C93CDEAC399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9980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20187-A0BF-4D24-AFD7-4C93CDEAC399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8544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20187-A0BF-4D24-AFD7-4C93CDEAC399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9849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1A41-679C-4027-9E02-1774A8A65A5B}" type="datetime1">
              <a:rPr lang="pt-BR" smtClean="0"/>
              <a:t>04/04/2017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André </a:t>
            </a:r>
            <a:r>
              <a:rPr lang="pt-BR" dirty="0" err="1" smtClean="0"/>
              <a:t>Zanetic</a:t>
            </a:r>
            <a:r>
              <a:rPr lang="pt-BR" dirty="0" smtClean="0"/>
              <a:t>              Sociologia Política              Aula </a:t>
            </a:r>
            <a:r>
              <a:rPr lang="pt-BR" dirty="0" err="1" smtClean="0"/>
              <a:t>Beetham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303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CD634-3F66-4ED6-B2F8-28C6EC1A84FD}" type="datetime1">
              <a:rPr lang="pt-BR" smtClean="0"/>
              <a:t>04/04/2017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4247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A8ED-0E24-4695-90FD-3025996D749F}" type="datetime1">
              <a:rPr lang="pt-BR" smtClean="0"/>
              <a:t>04/04/2017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1476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CD0B-56DD-4A76-A7B6-207BF0D94B04}" type="datetime1">
              <a:rPr lang="pt-BR" smtClean="0"/>
              <a:t>04/04/2017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9267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32A7-55DD-45A5-AE65-B411892B014F}" type="datetime1">
              <a:rPr lang="pt-BR" smtClean="0"/>
              <a:t>04/04/2017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8647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1E50-44CF-459B-96D9-EA8DB6AE0294}" type="datetime1">
              <a:rPr lang="pt-BR" smtClean="0"/>
              <a:t>04/04/2017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8755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AD69-48CB-43EF-999B-A3025B5C63D3}" type="datetime1">
              <a:rPr lang="pt-BR" smtClean="0"/>
              <a:t>04/04/2017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3849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99339-9EF9-434D-BC6A-4DDF668153FC}" type="datetime1">
              <a:rPr lang="pt-BR" smtClean="0"/>
              <a:t>04/04/2017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56847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54565-73A9-4076-ADDC-2360EF063CD1}" type="datetime1">
              <a:rPr lang="pt-BR" smtClean="0"/>
              <a:t>04/04/2017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46769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443EA-D747-4366-B92B-58ED3AB25F28}" type="datetime1">
              <a:rPr lang="pt-BR" smtClean="0"/>
              <a:t>04/04/2017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5184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0FDD4-4F55-42A8-9DD8-AFB6E706D80F}" type="datetime1">
              <a:rPr lang="pt-BR" smtClean="0"/>
              <a:t>04/04/2017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8251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AD24-1C81-4070-8F4C-955BAC209BF5}" type="datetime1">
              <a:rPr lang="pt-BR" smtClean="0"/>
              <a:t>04/04/2017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098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9DEA9-C63F-40A2-8B3A-AC7474E2DAE0}" type="datetime1">
              <a:rPr lang="pt-BR" smtClean="0"/>
              <a:t>04/04/2017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16401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5ADD-EC41-46D9-ADBB-34397770D89F}" type="datetime1">
              <a:rPr lang="pt-BR" smtClean="0"/>
              <a:t>04/04/2017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94198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38DD7-28C1-4228-BFF5-16815E552DC2}" type="datetime1">
              <a:rPr lang="pt-BR" smtClean="0"/>
              <a:t>04/04/2017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4252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7FFE4-B1F3-451D-8525-6569FEE37675}" type="datetime1">
              <a:rPr lang="pt-BR" smtClean="0"/>
              <a:t>04/04/2017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5029200" cy="365125"/>
          </a:xfrm>
        </p:spPr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0207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ABB0-51FC-4F87-A461-C9025A6031C7}" type="datetime1">
              <a:rPr lang="pt-BR" smtClean="0"/>
              <a:t>04/04/2017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0355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C1AF-3476-427E-BAC1-F357315CAD0D}" type="datetime1">
              <a:rPr lang="pt-BR" smtClean="0"/>
              <a:t>04/04/2017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7219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31E3-0DA6-43F7-9484-0372BD83793A}" type="datetime1">
              <a:rPr lang="pt-BR" smtClean="0"/>
              <a:t>04/04/2017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5029200" cy="365125"/>
          </a:xfrm>
        </p:spPr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4316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2802-A990-4374-8FE3-82BDFA522AAC}" type="datetime1">
              <a:rPr lang="pt-BR" smtClean="0"/>
              <a:t>04/04/2017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494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EEA7-4595-40E0-A0A8-9E58AECC51E5}" type="datetime1">
              <a:rPr lang="pt-BR" smtClean="0"/>
              <a:t>04/04/2017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0295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B2D2-6CC6-4870-B4B1-C7C6DE4AE245}" type="datetime1">
              <a:rPr lang="pt-BR" smtClean="0"/>
              <a:t>04/04/2017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348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F332A-81D2-452A-8F86-F5A4815AC09B}" type="datetime1">
              <a:rPr lang="pt-BR" smtClean="0"/>
              <a:t>04/04/2017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581400" y="6356350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André Zanetic              Sociologia Política              Aula Weber I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906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DE2EE-DE7A-4B91-857C-319DF63F5AC0}" type="datetime1">
              <a:rPr lang="pt-BR" smtClean="0"/>
              <a:t>04/04/2017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178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790162"/>
            <a:ext cx="9144000" cy="2550018"/>
          </a:xfrm>
        </p:spPr>
        <p:txBody>
          <a:bodyPr>
            <a:normAutofit/>
          </a:bodyPr>
          <a:lstStyle/>
          <a:p>
            <a:r>
              <a:rPr lang="pt-BR" b="1" dirty="0"/>
              <a:t>Sociologia Política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3600" dirty="0" smtClean="0"/>
              <a:t>Prof</a:t>
            </a:r>
            <a:r>
              <a:rPr lang="pt-BR" sz="3600" dirty="0"/>
              <a:t>. </a:t>
            </a:r>
            <a:r>
              <a:rPr lang="pt-BR" sz="3600" dirty="0" smtClean="0"/>
              <a:t>André Zanetic</a:t>
            </a:r>
            <a:br>
              <a:rPr lang="pt-BR" sz="3600" dirty="0" smtClean="0"/>
            </a:br>
            <a:r>
              <a:rPr lang="pt-BR" sz="2200" dirty="0" smtClean="0"/>
              <a:t>andrezanetic@gmail.com</a:t>
            </a:r>
            <a:endParaRPr lang="pt-BR" sz="2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5009881"/>
            <a:ext cx="9144000" cy="557011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Aula </a:t>
            </a:r>
            <a:r>
              <a:rPr lang="pt-BR" sz="3200" b="1" dirty="0" err="1" smtClean="0"/>
              <a:t>Beetham</a:t>
            </a:r>
            <a:r>
              <a:rPr lang="pt-BR" sz="3200" b="1" dirty="0" smtClean="0"/>
              <a:t> – A </a:t>
            </a:r>
            <a:r>
              <a:rPr lang="pt-BR" sz="3200" b="1" dirty="0" smtClean="0"/>
              <a:t>Legitimidade </a:t>
            </a:r>
            <a:r>
              <a:rPr lang="pt-BR" sz="3200" b="1" dirty="0"/>
              <a:t>do Poder</a:t>
            </a:r>
            <a:endParaRPr lang="pt-BR" sz="3200" dirty="0"/>
          </a:p>
          <a:p>
            <a:endParaRPr lang="pt-BR" sz="320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André </a:t>
            </a:r>
            <a:r>
              <a:rPr lang="pt-BR" dirty="0" err="1" smtClean="0"/>
              <a:t>Zanetic</a:t>
            </a:r>
            <a:r>
              <a:rPr lang="pt-BR" dirty="0" smtClean="0"/>
              <a:t>              Sociologia Política              Aula </a:t>
            </a:r>
            <a:r>
              <a:rPr lang="pt-BR" dirty="0" err="1" smtClean="0"/>
              <a:t>Beetham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040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3100"/>
          </a:xfrm>
        </p:spPr>
        <p:txBody>
          <a:bodyPr>
            <a:normAutofit/>
          </a:bodyPr>
          <a:lstStyle/>
          <a:p>
            <a:r>
              <a:rPr lang="pt-BR" sz="3600" b="1" dirty="0"/>
              <a:t>Legitimidade do Poder (</a:t>
            </a:r>
            <a:r>
              <a:rPr lang="pt-BR" sz="3600" b="1" dirty="0" err="1"/>
              <a:t>Beetham</a:t>
            </a:r>
            <a:r>
              <a:rPr lang="pt-BR" sz="3600" b="1" dirty="0" smtClean="0"/>
              <a:t>)</a:t>
            </a:r>
            <a:r>
              <a:rPr lang="pt-BR" sz="3100" dirty="0"/>
              <a:t/>
            </a:r>
            <a:br>
              <a:rPr lang="pt-BR" sz="3100" dirty="0"/>
            </a:br>
            <a:r>
              <a:rPr lang="pt-BR" sz="3100" dirty="0"/>
              <a:t/>
            </a:r>
            <a:br>
              <a:rPr lang="pt-BR" sz="3100" dirty="0"/>
            </a:br>
            <a:r>
              <a:rPr lang="pt-BR" sz="2800" dirty="0" smtClean="0"/>
              <a:t>Questões centrais:</a:t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Diferentes abordagens: </a:t>
            </a:r>
            <a:br>
              <a:rPr lang="pt-BR" sz="2800" dirty="0" smtClean="0"/>
            </a:br>
            <a:r>
              <a:rPr lang="pt-BR" sz="2800" dirty="0" smtClean="0"/>
              <a:t>- Filósofos políticos (abordagem normativa/abstrata)</a:t>
            </a:r>
            <a:br>
              <a:rPr lang="pt-BR" sz="2800" dirty="0" smtClean="0"/>
            </a:br>
            <a:r>
              <a:rPr lang="pt-BR" sz="2800" dirty="0" smtClean="0"/>
              <a:t>- Cientistas Sociais (abordagem empirista)</a:t>
            </a:r>
            <a:br>
              <a:rPr lang="pt-BR" sz="2800" dirty="0" smtClean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 smtClean="0"/>
              <a:t>- Questão da “</a:t>
            </a:r>
            <a:r>
              <a:rPr lang="pt-BR" sz="2800" i="1" dirty="0" smtClean="0"/>
              <a:t>crença na legitimidade</a:t>
            </a:r>
            <a:r>
              <a:rPr lang="pt-BR" sz="2800" dirty="0" smtClean="0"/>
              <a:t>”</a:t>
            </a:r>
            <a:br>
              <a:rPr lang="pt-BR" sz="2800" dirty="0" smtClean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/>
              <a:t>- </a:t>
            </a:r>
            <a:r>
              <a:rPr lang="pt-BR" sz="2800" dirty="0" smtClean="0"/>
              <a:t>Dimensões </a:t>
            </a:r>
            <a:r>
              <a:rPr lang="pt-BR" sz="2800" dirty="0"/>
              <a:t>que constituem a </a:t>
            </a:r>
            <a:r>
              <a:rPr lang="pt-BR" sz="2800" dirty="0" smtClean="0"/>
              <a:t>legitimidade: consentimento; legalidade; </a:t>
            </a:r>
            <a:r>
              <a:rPr lang="pt-BR" sz="2800" dirty="0"/>
              <a:t>e valores </a:t>
            </a:r>
            <a:r>
              <a:rPr lang="pt-BR" sz="2800" dirty="0" smtClean="0"/>
              <a:t>compartilhados. </a:t>
            </a:r>
            <a:endParaRPr lang="pt-BR" sz="2800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91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67483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Exercício 2</a:t>
            </a:r>
            <a:br>
              <a:rPr lang="pt-BR" sz="2800" b="1" dirty="0" smtClean="0"/>
            </a:br>
            <a:r>
              <a:rPr lang="pt-BR" sz="2800" b="1" dirty="0"/>
              <a:t/>
            </a:r>
            <a:br>
              <a:rPr lang="pt-BR" sz="2800" b="1" dirty="0"/>
            </a:br>
            <a:r>
              <a:rPr lang="pt-BR" sz="2800" b="1" dirty="0"/>
              <a:t/>
            </a:r>
            <a:br>
              <a:rPr lang="pt-BR" sz="2800" b="1" dirty="0"/>
            </a:br>
            <a:r>
              <a:rPr lang="pt-BR" sz="2800" dirty="0" smtClean="0"/>
              <a:t>Explique o conceito de legitimidade para Weber e para </a:t>
            </a:r>
            <a:r>
              <a:rPr lang="pt-BR" sz="2800" dirty="0" err="1" smtClean="0"/>
              <a:t>Beetham</a:t>
            </a:r>
            <a:r>
              <a:rPr lang="pt-BR" sz="2800" dirty="0" smtClean="0"/>
              <a:t>. Qual(</a:t>
            </a:r>
            <a:r>
              <a:rPr lang="pt-BR" sz="2800" dirty="0" err="1" smtClean="0"/>
              <a:t>is</a:t>
            </a:r>
            <a:r>
              <a:rPr lang="pt-BR" sz="2800" dirty="0" smtClean="0"/>
              <a:t>) a(s) principal(</a:t>
            </a:r>
            <a:r>
              <a:rPr lang="pt-BR" sz="2800" dirty="0" err="1" smtClean="0"/>
              <a:t>is</a:t>
            </a:r>
            <a:r>
              <a:rPr lang="pt-BR" sz="2800" dirty="0" smtClean="0"/>
              <a:t>) diferença(s) entre eles? </a:t>
            </a: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/>
              <a:t/>
            </a:r>
            <a:br>
              <a:rPr lang="pt-BR" sz="2800" b="1" dirty="0"/>
            </a:br>
            <a:endParaRPr lang="pt-BR" sz="2800" b="1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812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6283"/>
          </a:xfrm>
        </p:spPr>
        <p:txBody>
          <a:bodyPr>
            <a:normAutofit/>
          </a:bodyPr>
          <a:lstStyle/>
          <a:p>
            <a:r>
              <a:rPr lang="pt-BR" b="1" dirty="0"/>
              <a:t>Autoridade, poder e legitimidade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2800" dirty="0" smtClean="0"/>
              <a:t>Questão </a:t>
            </a:r>
            <a:r>
              <a:rPr lang="pt-BR" sz="2800" dirty="0" smtClean="0"/>
              <a:t>da legitimidade atravessa toda </a:t>
            </a:r>
            <a:r>
              <a:rPr lang="pt-BR" sz="2800" dirty="0"/>
              <a:t>a </a:t>
            </a:r>
            <a:r>
              <a:rPr lang="pt-BR" sz="2800" dirty="0" smtClean="0"/>
              <a:t>transição das noções de poder</a:t>
            </a:r>
            <a:r>
              <a:rPr lang="pt-BR" sz="2800" dirty="0"/>
              <a:t>, da autoridade e da constituição do poder político no </a:t>
            </a:r>
            <a:r>
              <a:rPr lang="pt-BR" sz="2800" u="sng" dirty="0"/>
              <a:t>mundo </a:t>
            </a:r>
            <a:r>
              <a:rPr lang="pt-BR" sz="2800" u="sng" dirty="0" smtClean="0"/>
              <a:t>moderno;</a:t>
            </a:r>
            <a:br>
              <a:rPr lang="pt-BR" sz="2800" u="sng" dirty="0" smtClean="0"/>
            </a:br>
            <a:r>
              <a:rPr lang="pt-BR" sz="2800" u="sng" dirty="0"/>
              <a:t/>
            </a:r>
            <a:br>
              <a:rPr lang="pt-BR" sz="2800" u="sng" dirty="0"/>
            </a:br>
            <a:r>
              <a:rPr lang="pt-BR" sz="2800" dirty="0"/>
              <a:t>Poder e </a:t>
            </a:r>
            <a:r>
              <a:rPr lang="pt-BR" sz="2800" dirty="0" smtClean="0"/>
              <a:t>autoridade - dimensões indissociáveis </a:t>
            </a:r>
            <a:r>
              <a:rPr lang="pt-BR" sz="2800" dirty="0"/>
              <a:t>no </a:t>
            </a:r>
            <a:r>
              <a:rPr lang="pt-BR" sz="2800" u="sng" dirty="0"/>
              <a:t>mundo </a:t>
            </a:r>
            <a:r>
              <a:rPr lang="pt-BR" sz="2800" u="sng" dirty="0" smtClean="0"/>
              <a:t>tradicional que </a:t>
            </a:r>
            <a:r>
              <a:rPr lang="pt-BR" sz="2800" dirty="0" smtClean="0"/>
              <a:t>se </a:t>
            </a:r>
            <a:r>
              <a:rPr lang="pt-BR" sz="2800" dirty="0"/>
              <a:t>separam </a:t>
            </a:r>
            <a:r>
              <a:rPr lang="pt-BR" sz="2800" dirty="0" smtClean="0"/>
              <a:t>no </a:t>
            </a:r>
            <a:r>
              <a:rPr lang="pt-BR" sz="2800" dirty="0"/>
              <a:t>mundo </a:t>
            </a:r>
            <a:r>
              <a:rPr lang="pt-BR" sz="2800" dirty="0" smtClean="0"/>
              <a:t>moderno;</a:t>
            </a:r>
            <a:br>
              <a:rPr lang="pt-BR" sz="2800" dirty="0" smtClean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 smtClean="0"/>
              <a:t>Separação de uma</a:t>
            </a:r>
            <a:r>
              <a:rPr lang="pt-BR" sz="2800" b="1" dirty="0" smtClean="0"/>
              <a:t> autoridade que representa a organização </a:t>
            </a:r>
            <a:r>
              <a:rPr lang="pt-BR" sz="2800" b="1" dirty="0"/>
              <a:t>social </a:t>
            </a:r>
            <a:r>
              <a:rPr lang="pt-BR" sz="2800" b="1" dirty="0" smtClean="0"/>
              <a:t>multifacetada </a:t>
            </a:r>
            <a:r>
              <a:rPr lang="pt-BR" sz="2800" dirty="0" smtClean="0"/>
              <a:t>em </a:t>
            </a:r>
            <a:r>
              <a:rPr lang="pt-BR" sz="2800" dirty="0"/>
              <a:t>diferentes esferas </a:t>
            </a:r>
            <a:r>
              <a:rPr lang="pt-BR" sz="2800" dirty="0" smtClean="0"/>
              <a:t>e </a:t>
            </a:r>
            <a:r>
              <a:rPr lang="pt-BR" sz="2800" dirty="0"/>
              <a:t>um </a:t>
            </a:r>
            <a:r>
              <a:rPr lang="pt-BR" sz="2800" b="1" dirty="0"/>
              <a:t>poder político centralizado e </a:t>
            </a:r>
            <a:r>
              <a:rPr lang="pt-BR" sz="2800" b="1" dirty="0" smtClean="0"/>
              <a:t>racionalizado</a:t>
            </a:r>
            <a:r>
              <a:rPr lang="pt-BR" sz="2800" dirty="0" smtClean="0"/>
              <a:t>, fundamentado </a:t>
            </a:r>
            <a:r>
              <a:rPr lang="pt-BR" sz="2800" dirty="0"/>
              <a:t>na ordem democrática.</a:t>
            </a:r>
            <a:r>
              <a:rPr lang="pt-BR" sz="2800" u="sng" dirty="0" smtClean="0"/>
              <a:t/>
            </a:r>
            <a:br>
              <a:rPr lang="pt-BR" sz="2800" u="sng" dirty="0" smtClean="0"/>
            </a:br>
            <a:endParaRPr lang="pt-BR" sz="2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43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31889"/>
          </a:xfrm>
        </p:spPr>
        <p:txBody>
          <a:bodyPr>
            <a:normAutofit/>
          </a:bodyPr>
          <a:lstStyle/>
          <a:p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Essa cisão produz </a:t>
            </a:r>
            <a:r>
              <a:rPr lang="pt-BR" sz="2800" dirty="0"/>
              <a:t>uma </a:t>
            </a:r>
            <a:r>
              <a:rPr lang="pt-BR" sz="2800" dirty="0" smtClean="0"/>
              <a:t>forma </a:t>
            </a:r>
            <a:r>
              <a:rPr lang="pt-BR" sz="2800" dirty="0"/>
              <a:t>de </a:t>
            </a:r>
            <a:r>
              <a:rPr lang="pt-BR" sz="2800" dirty="0" smtClean="0"/>
              <a:t>autoridade que se sustenta por um tipo de </a:t>
            </a:r>
            <a:r>
              <a:rPr lang="pt-BR" sz="2800" dirty="0"/>
              <a:t>poder </a:t>
            </a:r>
            <a:r>
              <a:rPr lang="pt-BR" sz="2800" dirty="0" smtClean="0"/>
              <a:t>que, ao contrário do </a:t>
            </a:r>
            <a:r>
              <a:rPr lang="pt-BR" sz="2800" dirty="0"/>
              <a:t>mundo </a:t>
            </a:r>
            <a:r>
              <a:rPr lang="pt-BR" sz="2800" dirty="0" smtClean="0"/>
              <a:t>tradicional, não mais se impõe </a:t>
            </a:r>
            <a:r>
              <a:rPr lang="pt-BR" sz="2800" dirty="0"/>
              <a:t>a qualquer tipo de </a:t>
            </a:r>
            <a:r>
              <a:rPr lang="pt-BR" sz="2800" dirty="0" smtClean="0"/>
              <a:t>resistência;</a:t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/>
              <a:t>O poder político </a:t>
            </a:r>
            <a:r>
              <a:rPr lang="pt-BR" sz="2800" dirty="0" smtClean="0"/>
              <a:t>moderno se ampara, por sua vez, </a:t>
            </a:r>
            <a:r>
              <a:rPr lang="pt-BR" sz="2800" dirty="0"/>
              <a:t>em uma aceitação da comunidade que o fundamenta, e a ele se adere um tipo de autoridade sedimentada em </a:t>
            </a:r>
            <a:r>
              <a:rPr lang="pt-BR" sz="2800" dirty="0" smtClean="0"/>
              <a:t>uma </a:t>
            </a:r>
            <a:r>
              <a:rPr lang="pt-BR" sz="2800" dirty="0"/>
              <a:t>obediência amparada na </a:t>
            </a:r>
            <a:r>
              <a:rPr lang="pt-BR" sz="2800" u="sng" dirty="0"/>
              <a:t>legitimidade</a:t>
            </a:r>
            <a:r>
              <a:rPr lang="pt-BR" sz="2800" dirty="0"/>
              <a:t> desse novo poder político que </a:t>
            </a:r>
            <a:r>
              <a:rPr lang="pt-BR" sz="2800" dirty="0" smtClean="0"/>
              <a:t>emerge</a:t>
            </a:r>
            <a:r>
              <a:rPr lang="pt-BR" sz="2800" dirty="0"/>
              <a:t>;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214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12948"/>
          </a:xfrm>
        </p:spPr>
        <p:txBody>
          <a:bodyPr>
            <a:normAutofit/>
          </a:bodyPr>
          <a:lstStyle/>
          <a:p>
            <a:r>
              <a:rPr lang="pt-BR" sz="2800" dirty="0"/>
              <a:t>Com o Estado Moderno, a dimensão da legitimidade acaba se consolidando em um tipo específico de autoridade </a:t>
            </a:r>
            <a:r>
              <a:rPr lang="pt-BR" sz="2800" u="sng" dirty="0"/>
              <a:t>legítima</a:t>
            </a:r>
            <a:r>
              <a:rPr lang="pt-BR" sz="2800" dirty="0"/>
              <a:t> que se torna predominante no mundo, com a emergência dos estados democráticos </a:t>
            </a:r>
            <a:r>
              <a:rPr lang="pt-BR" sz="2800" dirty="0" smtClean="0"/>
              <a:t>modernos;</a:t>
            </a: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- Correspondência </a:t>
            </a:r>
            <a:r>
              <a:rPr lang="pt-BR" sz="2800" dirty="0"/>
              <a:t>entre autoridade e poder </a:t>
            </a:r>
            <a:r>
              <a:rPr lang="pt-BR" sz="2800" dirty="0" smtClean="0"/>
              <a:t>através da obediência à autoridade</a:t>
            </a:r>
            <a:br>
              <a:rPr lang="pt-BR" sz="2800" dirty="0" smtClean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 smtClean="0"/>
              <a:t>- Ampliação da eficácia das instituições</a:t>
            </a:r>
            <a:endParaRPr lang="pt-BR" sz="2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349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93252"/>
          </a:xfrm>
        </p:spPr>
        <p:txBody>
          <a:bodyPr>
            <a:normAutofit/>
          </a:bodyPr>
          <a:lstStyle/>
          <a:p>
            <a:r>
              <a:rPr lang="pt-BR" sz="2800" dirty="0"/>
              <a:t>A questão do cumprimento das leis já está presente </a:t>
            </a:r>
            <a:r>
              <a:rPr lang="pt-BR" sz="2800" dirty="0" smtClean="0"/>
              <a:t>no contexto intelectual </a:t>
            </a:r>
            <a:r>
              <a:rPr lang="pt-BR" sz="2800" dirty="0"/>
              <a:t>do Estado </a:t>
            </a:r>
            <a:r>
              <a:rPr lang="pt-BR" sz="2800" dirty="0" smtClean="0"/>
              <a:t>Moderno = obrigação depende da existência da baseada </a:t>
            </a:r>
            <a:r>
              <a:rPr lang="pt-BR" sz="2800" dirty="0"/>
              <a:t>na legitimidade, que se constitui </a:t>
            </a:r>
            <a:r>
              <a:rPr lang="pt-BR" sz="2800" dirty="0" smtClean="0"/>
              <a:t>no fundamento da existência da sociedade </a:t>
            </a:r>
            <a:r>
              <a:rPr lang="pt-BR" sz="2800" dirty="0"/>
              <a:t>civil e </a:t>
            </a:r>
            <a:r>
              <a:rPr lang="pt-BR" sz="2800" dirty="0" smtClean="0"/>
              <a:t>suas leis</a:t>
            </a:r>
            <a:br>
              <a:rPr lang="pt-BR" sz="2800" dirty="0" smtClean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b="1" u="sng" dirty="0"/>
              <a:t>S</a:t>
            </a:r>
            <a:r>
              <a:rPr lang="pt-BR" sz="2800" b="1" u="sng" dirty="0" smtClean="0"/>
              <a:t>éculos </a:t>
            </a:r>
            <a:r>
              <a:rPr lang="pt-BR" sz="2800" b="1" u="sng" dirty="0"/>
              <a:t>XVIII e </a:t>
            </a:r>
            <a:r>
              <a:rPr lang="pt-BR" sz="2800" b="1" u="sng" dirty="0" smtClean="0"/>
              <a:t>XIX: 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otimismo </a:t>
            </a:r>
            <a:r>
              <a:rPr lang="pt-BR" sz="2800" dirty="0"/>
              <a:t>e </a:t>
            </a:r>
            <a:r>
              <a:rPr lang="pt-BR" sz="2800" dirty="0" smtClean="0"/>
              <a:t>ideia </a:t>
            </a:r>
            <a:r>
              <a:rPr lang="pt-BR" sz="2800" dirty="0"/>
              <a:t>de evolução </a:t>
            </a:r>
            <a:r>
              <a:rPr lang="pt-BR" sz="2800" dirty="0" smtClean="0"/>
              <a:t>moral (liberdade e ampliação da condução racionalizada </a:t>
            </a:r>
            <a:r>
              <a:rPr lang="pt-BR" sz="2800" dirty="0"/>
              <a:t>da organização </a:t>
            </a:r>
            <a:r>
              <a:rPr lang="pt-BR" sz="2800" dirty="0" smtClean="0"/>
              <a:t>social) </a:t>
            </a:r>
            <a:br>
              <a:rPr lang="pt-BR" sz="2800" dirty="0" smtClean="0"/>
            </a:br>
            <a:r>
              <a:rPr lang="pt-BR" sz="2800" dirty="0"/>
              <a:t>	</a:t>
            </a:r>
            <a:r>
              <a:rPr lang="pt-BR" sz="2800" dirty="0" smtClean="0"/>
              <a:t>				</a:t>
            </a:r>
            <a:r>
              <a:rPr lang="pt-BR" sz="3600" b="1" dirty="0" smtClean="0"/>
              <a:t>    X 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/>
              <a:t>percepção </a:t>
            </a:r>
            <a:r>
              <a:rPr lang="pt-BR" sz="2800" dirty="0" smtClean="0"/>
              <a:t>desapaixonada quanto a essa </a:t>
            </a:r>
            <a:r>
              <a:rPr lang="pt-BR" sz="2800" dirty="0"/>
              <a:t>legitimidade fundada na razão e nas </a:t>
            </a:r>
            <a:r>
              <a:rPr lang="pt-BR" sz="2800" dirty="0" smtClean="0"/>
              <a:t>leis = ao invés de superioridade </a:t>
            </a:r>
            <a:r>
              <a:rPr lang="pt-BR" sz="2800" dirty="0"/>
              <a:t>moral, </a:t>
            </a:r>
            <a:r>
              <a:rPr lang="pt-BR" sz="2800" dirty="0" smtClean="0"/>
              <a:t>levaram à adequação a </a:t>
            </a:r>
            <a:r>
              <a:rPr lang="pt-BR" sz="2800" dirty="0"/>
              <a:t>um mundo desencantado e </a:t>
            </a:r>
            <a:r>
              <a:rPr lang="pt-BR" sz="2800" dirty="0" smtClean="0"/>
              <a:t>regido pela </a:t>
            </a:r>
            <a:r>
              <a:rPr lang="pt-BR" sz="2800" dirty="0"/>
              <a:t>sociedade de </a:t>
            </a:r>
            <a:r>
              <a:rPr lang="pt-BR" sz="2800" dirty="0" smtClean="0"/>
              <a:t>massas</a:t>
            </a:r>
            <a:endParaRPr lang="pt-BR" sz="2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André Zanetic              Sociologia Política              Aula Weber I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276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5991225"/>
          </a:xfrm>
        </p:spPr>
        <p:txBody>
          <a:bodyPr>
            <a:normAutofit fontScale="90000"/>
          </a:bodyPr>
          <a:lstStyle/>
          <a:p>
            <a:r>
              <a:rPr lang="pt-BR" sz="3100" b="1" u="sng" dirty="0"/>
              <a:t>S</a:t>
            </a:r>
            <a:r>
              <a:rPr lang="pt-BR" sz="3100" b="1" u="sng" dirty="0" smtClean="0"/>
              <a:t>éculo XX:</a:t>
            </a:r>
            <a:br>
              <a:rPr lang="pt-BR" sz="3100" b="1" u="sng" dirty="0" smtClean="0"/>
            </a:br>
            <a:r>
              <a:rPr lang="pt-BR" sz="3100" dirty="0" smtClean="0"/>
              <a:t/>
            </a:r>
            <a:br>
              <a:rPr lang="pt-BR" sz="3100" dirty="0" smtClean="0"/>
            </a:br>
            <a:r>
              <a:rPr lang="pt-BR" sz="3100" dirty="0" smtClean="0"/>
              <a:t>Cenário </a:t>
            </a:r>
            <a:r>
              <a:rPr lang="pt-BR" sz="3100" dirty="0"/>
              <a:t>de guerras intensas e </a:t>
            </a:r>
            <a:r>
              <a:rPr lang="pt-BR" sz="3100" dirty="0" smtClean="0"/>
              <a:t>surgimento do autoritarismo nos </a:t>
            </a:r>
            <a:r>
              <a:rPr lang="pt-BR" sz="3100" dirty="0"/>
              <a:t>estados </a:t>
            </a:r>
            <a:r>
              <a:rPr lang="pt-BR" sz="3100" dirty="0" smtClean="0"/>
              <a:t>nacionais;</a:t>
            </a:r>
            <a:br>
              <a:rPr lang="pt-BR" sz="3100" dirty="0" smtClean="0"/>
            </a:br>
            <a:r>
              <a:rPr lang="pt-BR" sz="3100" dirty="0"/>
              <a:t/>
            </a:r>
            <a:br>
              <a:rPr lang="pt-BR" sz="3100" dirty="0"/>
            </a:br>
            <a:r>
              <a:rPr lang="pt-BR" sz="3100" dirty="0" smtClean="0"/>
              <a:t>Vazio </a:t>
            </a:r>
            <a:r>
              <a:rPr lang="pt-BR" sz="3100" dirty="0"/>
              <a:t>de sentido e uma ausência de compartilhamento comum da autoridade, que acaba por levar a busca da coesão social pela comunidade política a ser cada vez mais buscada pelo uso da </a:t>
            </a:r>
            <a:r>
              <a:rPr lang="pt-BR" sz="3100" dirty="0" smtClean="0"/>
              <a:t>violência;</a:t>
            </a:r>
            <a:br>
              <a:rPr lang="pt-BR" sz="3100" dirty="0" smtClean="0"/>
            </a:br>
            <a:r>
              <a:rPr lang="pt-BR" sz="3100" dirty="0"/>
              <a:t/>
            </a:r>
            <a:br>
              <a:rPr lang="pt-BR" sz="3100" dirty="0"/>
            </a:br>
            <a:r>
              <a:rPr lang="pt-BR" sz="3100" dirty="0" smtClean="0"/>
              <a:t>Apesar do surgimento de uma </a:t>
            </a:r>
            <a:r>
              <a:rPr lang="pt-BR" sz="3100" dirty="0"/>
              <a:t>concepção de </a:t>
            </a:r>
            <a:r>
              <a:rPr lang="pt-BR" sz="3100" u="sng" dirty="0"/>
              <a:t>legitimidade democrática</a:t>
            </a:r>
            <a:r>
              <a:rPr lang="pt-BR" sz="3100" dirty="0"/>
              <a:t>, é só depois do período das guerras </a:t>
            </a:r>
            <a:r>
              <a:rPr lang="pt-BR" sz="3100" dirty="0" smtClean="0"/>
              <a:t>mundiais que </a:t>
            </a:r>
            <a:r>
              <a:rPr lang="pt-BR" sz="3100" dirty="0"/>
              <a:t>aparecem </a:t>
            </a:r>
            <a:r>
              <a:rPr lang="pt-BR" sz="3100" dirty="0" smtClean="0"/>
              <a:t>ideias como “poder </a:t>
            </a:r>
            <a:r>
              <a:rPr lang="pt-BR" sz="3100" dirty="0"/>
              <a:t>não </a:t>
            </a:r>
            <a:r>
              <a:rPr lang="pt-BR" sz="3100" dirty="0" smtClean="0"/>
              <a:t>violento” e de </a:t>
            </a:r>
            <a:r>
              <a:rPr lang="pt-BR" sz="3100" dirty="0"/>
              <a:t>poder e violência como instâncias necessariamente distintas (Hannah Arendt), e, também, uma ênfase maior sobre a </a:t>
            </a:r>
            <a:r>
              <a:rPr lang="pt-BR" sz="3100" u="sng" dirty="0"/>
              <a:t>autoridade legítima não amparada na coerção</a:t>
            </a:r>
            <a:r>
              <a:rPr lang="pt-BR" sz="3100" dirty="0" smtClean="0"/>
              <a:t>.</a:t>
            </a:r>
            <a:endParaRPr lang="pt-BR" b="1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430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92427"/>
            <a:ext cx="10515600" cy="5975797"/>
          </a:xfrm>
        </p:spPr>
        <p:txBody>
          <a:bodyPr>
            <a:normAutofit/>
          </a:bodyPr>
          <a:lstStyle/>
          <a:p>
            <a:r>
              <a:rPr lang="pt-BR" sz="2700" b="1" u="sng" dirty="0" smtClean="0"/>
              <a:t>Pós-guerra: </a:t>
            </a: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/>
              <a:t/>
            </a:r>
            <a:br>
              <a:rPr lang="pt-BR" sz="2700" dirty="0"/>
            </a:br>
            <a:r>
              <a:rPr lang="pt-BR" sz="2700" dirty="0" smtClean="0"/>
              <a:t>Avanços em </a:t>
            </a:r>
            <a:r>
              <a:rPr lang="pt-BR" sz="2700" dirty="0"/>
              <a:t>termos de direitos civis, econômicos e sociais, </a:t>
            </a:r>
            <a:r>
              <a:rPr lang="pt-BR" sz="2700" dirty="0" smtClean="0"/>
              <a:t>como produto dos Estados </a:t>
            </a:r>
            <a:r>
              <a:rPr lang="pt-BR" sz="2700" dirty="0"/>
              <a:t>de Bem-Estar Social </a:t>
            </a:r>
            <a:r>
              <a:rPr lang="pt-BR" sz="2700" dirty="0" smtClean="0"/>
              <a:t>(anos </a:t>
            </a:r>
            <a:r>
              <a:rPr lang="pt-BR" sz="2700" dirty="0"/>
              <a:t>50 a </a:t>
            </a:r>
            <a:r>
              <a:rPr lang="pt-BR" sz="2700" dirty="0" smtClean="0"/>
              <a:t>70)</a:t>
            </a:r>
            <a:br>
              <a:rPr lang="pt-BR" sz="2700" dirty="0" smtClean="0"/>
            </a:br>
            <a:r>
              <a:rPr lang="pt-BR" sz="2700" dirty="0"/>
              <a:t/>
            </a:r>
            <a:br>
              <a:rPr lang="pt-BR" sz="2700" dirty="0"/>
            </a:br>
            <a:r>
              <a:rPr lang="pt-BR" sz="2700" dirty="0"/>
              <a:t/>
            </a:r>
            <a:br>
              <a:rPr lang="pt-BR" sz="2700" dirty="0"/>
            </a:br>
            <a:r>
              <a:rPr lang="pt-BR" sz="2700" b="1" u="sng" dirty="0" smtClean="0"/>
              <a:t>A </a:t>
            </a:r>
            <a:r>
              <a:rPr lang="pt-BR" sz="2700" b="1" u="sng" dirty="0"/>
              <a:t>partir </a:t>
            </a:r>
            <a:r>
              <a:rPr lang="pt-BR" sz="2700" b="1" u="sng" dirty="0" smtClean="0"/>
              <a:t>da metade dos </a:t>
            </a:r>
            <a:r>
              <a:rPr lang="pt-BR" sz="2700" b="1" u="sng" dirty="0"/>
              <a:t>anos </a:t>
            </a:r>
            <a:r>
              <a:rPr lang="pt-BR" sz="2700" b="1" u="sng" dirty="0" smtClean="0"/>
              <a:t>1970:</a:t>
            </a:r>
            <a:br>
              <a:rPr lang="pt-BR" sz="2700" b="1" u="sng" dirty="0" smtClean="0"/>
            </a:br>
            <a:r>
              <a:rPr lang="pt-BR" sz="2700" dirty="0"/>
              <a:t/>
            </a:r>
            <a:br>
              <a:rPr lang="pt-BR" sz="2700" dirty="0"/>
            </a:br>
            <a:r>
              <a:rPr lang="pt-BR" sz="2700" dirty="0" smtClean="0"/>
              <a:t>Crises econômicas e </a:t>
            </a:r>
            <a:r>
              <a:rPr lang="pt-BR" sz="2700" dirty="0"/>
              <a:t>imersão do mundo no </a:t>
            </a:r>
            <a:r>
              <a:rPr lang="pt-BR" sz="2700" dirty="0" err="1" smtClean="0"/>
              <a:t>neo-liberalismo</a:t>
            </a:r>
            <a:r>
              <a:rPr lang="pt-BR" sz="2700" dirty="0" smtClean="0"/>
              <a:t> - Ronald </a:t>
            </a:r>
            <a:r>
              <a:rPr lang="pt-BR" sz="2700" dirty="0"/>
              <a:t>Reagan e Margareth </a:t>
            </a:r>
            <a:r>
              <a:rPr lang="pt-BR" sz="2700" dirty="0" smtClean="0"/>
              <a:t>Thatcher</a:t>
            </a:r>
            <a:br>
              <a:rPr lang="pt-BR" sz="2700" dirty="0" smtClean="0"/>
            </a:br>
            <a:r>
              <a:rPr lang="pt-BR" sz="2700" dirty="0"/>
              <a:t/>
            </a:r>
            <a:br>
              <a:rPr lang="pt-BR" sz="2700" dirty="0"/>
            </a:br>
            <a:r>
              <a:rPr lang="pt-BR" sz="2700" dirty="0" smtClean="0"/>
              <a:t>= neste contexto a discussão sobre </a:t>
            </a:r>
            <a:r>
              <a:rPr lang="pt-BR" sz="2700" dirty="0"/>
              <a:t>a </a:t>
            </a:r>
            <a:r>
              <a:rPr lang="pt-BR" sz="2700" dirty="0" smtClean="0"/>
              <a:t>legitimidade </a:t>
            </a:r>
            <a:r>
              <a:rPr lang="pt-BR" sz="2700" dirty="0"/>
              <a:t>e </a:t>
            </a:r>
            <a:r>
              <a:rPr lang="pt-BR" sz="2700" dirty="0" smtClean="0"/>
              <a:t>suas consequências ressurge </a:t>
            </a:r>
            <a:r>
              <a:rPr lang="pt-BR" sz="2700" dirty="0"/>
              <a:t>com força, </a:t>
            </a:r>
            <a:r>
              <a:rPr lang="pt-BR" sz="2700" dirty="0" smtClean="0"/>
              <a:t>pautada pelo contexto </a:t>
            </a:r>
            <a:r>
              <a:rPr lang="pt-BR" sz="2700" dirty="0"/>
              <a:t>de </a:t>
            </a:r>
            <a:r>
              <a:rPr lang="pt-BR" sz="2700" dirty="0" smtClean="0"/>
              <a:t>grandes perdas </a:t>
            </a:r>
            <a:r>
              <a:rPr lang="pt-BR" sz="2700" dirty="0"/>
              <a:t>de garantias sociais e </a:t>
            </a:r>
            <a:r>
              <a:rPr lang="pt-BR" sz="2700" dirty="0" smtClean="0"/>
              <a:t>de reclusão das associações civis e organizações comunitárias (sobretudo </a:t>
            </a:r>
            <a:r>
              <a:rPr lang="pt-BR" sz="2700" dirty="0"/>
              <a:t>nos EUA).</a:t>
            </a:r>
            <a:endParaRPr lang="pt-BR" sz="2700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516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38706"/>
          </a:xfrm>
        </p:spPr>
        <p:txBody>
          <a:bodyPr>
            <a:noAutofit/>
          </a:bodyPr>
          <a:lstStyle/>
          <a:p>
            <a:r>
              <a:rPr lang="pt-BR" sz="3600" b="1" dirty="0" smtClean="0"/>
              <a:t>Conceito de Legitimidade</a:t>
            </a: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- O </a:t>
            </a:r>
            <a:r>
              <a:rPr lang="pt-BR" sz="2800" dirty="0"/>
              <a:t>uso </a:t>
            </a:r>
            <a:r>
              <a:rPr lang="pt-BR" sz="2800" dirty="0" smtClean="0"/>
              <a:t>do </a:t>
            </a:r>
            <a:r>
              <a:rPr lang="pt-BR" sz="2800" dirty="0"/>
              <a:t>termo </a:t>
            </a:r>
            <a:r>
              <a:rPr lang="pt-BR" sz="2800" u="sng" dirty="0"/>
              <a:t>legítimo</a:t>
            </a:r>
            <a:r>
              <a:rPr lang="pt-BR" sz="2800" dirty="0"/>
              <a:t> </a:t>
            </a:r>
            <a:r>
              <a:rPr lang="pt-BR" sz="2800" dirty="0" smtClean="0"/>
              <a:t>vem desde os tempos medievais - comum para identificar os </a:t>
            </a:r>
            <a:r>
              <a:rPr lang="pt-BR" sz="2800" dirty="0"/>
              <a:t>detentores do </a:t>
            </a:r>
            <a:r>
              <a:rPr lang="pt-BR" sz="2800" dirty="0" smtClean="0"/>
              <a:t>poder, já está presente desde as representações de poder que eram designadas aos </a:t>
            </a:r>
            <a:r>
              <a:rPr lang="pt-BR" sz="2800" dirty="0"/>
              <a:t>imperadores </a:t>
            </a:r>
            <a:r>
              <a:rPr lang="pt-BR" sz="2800" dirty="0" smtClean="0"/>
              <a:t>e também aos </a:t>
            </a:r>
            <a:r>
              <a:rPr lang="pt-BR" sz="2800" dirty="0"/>
              <a:t>papas</a:t>
            </a:r>
            <a:r>
              <a:rPr lang="pt-BR" sz="2800" dirty="0" smtClean="0"/>
              <a:t>;</a:t>
            </a:r>
            <a:br>
              <a:rPr lang="pt-BR" sz="2800" dirty="0" smtClean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 smtClean="0"/>
              <a:t>- Isso ocorria principalmente pela </a:t>
            </a:r>
            <a:r>
              <a:rPr lang="pt-BR" sz="2800" dirty="0"/>
              <a:t>necessidade </a:t>
            </a:r>
            <a:r>
              <a:rPr lang="pt-BR" sz="2800" dirty="0" smtClean="0"/>
              <a:t>da justificativa das </a:t>
            </a:r>
            <a:r>
              <a:rPr lang="pt-BR" sz="2800" dirty="0"/>
              <a:t>delegações de </a:t>
            </a:r>
            <a:r>
              <a:rPr lang="pt-BR" sz="2800" dirty="0" smtClean="0"/>
              <a:t>autoridade de determinados indivíduos, de forma a validar/</a:t>
            </a:r>
            <a:r>
              <a:rPr lang="pt-BR" sz="2800" u="sng" dirty="0" smtClean="0"/>
              <a:t>legitimar</a:t>
            </a:r>
            <a:r>
              <a:rPr lang="pt-BR" sz="2800" dirty="0" smtClean="0"/>
              <a:t> </a:t>
            </a:r>
            <a:r>
              <a:rPr lang="pt-BR" sz="2800" dirty="0"/>
              <a:t>o </a:t>
            </a:r>
            <a:r>
              <a:rPr lang="pt-BR" sz="2800" dirty="0" smtClean="0"/>
              <a:t>poder</a:t>
            </a:r>
            <a:endParaRPr lang="pt-BR" sz="2800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911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95459"/>
            <a:ext cx="10515600" cy="5660891"/>
          </a:xfrm>
        </p:spPr>
        <p:txBody>
          <a:bodyPr>
            <a:noAutofit/>
          </a:bodyPr>
          <a:lstStyle/>
          <a:p>
            <a:r>
              <a:rPr lang="pt-BR" sz="2800" dirty="0" smtClean="0"/>
              <a:t>- A </a:t>
            </a:r>
            <a:r>
              <a:rPr lang="pt-BR" sz="2800" dirty="0"/>
              <a:t>questão da legitimidade </a:t>
            </a:r>
            <a:r>
              <a:rPr lang="pt-BR" sz="2800" dirty="0" smtClean="0"/>
              <a:t>também </a:t>
            </a:r>
            <a:r>
              <a:rPr lang="pt-BR" sz="2800" dirty="0"/>
              <a:t>está </a:t>
            </a:r>
            <a:r>
              <a:rPr lang="pt-BR" sz="2800" dirty="0" smtClean="0"/>
              <a:t>presente </a:t>
            </a:r>
            <a:r>
              <a:rPr lang="pt-BR" sz="2800" dirty="0"/>
              <a:t>nos </a:t>
            </a:r>
            <a:r>
              <a:rPr lang="pt-BR" sz="2800" dirty="0" smtClean="0"/>
              <a:t>trabalhos de vários </a:t>
            </a:r>
            <a:r>
              <a:rPr lang="pt-BR" sz="2800" dirty="0"/>
              <a:t>filósofos políticos do Estado Moderno, </a:t>
            </a:r>
            <a:r>
              <a:rPr lang="pt-BR" sz="2800" dirty="0" smtClean="0"/>
              <a:t>principalmente Hobbes</a:t>
            </a:r>
            <a:r>
              <a:rPr lang="pt-BR" sz="2800" dirty="0"/>
              <a:t>, Locke e Rousseau</a:t>
            </a:r>
            <a:r>
              <a:rPr lang="pt-BR" sz="2800" dirty="0" smtClean="0"/>
              <a:t>.</a:t>
            </a:r>
            <a:br>
              <a:rPr lang="pt-BR" sz="2800" dirty="0" smtClean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 smtClean="0"/>
              <a:t>Para esses autores</a:t>
            </a:r>
            <a:r>
              <a:rPr lang="pt-BR" sz="2800" dirty="0"/>
              <a:t>, a legitimidade da comunidade </a:t>
            </a:r>
            <a:r>
              <a:rPr lang="pt-BR" sz="2800" dirty="0" smtClean="0"/>
              <a:t>se fundamenta no </a:t>
            </a:r>
            <a:r>
              <a:rPr lang="pt-BR" sz="2800" dirty="0"/>
              <a:t>consenso </a:t>
            </a:r>
            <a:r>
              <a:rPr lang="pt-BR" sz="2800" dirty="0" smtClean="0"/>
              <a:t>dos membros que dela fazem parte e que a fundam através de um pacto. </a:t>
            </a: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Posteriormente </a:t>
            </a:r>
            <a:r>
              <a:rPr lang="pt-BR" sz="2800" dirty="0"/>
              <a:t>e</a:t>
            </a:r>
            <a:r>
              <a:rPr lang="pt-BR" sz="2800" dirty="0" smtClean="0"/>
              <a:t>ssa </a:t>
            </a:r>
            <a:r>
              <a:rPr lang="pt-BR" sz="2800" dirty="0"/>
              <a:t>questão da legitimidade </a:t>
            </a:r>
            <a:r>
              <a:rPr lang="pt-BR" sz="2800" dirty="0" smtClean="0"/>
              <a:t>irá se estender </a:t>
            </a:r>
            <a:r>
              <a:rPr lang="pt-BR" sz="2800" dirty="0"/>
              <a:t>também a </a:t>
            </a:r>
            <a:r>
              <a:rPr lang="pt-BR" sz="2800" dirty="0" smtClean="0"/>
              <a:t>autores </a:t>
            </a:r>
            <a:r>
              <a:rPr lang="pt-BR" sz="2800" dirty="0"/>
              <a:t>como Hegel, </a:t>
            </a:r>
            <a:r>
              <a:rPr lang="pt-BR" sz="2800" dirty="0" smtClean="0"/>
              <a:t>Weber e </a:t>
            </a:r>
            <a:r>
              <a:rPr lang="pt-BR" sz="2800" dirty="0"/>
              <a:t>outros, </a:t>
            </a:r>
            <a:r>
              <a:rPr lang="pt-BR" sz="2800" dirty="0" smtClean="0"/>
              <a:t>sendo fundamental para </a:t>
            </a:r>
            <a:r>
              <a:rPr lang="pt-BR" sz="2800" dirty="0"/>
              <a:t>a compreensão </a:t>
            </a:r>
            <a:r>
              <a:rPr lang="pt-BR" sz="2800" dirty="0" smtClean="0"/>
              <a:t>do </a:t>
            </a:r>
            <a:r>
              <a:rPr lang="pt-BR" sz="2800" dirty="0"/>
              <a:t>poder </a:t>
            </a:r>
            <a:r>
              <a:rPr lang="pt-BR" sz="2800" dirty="0" smtClean="0"/>
              <a:t>e suas relações, e a </a:t>
            </a:r>
            <a:r>
              <a:rPr lang="pt-BR" sz="2800" dirty="0"/>
              <a:t>formação </a:t>
            </a:r>
            <a:r>
              <a:rPr lang="pt-BR" sz="2800" dirty="0" smtClean="0"/>
              <a:t>das sociedades políticas.</a:t>
            </a:r>
            <a:endParaRPr lang="pt-BR" sz="2800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15143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217</Words>
  <Application>Microsoft Office PowerPoint</Application>
  <PresentationFormat>Widescreen</PresentationFormat>
  <Paragraphs>37</Paragraphs>
  <Slides>11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Tema do Office</vt:lpstr>
      <vt:lpstr>Personalizar design</vt:lpstr>
      <vt:lpstr>Sociologia Política  Prof. André Zanetic andrezanetic@gmail.com</vt:lpstr>
      <vt:lpstr>Autoridade, poder e legitimidade  Questão da legitimidade atravessa toda a transição das noções de poder, da autoridade e da constituição do poder político no mundo moderno;  Poder e autoridade - dimensões indissociáveis no mundo tradicional que se separam no mundo moderno;  Separação de uma autoridade que representa a organização social multifacetada em diferentes esferas e um poder político centralizado e racionalizado, fundamentado na ordem democrática. </vt:lpstr>
      <vt:lpstr> Essa cisão produz uma forma de autoridade que se sustenta por um tipo de poder que, ao contrário do mundo tradicional, não mais se impõe a qualquer tipo de resistência;   O poder político moderno se ampara, por sua vez, em uma aceitação da comunidade que o fundamenta, e a ele se adere um tipo de autoridade sedimentada em uma obediência amparada na legitimidade desse novo poder político que emerge;  </vt:lpstr>
      <vt:lpstr>Com o Estado Moderno, a dimensão da legitimidade acaba se consolidando em um tipo específico de autoridade legítima que se torna predominante no mundo, com a emergência dos estados democráticos modernos;  - Correspondência entre autoridade e poder através da obediência à autoridade  - Ampliação da eficácia das instituições</vt:lpstr>
      <vt:lpstr>A questão do cumprimento das leis já está presente no contexto intelectual do Estado Moderno = obrigação depende da existência da baseada na legitimidade, que se constitui no fundamento da existência da sociedade civil e suas leis  Séculos XVIII e XIX:   otimismo e ideia de evolução moral (liberdade e ampliação da condução racionalizada da organização social)           X  percepção desapaixonada quanto a essa legitimidade fundada na razão e nas leis = ao invés de superioridade moral, levaram à adequação a um mundo desencantado e regido pela sociedade de massas</vt:lpstr>
      <vt:lpstr>Século XX:  Cenário de guerras intensas e surgimento do autoritarismo nos estados nacionais;  Vazio de sentido e uma ausência de compartilhamento comum da autoridade, que acaba por levar a busca da coesão social pela comunidade política a ser cada vez mais buscada pelo uso da violência;  Apesar do surgimento de uma concepção de legitimidade democrática, é só depois do período das guerras mundiais que aparecem ideias como “poder não violento” e de poder e violência como instâncias necessariamente distintas (Hannah Arendt), e, também, uma ênfase maior sobre a autoridade legítima não amparada na coerção.</vt:lpstr>
      <vt:lpstr>Pós-guerra:   Avanços em termos de direitos civis, econômicos e sociais, como produto dos Estados de Bem-Estar Social (anos 50 a 70)   A partir da metade dos anos 1970:  Crises econômicas e imersão do mundo no neo-liberalismo - Ronald Reagan e Margareth Thatcher  = neste contexto a discussão sobre a legitimidade e suas consequências ressurge com força, pautada pelo contexto de grandes perdas de garantias sociais e de reclusão das associações civis e organizações comunitárias (sobretudo nos EUA).</vt:lpstr>
      <vt:lpstr>Conceito de Legitimidade  - O uso do termo legítimo vem desde os tempos medievais - comum para identificar os detentores do poder, já está presente desde as representações de poder que eram designadas aos imperadores e também aos papas;  - Isso ocorria principalmente pela necessidade da justificativa das delegações de autoridade de determinados indivíduos, de forma a validar/legitimar o poder</vt:lpstr>
      <vt:lpstr>- A questão da legitimidade também está presente nos trabalhos de vários filósofos políticos do Estado Moderno, principalmente Hobbes, Locke e Rousseau.  Para esses autores, a legitimidade da comunidade se fundamenta no consenso dos membros que dela fazem parte e que a fundam através de um pacto.   Posteriormente essa questão da legitimidade irá se estender também a autores como Hegel, Weber e outros, sendo fundamental para a compreensão do poder e suas relações, e a formação das sociedades políticas.</vt:lpstr>
      <vt:lpstr>Legitimidade do Poder (Beetham)  Questões centrais:  Diferentes abordagens:  - Filósofos políticos (abordagem normativa/abstrata) - Cientistas Sociais (abordagem empirista)  - Questão da “crença na legitimidade”  - Dimensões que constituem a legitimidade: consentimento; legalidade; e valores compartilhados. </vt:lpstr>
      <vt:lpstr>Exercício 2   Explique o conceito de legitimidade para Weber e para Beetham. Qual(is) a(s) principal(is) diferença(s) entre eles?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Sociologia Política  Prof. André Zanetic andrezanetic@gmail.com</dc:title>
  <dc:creator>Andre Zanetic</dc:creator>
  <cp:lastModifiedBy>Andre Zanetic</cp:lastModifiedBy>
  <cp:revision>39</cp:revision>
  <dcterms:created xsi:type="dcterms:W3CDTF">2017-03-14T21:08:34Z</dcterms:created>
  <dcterms:modified xsi:type="dcterms:W3CDTF">2017-04-04T21:00:31Z</dcterms:modified>
</cp:coreProperties>
</file>