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0" r:id="rId4"/>
    <p:sldId id="260" r:id="rId5"/>
    <p:sldId id="261" r:id="rId6"/>
    <p:sldId id="263" r:id="rId7"/>
    <p:sldId id="264" r:id="rId8"/>
    <p:sldId id="265" r:id="rId9"/>
    <p:sldId id="266" r:id="rId10"/>
    <p:sldId id="271" r:id="rId11"/>
    <p:sldId id="272" r:id="rId12"/>
    <p:sldId id="267" r:id="rId13"/>
    <p:sldId id="262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4"/>
    <p:restoredTop sz="93210"/>
  </p:normalViewPr>
  <p:slideViewPr>
    <p:cSldViewPr snapToGrid="0" snapToObjects="1">
      <p:cViewPr varScale="1">
        <p:scale>
          <a:sx n="64" d="100"/>
          <a:sy n="64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05F7-0FAE-C040-ABC9-FCDFBA045E00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B976-B414-194F-8CEE-6693AFA10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pisa/dat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inep.gov.br/acoes_internacionais/pisa/resultados/2015/pisa2015_completo_final_baix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7173" y="452634"/>
            <a:ext cx="10927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PISA: </a:t>
            </a:r>
            <a:r>
              <a:rPr lang="pt-BR" sz="2800" dirty="0" err="1"/>
              <a:t>Programme</a:t>
            </a:r>
            <a:r>
              <a:rPr lang="pt-BR" sz="2800" dirty="0"/>
              <a:t> for </a:t>
            </a:r>
            <a:r>
              <a:rPr lang="pt-BR" sz="2800" dirty="0" err="1"/>
              <a:t>International</a:t>
            </a:r>
            <a:r>
              <a:rPr lang="pt-BR" sz="2800" dirty="0"/>
              <a:t> </a:t>
            </a:r>
            <a:r>
              <a:rPr lang="pt-BR" sz="2800" dirty="0" err="1"/>
              <a:t>Student</a:t>
            </a:r>
            <a:r>
              <a:rPr lang="pt-BR" sz="2800" dirty="0"/>
              <a:t> </a:t>
            </a:r>
            <a:r>
              <a:rPr lang="pt-BR" sz="2800" dirty="0" err="1"/>
              <a:t>Assessment</a:t>
            </a:r>
            <a:r>
              <a:rPr lang="pt-BR" sz="2800" dirty="0"/>
              <a:t> </a:t>
            </a:r>
          </a:p>
          <a:p>
            <a:r>
              <a:rPr lang="pt-BR" sz="2800" dirty="0"/>
              <a:t>Avaliação trienal de conhecimentos e habilidades de estudantes de 15 anos de idade </a:t>
            </a:r>
          </a:p>
          <a:p>
            <a:endParaRPr lang="pt-BR" sz="2800" dirty="0"/>
          </a:p>
          <a:p>
            <a:r>
              <a:rPr lang="pt-BR" sz="2800" dirty="0">
                <a:hlinkClick r:id="rId2"/>
              </a:rPr>
              <a:t>http://www.oecd.org/pisa/data/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9766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7600" y="508000"/>
            <a:ext cx="97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Matemática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96" y="1450929"/>
            <a:ext cx="8368539" cy="35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436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7600" y="508000"/>
            <a:ext cx="97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Ciências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97000"/>
            <a:ext cx="10058400" cy="37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7000"/>
            <a:ext cx="9817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94131" y="194787"/>
            <a:ext cx="1020028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r>
              <a:rPr lang="pt-BR" sz="2800" dirty="0"/>
              <a:t>Exemplo de estrutura avaliativa</a:t>
            </a:r>
          </a:p>
          <a:p>
            <a:endParaRPr lang="pt-BR" sz="2800" dirty="0"/>
          </a:p>
          <a:p>
            <a:r>
              <a:rPr lang="pt-BR" sz="2800" dirty="0"/>
              <a:t>3 competências de colaboração:</a:t>
            </a:r>
          </a:p>
          <a:p>
            <a:endParaRPr lang="pt-BR" sz="2800" dirty="0"/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  </a:t>
            </a:r>
            <a:r>
              <a:rPr lang="pt-BR" sz="2800" dirty="0" err="1"/>
              <a:t>Establishing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maintaining</a:t>
            </a:r>
            <a:r>
              <a:rPr lang="pt-BR" sz="2800" dirty="0"/>
              <a:t> a </a:t>
            </a:r>
            <a:r>
              <a:rPr lang="pt-BR" sz="2800" dirty="0" err="1"/>
              <a:t>shared</a:t>
            </a:r>
            <a:r>
              <a:rPr lang="pt-BR" sz="2800" dirty="0"/>
              <a:t> </a:t>
            </a:r>
            <a:r>
              <a:rPr lang="pt-BR" sz="2800" dirty="0" err="1"/>
              <a:t>understanding</a:t>
            </a:r>
            <a:r>
              <a:rPr lang="pt-BR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  </a:t>
            </a:r>
            <a:r>
              <a:rPr lang="pt-BR" sz="2800" dirty="0" err="1"/>
              <a:t>Taking</a:t>
            </a:r>
            <a:r>
              <a:rPr lang="pt-BR" sz="2800" dirty="0"/>
              <a:t> </a:t>
            </a:r>
            <a:r>
              <a:rPr lang="pt-BR" sz="2800" dirty="0" err="1"/>
              <a:t>appropriate</a:t>
            </a:r>
            <a:r>
              <a:rPr lang="pt-BR" sz="2800" dirty="0"/>
              <a:t> </a:t>
            </a:r>
            <a:r>
              <a:rPr lang="pt-BR" sz="2800" dirty="0" err="1"/>
              <a:t>action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solve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problem</a:t>
            </a:r>
            <a:r>
              <a:rPr lang="pt-BR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  </a:t>
            </a:r>
            <a:r>
              <a:rPr lang="pt-BR" sz="2800" dirty="0" err="1"/>
              <a:t>Establishing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maintaining</a:t>
            </a:r>
            <a:r>
              <a:rPr lang="pt-BR" sz="2800" dirty="0"/>
              <a:t> </a:t>
            </a:r>
            <a:r>
              <a:rPr lang="pt-BR" sz="2800" dirty="0" err="1"/>
              <a:t>team</a:t>
            </a:r>
            <a:r>
              <a:rPr lang="pt-BR" sz="2800" dirty="0"/>
              <a:t> </a:t>
            </a:r>
            <a:r>
              <a:rPr lang="pt-BR" sz="2800" dirty="0" err="1"/>
              <a:t>organisation</a:t>
            </a:r>
            <a:r>
              <a:rPr lang="pt-BR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endParaRPr lang="pt-BR" sz="2800" dirty="0"/>
          </a:p>
          <a:p>
            <a:r>
              <a:rPr lang="pt-BR" sz="2800" dirty="0"/>
              <a:t>Competências centrais de resolução de problemas: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dirty="0" err="1"/>
              <a:t>Exploring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understanding</a:t>
            </a:r>
            <a:r>
              <a:rPr lang="pt-BR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dirty="0" err="1"/>
              <a:t>Representing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formulating</a:t>
            </a:r>
            <a:r>
              <a:rPr lang="pt-BR" sz="2800" dirty="0"/>
              <a:t>  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Planning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executing</a:t>
            </a:r>
            <a:r>
              <a:rPr lang="pt-BR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dirty="0" err="1"/>
              <a:t>Monitoring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reflecting</a:t>
            </a:r>
            <a:r>
              <a:rPr lang="pt-BR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301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94131" y="194787"/>
            <a:ext cx="1020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Exemplo de estrutura avaliativa</a:t>
            </a:r>
          </a:p>
          <a:p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6" y="816402"/>
            <a:ext cx="9882414" cy="58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32873" y="458365"/>
            <a:ext cx="109277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2015: </a:t>
            </a:r>
          </a:p>
          <a:p>
            <a:endParaRPr lang="pt-BR" sz="2800" dirty="0"/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Cerca de 500 mil estudantes representando 28 milhões de estudantes de 15 anos de idade (15 anos e 3 meses a 16 anos e 2 meses, a partir do 7º ano) de 72 países. </a:t>
            </a:r>
          </a:p>
          <a:p>
            <a:pPr marL="457200" indent="-457200">
              <a:buFont typeface="Arial" charset="0"/>
              <a:buChar char="•"/>
            </a:pPr>
            <a:endParaRPr lang="pt-BR" sz="2800" dirty="0"/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Questões organizadas considerando a Teoria de Resposta ao Item - TRI</a:t>
            </a:r>
          </a:p>
          <a:p>
            <a:pPr marL="457200" indent="-457200">
              <a:buFont typeface="Arial" charset="0"/>
              <a:buChar char="•"/>
            </a:pPr>
            <a:endParaRPr lang="pt-BR" sz="2800" dirty="0"/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2 horas de provas.</a:t>
            </a:r>
          </a:p>
          <a:p>
            <a:pPr marL="457200" indent="-457200">
              <a:buFont typeface="Arial" charset="0"/>
              <a:buChar char="•"/>
            </a:pPr>
            <a:endParaRPr lang="pt-BR" sz="2800" dirty="0"/>
          </a:p>
          <a:p>
            <a:pPr marL="457200" indent="-457200">
              <a:buFont typeface="Arial" charset="0"/>
              <a:buChar char="•"/>
            </a:pPr>
            <a:r>
              <a:rPr lang="pt-BR" sz="2800" dirty="0"/>
              <a:t>Tópicos: ciências, matemática, leitura, resolução de problemas colaborativa e alfabetização financeira.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361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559488"/>
            <a:ext cx="7724274" cy="53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12192000" cy="477649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1257" y="359229"/>
            <a:ext cx="1138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http://download.inep.gov.br/acoes_internacionais/pisa/resultados/2015/pisa2015_completo_final_baixa.pdf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23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12192000" cy="54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12228624" cy="47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43000"/>
            <a:ext cx="10058400" cy="4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79400"/>
            <a:ext cx="10058400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08100"/>
            <a:ext cx="11081488" cy="42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302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Profundidade</Template>
  <TotalTime>67</TotalTime>
  <Words>124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TF10001006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 Helena Sasseron</dc:creator>
  <cp:lastModifiedBy>Luciana Nascimento</cp:lastModifiedBy>
  <cp:revision>15</cp:revision>
  <dcterms:created xsi:type="dcterms:W3CDTF">2017-06-09T16:22:08Z</dcterms:created>
  <dcterms:modified xsi:type="dcterms:W3CDTF">2017-10-25T16:25:12Z</dcterms:modified>
</cp:coreProperties>
</file>