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730" r:id="rId4"/>
  </p:sldMasterIdLst>
  <p:notesMasterIdLst>
    <p:notesMasterId r:id="rId38"/>
  </p:notesMasterIdLst>
  <p:sldIdLst>
    <p:sldId id="290" r:id="rId5"/>
    <p:sldId id="293" r:id="rId6"/>
    <p:sldId id="284" r:id="rId7"/>
    <p:sldId id="299" r:id="rId8"/>
    <p:sldId id="316" r:id="rId9"/>
    <p:sldId id="322" r:id="rId10"/>
    <p:sldId id="318" r:id="rId11"/>
    <p:sldId id="319" r:id="rId12"/>
    <p:sldId id="294" r:id="rId13"/>
    <p:sldId id="324" r:id="rId14"/>
    <p:sldId id="323" r:id="rId15"/>
    <p:sldId id="295" r:id="rId16"/>
    <p:sldId id="287" r:id="rId17"/>
    <p:sldId id="265" r:id="rId18"/>
    <p:sldId id="266" r:id="rId19"/>
    <p:sldId id="285" r:id="rId20"/>
    <p:sldId id="286" r:id="rId21"/>
    <p:sldId id="289" r:id="rId22"/>
    <p:sldId id="308" r:id="rId23"/>
    <p:sldId id="301" r:id="rId24"/>
    <p:sldId id="302" r:id="rId25"/>
    <p:sldId id="263" r:id="rId26"/>
    <p:sldId id="264" r:id="rId27"/>
    <p:sldId id="315" r:id="rId28"/>
    <p:sldId id="296" r:id="rId29"/>
    <p:sldId id="297" r:id="rId30"/>
    <p:sldId id="298" r:id="rId31"/>
    <p:sldId id="309" r:id="rId32"/>
    <p:sldId id="310" r:id="rId33"/>
    <p:sldId id="311" r:id="rId34"/>
    <p:sldId id="320" r:id="rId35"/>
    <p:sldId id="321" r:id="rId36"/>
    <p:sldId id="300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Full" cryptAlgorithmClass="hash" cryptAlgorithmType="typeAny" cryptAlgorithmSid="4" spinCount="100000" saltData="VAAbb4YUl6FidqftsOGfSA==" hashData="RSsWFqkmYgN75JPN2ZtnX/iyNV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4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8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B8B3E52-B06F-CE47-B4F7-111DD17ED54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258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1 </a:t>
            </a:r>
            <a:r>
              <a:rPr lang="pt-BR" dirty="0" smtClean="0">
                <a:sym typeface="Wingdings"/>
              </a:rPr>
              <a:t> 6</a:t>
            </a:r>
          </a:p>
          <a:p>
            <a:pPr>
              <a:defRPr/>
            </a:pPr>
            <a:r>
              <a:rPr lang="pt-BR" dirty="0" smtClean="0">
                <a:sym typeface="Wingdings"/>
              </a:rPr>
              <a:t>2 31</a:t>
            </a:r>
          </a:p>
          <a:p>
            <a:pPr>
              <a:defRPr/>
            </a:pPr>
            <a:r>
              <a:rPr lang="pt-BR" dirty="0" smtClean="0">
                <a:sym typeface="Wingdings"/>
              </a:rPr>
              <a:t>3 2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97D56-46CB-6A4B-84C8-F520B0C4BDB9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07C1F-389E-2D4B-8C7A-BD457EBF4CAD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36DEE-0AD9-6C45-8D61-322D1F16F740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1 – força ligada a movimento: conceito aristotélico</a:t>
            </a:r>
          </a:p>
          <a:p>
            <a:pPr>
              <a:defRPr/>
            </a:pPr>
            <a:r>
              <a:rPr lang="pt-BR" dirty="0" smtClean="0"/>
              <a:t>2 – contradiz o dado experimental</a:t>
            </a:r>
          </a:p>
          <a:p>
            <a:pPr>
              <a:defRPr/>
            </a:pPr>
            <a:r>
              <a:rPr lang="pt-BR" dirty="0" smtClean="0"/>
              <a:t>3 – pode ser a descrição do instante inicial, mas a força sobre a caixa não pode ser maior que a força sobre a pessoa.</a:t>
            </a:r>
          </a:p>
          <a:p>
            <a:pPr>
              <a:defRPr/>
            </a:pPr>
            <a:r>
              <a:rPr lang="pt-BR" dirty="0" smtClean="0"/>
              <a:t>4 – há a conservação de momento na descrição, e a condição necessária </a:t>
            </a:r>
            <a:r>
              <a:rPr lang="pt-BR" dirty="0" err="1" smtClean="0"/>
              <a:t>paa</a:t>
            </a:r>
            <a:r>
              <a:rPr lang="pt-BR" dirty="0" smtClean="0"/>
              <a:t> por a caixa em movimento. – Resposta correta</a:t>
            </a:r>
          </a:p>
          <a:p>
            <a:pPr>
              <a:defRPr/>
            </a:pPr>
            <a:r>
              <a:rPr lang="pt-BR" dirty="0" smtClean="0"/>
              <a:t>5 – o peso é irrelevante neste caso.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5924D-046B-0C49-9B28-44B15F419FF2}" type="slidenum">
              <a:rPr lang="pt-BR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DCA94-0BC6-174F-98FD-BF7E650872B3}" type="slidenum">
              <a:rPr lang="pt-B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3ECEB-ECE7-F04B-AC27-2225EA149FB6}" type="slidenum">
              <a:rPr lang="pt-B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617EC-4B67-3745-B6B6-04F99ED704E1}" type="slidenum">
              <a:rPr lang="pt-BR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10B03-7316-314D-8058-1213BAD41913}" type="slidenum">
              <a:rPr lang="pt-BR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2 </a:t>
            </a:r>
            <a:r>
              <a:rPr lang="pt-BR" smtClean="0">
                <a:sym typeface="Wingdings"/>
              </a:rPr>
              <a:t> 1 = 2%</a:t>
            </a:r>
            <a:endParaRPr lang="pt-BR" dirty="0" smtClean="0">
              <a:sym typeface="Wingdings"/>
            </a:endParaRPr>
          </a:p>
          <a:p>
            <a:pPr>
              <a:defRPr/>
            </a:pPr>
            <a:r>
              <a:rPr lang="pt-BR" dirty="0" smtClean="0"/>
              <a:t>3 </a:t>
            </a:r>
            <a:r>
              <a:rPr lang="pt-BR" dirty="0" smtClean="0">
                <a:sym typeface="Wingdings"/>
              </a:rPr>
              <a:t> 39 = 91%</a:t>
            </a:r>
          </a:p>
          <a:p>
            <a:pPr>
              <a:defRPr/>
            </a:pPr>
            <a:r>
              <a:rPr lang="pt-BR" dirty="0" smtClean="0">
                <a:sym typeface="Wingdings"/>
              </a:rPr>
              <a:t>4  3 = 7%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01FDE-01EE-0449-B3BE-EAB80FBEA33B}" type="slidenum">
              <a:rPr lang="pt-B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06192A-7878-DC4C-99A3-F361D4EDB1FF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6C383-A1CA-444B-9F44-24E3AA46D39B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E20B0-BD62-104A-8005-7F60E3BF9A2C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2233-9511-694C-B465-6DC5F6BBA3E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97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0DEF-021A-FD4C-BEF7-98938D59B5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55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EF44-45CF-3843-9120-A08F7C6A4BE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37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DA40-1674-B341-9B5F-80C60C93519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01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F462-7D96-7047-8925-6F8BF217A0E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06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467D0-1210-484A-9806-AE31488406C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92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7AA4-D8B0-EE41-A8D8-984B2EB33A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4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2F7B-FF9A-3644-8922-2302EEC4546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76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D146-1B87-F44D-A7C5-3F6A4508D5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621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C8F5-FF6F-814C-A6C9-C374E0E0B80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674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8899-F3AA-D043-8214-FFD99F64EE7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00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29CF-B96B-DB43-89CE-356208388A5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183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A525-8AF6-C447-B5F1-BB3A16DC126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992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6B4F-A2C8-ED4D-9F3F-09CF1DBC26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047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F15E-D16C-F443-A814-A48889C7614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233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C24F-BA62-F342-94B0-920343BA8B4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688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8027-A98F-9A43-A42E-BB2CA094086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44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134F-89A4-9B4D-A2A5-CD0178E20FF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710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90239-A977-5545-B1E2-5B6E7061936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DC64-4D8C-DE4A-B4CE-543C1E4F7A9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778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B093-B07E-D844-BC94-3F995387BD9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508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5542A-068F-BE43-B696-7CCBF65030C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75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1FC9F-01A3-FA4B-AAA7-114FF11022F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644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CBEB0-2218-8742-866F-E7AF40B631E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38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7FDF-F1C4-4146-BB43-39EEACC9534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56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79E32-F78D-574B-8DBB-EEC4897D176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78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1894-8CC4-3246-9730-2693FB2D7FB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0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5" name="Retângulo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Retângulo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Retângulo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0" name="Retângulo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11" name="Retângulo de cantos arredondados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12" name="Retângulo de cantos arredondados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Retângulo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Retângulo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Retângulo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6" name="Retângulo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F12426B-FE9D-B444-B7D6-B9A5A1A28C74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18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800" smtClean="0">
                <a:solidFill>
                  <a:prstClr val="white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CCA2D7-593D-BD49-B633-3470F70B725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887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04397AF-F461-2045-BFEE-2486BD7651B7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50FC42-0C6E-7142-9077-5194419519F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775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59FD768-C13D-034C-9F7C-514880EFE956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2E09C2C-A7E3-2640-8079-0C1B73A0C3F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852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2DAB2C1-A3E0-B645-80D3-DDE8A285FD2B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18466B-0FB6-D447-AF2E-E029121B93A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635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DBE93E-C946-D54F-A992-DCB07DA9EA8C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8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C3EEC0E-BD20-8E49-9400-1F2468D7E28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9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091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9B6F44-F703-7744-B2E8-B91B0B9AE4D2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7C460C-FED6-0E42-A3A6-423D3D37FCA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05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ABFF-2CFA-9048-AA47-0285F73FBD6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404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F0F56EB-D7D4-E543-BC41-7C7B58FB540B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E155E1-8F06-4945-B568-1545935CD08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367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8A5499-9B8E-0A42-9BE4-431DD0B2AFE3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158E62-C96D-7543-A33B-B4DA495682F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563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1C4F41A-7D1D-924A-ABE6-E4B0A8660A1E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BAE7B0-C7E3-4E4E-8B49-9C40FEBF75E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299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7A23554-6178-9B46-8B9C-0828BA5A5851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04D793-4B1C-E142-B073-F6A52DFC73B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618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A62D90E-BCF4-8C4C-9BE6-0DB62936CCDD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1F3B094-BC77-8441-8DEB-3F4B46BDC60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23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20FB-42B5-2D45-9E51-C37E3BDAD5C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8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F889B-BA61-154C-AADD-F87293559AC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95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AA375-E2B5-F848-B920-DB3434AD023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59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A6A1-C153-FB48-957D-9B19F32082C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BF49-6B3D-CD45-8FBC-147C3B88E3B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47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7346E91-D012-3945-8789-7BDD9FA9BC8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63BFC8B-A297-5246-B180-F4E55B0F9E5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0BC8DAB-FA3D-6843-B563-CA9B575C6B5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1" name="Retângu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2" name="Retângu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5" name="Retângu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6" name="Retângu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7" name="Retângu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8" name="Retângu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9" name="Retângu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0" name="Retângu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0127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0128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rgbClr val="438086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fld id="{CD0D6A58-8977-8546-86CC-61A11053E060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fld id="{71A8FD6E-7459-A547-B0B7-AD6BFFB901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ＭＳ Ｐゴシック" charset="0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400" kern="1200">
          <a:solidFill>
            <a:schemeClr val="accent1"/>
          </a:solidFill>
          <a:latin typeface="+mn-lt"/>
          <a:ea typeface="ＭＳ Ｐゴシック" charset="0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200" kern="1200">
          <a:solidFill>
            <a:schemeClr val="accent1"/>
          </a:solidFill>
          <a:latin typeface="+mn-lt"/>
          <a:ea typeface="ＭＳ Ｐゴシック" charset="0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ＭＳ Ｐゴシック" charset="0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723900" y="333375"/>
            <a:ext cx="809625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800">
                <a:solidFill>
                  <a:srgbClr val="000000"/>
                </a:solidFill>
              </a:rPr>
              <a:t>Bem vindos à aula 4</a:t>
            </a:r>
          </a:p>
          <a:p>
            <a:pPr eaLnBrk="1" hangingPunct="1"/>
            <a:endParaRPr lang="pt-BR" sz="2800">
              <a:solidFill>
                <a:srgbClr val="000000"/>
              </a:solidFill>
            </a:endParaRPr>
          </a:p>
          <a:p>
            <a:pPr eaLnBrk="1" hangingPunct="1"/>
            <a:r>
              <a:rPr lang="pt-BR" sz="2800">
                <a:solidFill>
                  <a:srgbClr val="000000"/>
                </a:solidFill>
              </a:rPr>
              <a:t>Dinâmica: Forças e leis de Newton</a:t>
            </a:r>
          </a:p>
          <a:p>
            <a:pPr eaLnBrk="1" hangingPunct="1"/>
            <a:endParaRPr lang="pt-BR" sz="2800">
              <a:solidFill>
                <a:srgbClr val="000000"/>
              </a:solidFill>
            </a:endParaRPr>
          </a:p>
          <a:p>
            <a:pPr eaLnBrk="1" hangingPunct="1"/>
            <a:endParaRPr lang="pt-BR" sz="1800">
              <a:solidFill>
                <a:srgbClr val="000000"/>
              </a:solidFill>
            </a:endParaRPr>
          </a:p>
          <a:p>
            <a:pPr eaLnBrk="1" hangingPunct="1"/>
            <a:r>
              <a:rPr lang="pt-BR" sz="1800">
                <a:solidFill>
                  <a:srgbClr val="000000"/>
                </a:solidFill>
              </a:rPr>
              <a:t>Na última aula, fechamos  capítulo 4 do Moysés.</a:t>
            </a:r>
          </a:p>
          <a:p>
            <a:pPr eaLnBrk="1" hangingPunct="1"/>
            <a:endParaRPr lang="pt-BR" sz="1800">
              <a:solidFill>
                <a:srgbClr val="000000"/>
              </a:solidFill>
            </a:endParaRPr>
          </a:p>
          <a:p>
            <a:pPr eaLnBrk="1" hangingPunct="1"/>
            <a:r>
              <a:rPr lang="pt-BR" sz="1800">
                <a:solidFill>
                  <a:srgbClr val="000000"/>
                </a:solidFill>
              </a:rPr>
              <a:t>A aula de hoje versa sobre o capítulo 5.</a:t>
            </a:r>
          </a:p>
          <a:p>
            <a:pPr eaLnBrk="1" hangingPunct="1"/>
            <a:endParaRPr lang="pt-BR" sz="1800">
              <a:solidFill>
                <a:srgbClr val="000000"/>
              </a:solidFill>
            </a:endParaRPr>
          </a:p>
          <a:p>
            <a:pPr eaLnBrk="1" hangingPunct="1"/>
            <a:r>
              <a:rPr lang="pt-BR" sz="1800">
                <a:solidFill>
                  <a:srgbClr val="000000"/>
                </a:solidFill>
              </a:rPr>
              <a:t>Façam todos os exercícios do livro.</a:t>
            </a:r>
          </a:p>
          <a:p>
            <a:pPr eaLnBrk="1" hangingPunct="1"/>
            <a:endParaRPr lang="pt-BR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1463" y="642938"/>
            <a:ext cx="8229600" cy="5929312"/>
          </a:xfrm>
        </p:spPr>
        <p:txBody>
          <a:bodyPr>
            <a:normAutofit fontScale="85000" lnSpcReduction="10000"/>
          </a:bodyPr>
          <a:lstStyle/>
          <a:p>
            <a:pPr marL="365760" indent="0" algn="just" fontAlgn="auto">
              <a:lnSpc>
                <a:spcPts val="4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2400" dirty="0" smtClean="0">
                <a:ea typeface="+mn-ea"/>
                <a:cs typeface="+mn-cs"/>
              </a:rPr>
              <a:t>Você está empurrando um engradado de madeira pelo chão a uma velocidade constante. Você decide virar o engradado reduzindo pela metade a área de contato com o chão. Nesta nova orientação, para empurrar o </a:t>
            </a:r>
            <a:r>
              <a:rPr lang="pt-BR" sz="2400" smtClean="0">
                <a:ea typeface="+mn-ea"/>
                <a:cs typeface="+mn-cs"/>
              </a:rPr>
              <a:t>mesmo engradado </a:t>
            </a:r>
            <a:r>
              <a:rPr lang="pt-BR" sz="2400" dirty="0" smtClean="0">
                <a:ea typeface="+mn-ea"/>
                <a:cs typeface="+mn-cs"/>
              </a:rPr>
              <a:t>pelo mesmo chão com a mesma velocidade, a força a ser aplicada deve ser aproximadamente</a:t>
            </a:r>
          </a:p>
          <a:p>
            <a:pPr marL="365760" indent="0" algn="just" fontAlgn="auto">
              <a:lnSpc>
                <a:spcPts val="4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2400" dirty="0" smtClean="0">
              <a:ea typeface="+mn-ea"/>
              <a:cs typeface="+mn-cs"/>
            </a:endParaRPr>
          </a:p>
          <a:p>
            <a:pPr marL="822960" indent="-457200" algn="just" fontAlgn="auto">
              <a:lnSpc>
                <a:spcPts val="4000"/>
              </a:lnSpc>
              <a:spcAft>
                <a:spcPts val="0"/>
              </a:spcAft>
              <a:buClrTx/>
              <a:buFont typeface="Georgia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Quatro vezes maior</a:t>
            </a:r>
          </a:p>
          <a:p>
            <a:pPr marL="822960" indent="-457200" algn="just" fontAlgn="auto">
              <a:lnSpc>
                <a:spcPts val="4000"/>
              </a:lnSpc>
              <a:spcAft>
                <a:spcPts val="0"/>
              </a:spcAft>
              <a:buClrTx/>
              <a:buFont typeface="Georgia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Duas vezes maior</a:t>
            </a:r>
          </a:p>
          <a:p>
            <a:pPr marL="822960" indent="-457200" algn="just" fontAlgn="auto">
              <a:lnSpc>
                <a:spcPts val="4000"/>
              </a:lnSpc>
              <a:spcAft>
                <a:spcPts val="0"/>
              </a:spcAft>
              <a:buClrTx/>
              <a:buFont typeface="Georgia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Igual à anterior</a:t>
            </a:r>
          </a:p>
          <a:p>
            <a:pPr marL="822960" indent="-457200" algn="just" fontAlgn="auto">
              <a:lnSpc>
                <a:spcPts val="4000"/>
              </a:lnSpc>
              <a:spcAft>
                <a:spcPts val="0"/>
              </a:spcAft>
              <a:buClrTx/>
              <a:buFont typeface="Georgia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Metade da anterior</a:t>
            </a:r>
          </a:p>
          <a:p>
            <a:pPr marL="822960" indent="-457200" algn="just" fontAlgn="auto">
              <a:lnSpc>
                <a:spcPts val="4000"/>
              </a:lnSpc>
              <a:spcAft>
                <a:spcPts val="0"/>
              </a:spcAft>
              <a:buClrTx/>
              <a:buFont typeface="Georgia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Um quarto da anterior</a:t>
            </a:r>
          </a:p>
          <a:p>
            <a:pPr marL="822960" indent="-457200" algn="just" fontAlgn="auto">
              <a:lnSpc>
                <a:spcPts val="4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24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-26988"/>
            <a:ext cx="6459538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/>
              <a:t>Newton associa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en-US"/>
              <a:t>Força (interação), 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en-US"/>
              <a:t>Massa (inércia) e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en-US"/>
              <a:t>Aceleração (cinemática).</a:t>
            </a:r>
          </a:p>
          <a:p>
            <a:pPr eaLnBrk="1" hangingPunct="1">
              <a:lnSpc>
                <a:spcPct val="150000"/>
              </a:lnSpc>
            </a:pPr>
            <a:endParaRPr lang="en-US"/>
          </a:p>
          <a:p>
            <a:pPr eaLnBrk="1" hangingPunct="1">
              <a:lnSpc>
                <a:spcPct val="150000"/>
              </a:lnSpc>
            </a:pPr>
            <a:r>
              <a:rPr lang="en-US"/>
              <a:t>Quais as regras de interação? 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Análise caso a caso, investigando a natureza: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en-US"/>
              <a:t>Peso,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en-US"/>
              <a:t>Deformação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en-US"/>
              <a:t>Atrito</a:t>
            </a:r>
          </a:p>
          <a:p>
            <a:pPr lvl="2" eaLnBrk="1" hangingPunct="1">
              <a:lnSpc>
                <a:spcPct val="120000"/>
              </a:lnSpc>
              <a:buFont typeface="Courier New" charset="0"/>
              <a:buChar char="o"/>
            </a:pPr>
            <a:r>
              <a:rPr lang="en-US"/>
              <a:t>estático</a:t>
            </a:r>
          </a:p>
          <a:p>
            <a:pPr lvl="2" eaLnBrk="1" hangingPunct="1">
              <a:lnSpc>
                <a:spcPct val="120000"/>
              </a:lnSpc>
              <a:buFont typeface="Courier New" charset="0"/>
              <a:buChar char="o"/>
            </a:pPr>
            <a:r>
              <a:rPr lang="en-US"/>
              <a:t>cinético</a:t>
            </a:r>
          </a:p>
          <a:p>
            <a:pPr lvl="2" eaLnBrk="1" hangingPunct="1">
              <a:lnSpc>
                <a:spcPct val="120000"/>
              </a:lnSpc>
              <a:buFont typeface="Courier New" charset="0"/>
              <a:buChar char="o"/>
            </a:pPr>
            <a:r>
              <a:rPr lang="en-US"/>
              <a:t>viscoso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81375"/>
            <a:ext cx="30734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27088" y="4797425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pt-BR">
                <a:cs typeface="+mn-cs"/>
              </a:rPr>
              <a:t>D ~ 12,7 10</a:t>
            </a:r>
            <a:r>
              <a:rPr lang="pt-BR" baseline="30000">
                <a:cs typeface="+mn-cs"/>
              </a:rPr>
              <a:t> 3  </a:t>
            </a:r>
            <a:r>
              <a:rPr lang="pt-BR">
                <a:cs typeface="+mn-cs"/>
              </a:rPr>
              <a:t>km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9638"/>
            <a:ext cx="57531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076825" y="1052513"/>
            <a:ext cx="16303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pt-BR">
                <a:cs typeface="+mn-cs"/>
              </a:rPr>
              <a:t>R ~1,5 10</a:t>
            </a:r>
            <a:r>
              <a:rPr lang="pt-BR" baseline="30000">
                <a:cs typeface="+mn-cs"/>
              </a:rPr>
              <a:t>8</a:t>
            </a:r>
            <a:r>
              <a:rPr lang="pt-BR">
                <a:cs typeface="+mn-cs"/>
              </a:rPr>
              <a:t> km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35150" y="5734050"/>
            <a:ext cx="29225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pt-BR">
                <a:cs typeface="+mn-cs"/>
              </a:rPr>
              <a:t>D ~ 10</a:t>
            </a:r>
            <a:r>
              <a:rPr lang="pt-BR" baseline="30000">
                <a:cs typeface="+mn-cs"/>
              </a:rPr>
              <a:t>5</a:t>
            </a:r>
            <a:r>
              <a:rPr lang="pt-BR">
                <a:cs typeface="+mn-cs"/>
              </a:rPr>
              <a:t> anos-luz ~ 10</a:t>
            </a:r>
            <a:r>
              <a:rPr lang="pt-BR" baseline="30000">
                <a:cs typeface="+mn-cs"/>
              </a:rPr>
              <a:t>18</a:t>
            </a:r>
            <a:r>
              <a:rPr lang="pt-BR">
                <a:cs typeface="+mn-cs"/>
              </a:rPr>
              <a:t> km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0"/>
            <a:ext cx="788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175"/>
            <a:ext cx="901700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0" y="28575"/>
            <a:ext cx="30194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Cavendish (1797)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781300"/>
            <a:ext cx="650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017963"/>
            <a:ext cx="6502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72225" y="44450"/>
            <a:ext cx="2282825" cy="5876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1463" y="188913"/>
            <a:ext cx="8229600" cy="4071937"/>
          </a:xfrm>
        </p:spPr>
        <p:txBody>
          <a:bodyPr>
            <a:normAutofit/>
          </a:bodyPr>
          <a:lstStyle/>
          <a:p>
            <a:pPr indent="0" algn="just">
              <a:lnSpc>
                <a:spcPts val="4000"/>
              </a:lnSpc>
              <a:buFontTx/>
              <a:buNone/>
              <a:defRPr/>
            </a:pPr>
            <a:r>
              <a:rPr lang="pt-BR" sz="2400" dirty="0" smtClean="0"/>
              <a:t>Considere um carro em repouso. Podemos concluir que a força gravitacional para baixo da Terra sobre o carro e a força de contato para cima são iguais e opostas porque</a:t>
            </a:r>
          </a:p>
          <a:p>
            <a:pPr indent="0" algn="just">
              <a:lnSpc>
                <a:spcPts val="4000"/>
              </a:lnSpc>
              <a:buFontTx/>
              <a:buNone/>
              <a:defRPr/>
            </a:pPr>
            <a:endParaRPr lang="pt-BR" sz="2400" dirty="0" smtClean="0"/>
          </a:p>
          <a:p>
            <a:pPr marL="822960" indent="-457200" algn="just">
              <a:lnSpc>
                <a:spcPts val="4000"/>
              </a:lnSpc>
              <a:buFontTx/>
              <a:buAutoNum type="arabicPeriod"/>
              <a:defRPr/>
            </a:pPr>
            <a:r>
              <a:rPr lang="pt-BR" sz="2400" dirty="0" smtClean="0"/>
              <a:t>As duas forças formam um par de interação</a:t>
            </a:r>
          </a:p>
          <a:p>
            <a:pPr marL="822960" indent="-457200" algn="just">
              <a:lnSpc>
                <a:spcPts val="4000"/>
              </a:lnSpc>
              <a:buFontTx/>
              <a:buAutoNum type="arabicPeriod"/>
              <a:defRPr/>
            </a:pPr>
            <a:r>
              <a:rPr lang="pt-BR" sz="2400" dirty="0" smtClean="0"/>
              <a:t>A força resultante sobre o carro é zero</a:t>
            </a:r>
          </a:p>
          <a:p>
            <a:pPr marL="822960" indent="-457200" algn="just">
              <a:lnSpc>
                <a:spcPts val="4000"/>
              </a:lnSpc>
              <a:buFontTx/>
              <a:buAutoNum type="arabicPeriod"/>
              <a:defRPr/>
            </a:pPr>
            <a:r>
              <a:rPr lang="pt-BR" sz="2400" dirty="0" smtClean="0"/>
              <a:t>Nenhuma das anteriores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91440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12"/>
          <p:cNvGrpSpPr>
            <a:grpSpLocks/>
          </p:cNvGrpSpPr>
          <p:nvPr/>
        </p:nvGrpSpPr>
        <p:grpSpPr bwMode="auto">
          <a:xfrm>
            <a:off x="755650" y="333375"/>
            <a:ext cx="4271963" cy="5715000"/>
            <a:chOff x="1610" y="0"/>
            <a:chExt cx="2691" cy="360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0"/>
              <a:ext cx="2646" cy="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1610" y="2341"/>
              <a:ext cx="604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pt-BR">
                  <a:cs typeface="+mn-cs"/>
                </a:rPr>
                <a:t>L ~ 2 m</a:t>
              </a:r>
            </a:p>
          </p:txBody>
        </p:sp>
      </p:grpSp>
      <p:grpSp>
        <p:nvGrpSpPr>
          <p:cNvPr id="66562" name="Group 13"/>
          <p:cNvGrpSpPr>
            <a:grpSpLocks/>
          </p:cNvGrpSpPr>
          <p:nvPr/>
        </p:nvGrpSpPr>
        <p:grpSpPr bwMode="auto">
          <a:xfrm>
            <a:off x="6300788" y="1989138"/>
            <a:ext cx="1577975" cy="1671637"/>
            <a:chOff x="3969" y="1253"/>
            <a:chExt cx="994" cy="1053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253"/>
              <a:ext cx="858" cy="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3969" y="2069"/>
              <a:ext cx="67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pt-BR">
                  <a:cs typeface="+mn-cs"/>
                </a:rPr>
                <a:t>L ~ 1 cm</a:t>
              </a:r>
            </a:p>
          </p:txBody>
        </p:sp>
      </p:grpSp>
      <p:grpSp>
        <p:nvGrpSpPr>
          <p:cNvPr id="66563" name="Group 14"/>
          <p:cNvGrpSpPr>
            <a:grpSpLocks/>
          </p:cNvGrpSpPr>
          <p:nvPr/>
        </p:nvGrpSpPr>
        <p:grpSpPr bwMode="auto">
          <a:xfrm>
            <a:off x="6300788" y="4652963"/>
            <a:ext cx="1908175" cy="1816100"/>
            <a:chOff x="3969" y="2931"/>
            <a:chExt cx="1202" cy="1144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931"/>
              <a:ext cx="930" cy="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969" y="3838"/>
              <a:ext cx="727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pt-BR">
                  <a:cs typeface="+mn-cs"/>
                </a:rPr>
                <a:t>L ~10 </a:t>
              </a:r>
              <a:r>
                <a:rPr lang="pt-BR">
                  <a:latin typeface="Symbol" charset="0"/>
                  <a:cs typeface="+mn-cs"/>
                </a:rPr>
                <a:t>m</a:t>
              </a:r>
              <a:r>
                <a:rPr lang="pt-BR">
                  <a:cs typeface="+mn-cs"/>
                </a:rPr>
                <a:t>m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8"/>
          <p:cNvGrpSpPr>
            <a:grpSpLocks/>
          </p:cNvGrpSpPr>
          <p:nvPr/>
        </p:nvGrpSpPr>
        <p:grpSpPr bwMode="auto">
          <a:xfrm>
            <a:off x="5403850" y="44450"/>
            <a:ext cx="3705225" cy="5351463"/>
            <a:chOff x="2971" y="300"/>
            <a:chExt cx="2334" cy="3371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00"/>
              <a:ext cx="2334" cy="2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3582" y="3267"/>
              <a:ext cx="16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pt-BR">
                  <a:cs typeface="+mn-cs"/>
                </a:rPr>
                <a:t>L ~ 1 Angstron</a:t>
              </a:r>
            </a:p>
            <a:p>
              <a:pPr>
                <a:defRPr/>
              </a:pPr>
              <a:r>
                <a:rPr lang="pt-BR">
                  <a:cs typeface="+mn-cs"/>
                </a:rPr>
                <a:t>Atom (ferro sobre cobre)</a:t>
              </a:r>
            </a:p>
          </p:txBody>
        </p:sp>
      </p:grpSp>
      <p:pic>
        <p:nvPicPr>
          <p:cNvPr id="68610" name="Picture 7" descr="250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3990975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1" name="Group 9"/>
          <p:cNvGrpSpPr>
            <a:grpSpLocks/>
          </p:cNvGrpSpPr>
          <p:nvPr/>
        </p:nvGrpSpPr>
        <p:grpSpPr bwMode="auto">
          <a:xfrm>
            <a:off x="107950" y="44450"/>
            <a:ext cx="2116138" cy="2687638"/>
            <a:chOff x="204" y="119"/>
            <a:chExt cx="1333" cy="1693"/>
          </a:xfrm>
        </p:grpSpPr>
        <p:pic>
          <p:nvPicPr>
            <p:cNvPr id="2356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9"/>
              <a:ext cx="1313" cy="1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736" y="1581"/>
              <a:ext cx="8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pt-BR">
                  <a:cs typeface="+mn-cs"/>
                </a:rPr>
                <a:t>L ~ 0,1</a:t>
              </a:r>
              <a:r>
                <a:rPr lang="pt-BR">
                  <a:latin typeface="Symbol" charset="0"/>
                  <a:cs typeface="+mn-cs"/>
                </a:rPr>
                <a:t>m</a:t>
              </a:r>
              <a:r>
                <a:rPr lang="pt-BR">
                  <a:cs typeface="+mn-cs"/>
                </a:rPr>
                <a:t>m </a:t>
              </a:r>
            </a:p>
          </p:txBody>
        </p:sp>
      </p:grp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708275"/>
            <a:ext cx="214947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7" descr="25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7" descr="25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106934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781300"/>
            <a:ext cx="650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88913"/>
            <a:ext cx="64389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557338"/>
            <a:ext cx="64389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017963"/>
            <a:ext cx="6502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10350" y="44450"/>
            <a:ext cx="2282825" cy="5876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781300"/>
            <a:ext cx="650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88913"/>
            <a:ext cx="64389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557338"/>
            <a:ext cx="64389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017963"/>
            <a:ext cx="6502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1463" y="188913"/>
            <a:ext cx="8229600" cy="4071937"/>
          </a:xfrm>
        </p:spPr>
        <p:txBody>
          <a:bodyPr>
            <a:normAutofit/>
          </a:bodyPr>
          <a:lstStyle/>
          <a:p>
            <a:pPr indent="0" algn="just">
              <a:lnSpc>
                <a:spcPts val="4000"/>
              </a:lnSpc>
              <a:buFontTx/>
              <a:buNone/>
              <a:defRPr/>
            </a:pPr>
            <a:r>
              <a:rPr lang="pt-BR" sz="2400" dirty="0" smtClean="0"/>
              <a:t>Considere um carro em repouso. Podemos concluir que a força gravitacional para baixo da Terra sobre o carro e a força de contato para cima são iguais e opostas porque</a:t>
            </a:r>
          </a:p>
          <a:p>
            <a:pPr indent="0" algn="just">
              <a:lnSpc>
                <a:spcPts val="4000"/>
              </a:lnSpc>
              <a:buFontTx/>
              <a:buNone/>
              <a:defRPr/>
            </a:pPr>
            <a:endParaRPr lang="pt-BR" sz="2400" dirty="0" smtClean="0"/>
          </a:p>
          <a:p>
            <a:pPr marL="822960" indent="-457200" algn="just">
              <a:lnSpc>
                <a:spcPts val="4000"/>
              </a:lnSpc>
              <a:buFontTx/>
              <a:buAutoNum type="arabicPeriod"/>
              <a:defRPr/>
            </a:pPr>
            <a:r>
              <a:rPr lang="pt-BR" sz="2400" dirty="0" smtClean="0"/>
              <a:t>As duas forças formam um par de interação</a:t>
            </a:r>
          </a:p>
          <a:p>
            <a:pPr marL="822960" indent="-457200" algn="just">
              <a:lnSpc>
                <a:spcPts val="4000"/>
              </a:lnSpc>
              <a:buFontTx/>
              <a:buAutoNum type="arabicPeriod"/>
              <a:defRPr/>
            </a:pPr>
            <a:r>
              <a:rPr lang="pt-BR" sz="2400" dirty="0" smtClean="0"/>
              <a:t>A força resultante sobre o carro é zero</a:t>
            </a:r>
          </a:p>
          <a:p>
            <a:pPr marL="822960" indent="-457200" algn="just">
              <a:lnSpc>
                <a:spcPts val="4000"/>
              </a:lnSpc>
              <a:buFontTx/>
              <a:buAutoNum type="arabicPeriod"/>
              <a:defRPr/>
            </a:pPr>
            <a:r>
              <a:rPr lang="pt-BR" sz="2400" dirty="0" smtClean="0"/>
              <a:t>Nenhuma das anteriores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42875" y="428625"/>
            <a:ext cx="9144000" cy="6643688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ts val="4000"/>
              </a:lnSpc>
              <a:buFontTx/>
              <a:buNone/>
              <a:defRPr/>
            </a:pPr>
            <a:r>
              <a:rPr lang="pt-BR" sz="2400" dirty="0" smtClean="0"/>
              <a:t>Uma pessoa puxa uma caixa pelo chão. Qual a análise correta da situação?</a:t>
            </a:r>
          </a:p>
          <a:p>
            <a:pPr marL="822960" indent="-45720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smtClean="0"/>
              <a:t>A caixa se move para frente porque a pessoa puxa a caixa com um pouco mais de força do que a caixa puxa a pessoa para trás.</a:t>
            </a:r>
          </a:p>
          <a:p>
            <a:pPr marL="822960" indent="-45720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smtClean="0"/>
              <a:t>Porque ação é sempre igual a reação, a pessoa não pode puxar a caixa – a caixa puxa para trás tão fortemente quanto a pessoa puxa para a frente. Logo, não há movimento.</a:t>
            </a:r>
          </a:p>
          <a:p>
            <a:pPr marL="822960" indent="-45720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smtClean="0"/>
              <a:t>A pessoa move a caixa dando um puxão durante o qual a força sobre a caixa é momentaneamente maior do que a força da caixa sobre a pessoa.</a:t>
            </a:r>
          </a:p>
          <a:p>
            <a:pPr marL="822960" indent="-45720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smtClean="0"/>
              <a:t>A força da pessoa sobre a caixa é tão intensa quanto a da caixa sobre a pessoa, mas a força </a:t>
            </a:r>
            <a:r>
              <a:rPr lang="pt-BR" sz="2400" dirty="0" err="1" smtClean="0"/>
              <a:t>friccional</a:t>
            </a:r>
            <a:r>
              <a:rPr lang="pt-BR" sz="2400" dirty="0" smtClean="0"/>
              <a:t> sobre a pessoa é para a frente e grande enquanto a força </a:t>
            </a:r>
            <a:r>
              <a:rPr lang="pt-BR" sz="2400" dirty="0" err="1" smtClean="0"/>
              <a:t>friccional</a:t>
            </a:r>
            <a:r>
              <a:rPr lang="pt-BR" sz="2400" dirty="0" smtClean="0"/>
              <a:t> para trás sobre a caixa é pequena.</a:t>
            </a:r>
          </a:p>
          <a:p>
            <a:pPr marL="822960" indent="-45720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smtClean="0"/>
              <a:t>A pessoa puxa a caixa para a frente somente se pesar mais do que a caixa.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81000"/>
            <a:ext cx="86995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dirty="0" smtClean="0">
                <a:solidFill>
                  <a:schemeClr val="accent2"/>
                </a:solidFill>
                <a:latin typeface="Comic Sans MS" charset="0"/>
                <a:cs typeface="+mj-cs"/>
              </a:rPr>
              <a:t>Os Princípios da Dinâmica </a:t>
            </a:r>
            <a:br>
              <a:rPr lang="pt-BR" sz="4000" u="sng" dirty="0" smtClean="0">
                <a:solidFill>
                  <a:schemeClr val="accent2"/>
                </a:solidFill>
                <a:latin typeface="Comic Sans MS" charset="0"/>
                <a:cs typeface="+mj-cs"/>
              </a:rPr>
            </a:br>
            <a:r>
              <a:rPr lang="pt-BR" sz="4000" dirty="0" smtClean="0">
                <a:solidFill>
                  <a:schemeClr val="accent2"/>
                </a:solidFill>
                <a:latin typeface="Comic Sans MS" charset="0"/>
                <a:cs typeface="+mj-cs"/>
              </a:rPr>
              <a:t>As leis de Newton (1643-1727)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7700"/>
            <a:ext cx="295592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557338"/>
            <a:ext cx="36496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012113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400">
                <a:solidFill>
                  <a:srgbClr val="000000"/>
                </a:solidFill>
              </a:rPr>
              <a:t>1º. Axioma: Todo corpo persiste em seu estado de repouso, ou de movimento retilíneo uniforme, a menos que seja compelido a modificar este estado pela ação de forças impressas a ele. </a:t>
            </a:r>
            <a:r>
              <a:rPr lang="pt-BR" sz="2400">
                <a:solidFill>
                  <a:srgbClr val="000000"/>
                </a:solidFill>
                <a:sym typeface="Wingdings" charset="0"/>
              </a:rPr>
              <a:t> </a:t>
            </a:r>
            <a:r>
              <a:rPr lang="pt-BR" sz="2400">
                <a:solidFill>
                  <a:srgbClr val="000000"/>
                </a:solidFill>
              </a:rPr>
              <a:t>Inércia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8313" y="3068638"/>
            <a:ext cx="8012112" cy="32162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400">
                <a:solidFill>
                  <a:srgbClr val="000000"/>
                </a:solidFill>
              </a:rPr>
              <a:t>2º. Axioma: A variação do momento é proporcional à força impressa, e tem a direção da força. </a:t>
            </a:r>
            <a:br>
              <a:rPr lang="pt-BR" sz="2400">
                <a:solidFill>
                  <a:srgbClr val="000000"/>
                </a:solidFill>
              </a:rPr>
            </a:br>
            <a:r>
              <a:rPr lang="pt-BR" sz="2400">
                <a:solidFill>
                  <a:srgbClr val="000000"/>
                </a:solidFill>
              </a:rPr>
              <a:t>A quantidade de movimento é a medida do mesmo, que se origina conjuntamente da velocidade e da massa.</a:t>
            </a:r>
            <a:br>
              <a:rPr lang="pt-BR" sz="2400">
                <a:solidFill>
                  <a:srgbClr val="000000"/>
                </a:solidFill>
              </a:rPr>
            </a:br>
            <a:r>
              <a:rPr lang="pt-BR" sz="2400">
                <a:solidFill>
                  <a:srgbClr val="000000"/>
                </a:solidFill>
              </a:rPr>
              <a:t> </a:t>
            </a:r>
            <a:r>
              <a:rPr lang="pt-BR" sz="2400">
                <a:solidFill>
                  <a:srgbClr val="000000"/>
                </a:solidFill>
                <a:sym typeface="Wingdings" charset="0"/>
              </a:rPr>
              <a:t> Definição da massa i</a:t>
            </a:r>
            <a:r>
              <a:rPr lang="pt-BR" sz="2400">
                <a:solidFill>
                  <a:srgbClr val="000000"/>
                </a:solidFill>
              </a:rPr>
              <a:t>nercial, avaliação da força resultante.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9750" y="2703513"/>
            <a:ext cx="8012113" cy="14303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000">
                <a:solidFill>
                  <a:srgbClr val="000000"/>
                </a:solidFill>
              </a:rPr>
              <a:t>1º. Axioma: Todo corpo persiste em seu estado de repouso, ou de movimento retilíneo uniforme, a menos que seja compelido a modificar este estado pela ação de forças impressas a ele. </a:t>
            </a:r>
            <a:r>
              <a:rPr lang="pt-BR" sz="2000">
                <a:solidFill>
                  <a:srgbClr val="000000"/>
                </a:solidFill>
                <a:sym typeface="Wingdings" charset="0"/>
              </a:rPr>
              <a:t> </a:t>
            </a:r>
            <a:r>
              <a:rPr lang="pt-BR" sz="2000">
                <a:solidFill>
                  <a:srgbClr val="000000"/>
                </a:solidFill>
              </a:rPr>
              <a:t>Inércia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20700" y="4457700"/>
            <a:ext cx="8012113" cy="22844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000">
                <a:solidFill>
                  <a:srgbClr val="000000"/>
                </a:solidFill>
              </a:rPr>
              <a:t>2º. Axioma: A variação do momento é proporcional à força impressa, e tem a direção da força. </a:t>
            </a:r>
            <a:br>
              <a:rPr lang="pt-BR" sz="2000">
                <a:solidFill>
                  <a:srgbClr val="000000"/>
                </a:solidFill>
              </a:rPr>
            </a:br>
            <a:r>
              <a:rPr lang="pt-BR" sz="2000">
                <a:solidFill>
                  <a:srgbClr val="000000"/>
                </a:solidFill>
              </a:rPr>
              <a:t>A quantidade de movimento é a medida do mesmo, que se origina conjuntamente da velocidade e da massa.</a:t>
            </a:r>
            <a:br>
              <a:rPr lang="pt-BR" sz="2000">
                <a:solidFill>
                  <a:srgbClr val="000000"/>
                </a:solidFill>
              </a:rPr>
            </a:br>
            <a:r>
              <a:rPr lang="pt-BR" sz="2000">
                <a:solidFill>
                  <a:srgbClr val="000000"/>
                </a:solidFill>
              </a:rPr>
              <a:t> </a:t>
            </a:r>
            <a:r>
              <a:rPr lang="pt-BR" sz="2000">
                <a:solidFill>
                  <a:srgbClr val="000000"/>
                </a:solidFill>
                <a:sym typeface="Wingdings" charset="0"/>
              </a:rPr>
              <a:t> Definição da massa i</a:t>
            </a:r>
            <a:r>
              <a:rPr lang="pt-BR" sz="2000">
                <a:solidFill>
                  <a:srgbClr val="000000"/>
                </a:solidFill>
              </a:rPr>
              <a:t>nercial, avaliação da força resultante.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8012113" cy="2193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400">
                <a:solidFill>
                  <a:srgbClr val="000000"/>
                </a:solidFill>
              </a:rPr>
              <a:t>3º. Axioma: A toda ação corresponde uma reação igual e contrária, as ações mútuas de dois corpos, um sobre o outro, são sempre iguais e dirigidas em sentidos opostos. </a:t>
            </a:r>
            <a:r>
              <a:rPr lang="pt-BR" sz="2400">
                <a:solidFill>
                  <a:srgbClr val="000000"/>
                </a:solidFill>
                <a:sym typeface="Wingdings" charset="0"/>
              </a:rPr>
              <a:t> Conservação de momento</a:t>
            </a:r>
            <a:endParaRPr lang="pt-B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9750" y="115888"/>
            <a:ext cx="8012113" cy="19669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200" dirty="0">
                <a:solidFill>
                  <a:srgbClr val="000000"/>
                </a:solidFill>
              </a:rPr>
              <a:t>1º. Axioma: Todo corpo persiste em seu estado de repouso, ou de movimento retilíneo uniforme, a menos que seja compelido a modificar este estado pela ação de forças impressas a ele. </a:t>
            </a:r>
            <a:r>
              <a:rPr lang="pt-BR" sz="2200" dirty="0">
                <a:solidFill>
                  <a:srgbClr val="000000"/>
                </a:solidFill>
                <a:sym typeface="Wingdings" charset="0"/>
              </a:rPr>
              <a:t> </a:t>
            </a:r>
            <a:r>
              <a:rPr lang="pt-BR" sz="2200" dirty="0">
                <a:solidFill>
                  <a:srgbClr val="000000"/>
                </a:solidFill>
              </a:rPr>
              <a:t>Inércia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20700" y="2225675"/>
            <a:ext cx="8012113" cy="24399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200">
                <a:solidFill>
                  <a:srgbClr val="000000"/>
                </a:solidFill>
              </a:rPr>
              <a:t>2º. Axioma: A variação do momento é proporcional à força impressa, e tem a direção da força. </a:t>
            </a:r>
            <a:br>
              <a:rPr lang="pt-BR" sz="2200">
                <a:solidFill>
                  <a:srgbClr val="000000"/>
                </a:solidFill>
              </a:rPr>
            </a:br>
            <a:r>
              <a:rPr lang="pt-BR" sz="2200">
                <a:solidFill>
                  <a:srgbClr val="000000"/>
                </a:solidFill>
              </a:rPr>
              <a:t>A quantidade de movimento é a medida do mesmo, que se origina conjuntamente da velocidade e da massa.</a:t>
            </a:r>
            <a:br>
              <a:rPr lang="pt-BR" sz="2200">
                <a:solidFill>
                  <a:srgbClr val="000000"/>
                </a:solidFill>
              </a:rPr>
            </a:br>
            <a:r>
              <a:rPr lang="pt-BR" sz="2200">
                <a:solidFill>
                  <a:srgbClr val="000000"/>
                </a:solidFill>
              </a:rPr>
              <a:t> </a:t>
            </a:r>
            <a:r>
              <a:rPr lang="pt-BR" sz="2200">
                <a:solidFill>
                  <a:srgbClr val="000000"/>
                </a:solidFill>
                <a:sym typeface="Wingdings" charset="0"/>
              </a:rPr>
              <a:t> Definição da massa i</a:t>
            </a:r>
            <a:r>
              <a:rPr lang="pt-BR" sz="2200">
                <a:solidFill>
                  <a:srgbClr val="000000"/>
                </a:solidFill>
              </a:rPr>
              <a:t>nercial, avaliação da força resultante.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9750" y="4797425"/>
            <a:ext cx="8012113" cy="19653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200">
                <a:solidFill>
                  <a:srgbClr val="000000"/>
                </a:solidFill>
              </a:rPr>
              <a:t>3º. Axioma: A toda ação corresponde uma reação igual e contrária, as ações mútuas de dois corpos, um sobre o outro, são sempre iguais e dirigidas em sentidos opostos. </a:t>
            </a:r>
            <a:r>
              <a:rPr lang="pt-BR" sz="2200">
                <a:solidFill>
                  <a:srgbClr val="000000"/>
                </a:solidFill>
                <a:sym typeface="Wingdings" charset="0"/>
              </a:rPr>
              <a:t> Conservação de momento</a:t>
            </a:r>
            <a:endParaRPr lang="pt-BR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840</Words>
  <Application>Microsoft Macintosh PowerPoint</Application>
  <PresentationFormat>On-screen Show (4:3)</PresentationFormat>
  <Paragraphs>88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ＭＳ Ｐゴシック</vt:lpstr>
      <vt:lpstr>Trebuchet MS</vt:lpstr>
      <vt:lpstr>Georgia</vt:lpstr>
      <vt:lpstr>Wingdings 2</vt:lpstr>
      <vt:lpstr>Comic Sans MS</vt:lpstr>
      <vt:lpstr>Wingdings</vt:lpstr>
      <vt:lpstr>Courier New</vt:lpstr>
      <vt:lpstr>Symbol</vt:lpstr>
      <vt:lpstr>Calibri</vt:lpstr>
      <vt:lpstr>Design padrão</vt:lpstr>
      <vt:lpstr>2_Design padrão</vt:lpstr>
      <vt:lpstr>3_Design padrão</vt:lpstr>
      <vt:lpstr>Urbano</vt:lpstr>
      <vt:lpstr>PowerPoint Presentation</vt:lpstr>
      <vt:lpstr>PowerPoint Presentation</vt:lpstr>
      <vt:lpstr>PowerPoint Presentation</vt:lpstr>
      <vt:lpstr>Os Princípios da Dinâmica  As leis de Newton (1643-1727)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lmcal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Dinâmica</dc:title>
  <dc:subject/>
  <dc:creator>martinelli</dc:creator>
  <cp:keywords/>
  <dc:description/>
  <cp:lastModifiedBy>Marcelo Martinelli</cp:lastModifiedBy>
  <cp:revision>27</cp:revision>
  <dcterms:created xsi:type="dcterms:W3CDTF">2010-03-01T21:01:48Z</dcterms:created>
  <dcterms:modified xsi:type="dcterms:W3CDTF">2014-10-13T14:21:55Z</dcterms:modified>
  <cp:category/>
</cp:coreProperties>
</file>