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8"/>
  </p:notesMasterIdLst>
  <p:handoutMasterIdLst>
    <p:handoutMasterId r:id="rId19"/>
  </p:handoutMasterIdLst>
  <p:sldIdLst>
    <p:sldId id="368" r:id="rId5"/>
    <p:sldId id="369" r:id="rId6"/>
    <p:sldId id="292" r:id="rId7"/>
    <p:sldId id="310" r:id="rId8"/>
    <p:sldId id="311" r:id="rId9"/>
    <p:sldId id="312" r:id="rId10"/>
    <p:sldId id="313" r:id="rId11"/>
    <p:sldId id="314" r:id="rId12"/>
    <p:sldId id="315" r:id="rId13"/>
    <p:sldId id="316" r:id="rId14"/>
    <p:sldId id="317" r:id="rId15"/>
    <p:sldId id="318" r:id="rId16"/>
    <p:sldId id="319" r:id="rId17"/>
  </p:sldIdLst>
  <p:sldSz cx="12192000" cy="6858000"/>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68" d="100"/>
          <a:sy n="68" d="100"/>
        </p:scale>
        <p:origin x="738" y="72"/>
      </p:cViewPr>
      <p:guideLst/>
    </p:cSldViewPr>
  </p:slideViewPr>
  <p:notesTextViewPr>
    <p:cViewPr>
      <p:scale>
        <a:sx n="1" d="1"/>
        <a:sy n="1" d="1"/>
      </p:scale>
      <p:origin x="0" y="0"/>
    </p:cViewPr>
  </p:notesTextViewPr>
  <p:notesViewPr>
    <p:cSldViewPr snapToGrid="0">
      <p:cViewPr varScale="1">
        <p:scale>
          <a:sx n="78" d="100"/>
          <a:sy n="78" d="100"/>
        </p:scale>
        <p:origin x="3494" y="8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6D7EF7A-7C84-452C-98C8-2624B8AAB901}" type="datetimeFigureOut">
              <a:rPr lang="pt-BR" smtClean="0"/>
              <a:t>01/05/2023</a:t>
            </a:fld>
            <a:endParaRPr lang="pt-BR" dirty="0"/>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002ECF-0F95-49D6-977D-86B882A39682}" type="slidenum">
              <a:rPr lang="pt-BR" smtClean="0"/>
              <a:t>‹nº›</a:t>
            </a:fld>
            <a:endParaRPr lang="pt-BR" dirty="0"/>
          </a:p>
        </p:txBody>
      </p:sp>
    </p:spTree>
    <p:extLst>
      <p:ext uri="{BB962C8B-B14F-4D97-AF65-F5344CB8AC3E}">
        <p14:creationId xmlns:p14="http://schemas.microsoft.com/office/powerpoint/2010/main" val="3209808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F1FC03-2196-4DCB-8924-F68D70992EB6}" type="datetimeFigureOut">
              <a:rPr lang="pt-BR" smtClean="0"/>
              <a:t>01/05/2023</a:t>
            </a:fld>
            <a:endParaRPr lang="pt-BR" dirty="0"/>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t-BR" noProof="0"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D0455-161A-43AC-85B9-9B62579387A6}" type="slidenum">
              <a:rPr lang="pt-BR" smtClean="0"/>
              <a:t>‹nº›</a:t>
            </a:fld>
            <a:endParaRPr lang="pt-BR" dirty="0"/>
          </a:p>
        </p:txBody>
      </p:sp>
    </p:spTree>
    <p:extLst>
      <p:ext uri="{BB962C8B-B14F-4D97-AF65-F5344CB8AC3E}">
        <p14:creationId xmlns:p14="http://schemas.microsoft.com/office/powerpoint/2010/main" val="647414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21AD0455-161A-43AC-85B9-9B62579387A6}" type="slidenum">
              <a:rPr lang="pt-BR" smtClean="0"/>
              <a:t>3</a:t>
            </a:fld>
            <a:endParaRPr lang="pt-BR" dirty="0"/>
          </a:p>
        </p:txBody>
      </p:sp>
    </p:spTree>
    <p:extLst>
      <p:ext uri="{BB962C8B-B14F-4D97-AF65-F5344CB8AC3E}">
        <p14:creationId xmlns:p14="http://schemas.microsoft.com/office/powerpoint/2010/main" val="3357063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useBgFill="1">
        <p:nvSpPr>
          <p:cNvPr id="10" name="Retângulo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tângulo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tângulo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upo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Conector Reto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Conector reto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ítulo 1"/>
          <p:cNvSpPr>
            <a:spLocks noGrp="1"/>
          </p:cNvSpPr>
          <p:nvPr>
            <p:ph type="ctrTitle"/>
          </p:nvPr>
        </p:nvSpPr>
        <p:spPr>
          <a:xfrm>
            <a:off x="1629103" y="2244830"/>
            <a:ext cx="8933796" cy="2437232"/>
          </a:xfrm>
        </p:spPr>
        <p:txBody>
          <a:bodyPr tIns="45720" bIns="45720" rtlCol="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pPr rtl="0"/>
            <a:r>
              <a:rPr lang="pt-BR" noProof="0"/>
              <a:t>Clique para editar o título Mestre</a:t>
            </a:r>
            <a:endParaRPr lang="pt-BR" noProof="0" dirty="0"/>
          </a:p>
        </p:txBody>
      </p:sp>
      <p:sp>
        <p:nvSpPr>
          <p:cNvPr id="3" name="Subtítulo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pt-BR" noProof="0"/>
              <a:t>Clique para editar o estilo do subtítulo Mestre</a:t>
            </a:r>
            <a:endParaRPr lang="pt-BR" noProof="0" dirty="0"/>
          </a:p>
        </p:txBody>
      </p:sp>
      <p:sp>
        <p:nvSpPr>
          <p:cNvPr id="20" name="Espaço Reservado para Data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mn-lt"/>
              </a:defRPr>
            </a:lvl1pPr>
          </a:lstStyle>
          <a:p>
            <a:pPr rtl="0"/>
            <a:fld id="{8D7758FC-87E8-4F64-BF34-460BFEF81A97}" type="datetime1">
              <a:rPr lang="pt-BR" noProof="0" smtClean="0"/>
              <a:t>01/05/2023</a:t>
            </a:fld>
            <a:endParaRPr lang="pt-BR" noProof="0" dirty="0"/>
          </a:p>
        </p:txBody>
      </p:sp>
      <p:sp>
        <p:nvSpPr>
          <p:cNvPr id="21" name="Espaço Reservado para Rodapé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defRPr>
            </a:lvl1pPr>
          </a:lstStyle>
          <a:p>
            <a:pPr rtl="0"/>
            <a:endParaRPr lang="pt-BR" noProof="0" dirty="0"/>
          </a:p>
        </p:txBody>
      </p:sp>
      <p:sp>
        <p:nvSpPr>
          <p:cNvPr id="22" name="Espaço reservado para o número do slide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defRPr>
            </a:lvl1pPr>
          </a:lstStyle>
          <a:p>
            <a:pPr rtl="0"/>
            <a:fld id="{34B7E4EF-A1BD-40F4-AB7B-04F084DD991D}" type="slidenum">
              <a:rPr lang="pt-BR" noProof="0" smtClean="0"/>
              <a:t>‹nº›</a:t>
            </a:fld>
            <a:endParaRPr lang="pt-BR" noProof="0" dirty="0"/>
          </a:p>
        </p:txBody>
      </p:sp>
    </p:spTree>
    <p:extLst>
      <p:ext uri="{BB962C8B-B14F-4D97-AF65-F5344CB8AC3E}">
        <p14:creationId xmlns:p14="http://schemas.microsoft.com/office/powerpoint/2010/main" val="395775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a:t>Clique para editar o título Mestre</a:t>
            </a:r>
            <a:endParaRPr lang="pt-BR" noProof="0" dirty="0"/>
          </a:p>
        </p:txBody>
      </p:sp>
      <p:sp>
        <p:nvSpPr>
          <p:cNvPr id="3" name="Espaço reservado para conteúdo 2"/>
          <p:cNvSpPr>
            <a:spLocks noGrp="1"/>
          </p:cNvSpPr>
          <p:nvPr>
            <p:ph idx="1"/>
          </p:nvPr>
        </p:nvSpPr>
        <p:spPr/>
        <p:txBody>
          <a:bodyPr rtlCol="0"/>
          <a:lstStyle/>
          <a:p>
            <a:pPr lvl="0" rtl="0"/>
            <a:r>
              <a:rPr lang="pt-BR" noProof="0"/>
              <a:t>Clique para editar os estilos de texto Mestres</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endParaRPr lang="pt-BR" noProof="0" dirty="0"/>
          </a:p>
        </p:txBody>
      </p:sp>
      <p:sp>
        <p:nvSpPr>
          <p:cNvPr id="4" name="Espaço Reservado para Data 3"/>
          <p:cNvSpPr>
            <a:spLocks noGrp="1"/>
          </p:cNvSpPr>
          <p:nvPr>
            <p:ph type="dt" sz="half" idx="10"/>
          </p:nvPr>
        </p:nvSpPr>
        <p:spPr/>
        <p:txBody>
          <a:bodyPr rtlCol="0"/>
          <a:lstStyle/>
          <a:p>
            <a:pPr rtl="0"/>
            <a:fld id="{FD6C025B-2C7E-4E3B-8CEC-4B529E7C068D}" type="datetime1">
              <a:rPr lang="pt-BR" noProof="0" smtClean="0"/>
              <a:t>01/05/2023</a:t>
            </a:fld>
            <a:endParaRPr lang="pt-BR" noProof="0" dirty="0"/>
          </a:p>
        </p:txBody>
      </p:sp>
      <p:sp>
        <p:nvSpPr>
          <p:cNvPr id="5" name="Espaço Reservado para Rodapé 4"/>
          <p:cNvSpPr>
            <a:spLocks noGrp="1"/>
          </p:cNvSpPr>
          <p:nvPr>
            <p:ph type="ftr" sz="quarter" idx="11"/>
          </p:nvPr>
        </p:nvSpPr>
        <p:spPr/>
        <p:txBody>
          <a:bodyPr rtlCol="0"/>
          <a:lstStyle/>
          <a:p>
            <a:pPr rtl="0"/>
            <a:endParaRPr lang="pt-BR" noProof="0" dirty="0"/>
          </a:p>
        </p:txBody>
      </p:sp>
      <p:sp>
        <p:nvSpPr>
          <p:cNvPr id="6" name="Espaço Reservado para o Número do Slide 5"/>
          <p:cNvSpPr>
            <a:spLocks noGrp="1"/>
          </p:cNvSpPr>
          <p:nvPr>
            <p:ph type="sldNum" sz="quarter" idx="12"/>
          </p:nvPr>
        </p:nvSpPr>
        <p:spPr/>
        <p:txBody>
          <a:bodyPr rtlCol="0"/>
          <a:lstStyle/>
          <a:p>
            <a:pPr rtl="0"/>
            <a:fld id="{34B7E4EF-A1BD-40F4-AB7B-04F084DD991D}" type="slidenum">
              <a:rPr lang="pt-BR" noProof="0" smtClean="0"/>
              <a:t>‹nº›</a:t>
            </a:fld>
            <a:endParaRPr lang="pt-BR" noProof="0" dirty="0"/>
          </a:p>
        </p:txBody>
      </p:sp>
    </p:spTree>
    <p:extLst>
      <p:ext uri="{BB962C8B-B14F-4D97-AF65-F5344CB8AC3E}">
        <p14:creationId xmlns:p14="http://schemas.microsoft.com/office/powerpoint/2010/main" val="287031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15" name="Retângulo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useBgFill="1">
        <p:nvSpPr>
          <p:cNvPr id="23" name="Retângulo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tângulo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tângulo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629156" y="2275165"/>
            <a:ext cx="8933688" cy="2406895"/>
          </a:xfrm>
        </p:spPr>
        <p:txBody>
          <a:bodyPr rtlCol="0"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pPr rtl="0"/>
            <a:r>
              <a:rPr lang="pt-BR" noProof="0"/>
              <a:t>Clique para editar o título Mestre</a:t>
            </a:r>
            <a:endParaRPr lang="pt-BR" noProof="0" dirty="0"/>
          </a:p>
        </p:txBody>
      </p:sp>
      <p:grpSp>
        <p:nvGrpSpPr>
          <p:cNvPr id="16" name="Grupo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Conector Reto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Conector reto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Conector Reto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Espaço Reservado para Texto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t-BR" noProof="0"/>
              <a:t>Clique para editar os estilos de texto Mestres</a:t>
            </a:r>
          </a:p>
        </p:txBody>
      </p:sp>
      <p:sp>
        <p:nvSpPr>
          <p:cNvPr id="4" name="Espaço Reservado para Data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mn-lt"/>
                <a:ea typeface="+mn-ea"/>
                <a:cs typeface="+mn-cs"/>
              </a:defRPr>
            </a:lvl1pPr>
          </a:lstStyle>
          <a:p>
            <a:pPr rtl="0"/>
            <a:fld id="{08CA6962-0433-41D3-AD4C-16BFD9D28914}" type="datetime1">
              <a:rPr lang="pt-BR" noProof="0" smtClean="0"/>
              <a:t>01/05/2023</a:t>
            </a:fld>
            <a:endParaRPr lang="pt-BR" noProof="0" dirty="0"/>
          </a:p>
        </p:txBody>
      </p:sp>
      <p:sp>
        <p:nvSpPr>
          <p:cNvPr id="5" name="Espaço Reservado para Rodapé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defRPr>
            </a:lvl1pPr>
          </a:lstStyle>
          <a:p>
            <a:pPr rtl="0"/>
            <a:endParaRPr lang="pt-BR" noProof="0" dirty="0"/>
          </a:p>
        </p:txBody>
      </p:sp>
      <p:sp>
        <p:nvSpPr>
          <p:cNvPr id="6" name="Espaço Reservado para o Número do Slide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defRPr>
            </a:lvl1pPr>
          </a:lstStyle>
          <a:p>
            <a:pPr rtl="0"/>
            <a:fld id="{34B7E4EF-A1BD-40F4-AB7B-04F084DD991D}" type="slidenum">
              <a:rPr lang="pt-BR" noProof="0" smtClean="0"/>
              <a:t>‹nº›</a:t>
            </a:fld>
            <a:endParaRPr lang="pt-BR" noProof="0" dirty="0"/>
          </a:p>
        </p:txBody>
      </p:sp>
    </p:spTree>
    <p:extLst>
      <p:ext uri="{BB962C8B-B14F-4D97-AF65-F5344CB8AC3E}">
        <p14:creationId xmlns:p14="http://schemas.microsoft.com/office/powerpoint/2010/main" val="349905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8" name="Título 7"/>
          <p:cNvSpPr>
            <a:spLocks noGrp="1"/>
          </p:cNvSpPr>
          <p:nvPr>
            <p:ph type="title"/>
          </p:nvPr>
        </p:nvSpPr>
        <p:spPr/>
        <p:txBody>
          <a:bodyPr rtlCol="0"/>
          <a:lstStyle/>
          <a:p>
            <a:pPr rtl="0"/>
            <a:r>
              <a:rPr lang="pt-BR" noProof="0"/>
              <a:t>Clique para editar o título Mestre</a:t>
            </a:r>
            <a:endParaRPr lang="pt-BR" noProof="0" dirty="0"/>
          </a:p>
        </p:txBody>
      </p:sp>
      <p:sp>
        <p:nvSpPr>
          <p:cNvPr id="3" name="Espaço reservado para conteúdo 2"/>
          <p:cNvSpPr>
            <a:spLocks noGrp="1"/>
          </p:cNvSpPr>
          <p:nvPr>
            <p:ph sz="half" idx="1"/>
          </p:nvPr>
        </p:nvSpPr>
        <p:spPr>
          <a:xfrm>
            <a:off x="106680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t-BR" noProof="0"/>
              <a:t>Clique para editar os estilos de texto Mestres</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endParaRPr lang="pt-BR" noProof="0" dirty="0"/>
          </a:p>
        </p:txBody>
      </p:sp>
      <p:sp>
        <p:nvSpPr>
          <p:cNvPr id="4" name="Espaço reservado para conteúdo 3"/>
          <p:cNvSpPr>
            <a:spLocks noGrp="1"/>
          </p:cNvSpPr>
          <p:nvPr>
            <p:ph sz="half" idx="2"/>
          </p:nvPr>
        </p:nvSpPr>
        <p:spPr>
          <a:xfrm>
            <a:off x="646176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t-BR" noProof="0"/>
              <a:t>Clique para editar os estilos de texto Mestres</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endParaRPr lang="pt-BR" noProof="0" dirty="0"/>
          </a:p>
        </p:txBody>
      </p:sp>
      <p:sp>
        <p:nvSpPr>
          <p:cNvPr id="5" name="Espaço Reservado para Data 4"/>
          <p:cNvSpPr>
            <a:spLocks noGrp="1"/>
          </p:cNvSpPr>
          <p:nvPr>
            <p:ph type="dt" sz="half" idx="10"/>
          </p:nvPr>
        </p:nvSpPr>
        <p:spPr/>
        <p:txBody>
          <a:bodyPr rtlCol="0"/>
          <a:lstStyle/>
          <a:p>
            <a:pPr rtl="0"/>
            <a:fld id="{75E0A3D8-2548-4316-9A06-E485F26025B4}" type="datetime1">
              <a:rPr lang="pt-BR" noProof="0" smtClean="0"/>
              <a:t>01/05/2023</a:t>
            </a:fld>
            <a:endParaRPr lang="pt-BR" noProof="0" dirty="0"/>
          </a:p>
        </p:txBody>
      </p:sp>
      <p:sp>
        <p:nvSpPr>
          <p:cNvPr id="6" name="Espaço Reservado para Rodapé 5"/>
          <p:cNvSpPr>
            <a:spLocks noGrp="1"/>
          </p:cNvSpPr>
          <p:nvPr>
            <p:ph type="ftr" sz="quarter" idx="11"/>
          </p:nvPr>
        </p:nvSpPr>
        <p:spPr/>
        <p:txBody>
          <a:bodyPr rtlCol="0"/>
          <a:lstStyle/>
          <a:p>
            <a:pPr rtl="0"/>
            <a:endParaRPr lang="pt-BR" noProof="0" dirty="0"/>
          </a:p>
        </p:txBody>
      </p:sp>
      <p:sp>
        <p:nvSpPr>
          <p:cNvPr id="7" name="Espaço Reservado para o Número do Slide 6"/>
          <p:cNvSpPr>
            <a:spLocks noGrp="1"/>
          </p:cNvSpPr>
          <p:nvPr>
            <p:ph type="sldNum" sz="quarter" idx="12"/>
          </p:nvPr>
        </p:nvSpPr>
        <p:spPr/>
        <p:txBody>
          <a:bodyPr rtlCol="0"/>
          <a:lstStyle/>
          <a:p>
            <a:pPr rtl="0"/>
            <a:fld id="{34B7E4EF-A1BD-40F4-AB7B-04F084DD991D}" type="slidenum">
              <a:rPr lang="pt-BR" noProof="0" smtClean="0"/>
              <a:t>‹nº›</a:t>
            </a:fld>
            <a:endParaRPr lang="pt-BR" noProof="0" dirty="0"/>
          </a:p>
        </p:txBody>
      </p:sp>
    </p:spTree>
    <p:extLst>
      <p:ext uri="{BB962C8B-B14F-4D97-AF65-F5344CB8AC3E}">
        <p14:creationId xmlns:p14="http://schemas.microsoft.com/office/powerpoint/2010/main" val="3290950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a:t>Clique para editar o título Mestre</a:t>
            </a:r>
            <a:endParaRPr lang="pt-BR" noProof="0" dirty="0"/>
          </a:p>
        </p:txBody>
      </p:sp>
      <p:sp>
        <p:nvSpPr>
          <p:cNvPr id="3" name="Espaço reservado para texto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os estilos de texto Mestres</a:t>
            </a:r>
          </a:p>
        </p:txBody>
      </p:sp>
      <p:sp>
        <p:nvSpPr>
          <p:cNvPr id="4" name="Espaço reservado para conteúdo 3"/>
          <p:cNvSpPr>
            <a:spLocks noGrp="1"/>
          </p:cNvSpPr>
          <p:nvPr>
            <p:ph sz="half" idx="2"/>
          </p:nvPr>
        </p:nvSpPr>
        <p:spPr>
          <a:xfrm>
            <a:off x="1069848" y="2792472"/>
            <a:ext cx="4663440" cy="3163825"/>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t-BR" noProof="0"/>
              <a:t>Clique para editar os estilos de texto Mestres</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endParaRPr lang="pt-BR" noProof="0" dirty="0"/>
          </a:p>
        </p:txBody>
      </p:sp>
      <p:sp>
        <p:nvSpPr>
          <p:cNvPr id="5" name="Espaço reservado para texto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Clique para editar os estilos de texto Mestres</a:t>
            </a:r>
          </a:p>
        </p:txBody>
      </p:sp>
      <p:sp>
        <p:nvSpPr>
          <p:cNvPr id="6" name="Espaço reservado para conteúdo 5"/>
          <p:cNvSpPr>
            <a:spLocks noGrp="1"/>
          </p:cNvSpPr>
          <p:nvPr>
            <p:ph sz="quarter" idx="4"/>
          </p:nvPr>
        </p:nvSpPr>
        <p:spPr>
          <a:xfrm>
            <a:off x="6458712" y="2792471"/>
            <a:ext cx="4663440" cy="3164509"/>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t-BR" noProof="0"/>
              <a:t>Clique para editar os estilos de texto Mestres</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endParaRPr lang="pt-BR" noProof="0" dirty="0"/>
          </a:p>
        </p:txBody>
      </p:sp>
      <p:sp>
        <p:nvSpPr>
          <p:cNvPr id="7" name="Espaço Reservado para Data 6"/>
          <p:cNvSpPr>
            <a:spLocks noGrp="1"/>
          </p:cNvSpPr>
          <p:nvPr>
            <p:ph type="dt" sz="half" idx="10"/>
          </p:nvPr>
        </p:nvSpPr>
        <p:spPr/>
        <p:txBody>
          <a:bodyPr rtlCol="0"/>
          <a:lstStyle/>
          <a:p>
            <a:pPr rtl="0"/>
            <a:fld id="{76FF6E41-DB69-4080-8ABD-C41AFF03B85C}" type="datetime1">
              <a:rPr lang="pt-BR" noProof="0" smtClean="0"/>
              <a:t>01/05/2023</a:t>
            </a:fld>
            <a:endParaRPr lang="pt-BR" noProof="0" dirty="0"/>
          </a:p>
        </p:txBody>
      </p:sp>
      <p:sp>
        <p:nvSpPr>
          <p:cNvPr id="8" name="Espaço Reservado para Rodapé 7"/>
          <p:cNvSpPr>
            <a:spLocks noGrp="1"/>
          </p:cNvSpPr>
          <p:nvPr>
            <p:ph type="ftr" sz="quarter" idx="11"/>
          </p:nvPr>
        </p:nvSpPr>
        <p:spPr/>
        <p:txBody>
          <a:bodyPr rtlCol="0"/>
          <a:lstStyle/>
          <a:p>
            <a:pPr rtl="0"/>
            <a:endParaRPr lang="pt-BR" noProof="0" dirty="0"/>
          </a:p>
        </p:txBody>
      </p:sp>
      <p:sp>
        <p:nvSpPr>
          <p:cNvPr id="9" name="Espaço Reservado para o Número do Slide 8"/>
          <p:cNvSpPr>
            <a:spLocks noGrp="1"/>
          </p:cNvSpPr>
          <p:nvPr>
            <p:ph type="sldNum" sz="quarter" idx="12"/>
          </p:nvPr>
        </p:nvSpPr>
        <p:spPr/>
        <p:txBody>
          <a:bodyPr rtlCol="0"/>
          <a:lstStyle/>
          <a:p>
            <a:pPr rtl="0"/>
            <a:fld id="{34B7E4EF-A1BD-40F4-AB7B-04F084DD991D}" type="slidenum">
              <a:rPr lang="pt-BR" noProof="0" smtClean="0"/>
              <a:t>‹nº›</a:t>
            </a:fld>
            <a:endParaRPr lang="pt-BR" noProof="0" dirty="0"/>
          </a:p>
        </p:txBody>
      </p:sp>
    </p:spTree>
    <p:extLst>
      <p:ext uri="{BB962C8B-B14F-4D97-AF65-F5344CB8AC3E}">
        <p14:creationId xmlns:p14="http://schemas.microsoft.com/office/powerpoint/2010/main" val="54514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a:t>Clique para editar o título Mestre</a:t>
            </a:r>
            <a:endParaRPr lang="pt-BR" noProof="0" dirty="0"/>
          </a:p>
        </p:txBody>
      </p:sp>
      <p:sp>
        <p:nvSpPr>
          <p:cNvPr id="3" name="Espaço Reservado para Data 2"/>
          <p:cNvSpPr>
            <a:spLocks noGrp="1"/>
          </p:cNvSpPr>
          <p:nvPr>
            <p:ph type="dt" sz="half" idx="10"/>
          </p:nvPr>
        </p:nvSpPr>
        <p:spPr/>
        <p:txBody>
          <a:bodyPr rtlCol="0"/>
          <a:lstStyle/>
          <a:p>
            <a:pPr rtl="0"/>
            <a:fld id="{D82677F0-039A-46E6-AE75-561202778A38}" type="datetime1">
              <a:rPr lang="pt-BR" noProof="0" smtClean="0"/>
              <a:t>01/05/2023</a:t>
            </a:fld>
            <a:endParaRPr lang="pt-BR" noProof="0" dirty="0"/>
          </a:p>
        </p:txBody>
      </p:sp>
      <p:sp>
        <p:nvSpPr>
          <p:cNvPr id="4" name="Espaço Reservado para Rodapé 3"/>
          <p:cNvSpPr>
            <a:spLocks noGrp="1"/>
          </p:cNvSpPr>
          <p:nvPr>
            <p:ph type="ftr" sz="quarter" idx="11"/>
          </p:nvPr>
        </p:nvSpPr>
        <p:spPr/>
        <p:txBody>
          <a:bodyPr rtlCol="0"/>
          <a:lstStyle/>
          <a:p>
            <a:pPr rtl="0"/>
            <a:endParaRPr lang="pt-BR" noProof="0" dirty="0"/>
          </a:p>
        </p:txBody>
      </p:sp>
      <p:sp>
        <p:nvSpPr>
          <p:cNvPr id="5" name="Espaço Reservado para o Número do Slide 4"/>
          <p:cNvSpPr>
            <a:spLocks noGrp="1"/>
          </p:cNvSpPr>
          <p:nvPr>
            <p:ph type="sldNum" sz="quarter" idx="12"/>
          </p:nvPr>
        </p:nvSpPr>
        <p:spPr/>
        <p:txBody>
          <a:bodyPr rtlCol="0"/>
          <a:lstStyle/>
          <a:p>
            <a:pPr rtl="0"/>
            <a:fld id="{34B7E4EF-A1BD-40F4-AB7B-04F084DD991D}" type="slidenum">
              <a:rPr lang="pt-BR" noProof="0" smtClean="0"/>
              <a:t>‹nº›</a:t>
            </a:fld>
            <a:endParaRPr lang="pt-BR" noProof="0" dirty="0"/>
          </a:p>
        </p:txBody>
      </p:sp>
    </p:spTree>
    <p:extLst>
      <p:ext uri="{BB962C8B-B14F-4D97-AF65-F5344CB8AC3E}">
        <p14:creationId xmlns:p14="http://schemas.microsoft.com/office/powerpoint/2010/main" val="338170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rtlCol="0"/>
          <a:lstStyle/>
          <a:p>
            <a:pPr rtl="0"/>
            <a:fld id="{9699D4BA-3969-45D2-B0B5-97C28CC89C91}" type="datetime1">
              <a:rPr lang="pt-BR" noProof="0" smtClean="0"/>
              <a:t>01/05/2023</a:t>
            </a:fld>
            <a:endParaRPr lang="pt-BR" noProof="0" dirty="0"/>
          </a:p>
        </p:txBody>
      </p:sp>
      <p:sp>
        <p:nvSpPr>
          <p:cNvPr id="3" name="Espaço Reservado para Rodapé 2"/>
          <p:cNvSpPr>
            <a:spLocks noGrp="1"/>
          </p:cNvSpPr>
          <p:nvPr>
            <p:ph type="ftr" sz="quarter" idx="11"/>
          </p:nvPr>
        </p:nvSpPr>
        <p:spPr/>
        <p:txBody>
          <a:bodyPr rtlCol="0"/>
          <a:lstStyle/>
          <a:p>
            <a:pPr rtl="0"/>
            <a:endParaRPr lang="pt-BR" noProof="0" dirty="0"/>
          </a:p>
        </p:txBody>
      </p:sp>
      <p:sp>
        <p:nvSpPr>
          <p:cNvPr id="4" name="Espaço reservado para o número do slide 3"/>
          <p:cNvSpPr>
            <a:spLocks noGrp="1"/>
          </p:cNvSpPr>
          <p:nvPr>
            <p:ph type="sldNum" sz="quarter" idx="12"/>
          </p:nvPr>
        </p:nvSpPr>
        <p:spPr/>
        <p:txBody>
          <a:bodyPr rtlCol="0"/>
          <a:lstStyle/>
          <a:p>
            <a:pPr rtl="0"/>
            <a:fld id="{34B7E4EF-A1BD-40F4-AB7B-04F084DD991D}" type="slidenum">
              <a:rPr lang="pt-BR" noProof="0" smtClean="0"/>
              <a:t>‹nº›</a:t>
            </a:fld>
            <a:endParaRPr lang="pt-BR" noProof="0" dirty="0"/>
          </a:p>
        </p:txBody>
      </p:sp>
    </p:spTree>
    <p:extLst>
      <p:ext uri="{BB962C8B-B14F-4D97-AF65-F5344CB8AC3E}">
        <p14:creationId xmlns:p14="http://schemas.microsoft.com/office/powerpoint/2010/main" val="196916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10" name="Retângulo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tângulo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8458200" y="607392"/>
            <a:ext cx="3161963" cy="1645920"/>
          </a:xfrm>
        </p:spPr>
        <p:txBody>
          <a:bodyPr rtlCol="0"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pPr rtl="0"/>
            <a:r>
              <a:rPr lang="pt-BR" noProof="0"/>
              <a:t>Clique para editar o título Mestre</a:t>
            </a:r>
            <a:endParaRPr lang="pt-BR" noProof="0" dirty="0"/>
          </a:p>
        </p:txBody>
      </p:sp>
      <p:sp>
        <p:nvSpPr>
          <p:cNvPr id="3" name="Espaço reservado para conteúdo 2"/>
          <p:cNvSpPr>
            <a:spLocks noGrp="1"/>
          </p:cNvSpPr>
          <p:nvPr>
            <p:ph idx="1"/>
          </p:nvPr>
        </p:nvSpPr>
        <p:spPr>
          <a:xfrm>
            <a:off x="685800" y="609600"/>
            <a:ext cx="6858000" cy="53340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t-BR" noProof="0"/>
              <a:t>Clique para editar os estilos de texto Mestres</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endParaRPr lang="pt-BR" noProof="0" dirty="0"/>
          </a:p>
        </p:txBody>
      </p:sp>
      <p:sp>
        <p:nvSpPr>
          <p:cNvPr id="4" name="Espaço reservado para texto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noProof="0"/>
              <a:t>Clique para editar os estilos de texto Mestres</a:t>
            </a:r>
          </a:p>
        </p:txBody>
      </p:sp>
      <p:sp>
        <p:nvSpPr>
          <p:cNvPr id="8" name="Espaço Reservado para Data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defRPr>
            </a:lvl1pPr>
          </a:lstStyle>
          <a:p>
            <a:pPr rtl="0"/>
            <a:fld id="{D7892770-2ED2-44D8-9565-F5EAB94A70DA}" type="datetime1">
              <a:rPr lang="pt-BR" noProof="0" smtClean="0"/>
              <a:t>01/05/2023</a:t>
            </a:fld>
            <a:endParaRPr lang="pt-BR" noProof="0" dirty="0"/>
          </a:p>
        </p:txBody>
      </p:sp>
      <p:sp>
        <p:nvSpPr>
          <p:cNvPr id="9" name="Espaço Reservado para Rodapé 8"/>
          <p:cNvSpPr>
            <a:spLocks noGrp="1"/>
          </p:cNvSpPr>
          <p:nvPr>
            <p:ph type="ftr" sz="quarter" idx="11"/>
          </p:nvPr>
        </p:nvSpPr>
        <p:spPr>
          <a:xfrm>
            <a:off x="685801" y="6035040"/>
            <a:ext cx="4584700" cy="365760"/>
          </a:xfrm>
        </p:spPr>
        <p:txBody>
          <a:bodyPr rtlCol="0"/>
          <a:lstStyle>
            <a:lvl1pPr algn="l">
              <a:defRPr/>
            </a:lvl1pPr>
          </a:lstStyle>
          <a:p>
            <a:pPr rtl="0"/>
            <a:endParaRPr lang="pt-BR" noProof="0" dirty="0"/>
          </a:p>
        </p:txBody>
      </p:sp>
      <p:sp>
        <p:nvSpPr>
          <p:cNvPr id="11" name="Espaço Reservado para o Número do Slide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defRPr>
            </a:lvl1pPr>
          </a:lstStyle>
          <a:p>
            <a:pPr rtl="0"/>
            <a:fld id="{34B7E4EF-A1BD-40F4-AB7B-04F084DD991D}" type="slidenum">
              <a:rPr lang="pt-BR" noProof="0" smtClean="0"/>
              <a:t>‹nº›</a:t>
            </a:fld>
            <a:endParaRPr lang="pt-BR" noProof="0" dirty="0"/>
          </a:p>
        </p:txBody>
      </p:sp>
    </p:spTree>
    <p:extLst>
      <p:ext uri="{BB962C8B-B14F-4D97-AF65-F5344CB8AC3E}">
        <p14:creationId xmlns:p14="http://schemas.microsoft.com/office/powerpoint/2010/main" val="200753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1" name="Retângulo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Espaço reservado para imagem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t-BR" noProof="0"/>
              <a:t>Clique no ícone para adicionar uma imagem</a:t>
            </a:r>
            <a:endParaRPr lang="pt-BR" noProof="0" dirty="0"/>
          </a:p>
        </p:txBody>
      </p:sp>
      <p:sp>
        <p:nvSpPr>
          <p:cNvPr id="5" name="Espaço Reservado para Data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defRPr>
            </a:lvl1pPr>
          </a:lstStyle>
          <a:p>
            <a:pPr rtl="0"/>
            <a:fld id="{559FF860-6992-4A40-8BA7-A8EDBB5E3573}" type="datetime1">
              <a:rPr lang="pt-BR" noProof="0" smtClean="0"/>
              <a:t>01/05/2023</a:t>
            </a:fld>
            <a:endParaRPr lang="pt-BR" noProof="0" dirty="0"/>
          </a:p>
        </p:txBody>
      </p:sp>
      <p:sp>
        <p:nvSpPr>
          <p:cNvPr id="6" name="Espaço Reservado para Rodapé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rtl="0"/>
            <a:endParaRPr lang="pt-BR" noProof="0" dirty="0"/>
          </a:p>
        </p:txBody>
      </p:sp>
      <p:sp>
        <p:nvSpPr>
          <p:cNvPr id="7" name="Espaço Reservado para o Número do Slide 6"/>
          <p:cNvSpPr>
            <a:spLocks noGrp="1"/>
          </p:cNvSpPr>
          <p:nvPr>
            <p:ph type="sldNum" sz="quarter" idx="12"/>
          </p:nvPr>
        </p:nvSpPr>
        <p:spPr>
          <a:xfrm>
            <a:off x="10396728" y="6035040"/>
            <a:ext cx="1225296" cy="365760"/>
          </a:xfrm>
        </p:spPr>
        <p:txBody>
          <a:bodyPr rtlCol="0"/>
          <a:lstStyle/>
          <a:p>
            <a:pPr rtl="0"/>
            <a:fld id="{34B7E4EF-A1BD-40F4-AB7B-04F084DD991D}" type="slidenum">
              <a:rPr lang="pt-BR" noProof="0" smtClean="0"/>
              <a:t>‹nº›</a:t>
            </a:fld>
            <a:endParaRPr lang="pt-BR" noProof="0" dirty="0"/>
          </a:p>
        </p:txBody>
      </p:sp>
      <p:sp>
        <p:nvSpPr>
          <p:cNvPr id="12" name="Retângulo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8477250" y="603504"/>
            <a:ext cx="3144774" cy="1645920"/>
          </a:xfrm>
        </p:spPr>
        <p:txBody>
          <a:bodyPr rtlCol="0" anchor="b">
            <a:noAutofit/>
          </a:bodyPr>
          <a:lstStyle>
            <a:lvl1pPr algn="l">
              <a:lnSpc>
                <a:spcPct val="100000"/>
              </a:lnSpc>
              <a:defRPr sz="3200" b="0">
                <a:solidFill>
                  <a:schemeClr val="tx1"/>
                </a:solidFill>
                <a:latin typeface="+mj-lt"/>
              </a:defRPr>
            </a:lvl1pPr>
          </a:lstStyle>
          <a:p>
            <a:pPr rtl="0"/>
            <a:r>
              <a:rPr lang="pt-BR" noProof="0"/>
              <a:t>Clique para editar o título Mestre</a:t>
            </a:r>
            <a:endParaRPr lang="pt-BR" noProof="0" dirty="0"/>
          </a:p>
        </p:txBody>
      </p:sp>
      <p:sp>
        <p:nvSpPr>
          <p:cNvPr id="4" name="Espaço reservado para texto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noProof="0"/>
              <a:t>Clique para editar os estilos de texto Mestres</a:t>
            </a:r>
          </a:p>
        </p:txBody>
      </p:sp>
    </p:spTree>
    <p:extLst>
      <p:ext uri="{BB962C8B-B14F-4D97-AF65-F5344CB8AC3E}">
        <p14:creationId xmlns:p14="http://schemas.microsoft.com/office/powerpoint/2010/main" val="198808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tângulo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7" name="Retângulo 6"/>
          <p:cNvSpPr/>
          <p:nvPr/>
        </p:nvSpPr>
        <p:spPr>
          <a:xfrm>
            <a:off x="159195" y="229355"/>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tângulo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Espaço reservado para título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pt-BR" noProof="0" dirty="0"/>
              <a:t>Clique para editar o estilo de título Mestre</a:t>
            </a:r>
          </a:p>
        </p:txBody>
      </p:sp>
      <p:sp>
        <p:nvSpPr>
          <p:cNvPr id="3" name="Espaço Reservado para Texto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pt-BR" noProof="0" dirty="0"/>
              <a:t>Clique para editar o texto Mestre</a:t>
            </a:r>
          </a:p>
          <a:p>
            <a:pPr lvl="1" rtl="0"/>
            <a:r>
              <a:rPr lang="pt-BR" noProof="0" dirty="0"/>
              <a:t>Segundo nível</a:t>
            </a:r>
          </a:p>
          <a:p>
            <a:pPr lvl="2" rtl="0"/>
            <a:r>
              <a:rPr lang="pt-BR" noProof="0" dirty="0"/>
              <a:t>Terceiro nível</a:t>
            </a:r>
          </a:p>
          <a:p>
            <a:pPr lvl="3" rtl="0"/>
            <a:r>
              <a:rPr lang="pt-BR" noProof="0" dirty="0"/>
              <a:t>Quarto nível</a:t>
            </a:r>
          </a:p>
          <a:p>
            <a:pPr lvl="4" rtl="0"/>
            <a:r>
              <a:rPr lang="pt-BR" noProof="0" dirty="0"/>
              <a:t>Quinto nível</a:t>
            </a:r>
          </a:p>
        </p:txBody>
      </p:sp>
      <p:sp>
        <p:nvSpPr>
          <p:cNvPr id="4" name="Espaço Reservado para Data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8AD83A4F-18F9-4D3C-A6BC-C771A3949B58}" type="datetime1">
              <a:rPr lang="pt-BR" noProof="0" smtClean="0"/>
              <a:t>01/05/2023</a:t>
            </a:fld>
            <a:endParaRPr lang="pt-BR" noProof="0" dirty="0"/>
          </a:p>
        </p:txBody>
      </p:sp>
      <p:sp>
        <p:nvSpPr>
          <p:cNvPr id="5" name="Espaço Reservado para Rodapé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pPr rtl="0"/>
            <a:endParaRPr lang="pt-BR" noProof="0" dirty="0"/>
          </a:p>
        </p:txBody>
      </p:sp>
      <p:sp>
        <p:nvSpPr>
          <p:cNvPr id="6" name="Espaço Reservado para o Número do Slide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34B7E4EF-A1BD-40F4-AB7B-04F084DD991D}" type="slidenum">
              <a:rPr lang="pt-BR" noProof="0" smtClean="0"/>
              <a:t>‹nº›</a:t>
            </a:fld>
            <a:endParaRPr lang="pt-BR" noProof="0" dirty="0"/>
          </a:p>
        </p:txBody>
      </p:sp>
    </p:spTree>
    <p:extLst>
      <p:ext uri="{BB962C8B-B14F-4D97-AF65-F5344CB8AC3E}">
        <p14:creationId xmlns:p14="http://schemas.microsoft.com/office/powerpoint/2010/main" val="211640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BC9AD029-BF14-4212-A6B3-1A978BAF0B04}"/>
              </a:ext>
            </a:extLst>
          </p:cNvPr>
          <p:cNvSpPr>
            <a:spLocks noGrp="1"/>
          </p:cNvSpPr>
          <p:nvPr>
            <p:ph type="ctrTitle"/>
          </p:nvPr>
        </p:nvSpPr>
        <p:spPr/>
        <p:txBody>
          <a:bodyPr>
            <a:normAutofit fontScale="90000"/>
          </a:bodyPr>
          <a:lstStyle/>
          <a:p>
            <a:r>
              <a:rPr lang="pt-BR" dirty="0"/>
              <a:t>História do pensamento econômico</a:t>
            </a:r>
          </a:p>
        </p:txBody>
      </p:sp>
      <p:sp>
        <p:nvSpPr>
          <p:cNvPr id="5" name="Subtítulo 4">
            <a:extLst>
              <a:ext uri="{FF2B5EF4-FFF2-40B4-BE49-F238E27FC236}">
                <a16:creationId xmlns:a16="http://schemas.microsoft.com/office/drawing/2014/main" id="{A455D1B5-3D2B-453C-8664-5689A258054C}"/>
              </a:ext>
            </a:extLst>
          </p:cNvPr>
          <p:cNvSpPr>
            <a:spLocks noGrp="1"/>
          </p:cNvSpPr>
          <p:nvPr>
            <p:ph type="subTitle" idx="1"/>
          </p:nvPr>
        </p:nvSpPr>
        <p:spPr/>
        <p:txBody>
          <a:bodyPr/>
          <a:lstStyle/>
          <a:p>
            <a:r>
              <a:rPr lang="pt-BR" dirty="0"/>
              <a:t>12ª aula - 2023</a:t>
            </a:r>
          </a:p>
        </p:txBody>
      </p:sp>
    </p:spTree>
    <p:extLst>
      <p:ext uri="{BB962C8B-B14F-4D97-AF65-F5344CB8AC3E}">
        <p14:creationId xmlns:p14="http://schemas.microsoft.com/office/powerpoint/2010/main" val="137348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B0EE61-AC51-4725-BC00-F6DA885D1CB4}"/>
              </a:ext>
            </a:extLst>
          </p:cNvPr>
          <p:cNvSpPr>
            <a:spLocks noGrp="1"/>
          </p:cNvSpPr>
          <p:nvPr>
            <p:ph type="title"/>
          </p:nvPr>
        </p:nvSpPr>
        <p:spPr/>
        <p:txBody>
          <a:bodyPr/>
          <a:lstStyle/>
          <a:p>
            <a:r>
              <a:rPr lang="pt-BR" dirty="0"/>
              <a:t>Para além da inovação técnica.</a:t>
            </a:r>
          </a:p>
        </p:txBody>
      </p:sp>
      <p:sp>
        <p:nvSpPr>
          <p:cNvPr id="3" name="Espaço Reservado para Conteúdo 2">
            <a:extLst>
              <a:ext uri="{FF2B5EF4-FFF2-40B4-BE49-F238E27FC236}">
                <a16:creationId xmlns:a16="http://schemas.microsoft.com/office/drawing/2014/main" id="{DFB519C8-81A9-432D-A979-335804DEA0E9}"/>
              </a:ext>
            </a:extLst>
          </p:cNvPr>
          <p:cNvSpPr>
            <a:spLocks noGrp="1"/>
          </p:cNvSpPr>
          <p:nvPr>
            <p:ph idx="1"/>
          </p:nvPr>
        </p:nvSpPr>
        <p:spPr/>
        <p:txBody>
          <a:bodyPr>
            <a:normAutofit fontScale="92500" lnSpcReduction="20000"/>
          </a:bodyPr>
          <a:lstStyle/>
          <a:p>
            <a:r>
              <a:rPr lang="pt-BR" sz="2000" dirty="0"/>
              <a:t>Além da inovação técnica em teoria econômica, Marshall inova no método. </a:t>
            </a:r>
          </a:p>
          <a:p>
            <a:r>
              <a:rPr lang="pt-BR" sz="2000" dirty="0"/>
              <a:t>Ele reforça o uso da matemática na economia; ao contrário de Marx e Menger, que não fizeram uso dela.  Entretanto, Marshall critica o uso da matemática por alguns de seus contemporâneos. É contra o seu emprego abusivo na economia.</a:t>
            </a:r>
          </a:p>
          <a:p>
            <a:r>
              <a:rPr lang="pt-BR" sz="2000" dirty="0"/>
              <a:t> Nesse sentido, o de criticar o uso inapropriado da matemática, o professor de Cambridge estabelece quatro regras para o bom uso dela em economia: </a:t>
            </a:r>
          </a:p>
          <a:p>
            <a:pPr marL="0" indent="534988">
              <a:buNone/>
            </a:pPr>
            <a:r>
              <a:rPr lang="pt-BR" sz="2000" dirty="0"/>
              <a:t>1. use-a como linguagem abreviada e não como ferramenta de prospecção; </a:t>
            </a:r>
          </a:p>
          <a:p>
            <a:pPr marL="0" indent="534988">
              <a:buNone/>
            </a:pPr>
            <a:r>
              <a:rPr lang="pt-BR" sz="2000" dirty="0"/>
              <a:t>2. prossiga até o fim;</a:t>
            </a:r>
          </a:p>
          <a:p>
            <a:pPr marL="0" indent="534988">
              <a:buNone/>
            </a:pPr>
            <a:r>
              <a:rPr lang="pt-BR" sz="2000" dirty="0"/>
              <a:t>3. traduza para a língua corrente (inglês, português etc.) e </a:t>
            </a:r>
          </a:p>
          <a:p>
            <a:pPr marL="0" indent="534988">
              <a:buNone/>
            </a:pPr>
            <a:r>
              <a:rPr lang="pt-BR" sz="2000" dirty="0"/>
              <a:t>4. ilustre com exemplo importante da vida real.</a:t>
            </a:r>
          </a:p>
        </p:txBody>
      </p:sp>
    </p:spTree>
    <p:extLst>
      <p:ext uri="{BB962C8B-B14F-4D97-AF65-F5344CB8AC3E}">
        <p14:creationId xmlns:p14="http://schemas.microsoft.com/office/powerpoint/2010/main" val="3331973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F0D46F-2D06-4760-BFE9-2449F423E257}"/>
              </a:ext>
            </a:extLst>
          </p:cNvPr>
          <p:cNvSpPr>
            <a:spLocks noGrp="1"/>
          </p:cNvSpPr>
          <p:nvPr>
            <p:ph type="title"/>
          </p:nvPr>
        </p:nvSpPr>
        <p:spPr/>
        <p:txBody>
          <a:bodyPr/>
          <a:lstStyle/>
          <a:p>
            <a:r>
              <a:rPr lang="pt-BR" dirty="0"/>
              <a:t>Contra o abuso da matemática.</a:t>
            </a:r>
          </a:p>
        </p:txBody>
      </p:sp>
      <p:sp>
        <p:nvSpPr>
          <p:cNvPr id="3" name="Espaço Reservado para Conteúdo 2">
            <a:extLst>
              <a:ext uri="{FF2B5EF4-FFF2-40B4-BE49-F238E27FC236}">
                <a16:creationId xmlns:a16="http://schemas.microsoft.com/office/drawing/2014/main" id="{ECBCE90B-CE7A-4E62-A7C5-F5A4C711E1DC}"/>
              </a:ext>
            </a:extLst>
          </p:cNvPr>
          <p:cNvSpPr>
            <a:spLocks noGrp="1"/>
          </p:cNvSpPr>
          <p:nvPr>
            <p:ph idx="1"/>
          </p:nvPr>
        </p:nvSpPr>
        <p:spPr/>
        <p:txBody>
          <a:bodyPr>
            <a:normAutofit/>
          </a:bodyPr>
          <a:lstStyle/>
          <a:p>
            <a:r>
              <a:rPr lang="pt-BR" sz="2000" dirty="0"/>
              <a:t>Marshall teme que o excesso de formalismo matemático na economia possa afastar o grande público, gerar o desinteresse da opinião geral. </a:t>
            </a:r>
          </a:p>
          <a:p>
            <a:r>
              <a:rPr lang="pt-BR" sz="2000" dirty="0"/>
              <a:t>Em linguagem corrente, em exposição coloquial e bem escrita, a economia seria mais acessível, teria muito mais impacto na difusão de suas teorias. </a:t>
            </a:r>
          </a:p>
        </p:txBody>
      </p:sp>
    </p:spTree>
    <p:extLst>
      <p:ext uri="{BB962C8B-B14F-4D97-AF65-F5344CB8AC3E}">
        <p14:creationId xmlns:p14="http://schemas.microsoft.com/office/powerpoint/2010/main" val="3101128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7C4743-30E2-427D-97C1-8FE1148C714E}"/>
              </a:ext>
            </a:extLst>
          </p:cNvPr>
          <p:cNvSpPr>
            <a:spLocks noGrp="1"/>
          </p:cNvSpPr>
          <p:nvPr>
            <p:ph type="title"/>
          </p:nvPr>
        </p:nvSpPr>
        <p:spPr/>
        <p:txBody>
          <a:bodyPr/>
          <a:lstStyle/>
          <a:p>
            <a:r>
              <a:rPr lang="pt-BR" dirty="0"/>
              <a:t>Contra o homem econômico.</a:t>
            </a:r>
          </a:p>
        </p:txBody>
      </p:sp>
      <p:sp>
        <p:nvSpPr>
          <p:cNvPr id="3" name="Espaço Reservado para Conteúdo 2">
            <a:extLst>
              <a:ext uri="{FF2B5EF4-FFF2-40B4-BE49-F238E27FC236}">
                <a16:creationId xmlns:a16="http://schemas.microsoft.com/office/drawing/2014/main" id="{1A5AA202-4A52-4E58-BEDE-9E3638CF5A0C}"/>
              </a:ext>
            </a:extLst>
          </p:cNvPr>
          <p:cNvSpPr>
            <a:spLocks noGrp="1"/>
          </p:cNvSpPr>
          <p:nvPr>
            <p:ph idx="1"/>
          </p:nvPr>
        </p:nvSpPr>
        <p:spPr/>
        <p:txBody>
          <a:bodyPr>
            <a:normAutofit/>
          </a:bodyPr>
          <a:lstStyle/>
          <a:p>
            <a:r>
              <a:rPr lang="pt-BR" sz="2000" dirty="0"/>
              <a:t>Marshall critica a figura do “homem econômico” e seu uso na análise econômica. Ele não utiliza o pressuposto desse homem em suas teorias. De fato, os pressupostos para a construção teórica marshalliana não estão nessa figura. </a:t>
            </a:r>
          </a:p>
          <a:p>
            <a:r>
              <a:rPr lang="pt-BR" sz="2000" dirty="0"/>
              <a:t>Ele prefere trabalhar com hipóteses comportamentais dos agentes que mais se aproximam do que se observa na vida real. </a:t>
            </a:r>
          </a:p>
          <a:p>
            <a:r>
              <a:rPr lang="pt-BR" sz="2000" dirty="0"/>
              <a:t>Para Marshall, a maneira de agir voltada para a prática define o homem em economia. </a:t>
            </a:r>
          </a:p>
        </p:txBody>
      </p:sp>
    </p:spTree>
    <p:extLst>
      <p:ext uri="{BB962C8B-B14F-4D97-AF65-F5344CB8AC3E}">
        <p14:creationId xmlns:p14="http://schemas.microsoft.com/office/powerpoint/2010/main" val="2718706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45EBEA-86B8-4DC4-9D9F-396467491ABA}"/>
              </a:ext>
            </a:extLst>
          </p:cNvPr>
          <p:cNvSpPr>
            <a:spLocks noGrp="1"/>
          </p:cNvSpPr>
          <p:nvPr>
            <p:ph type="title"/>
          </p:nvPr>
        </p:nvSpPr>
        <p:spPr/>
        <p:txBody>
          <a:bodyPr/>
          <a:lstStyle/>
          <a:p>
            <a:r>
              <a:rPr lang="pt-BR" dirty="0"/>
              <a:t>A ideia dos </a:t>
            </a:r>
            <a:r>
              <a:rPr lang="pt-BR" i="1" dirty="0"/>
              <a:t>Princípios de Economia</a:t>
            </a:r>
            <a:r>
              <a:rPr lang="pt-BR" dirty="0"/>
              <a:t>.</a:t>
            </a:r>
          </a:p>
        </p:txBody>
      </p:sp>
      <p:sp>
        <p:nvSpPr>
          <p:cNvPr id="3" name="Espaço Reservado para Conteúdo 2">
            <a:extLst>
              <a:ext uri="{FF2B5EF4-FFF2-40B4-BE49-F238E27FC236}">
                <a16:creationId xmlns:a16="http://schemas.microsoft.com/office/drawing/2014/main" id="{42F10E11-0875-4CCC-9D2C-91BEAC8B25D0}"/>
              </a:ext>
            </a:extLst>
          </p:cNvPr>
          <p:cNvSpPr>
            <a:spLocks noGrp="1"/>
          </p:cNvSpPr>
          <p:nvPr>
            <p:ph idx="1"/>
          </p:nvPr>
        </p:nvSpPr>
        <p:spPr/>
        <p:txBody>
          <a:bodyPr>
            <a:normAutofit fontScale="92500" lnSpcReduction="10000"/>
          </a:bodyPr>
          <a:lstStyle/>
          <a:p>
            <a:r>
              <a:rPr lang="pt-BR" sz="2000" dirty="0"/>
              <a:t>Nos “Princípios” nota-se a influência de Jevons e de seu projeto de uma economia subjetiva. Para Jevons, </a:t>
            </a:r>
            <a:r>
              <a:rPr lang="pt-BR" sz="2000" dirty="0">
                <a:solidFill>
                  <a:srgbClr val="FF0000"/>
                </a:solidFill>
              </a:rPr>
              <a:t>“uma teoria verdadeira em economia só pode ser atingida se retornarmos à grandes fontes da natureza humana: os impulsos de prazer e dor”</a:t>
            </a:r>
            <a:r>
              <a:rPr lang="pt-BR" sz="2000" dirty="0"/>
              <a:t>. Tudo o que não seja prazer e dor cai fora do âmbito da teoria econômica. Marshall não chegou a tanto, não foi tão subjetivista quanto Jevons. Ele procurou integrar essa nova perspectiva com todo o legado clássico. O que ele queria mesmo era ampliar o escopo da economia ortodoxa, sem negar as suas antigas bases.</a:t>
            </a:r>
          </a:p>
          <a:p>
            <a:r>
              <a:rPr lang="pt-BR" sz="2000" dirty="0"/>
              <a:t>Isso é o que teríamos de expor incialmente da obra máxima de Marshall em teoria econômica, em linhas bem gerais. Mais na frente, entraremos no detalhe da obra, especialmente do livro 5, o centro da sua contribuição teórica. O livro mais abstrato dos que compõe essa obra.</a:t>
            </a:r>
          </a:p>
          <a:p>
            <a:endParaRPr lang="pt-BR" dirty="0"/>
          </a:p>
        </p:txBody>
      </p:sp>
    </p:spTree>
    <p:extLst>
      <p:ext uri="{BB962C8B-B14F-4D97-AF65-F5344CB8AC3E}">
        <p14:creationId xmlns:p14="http://schemas.microsoft.com/office/powerpoint/2010/main" val="1098946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a:extLst>
              <a:ext uri="{FF2B5EF4-FFF2-40B4-BE49-F238E27FC236}">
                <a16:creationId xmlns:a16="http://schemas.microsoft.com/office/drawing/2014/main" id="{D56AD845-CB55-41B2-933F-88AB1A75350E}"/>
              </a:ext>
            </a:extLst>
          </p:cNvPr>
          <p:cNvSpPr>
            <a:spLocks noGrp="1"/>
          </p:cNvSpPr>
          <p:nvPr>
            <p:ph type="title"/>
          </p:nvPr>
        </p:nvSpPr>
        <p:spPr/>
        <p:txBody>
          <a:bodyPr/>
          <a:lstStyle/>
          <a:p>
            <a:r>
              <a:rPr lang="pt-BR" dirty="0"/>
              <a:t>Leituras:</a:t>
            </a:r>
          </a:p>
        </p:txBody>
      </p:sp>
      <p:pic>
        <p:nvPicPr>
          <p:cNvPr id="9" name="Imagem 8">
            <a:extLst>
              <a:ext uri="{FF2B5EF4-FFF2-40B4-BE49-F238E27FC236}">
                <a16:creationId xmlns:a16="http://schemas.microsoft.com/office/drawing/2014/main" id="{884F53C7-D0D1-4825-9DF5-7408B9DF536E}"/>
              </a:ext>
            </a:extLst>
          </p:cNvPr>
          <p:cNvPicPr>
            <a:picLocks noChangeAspect="1"/>
          </p:cNvPicPr>
          <p:nvPr/>
        </p:nvPicPr>
        <p:blipFill>
          <a:blip r:embed="rId2"/>
          <a:stretch>
            <a:fillRect/>
          </a:stretch>
        </p:blipFill>
        <p:spPr>
          <a:xfrm>
            <a:off x="1316837" y="1886216"/>
            <a:ext cx="3404041" cy="3892168"/>
          </a:xfrm>
          <a:prstGeom prst="rect">
            <a:avLst/>
          </a:prstGeom>
        </p:spPr>
      </p:pic>
      <p:sp>
        <p:nvSpPr>
          <p:cNvPr id="11" name="CaixaDeTexto 10">
            <a:extLst>
              <a:ext uri="{FF2B5EF4-FFF2-40B4-BE49-F238E27FC236}">
                <a16:creationId xmlns:a16="http://schemas.microsoft.com/office/drawing/2014/main" id="{4C263278-AABF-48BB-8FF2-4EA753EA51F8}"/>
              </a:ext>
            </a:extLst>
          </p:cNvPr>
          <p:cNvSpPr txBox="1"/>
          <p:nvPr/>
        </p:nvSpPr>
        <p:spPr>
          <a:xfrm>
            <a:off x="5539154" y="1886216"/>
            <a:ext cx="5054655" cy="2554545"/>
          </a:xfrm>
          <a:prstGeom prst="rect">
            <a:avLst/>
          </a:prstGeom>
          <a:noFill/>
        </p:spPr>
        <p:txBody>
          <a:bodyPr wrap="square">
            <a:spAutoFit/>
          </a:bodyPr>
          <a:lstStyle/>
          <a:p>
            <a:r>
              <a:rPr lang="pt-BR" sz="4000" i="1" dirty="0"/>
              <a:t>Feijó, HPE, Aulas Anotadas por um Estudante, Amazon, 2021, Aula 18.</a:t>
            </a:r>
            <a:endParaRPr lang="pt-BR" sz="4000" dirty="0"/>
          </a:p>
        </p:txBody>
      </p:sp>
    </p:spTree>
    <p:extLst>
      <p:ext uri="{BB962C8B-B14F-4D97-AF65-F5344CB8AC3E}">
        <p14:creationId xmlns:p14="http://schemas.microsoft.com/office/powerpoint/2010/main" val="630831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62BA1780-A246-4C7F-9267-727EF2F4E785}"/>
              </a:ext>
              <a:ext uri="{C183D7F6-B498-43B3-948B-1728B52AA6E4}">
                <adec:decorative xmlns:adec="http://schemas.microsoft.com/office/drawing/2017/decorative" val="1"/>
              </a:ext>
            </a:extLst>
          </p:cNvPr>
          <p:cNvPicPr>
            <a:picLocks noChangeAspect="1"/>
          </p:cNvPicPr>
          <p:nvPr/>
        </p:nvPicPr>
        <p:blipFill rotWithShape="1">
          <a:blip r:embed="rId4"/>
          <a:srcRect t="3846"/>
          <a:stretch/>
        </p:blipFill>
        <p:spPr>
          <a:xfrm>
            <a:off x="-44860" y="0"/>
            <a:ext cx="12191979" cy="6857990"/>
          </a:xfrm>
          <a:prstGeom prst="rect">
            <a:avLst/>
          </a:prstGeom>
        </p:spPr>
      </p:pic>
      <p:sp>
        <p:nvSpPr>
          <p:cNvPr id="19" name="Retângulo 1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21" name="Retângulo 2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ítulo 1">
            <a:extLst>
              <a:ext uri="{FF2B5EF4-FFF2-40B4-BE49-F238E27FC236}">
                <a16:creationId xmlns:a16="http://schemas.microsoft.com/office/drawing/2014/main" id="{C0D7398C-75E5-4CB0-BA4F-D7D5CF2495D4}"/>
              </a:ext>
            </a:extLst>
          </p:cNvPr>
          <p:cNvSpPr>
            <a:spLocks noGrp="1"/>
          </p:cNvSpPr>
          <p:nvPr>
            <p:ph type="ctrTitle"/>
          </p:nvPr>
        </p:nvSpPr>
        <p:spPr>
          <a:xfrm>
            <a:off x="1276055" y="2350017"/>
            <a:ext cx="4775075" cy="1630906"/>
          </a:xfrm>
        </p:spPr>
        <p:txBody>
          <a:bodyPr rtlCol="0">
            <a:normAutofit/>
          </a:bodyPr>
          <a:lstStyle/>
          <a:p>
            <a:r>
              <a:rPr lang="pt-BR" sz="4400" dirty="0">
                <a:solidFill>
                  <a:schemeClr val="tx1"/>
                </a:solidFill>
              </a:rPr>
              <a:t>Princípios de Economia </a:t>
            </a:r>
          </a:p>
        </p:txBody>
      </p:sp>
      <p:sp>
        <p:nvSpPr>
          <p:cNvPr id="3" name="Subtítulo 2">
            <a:extLst>
              <a:ext uri="{FF2B5EF4-FFF2-40B4-BE49-F238E27FC236}">
                <a16:creationId xmlns:a16="http://schemas.microsoft.com/office/drawing/2014/main" id="{5C5BFB45-FC34-495C-9C68-F9641246C2EE}"/>
              </a:ext>
            </a:extLst>
          </p:cNvPr>
          <p:cNvSpPr>
            <a:spLocks noGrp="1"/>
          </p:cNvSpPr>
          <p:nvPr>
            <p:ph type="subTitle" idx="1"/>
          </p:nvPr>
        </p:nvSpPr>
        <p:spPr>
          <a:xfrm>
            <a:off x="1276055" y="3990546"/>
            <a:ext cx="4775075" cy="559656"/>
          </a:xfrm>
        </p:spPr>
        <p:txBody>
          <a:bodyPr rtlCol="0">
            <a:normAutofit/>
          </a:bodyPr>
          <a:lstStyle/>
          <a:p>
            <a:pPr rtl="0"/>
            <a:r>
              <a:rPr lang="pt-BR" dirty="0">
                <a:solidFill>
                  <a:schemeClr val="tx1"/>
                </a:solidFill>
              </a:rPr>
              <a:t>Alfred Marshall  - Livros 1, 2 e 5.</a:t>
            </a:r>
          </a:p>
        </p:txBody>
      </p:sp>
      <p:pic>
        <p:nvPicPr>
          <p:cNvPr id="6" name="Imagem 5">
            <a:extLst>
              <a:ext uri="{FF2B5EF4-FFF2-40B4-BE49-F238E27FC236}">
                <a16:creationId xmlns:a16="http://schemas.microsoft.com/office/drawing/2014/main" id="{2AE043EF-C96B-478B-8312-53D9C0535EE8}"/>
              </a:ext>
            </a:extLst>
          </p:cNvPr>
          <p:cNvPicPr>
            <a:picLocks noChangeAspect="1"/>
          </p:cNvPicPr>
          <p:nvPr/>
        </p:nvPicPr>
        <p:blipFill>
          <a:blip r:embed="rId5"/>
          <a:stretch>
            <a:fillRect/>
          </a:stretch>
        </p:blipFill>
        <p:spPr>
          <a:xfrm>
            <a:off x="7775415" y="861812"/>
            <a:ext cx="3313313" cy="4729134"/>
          </a:xfrm>
          <a:prstGeom prst="rect">
            <a:avLst/>
          </a:prstGeom>
        </p:spPr>
      </p:pic>
    </p:spTree>
    <p:extLst>
      <p:ext uri="{BB962C8B-B14F-4D97-AF65-F5344CB8AC3E}">
        <p14:creationId xmlns:p14="http://schemas.microsoft.com/office/powerpoint/2010/main" val="215208291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358F56-2E61-4BE4-9916-65D688285620}"/>
              </a:ext>
            </a:extLst>
          </p:cNvPr>
          <p:cNvSpPr>
            <a:spLocks noGrp="1"/>
          </p:cNvSpPr>
          <p:nvPr>
            <p:ph type="title"/>
          </p:nvPr>
        </p:nvSpPr>
        <p:spPr/>
        <p:txBody>
          <a:bodyPr/>
          <a:lstStyle/>
          <a:p>
            <a:r>
              <a:rPr lang="pt-BR" dirty="0"/>
              <a:t>A obra </a:t>
            </a:r>
            <a:r>
              <a:rPr lang="pt-BR" i="1" dirty="0"/>
              <a:t>Princípios de Economia</a:t>
            </a:r>
          </a:p>
        </p:txBody>
      </p:sp>
      <p:sp>
        <p:nvSpPr>
          <p:cNvPr id="3" name="Espaço Reservado para Conteúdo 2">
            <a:extLst>
              <a:ext uri="{FF2B5EF4-FFF2-40B4-BE49-F238E27FC236}">
                <a16:creationId xmlns:a16="http://schemas.microsoft.com/office/drawing/2014/main" id="{52E550AA-2D33-47A3-97C2-F5CB21EF753C}"/>
              </a:ext>
            </a:extLst>
          </p:cNvPr>
          <p:cNvSpPr>
            <a:spLocks noGrp="1"/>
          </p:cNvSpPr>
          <p:nvPr>
            <p:ph idx="1"/>
          </p:nvPr>
        </p:nvSpPr>
        <p:spPr/>
        <p:txBody>
          <a:bodyPr>
            <a:normAutofit/>
          </a:bodyPr>
          <a:lstStyle/>
          <a:p>
            <a:r>
              <a:rPr lang="pt-BR" sz="2000" dirty="0"/>
              <a:t>Os </a:t>
            </a:r>
            <a:r>
              <a:rPr lang="pt-BR" sz="2000" i="1" dirty="0"/>
              <a:t>Princípios de Economia</a:t>
            </a:r>
            <a:r>
              <a:rPr lang="pt-BR" sz="2000" dirty="0"/>
              <a:t>, de Alfred Marshall, estão divididos em seis tomos ou livros. </a:t>
            </a:r>
          </a:p>
          <a:p>
            <a:r>
              <a:rPr lang="pt-BR" sz="2000" dirty="0"/>
              <a:t>Os livros 1 e 2 oferecem considerações sobre método, sobre a evolução da economia como disciplina e considerações sobre a sociedade humana. Neles, nota-se a incorporação de teses da escola histórica alemã e do evolucionismo. </a:t>
            </a:r>
          </a:p>
          <a:p>
            <a:r>
              <a:rPr lang="pt-BR" sz="2000" dirty="0"/>
              <a:t>O livro 3, por seu turno, examina o lado da demanda. Aqui se revela o Marshall neoclássico no qual a teoria do consumo ocupa a base da economia. Observe a diferença com os clássicos: nestes, a teoria está centrada na produção, no custo de produção; agora a ênfase incide na demanda.</a:t>
            </a:r>
          </a:p>
        </p:txBody>
      </p:sp>
    </p:spTree>
    <p:extLst>
      <p:ext uri="{BB962C8B-B14F-4D97-AF65-F5344CB8AC3E}">
        <p14:creationId xmlns:p14="http://schemas.microsoft.com/office/powerpoint/2010/main" val="1092603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292BE3-9356-495B-90D5-1E29D837C956}"/>
              </a:ext>
            </a:extLst>
          </p:cNvPr>
          <p:cNvSpPr>
            <a:spLocks noGrp="1"/>
          </p:cNvSpPr>
          <p:nvPr>
            <p:ph type="title"/>
          </p:nvPr>
        </p:nvSpPr>
        <p:spPr/>
        <p:txBody>
          <a:bodyPr/>
          <a:lstStyle/>
          <a:p>
            <a:r>
              <a:rPr lang="pt-BR" dirty="0"/>
              <a:t>Livros 3 e 4</a:t>
            </a:r>
          </a:p>
        </p:txBody>
      </p:sp>
      <p:sp>
        <p:nvSpPr>
          <p:cNvPr id="3" name="Espaço Reservado para Conteúdo 2">
            <a:extLst>
              <a:ext uri="{FF2B5EF4-FFF2-40B4-BE49-F238E27FC236}">
                <a16:creationId xmlns:a16="http://schemas.microsoft.com/office/drawing/2014/main" id="{6FCE38EE-FE48-4318-8E83-23A790611563}"/>
              </a:ext>
            </a:extLst>
          </p:cNvPr>
          <p:cNvSpPr>
            <a:spLocks noGrp="1"/>
          </p:cNvSpPr>
          <p:nvPr>
            <p:ph idx="1"/>
          </p:nvPr>
        </p:nvSpPr>
        <p:spPr/>
        <p:txBody>
          <a:bodyPr>
            <a:normAutofit/>
          </a:bodyPr>
          <a:lstStyle/>
          <a:p>
            <a:r>
              <a:rPr lang="pt-BR" sz="2400" dirty="0"/>
              <a:t>Marshall, no entanto, não aceita a proposição de que o consumo define o valor. Ele combina a versão da utilidade marginal, ao lado da demanda, com a versão dos custos no lado da oferta. Então o papel da demanda na teoria do valor e na determinação das trocas é tema do livro 3.</a:t>
            </a:r>
          </a:p>
          <a:p>
            <a:r>
              <a:rPr lang="pt-BR" sz="2400" dirty="0"/>
              <a:t> Já o livro 4 trata da produção e da teoria dos custos.</a:t>
            </a:r>
          </a:p>
        </p:txBody>
      </p:sp>
    </p:spTree>
    <p:extLst>
      <p:ext uri="{BB962C8B-B14F-4D97-AF65-F5344CB8AC3E}">
        <p14:creationId xmlns:p14="http://schemas.microsoft.com/office/powerpoint/2010/main" val="3114228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BA3521-31FF-4E44-92FF-3614517FECFB}"/>
              </a:ext>
            </a:extLst>
          </p:cNvPr>
          <p:cNvSpPr>
            <a:spLocks noGrp="1"/>
          </p:cNvSpPr>
          <p:nvPr>
            <p:ph type="title"/>
          </p:nvPr>
        </p:nvSpPr>
        <p:spPr/>
        <p:txBody>
          <a:bodyPr/>
          <a:lstStyle/>
          <a:p>
            <a:r>
              <a:rPr lang="pt-BR" dirty="0"/>
              <a:t>Livro 5.</a:t>
            </a:r>
          </a:p>
        </p:txBody>
      </p:sp>
      <p:sp>
        <p:nvSpPr>
          <p:cNvPr id="3" name="Espaço Reservado para Conteúdo 2">
            <a:extLst>
              <a:ext uri="{FF2B5EF4-FFF2-40B4-BE49-F238E27FC236}">
                <a16:creationId xmlns:a16="http://schemas.microsoft.com/office/drawing/2014/main" id="{2D893D30-5428-4557-A427-9241853602DD}"/>
              </a:ext>
            </a:extLst>
          </p:cNvPr>
          <p:cNvSpPr>
            <a:spLocks noGrp="1"/>
          </p:cNvSpPr>
          <p:nvPr>
            <p:ph idx="1"/>
          </p:nvPr>
        </p:nvSpPr>
        <p:spPr/>
        <p:txBody>
          <a:bodyPr>
            <a:normAutofit/>
          </a:bodyPr>
          <a:lstStyle/>
          <a:p>
            <a:r>
              <a:rPr lang="pt-BR" sz="2000" dirty="0"/>
              <a:t>No livro 5 dos “Princípios”, Marshall combina numa única teoria o legado clássico (lado da oferta) e a Revolução Marginalista (ênfase na demanda). </a:t>
            </a:r>
          </a:p>
          <a:p>
            <a:r>
              <a:rPr lang="pt-BR" sz="2000" dirty="0"/>
              <a:t>Ele trabalha com a análise do fator tempo no processo de equilibração dos mercados. Explica como o mercado se equilibra ao longo do tempo. </a:t>
            </a:r>
          </a:p>
          <a:p>
            <a:r>
              <a:rPr lang="pt-BR" sz="2000" dirty="0"/>
              <a:t>Assim, ele consegue combinar a perspectiva neoclássica com a tradição de Adam Smith e Stuart Mill.</a:t>
            </a:r>
          </a:p>
        </p:txBody>
      </p:sp>
    </p:spTree>
    <p:extLst>
      <p:ext uri="{BB962C8B-B14F-4D97-AF65-F5344CB8AC3E}">
        <p14:creationId xmlns:p14="http://schemas.microsoft.com/office/powerpoint/2010/main" val="342110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A94189-2AFF-41D4-99D1-F34EA3842EC7}"/>
              </a:ext>
            </a:extLst>
          </p:cNvPr>
          <p:cNvSpPr>
            <a:spLocks noGrp="1"/>
          </p:cNvSpPr>
          <p:nvPr>
            <p:ph type="title"/>
          </p:nvPr>
        </p:nvSpPr>
        <p:spPr/>
        <p:txBody>
          <a:bodyPr/>
          <a:lstStyle/>
          <a:p>
            <a:r>
              <a:rPr lang="pt-BR" dirty="0"/>
              <a:t>O papel do tempo</a:t>
            </a:r>
          </a:p>
        </p:txBody>
      </p:sp>
      <p:sp>
        <p:nvSpPr>
          <p:cNvPr id="3" name="Espaço Reservado para Conteúdo 2">
            <a:extLst>
              <a:ext uri="{FF2B5EF4-FFF2-40B4-BE49-F238E27FC236}">
                <a16:creationId xmlns:a16="http://schemas.microsoft.com/office/drawing/2014/main" id="{5CEC2965-2965-4E98-A31E-EB03680ED186}"/>
              </a:ext>
            </a:extLst>
          </p:cNvPr>
          <p:cNvSpPr>
            <a:spLocks noGrp="1"/>
          </p:cNvSpPr>
          <p:nvPr>
            <p:ph idx="1"/>
          </p:nvPr>
        </p:nvSpPr>
        <p:spPr/>
        <p:txBody>
          <a:bodyPr>
            <a:normAutofit/>
          </a:bodyPr>
          <a:lstStyle/>
          <a:p>
            <a:r>
              <a:rPr lang="pt-BR" sz="2400" dirty="0"/>
              <a:t>Quanto maior o espaço de tempo, mais próximo estamos da teoria clássica do custo de produção. No curto prazo, predomina o efeito da demanda. </a:t>
            </a:r>
          </a:p>
          <a:p>
            <a:r>
              <a:rPr lang="pt-BR" sz="2400" dirty="0"/>
              <a:t>Assim Marshall é neoclássico no curto prazo e clássico no longo prazo. </a:t>
            </a:r>
          </a:p>
          <a:p>
            <a:r>
              <a:rPr lang="pt-BR" sz="2400" dirty="0"/>
              <a:t>Ele analisa o processo de equilibração tomando quatro período: período de mercado (curtíssimo prazo), curto prazo, longo prazo e período secular. Voltaremos a falar sobre isso.</a:t>
            </a:r>
          </a:p>
        </p:txBody>
      </p:sp>
    </p:spTree>
    <p:extLst>
      <p:ext uri="{BB962C8B-B14F-4D97-AF65-F5344CB8AC3E}">
        <p14:creationId xmlns:p14="http://schemas.microsoft.com/office/powerpoint/2010/main" val="3366813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1D2D71-8E2F-42B3-A5F2-F6699CF2AD16}"/>
              </a:ext>
            </a:extLst>
          </p:cNvPr>
          <p:cNvSpPr>
            <a:spLocks noGrp="1"/>
          </p:cNvSpPr>
          <p:nvPr>
            <p:ph type="title"/>
          </p:nvPr>
        </p:nvSpPr>
        <p:spPr/>
        <p:txBody>
          <a:bodyPr/>
          <a:lstStyle/>
          <a:p>
            <a:r>
              <a:rPr lang="pt-BR" dirty="0"/>
              <a:t>Revolucionário ou não?</a:t>
            </a:r>
          </a:p>
        </p:txBody>
      </p:sp>
      <p:sp>
        <p:nvSpPr>
          <p:cNvPr id="3" name="Espaço Reservado para Conteúdo 2">
            <a:extLst>
              <a:ext uri="{FF2B5EF4-FFF2-40B4-BE49-F238E27FC236}">
                <a16:creationId xmlns:a16="http://schemas.microsoft.com/office/drawing/2014/main" id="{3B1AF590-1CD6-4A5C-9C53-2DCD45601842}"/>
              </a:ext>
            </a:extLst>
          </p:cNvPr>
          <p:cNvSpPr>
            <a:spLocks noGrp="1"/>
          </p:cNvSpPr>
          <p:nvPr>
            <p:ph idx="1"/>
          </p:nvPr>
        </p:nvSpPr>
        <p:spPr/>
        <p:txBody>
          <a:bodyPr>
            <a:normAutofit/>
          </a:bodyPr>
          <a:lstStyle/>
          <a:p>
            <a:r>
              <a:rPr lang="pt-BR" sz="2400" dirty="0"/>
              <a:t>Se perguntarmos a Marshall: qual a base científica da economia, a demanda/ consumo ou a oferta/produção? No fundo, ele responderá que é a produção. </a:t>
            </a:r>
          </a:p>
          <a:p>
            <a:r>
              <a:rPr lang="pt-BR" sz="2400" dirty="0"/>
              <a:t>O professor de Cambridge gostava de se identificar com os clássicos da economia política, mas ele foi mais revolucionário (e marginalista) do que estava disposto a admitir.</a:t>
            </a:r>
          </a:p>
        </p:txBody>
      </p:sp>
    </p:spTree>
    <p:extLst>
      <p:ext uri="{BB962C8B-B14F-4D97-AF65-F5344CB8AC3E}">
        <p14:creationId xmlns:p14="http://schemas.microsoft.com/office/powerpoint/2010/main" val="4104014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BEA24D-561B-4E34-93CE-823AF7FCA221}"/>
              </a:ext>
            </a:extLst>
          </p:cNvPr>
          <p:cNvSpPr>
            <a:spLocks noGrp="1"/>
          </p:cNvSpPr>
          <p:nvPr>
            <p:ph type="title"/>
          </p:nvPr>
        </p:nvSpPr>
        <p:spPr/>
        <p:txBody>
          <a:bodyPr/>
          <a:lstStyle/>
          <a:p>
            <a:r>
              <a:rPr lang="pt-BR" dirty="0"/>
              <a:t>Livro 6.</a:t>
            </a:r>
          </a:p>
        </p:txBody>
      </p:sp>
      <p:sp>
        <p:nvSpPr>
          <p:cNvPr id="3" name="Espaço Reservado para Conteúdo 2">
            <a:extLst>
              <a:ext uri="{FF2B5EF4-FFF2-40B4-BE49-F238E27FC236}">
                <a16:creationId xmlns:a16="http://schemas.microsoft.com/office/drawing/2014/main" id="{2916F46C-76F9-4763-B257-0E7CB1349B98}"/>
              </a:ext>
            </a:extLst>
          </p:cNvPr>
          <p:cNvSpPr>
            <a:spLocks noGrp="1"/>
          </p:cNvSpPr>
          <p:nvPr>
            <p:ph idx="1"/>
          </p:nvPr>
        </p:nvSpPr>
        <p:spPr/>
        <p:txBody>
          <a:bodyPr>
            <a:noAutofit/>
          </a:bodyPr>
          <a:lstStyle/>
          <a:p>
            <a:r>
              <a:rPr lang="pt-BR" sz="2000" dirty="0"/>
              <a:t>Apenas no livro 6 Marshall aborda o problema da distribuição. </a:t>
            </a:r>
          </a:p>
          <a:p>
            <a:r>
              <a:rPr lang="pt-BR" sz="2000" dirty="0"/>
              <a:t>Um livro igualmente bom em relação aos demais que compõem a obra. Aqui a ênfase está no papel do capital humano no processo de desenvolvimento e na distribuição da riqueza gerada. Ele observa que uma redistribuição da renda em favor de grupos de menor renda pode gerar um crescimento econômico. Os grupos mais pobres poderão assim investir na formação de sua capacidade e, com isso, melhorar sua renda. </a:t>
            </a:r>
          </a:p>
          <a:p>
            <a:r>
              <a:rPr lang="pt-BR" sz="2000" dirty="0"/>
              <a:t>Marshall afirma que não há maior desperdício que uma criança sem educação, uma forma aguda de desperdício de talento econômico. Então Marshall tem esse lado humanitário, de forte preocupação social.</a:t>
            </a:r>
          </a:p>
        </p:txBody>
      </p:sp>
    </p:spTree>
    <p:extLst>
      <p:ext uri="{BB962C8B-B14F-4D97-AF65-F5344CB8AC3E}">
        <p14:creationId xmlns:p14="http://schemas.microsoft.com/office/powerpoint/2010/main" val="13902890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4285721_TF78829772.potx" id="{EC0AD4BC-DAFE-4CD0-ACE9-5BDDF7EB3C5A}" vid="{31AF503B-F845-43CD-AFC5-DFB5C8F63141}"/>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50DB95DD-0319-4EE5-8C5C-9CEDF75E02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2713E1-6312-427E-BFCB-C5A5DA301373}">
  <ds:schemaRefs>
    <ds:schemaRef ds:uri="http://schemas.microsoft.com/sharepoint/v3/contenttype/forms"/>
  </ds:schemaRefs>
</ds:datastoreItem>
</file>

<file path=customXml/itemProps3.xml><?xml version="1.0" encoding="utf-8"?>
<ds:datastoreItem xmlns:ds="http://schemas.openxmlformats.org/officeDocument/2006/customXml" ds:itemID="{52F3B215-496E-4790-A364-7C1C46DEC771}">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{F8163E1E-0C70-4256-BA86-702D7312DC6B}tf78829772_win32</Template>
  <TotalTime>261</TotalTime>
  <Words>1027</Words>
  <Application>Microsoft Office PowerPoint</Application>
  <PresentationFormat>Widescreen</PresentationFormat>
  <Paragraphs>47</Paragraphs>
  <Slides>13</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13</vt:i4>
      </vt:variant>
    </vt:vector>
  </HeadingPairs>
  <TitlesOfParts>
    <vt:vector size="18" baseType="lpstr">
      <vt:lpstr>Calibri</vt:lpstr>
      <vt:lpstr>Garamond</vt:lpstr>
      <vt:lpstr>Sagona Book</vt:lpstr>
      <vt:lpstr>Sagona ExtraLight</vt:lpstr>
      <vt:lpstr>SavonVTI</vt:lpstr>
      <vt:lpstr>História do pensamento econômico</vt:lpstr>
      <vt:lpstr>Leituras:</vt:lpstr>
      <vt:lpstr>Princípios de Economia </vt:lpstr>
      <vt:lpstr>A obra Princípios de Economia</vt:lpstr>
      <vt:lpstr>Livros 3 e 4</vt:lpstr>
      <vt:lpstr>Livro 5.</vt:lpstr>
      <vt:lpstr>O papel do tempo</vt:lpstr>
      <vt:lpstr>Revolucionário ou não?</vt:lpstr>
      <vt:lpstr>Livro 6.</vt:lpstr>
      <vt:lpstr>Para além da inovação técnica.</vt:lpstr>
      <vt:lpstr>Contra o abuso da matemática.</vt:lpstr>
      <vt:lpstr>Contra o homem econômico.</vt:lpstr>
      <vt:lpstr>A ideia dos Princípios de Economia.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Princípios de Economia</dc:title>
  <dc:creator>Ricardo Feijó</dc:creator>
  <cp:lastModifiedBy>Ricardo Feijó</cp:lastModifiedBy>
  <cp:revision>9</cp:revision>
  <dcterms:created xsi:type="dcterms:W3CDTF">2022-04-26T22:41:12Z</dcterms:created>
  <dcterms:modified xsi:type="dcterms:W3CDTF">2023-05-01T19:56:33Z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