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93DC7-F183-44D9-B9EF-F84FB1F5D96C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26548-EA80-4B52-80E6-67A0FB7D017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90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00B4-3101-4238-A550-5414D6CBA5FE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E0E85-8309-4A18-8E0F-B502E98EE422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963538"/>
          </a:xfrm>
        </p:spPr>
        <p:txBody>
          <a:bodyPr>
            <a:noAutofit/>
          </a:bodyPr>
          <a:lstStyle/>
          <a:p>
            <a:r>
              <a:rPr lang="pt-BR" sz="5400" dirty="0" smtClean="0"/>
              <a:t>Efeitos do Envelhecimento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16760"/>
            <a:ext cx="6400800" cy="1752600"/>
          </a:xfrm>
        </p:spPr>
        <p:txBody>
          <a:bodyPr/>
          <a:lstStyle/>
          <a:p>
            <a:r>
              <a:rPr lang="pt-BR" dirty="0" smtClean="0"/>
              <a:t>PRO2317 – Ergonomia II</a:t>
            </a:r>
          </a:p>
          <a:p>
            <a:r>
              <a:rPr lang="pt-BR" smtClean="0"/>
              <a:t>Uiara </a:t>
            </a:r>
            <a:r>
              <a:rPr lang="pt-BR" smtClean="0"/>
              <a:t>Montedo</a:t>
            </a:r>
            <a:endParaRPr lang="pt-B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0"/>
            <a:ext cx="3019425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771800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7139136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Envelhecimento do sistema nervoso:</a:t>
            </a:r>
          </a:p>
          <a:p>
            <a:pPr lvl="1"/>
            <a:r>
              <a:rPr lang="pt-BR" sz="2400" dirty="0" smtClean="0"/>
              <a:t>O conteúdo de neurotransmissores e enzimas envolvidas na síntese/degradação se modifica</a:t>
            </a:r>
          </a:p>
          <a:p>
            <a:pPr lvl="2"/>
            <a:r>
              <a:rPr lang="pt-BR" sz="2000" dirty="0" smtClean="0"/>
              <a:t>Noradrenalina, dopamina e </a:t>
            </a:r>
            <a:r>
              <a:rPr lang="pt-BR" sz="2000" dirty="0" err="1" smtClean="0"/>
              <a:t>serotonina</a:t>
            </a:r>
            <a:endParaRPr lang="pt-BR" sz="2000" dirty="0" smtClean="0"/>
          </a:p>
          <a:p>
            <a:pPr lvl="1"/>
            <a:r>
              <a:rPr lang="pt-BR" sz="2400" dirty="0" smtClean="0"/>
              <a:t>O fluxo sanguíneo cerebral diminui pouco entre 20 e 60 anos</a:t>
            </a:r>
          </a:p>
          <a:p>
            <a:pPr lvl="1"/>
            <a:r>
              <a:rPr lang="pt-BR" sz="2400" dirty="0" smtClean="0"/>
              <a:t>O consumo de oxigênio e a utilização de glicose permanecem estáveis até uma idade avançada</a:t>
            </a:r>
          </a:p>
          <a:p>
            <a:pPr lvl="1"/>
            <a:r>
              <a:rPr lang="pt-BR" sz="2400" dirty="0" smtClean="0"/>
              <a:t>A atividade elétrica cerebral modifica-se lenta e progressivamente com a idade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6707088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Os limiares de percepção do gosto aumentam a partir dos 30 anos</a:t>
            </a:r>
          </a:p>
          <a:p>
            <a:endParaRPr lang="pt-BR" sz="2800" dirty="0" smtClean="0"/>
          </a:p>
          <a:p>
            <a:r>
              <a:rPr lang="pt-BR" sz="2800" dirty="0" smtClean="0"/>
              <a:t>A aptidão para perceber e identificar odores diminui</a:t>
            </a:r>
          </a:p>
          <a:p>
            <a:endParaRPr lang="pt-BR" sz="2800" dirty="0" smtClean="0"/>
          </a:p>
          <a:p>
            <a:r>
              <a:rPr lang="pt-BR" sz="2800" dirty="0" smtClean="0"/>
              <a:t>Por volta dos 40 anos, já foi encontrada uma diminuição dos receptores táteis do dorso das mãos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7139136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Envelhecimento do sistema endócrino:</a:t>
            </a:r>
          </a:p>
          <a:p>
            <a:pPr lvl="1"/>
            <a:r>
              <a:rPr lang="pt-BR" sz="2400" dirty="0" smtClean="0"/>
              <a:t>As diferentes glândulas endócrinas dos mamíferos não reagem todas da mesma forma ao envelhecimento</a:t>
            </a:r>
          </a:p>
          <a:p>
            <a:pPr lvl="1"/>
            <a:r>
              <a:rPr lang="pt-BR" sz="2400" dirty="0" smtClean="0"/>
              <a:t>Adaptação à diminuição gradativa do metabolismo</a:t>
            </a:r>
          </a:p>
          <a:p>
            <a:pPr lvl="1"/>
            <a:r>
              <a:rPr lang="pt-BR" sz="2400" dirty="0" smtClean="0"/>
              <a:t>Mulheres: por volta dos 50 anos cessam as capacidades reprodutivas e ocorrem mudanças endócrinas importantes; homens:</a:t>
            </a:r>
            <a:r>
              <a:rPr lang="pt-BR" sz="2400" dirty="0"/>
              <a:t>d</a:t>
            </a:r>
            <a:r>
              <a:rPr lang="pt-BR" sz="2400" dirty="0" smtClean="0"/>
              <a:t>iminui a produção de testosterona pelos testículos</a:t>
            </a:r>
          </a:p>
          <a:p>
            <a:pPr lvl="1"/>
            <a:r>
              <a:rPr lang="pt-BR" sz="2400" dirty="0" smtClean="0"/>
              <a:t>Glândulas supra-renais são pouco afetadas</a:t>
            </a:r>
          </a:p>
          <a:p>
            <a:pPr lvl="1"/>
            <a:r>
              <a:rPr lang="pt-BR" sz="2400" dirty="0" smtClean="0"/>
              <a:t>Queda regular da fixação de iodo pela tireóide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0"/>
            <a:ext cx="169168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7139136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Envelhecimento do sistema imunológico:</a:t>
            </a:r>
          </a:p>
          <a:p>
            <a:pPr lvl="1"/>
            <a:r>
              <a:rPr lang="pt-BR" sz="2400" dirty="0" smtClean="0"/>
              <a:t>A atividade imunológica é máxima durante a adolescência e diminui em seguida</a:t>
            </a:r>
          </a:p>
          <a:p>
            <a:pPr lvl="1"/>
            <a:r>
              <a:rPr lang="pt-BR" sz="2400" dirty="0" smtClean="0"/>
              <a:t>Enquanto isso, aumenta a produção de vários tipos de anticorpos e a frequência de doenças auto-imunes**</a:t>
            </a:r>
          </a:p>
          <a:p>
            <a:pPr lvl="1"/>
            <a:r>
              <a:rPr lang="pt-BR" sz="2400" dirty="0" smtClean="0"/>
              <a:t>O começo do declínio da atividade imunológica está associado à involução precoce do timo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0"/>
            <a:ext cx="169168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" y="57071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**A Doença auto-imune ocorre quando o sistema de defesa perde a capacidade de reconhecer  o que é "original de fábrica", levando a produção de anticorpos contra células, tecidos ou órgãos do próprio corpo.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4624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196752"/>
            <a:ext cx="6707088" cy="566124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prstClr val="black"/>
                </a:solidFill>
              </a:rPr>
              <a:t>Efeitos no Sono e na Vigilância:</a:t>
            </a:r>
          </a:p>
          <a:p>
            <a:pPr lvl="1"/>
            <a:r>
              <a:rPr lang="pt-BR" sz="2400" dirty="0" smtClean="0">
                <a:solidFill>
                  <a:prstClr val="black"/>
                </a:solidFill>
              </a:rPr>
              <a:t>A duração cotidiana do sono diminui até a adolescência, fica estável na fase adulta e diminui novamente após os 65 anos</a:t>
            </a:r>
          </a:p>
          <a:p>
            <a:pPr lvl="1"/>
            <a:r>
              <a:rPr lang="pt-BR" sz="2400" dirty="0" smtClean="0">
                <a:solidFill>
                  <a:prstClr val="black"/>
                </a:solidFill>
              </a:rPr>
              <a:t>O nº de eventos que interrompem o sono aumenta linearmente com a idade (episódios de insônia durante a noite)</a:t>
            </a:r>
          </a:p>
          <a:p>
            <a:pPr lvl="1"/>
            <a:r>
              <a:rPr lang="pt-BR" sz="2400" dirty="0" smtClean="0">
                <a:solidFill>
                  <a:prstClr val="black"/>
                </a:solidFill>
              </a:rPr>
              <a:t>Fragilização progressiva do sono, com predominância do sono paradoxal em detrimento do sono REM – diminuição da profundidade do sono</a:t>
            </a:r>
          </a:p>
          <a:p>
            <a:pPr lvl="1"/>
            <a:r>
              <a:rPr lang="pt-BR" sz="2400" dirty="0" smtClean="0">
                <a:solidFill>
                  <a:prstClr val="black"/>
                </a:solidFill>
              </a:rPr>
              <a:t>A vigília também é afetada pela idade: reaparição das sestas, nível de vigilância facilmente perturbados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781128"/>
          </a:xfrm>
        </p:spPr>
        <p:txBody>
          <a:bodyPr>
            <a:noAutofit/>
          </a:bodyPr>
          <a:lstStyle/>
          <a:p>
            <a:r>
              <a:rPr lang="pt-BR" sz="2800" dirty="0" smtClean="0"/>
              <a:t>Todo organismo vivo envelhece e o homem não escapa a esta regra geral</a:t>
            </a:r>
          </a:p>
          <a:p>
            <a:r>
              <a:rPr lang="pt-BR" sz="2800" dirty="0" smtClean="0"/>
              <a:t>Desde o fim do crescimento da estatura seus órgãos e seus sistemas de controle experimentam um decréscimo morfológico e funcional</a:t>
            </a:r>
          </a:p>
          <a:p>
            <a:pPr lvl="1"/>
            <a:r>
              <a:rPr lang="pt-BR" sz="2400" dirty="0" smtClean="0"/>
              <a:t>Diminuição da maior parte das performances</a:t>
            </a:r>
          </a:p>
          <a:p>
            <a:pPr lvl="1"/>
            <a:r>
              <a:rPr lang="pt-BR" sz="2400" dirty="0" smtClean="0"/>
              <a:t>Redução da margem de adaptabilidade</a:t>
            </a:r>
          </a:p>
          <a:p>
            <a:pPr lvl="1"/>
            <a:r>
              <a:rPr lang="pt-BR" sz="2400" dirty="0" smtClean="0"/>
              <a:t>Aumento da vulnerabilidade às agressões do meio-ambiente</a:t>
            </a:r>
          </a:p>
          <a:p>
            <a:endParaRPr lang="pt-BR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À medida que os anos passam desenvolvem-se várias doenças degenerativas</a:t>
            </a:r>
          </a:p>
          <a:p>
            <a:r>
              <a:rPr lang="pt-BR" sz="2800" dirty="0" smtClean="0"/>
              <a:t>Estas doenças podem representar uma aceleração do processo de senescência normal de alguns indivíduos expostos a alguns riscos particulares</a:t>
            </a:r>
          </a:p>
          <a:p>
            <a:r>
              <a:rPr lang="pt-BR" sz="2800" dirty="0" smtClean="0"/>
              <a:t>Cada função envelhece de acordo com seu próprio ritmo</a:t>
            </a:r>
            <a:endParaRPr lang="pt-BR" sz="2400" dirty="0" smtClean="0"/>
          </a:p>
          <a:p>
            <a:r>
              <a:rPr lang="pt-BR" sz="2800" dirty="0" smtClean="0"/>
              <a:t>A senescência de uma mesma função ocorre com velocidades diferentes para cada indivíduo – condições de vida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Declínio da força muscular é constante para todos os músculos</a:t>
            </a:r>
          </a:p>
          <a:p>
            <a:pPr lvl="1"/>
            <a:r>
              <a:rPr lang="pt-BR" sz="2400" dirty="0" smtClean="0"/>
              <a:t>Força de preensão da mão atinge o máximo perto dos 30 anos e declina regularmente a partir daí</a:t>
            </a:r>
          </a:p>
          <a:p>
            <a:pPr lvl="1"/>
            <a:r>
              <a:rPr lang="pt-BR" sz="2400" dirty="0" smtClean="0"/>
              <a:t>A “massa magra” diminui linearmente depois dos 20 anos, mesmo que a pessoa mantenha o peso constante</a:t>
            </a:r>
          </a:p>
          <a:p>
            <a:pPr lvl="1"/>
            <a:r>
              <a:rPr lang="pt-BR" sz="2400" dirty="0" smtClean="0"/>
              <a:t>A “massa gorda” aumenta até aproximadamente os 60 anos, sobretudo em populações industrializadas, sedentárias e superalimentadas</a:t>
            </a:r>
          </a:p>
          <a:p>
            <a:pPr lvl="1"/>
            <a:r>
              <a:rPr lang="pt-BR" sz="2400" dirty="0" smtClean="0"/>
              <a:t>A diminuição do metabolismo de base com o aumento da idade é também uma indicação da diminuição da “massa magra”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340768"/>
            <a:ext cx="7139136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O declínio morfológico do organismo a partir dos 30 anos não atinge com a mesma intensidade todos os órgãos</a:t>
            </a:r>
          </a:p>
          <a:p>
            <a:endParaRPr lang="pt-BR" sz="2800" dirty="0" smtClean="0"/>
          </a:p>
          <a:p>
            <a:r>
              <a:rPr lang="pt-BR" sz="2800" dirty="0"/>
              <a:t>A atrofia da musculatura estriada, do fígado, dos rins e do sistema linfático é sempre mais rápida do que a do cérebro e do </a:t>
            </a:r>
            <a:r>
              <a:rPr lang="pt-BR" sz="2800" dirty="0" smtClean="0"/>
              <a:t>coração</a:t>
            </a:r>
          </a:p>
          <a:p>
            <a:endParaRPr lang="pt-BR" sz="2800" dirty="0" smtClean="0"/>
          </a:p>
          <a:p>
            <a:r>
              <a:rPr lang="pt-BR" sz="2800" dirty="0" smtClean="0"/>
              <a:t>No plano funcional cada função tem seu próprio momento de iniciar o processo de envelhecimento</a:t>
            </a:r>
            <a:endParaRPr lang="pt-B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0"/>
            <a:ext cx="1763688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340768"/>
            <a:ext cx="7139136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O aparelho locomotor  é provavelmente o mais precocemente prejudicado</a:t>
            </a:r>
          </a:p>
          <a:p>
            <a:pPr lvl="1"/>
            <a:r>
              <a:rPr lang="pt-BR" sz="2400" dirty="0" smtClean="0"/>
              <a:t>Declínio da força muscular</a:t>
            </a:r>
          </a:p>
          <a:p>
            <a:pPr lvl="1"/>
            <a:r>
              <a:rPr lang="pt-BR" sz="2400" dirty="0" smtClean="0"/>
              <a:t>Tônus de repouso dos músculos estriados declina paralelamente</a:t>
            </a:r>
          </a:p>
          <a:p>
            <a:pPr lvl="1"/>
            <a:r>
              <a:rPr lang="pt-BR" sz="2400" dirty="0" smtClean="0"/>
              <a:t>O esqueleto começa a se modificar a partir dos 30 anos:</a:t>
            </a:r>
          </a:p>
          <a:p>
            <a:pPr lvl="2"/>
            <a:r>
              <a:rPr lang="pt-BR" dirty="0" smtClean="0"/>
              <a:t>Densidade dos ossos longos e das vértebras começa a diminuir linearmente</a:t>
            </a:r>
          </a:p>
          <a:p>
            <a:pPr lvl="2"/>
            <a:r>
              <a:rPr lang="pt-BR" dirty="0" smtClean="0"/>
              <a:t>Queda do volume ósseo absoluto – linear no homem e acelerado a partir dos 50 anos nas mulheres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de cantos arredondados 4"/>
          <p:cNvSpPr/>
          <p:nvPr/>
        </p:nvSpPr>
        <p:spPr>
          <a:xfrm>
            <a:off x="7041976" y="5970984"/>
            <a:ext cx="20665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Dentes também são ossos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340768"/>
            <a:ext cx="7139136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O aparelho circulatório também passa por modificações:</a:t>
            </a:r>
          </a:p>
          <a:p>
            <a:pPr lvl="1"/>
            <a:r>
              <a:rPr lang="pt-BR" sz="2400" dirty="0" smtClean="0"/>
              <a:t>Com a idade há um pequeno aumento da pressão arterial</a:t>
            </a:r>
          </a:p>
          <a:p>
            <a:pPr lvl="1"/>
            <a:r>
              <a:rPr lang="pt-BR" sz="2400" dirty="0"/>
              <a:t>D</a:t>
            </a:r>
            <a:r>
              <a:rPr lang="pt-BR" sz="2400" dirty="0" smtClean="0"/>
              <a:t>iminui a elasticidade das paredes das artérias e das grandes veias</a:t>
            </a:r>
          </a:p>
          <a:p>
            <a:r>
              <a:rPr lang="pt-BR" sz="2800" dirty="0"/>
              <a:t>Involução gradual da função </a:t>
            </a:r>
            <a:r>
              <a:rPr lang="pt-BR" sz="2800" dirty="0" smtClean="0"/>
              <a:t>renal</a:t>
            </a:r>
          </a:p>
          <a:p>
            <a:r>
              <a:rPr lang="pt-BR" sz="2800" dirty="0" smtClean="0"/>
              <a:t>Secreção do suco gástrico e de seu conteúdo em enzimas também varia:</a:t>
            </a:r>
          </a:p>
          <a:p>
            <a:pPr lvl="1"/>
            <a:r>
              <a:rPr lang="pt-BR" sz="2400" dirty="0" smtClean="0"/>
              <a:t>Diminuição do volume, da acidez e diminuição dos teores de pepsina e enzimas proteolíticas – digestão de proteínas tende a ficar mais difícil</a:t>
            </a:r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340768"/>
            <a:ext cx="7139136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Os sistemas de controle – nervoso, endócrino e imunológico – integram as diferentes funções do organismo e asseguram a manutenção da homeostase* e a adaptação contínua às condições cambiantes do meio ambiente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0"/>
            <a:ext cx="1619672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83568" y="5733256"/>
            <a:ext cx="7351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* estado de equilíbrio das diversas funções e composições químicas do corpo</a:t>
            </a:r>
          </a:p>
          <a:p>
            <a:r>
              <a:rPr lang="pt-BR" dirty="0" smtClean="0"/>
              <a:t>(p.ex., temperatura, pulso, pressão arterial, taxa de açúcar no sangue etc.) 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7139136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Envelhecimento do sistema nervoso:</a:t>
            </a:r>
          </a:p>
          <a:p>
            <a:pPr lvl="1"/>
            <a:r>
              <a:rPr lang="pt-BR" sz="2400" dirty="0" smtClean="0"/>
              <a:t>Ao contrário dos músculos estriados, do fígado e dos rins, a involução morfológica global do cérebro é lenta e tardia</a:t>
            </a:r>
          </a:p>
          <a:p>
            <a:pPr lvl="1"/>
            <a:r>
              <a:rPr lang="pt-BR" sz="2400" dirty="0" smtClean="0"/>
              <a:t>Apenas por volta dos 60 a 70 anos seu peso e seu volume começam a diminuir</a:t>
            </a:r>
          </a:p>
          <a:p>
            <a:pPr lvl="1"/>
            <a:r>
              <a:rPr lang="pt-BR" sz="2400" dirty="0" smtClean="0"/>
              <a:t>No nível dos nervos motores não foi constatada diminuição do nº de fibras</a:t>
            </a:r>
          </a:p>
          <a:p>
            <a:pPr lvl="1"/>
            <a:r>
              <a:rPr lang="pt-BR" sz="2400" dirty="0" smtClean="0"/>
              <a:t>Há uma diminuição das células nervosas com a idade, mas ela não afeta os neurônios indistintamente – “nós” são mais afetados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951</Words>
  <Application>Microsoft Macintosh PowerPoint</Application>
  <PresentationFormat>On-screen Show (4:3)</PresentationFormat>
  <Paragraphs>97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 do Office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  <vt:lpstr>Efeitos do Envelhecimento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Efeitos do Envelhecimento</dc:title>
  <dc:creator>Uiara Bandineli Montedo</dc:creator>
  <cp:lastModifiedBy>Uiara Montedo</cp:lastModifiedBy>
  <cp:revision>23</cp:revision>
  <dcterms:created xsi:type="dcterms:W3CDTF">2011-03-23T19:16:48Z</dcterms:created>
  <dcterms:modified xsi:type="dcterms:W3CDTF">2016-02-22T13:34:03Z</dcterms:modified>
</cp:coreProperties>
</file>