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80"/>
  </p:notesMasterIdLst>
  <p:sldIdLst>
    <p:sldId id="256" r:id="rId2"/>
    <p:sldId id="345" r:id="rId3"/>
    <p:sldId id="328" r:id="rId4"/>
    <p:sldId id="337" r:id="rId5"/>
    <p:sldId id="257" r:id="rId6"/>
    <p:sldId id="258" r:id="rId7"/>
    <p:sldId id="319" r:id="rId8"/>
    <p:sldId id="259" r:id="rId9"/>
    <p:sldId id="264" r:id="rId10"/>
    <p:sldId id="260" r:id="rId11"/>
    <p:sldId id="262" r:id="rId12"/>
    <p:sldId id="261" r:id="rId13"/>
    <p:sldId id="334" r:id="rId14"/>
    <p:sldId id="336" r:id="rId15"/>
    <p:sldId id="263" r:id="rId16"/>
    <p:sldId id="335" r:id="rId17"/>
    <p:sldId id="265" r:id="rId18"/>
    <p:sldId id="266" r:id="rId19"/>
    <p:sldId id="388" r:id="rId20"/>
    <p:sldId id="385" r:id="rId21"/>
    <p:sldId id="318" r:id="rId22"/>
    <p:sldId id="274" r:id="rId23"/>
    <p:sldId id="320" r:id="rId24"/>
    <p:sldId id="275" r:id="rId25"/>
    <p:sldId id="276" r:id="rId26"/>
    <p:sldId id="267" r:id="rId27"/>
    <p:sldId id="343" r:id="rId28"/>
    <p:sldId id="268" r:id="rId29"/>
    <p:sldId id="269" r:id="rId30"/>
    <p:sldId id="271" r:id="rId31"/>
    <p:sldId id="272" r:id="rId32"/>
    <p:sldId id="281" r:id="rId33"/>
    <p:sldId id="339" r:id="rId34"/>
    <p:sldId id="342" r:id="rId35"/>
    <p:sldId id="283" r:id="rId36"/>
    <p:sldId id="284" r:id="rId37"/>
    <p:sldId id="285" r:id="rId38"/>
    <p:sldId id="286" r:id="rId39"/>
    <p:sldId id="329" r:id="rId40"/>
    <p:sldId id="330" r:id="rId41"/>
    <p:sldId id="338" r:id="rId42"/>
    <p:sldId id="331" r:id="rId43"/>
    <p:sldId id="332" r:id="rId44"/>
    <p:sldId id="292" r:id="rId45"/>
    <p:sldId id="293" r:id="rId46"/>
    <p:sldId id="294" r:id="rId47"/>
    <p:sldId id="325" r:id="rId48"/>
    <p:sldId id="340" r:id="rId49"/>
    <p:sldId id="313" r:id="rId50"/>
    <p:sldId id="287" r:id="rId51"/>
    <p:sldId id="288" r:id="rId52"/>
    <p:sldId id="289" r:id="rId53"/>
    <p:sldId id="321" r:id="rId54"/>
    <p:sldId id="324" r:id="rId55"/>
    <p:sldId id="290" r:id="rId56"/>
    <p:sldId id="291" r:id="rId57"/>
    <p:sldId id="295" r:id="rId58"/>
    <p:sldId id="333" r:id="rId59"/>
    <p:sldId id="322" r:id="rId60"/>
    <p:sldId id="317" r:id="rId61"/>
    <p:sldId id="323" r:id="rId62"/>
    <p:sldId id="296" r:id="rId63"/>
    <p:sldId id="297" r:id="rId64"/>
    <p:sldId id="298" r:id="rId65"/>
    <p:sldId id="299" r:id="rId66"/>
    <p:sldId id="341" r:id="rId67"/>
    <p:sldId id="300" r:id="rId68"/>
    <p:sldId id="344" r:id="rId69"/>
    <p:sldId id="301" r:id="rId70"/>
    <p:sldId id="302" r:id="rId71"/>
    <p:sldId id="305" r:id="rId72"/>
    <p:sldId id="306" r:id="rId73"/>
    <p:sldId id="307" r:id="rId74"/>
    <p:sldId id="303" r:id="rId75"/>
    <p:sldId id="304" r:id="rId76"/>
    <p:sldId id="315" r:id="rId77"/>
    <p:sldId id="347" r:id="rId78"/>
    <p:sldId id="389" r:id="rId7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e José Vicente" initials="E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7F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2754" autoAdjust="0"/>
  </p:normalViewPr>
  <p:slideViewPr>
    <p:cSldViewPr showGuides="1">
      <p:cViewPr varScale="1">
        <p:scale>
          <a:sx n="99" d="100"/>
          <a:sy n="99" d="100"/>
        </p:scale>
        <p:origin x="1056" y="17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01:54:26.852" idx="1">
    <p:pos x="7414" y="228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0A133-84C1-E042-9823-2CF6D49F68A1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89BA-C610-574E-BB06-8F2DF41923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93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>
            <a:extLst>
              <a:ext uri="{FF2B5EF4-FFF2-40B4-BE49-F238E27FC236}">
                <a16:creationId xmlns:a16="http://schemas.microsoft.com/office/drawing/2014/main" id="{3EC7A2ED-68DF-ABCC-DC7F-100E61B52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Espaço Reservado para Anotações 2">
            <a:extLst>
              <a:ext uri="{FF2B5EF4-FFF2-40B4-BE49-F238E27FC236}">
                <a16:creationId xmlns:a16="http://schemas.microsoft.com/office/drawing/2014/main" id="{91710125-F187-C292-88E0-2BE6627D6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37891" name="Espaço Reservado para Número de Slide 3">
            <a:extLst>
              <a:ext uri="{FF2B5EF4-FFF2-40B4-BE49-F238E27FC236}">
                <a16:creationId xmlns:a16="http://schemas.microsoft.com/office/drawing/2014/main" id="{E55BCC77-A967-5A98-2C64-02022EADE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6E38F6-E041-3246-B74D-AE8FA7D1ED7F}" type="slidenum">
              <a:rPr lang="pt-BR" altLang="pt-BR" sz="1200" smtClean="0"/>
              <a:pPr/>
              <a:t>20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>
                <a:latin typeface="Monotype Corsiva" pitchFamily="66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Monotype Corsiva" pitchFamily="66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A292EB8-1A89-05FC-C1C2-04C7B9F2B9C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Monotype Corsiva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6F9FA4-94A6-90C0-7CBD-711039DF2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otype Corsiva" pitchFamily="6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5491B-23FA-45C9-3F10-34B2D97FE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otype Corsiva" panose="03010101010201010101" pitchFamily="66" charset="0"/>
              </a:defRPr>
            </a:lvl1pPr>
          </a:lstStyle>
          <a:p>
            <a:pPr>
              <a:defRPr/>
            </a:pPr>
            <a:fld id="{9EFEE0D3-4496-2948-A713-3B7F67AE7E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921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FEF8C-2067-37C2-34E2-676466764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04BB5-2C03-6D8B-3415-53A820FB7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4BCB9-5F12-3B5D-C2A9-7E095DA16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1DA5-B5F2-1B4D-8BBC-5F843E4116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871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BED45-0D0E-2204-6203-DDA03A903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59556-37EB-5F4E-61C0-62370FFD7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BB317C-D422-7837-A2A6-F6A5FDF35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20E7-2F08-194F-83B7-BAE22258BE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55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EC244-FF94-6D8F-2A24-FE3194BAB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5AC5BD-AE0C-B434-663A-513075129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1EEB6-E615-9452-D3CA-E07B8B835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7A419-BB3F-5743-8D6D-4FCFD0E966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089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94FC19-BD1F-CB76-F0C7-9947ECD05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35B73E-4D08-E237-95EA-5AE696A6F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185755-AC9F-B406-7D8E-9D9AADDDF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01B70-30F9-D342-8289-FD14A29738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843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FBD24A-4D3D-E4F4-3E6C-DD2B8C1C9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A3514-8A6C-47B0-7F6E-9FEFF28F4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06C521-A644-6677-FFD6-19B1FC984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911F-C693-654B-B9C0-2AC8403844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526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DA3BBD-0EDE-DCCD-12C4-801967ADE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08E13-20AA-8A10-05FD-F9C04662B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986D71-9E42-F657-89FC-7AE60D29B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EC0B-6D7C-4149-B4A4-A7F01569A3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3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6C8A4-261B-2FA1-02B4-2135DE186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DAB9C-6EAF-0EE8-116D-9A4E6D15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27758-6A85-89A4-FD09-87D08CD0A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E8BC-AF17-564E-B158-D784B3C0F5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11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BA48F1-8226-C6B6-F199-6A53A1618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4237EE-3841-82D2-C30B-DEECBAAE5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347DDD-222D-E41A-94EF-A0C804B32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FA26-D374-5B40-8921-28FAABF07D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412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66F534-4B46-8ABC-A2EB-3ECEC3E0B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317885-3E2C-41FC-2E10-C11E21FAA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AC074D-69AC-0920-E13A-70F36DEDE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C27C-BB42-354A-BF5A-533EFF9FB7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96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3B36FD-704D-7322-0BE4-5B7D57ABD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5CCF9E-3CAC-F552-763A-7A53D2828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57BD5A-5996-C46E-B425-2ABF6CD04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07C9-6E39-AF45-8B21-05A043043E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033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9FDA-2271-5E14-16FD-F6AE3C9CF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0A010-EAA6-8697-E4BB-28569DE85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21548-4717-AFF1-4B81-A626663E0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D546-54EF-654D-87FE-6269DB676F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463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210E3-FCAB-0BB6-1B71-287912252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F810C-BBCC-D9D4-F85F-ABD4BB8B7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40CCAD-114B-AE48-339A-34E8A7E6C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74DF-34C6-2247-96D7-AB0F98A886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81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A851277-D6D9-9564-56DC-523AA016B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7900B81-CBD0-CB3A-C1EF-D149F5F96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39611629-1C91-FAE2-3D4B-CEF2E7F1C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E9FE1D35-C5FE-891F-C4F9-4224F62AFC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3712C18B-3A7F-43E1-39C3-7829488418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8F979C-73D0-D346-B210-4F1129D735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/index.php?title=Salmonella_choleraesuis&amp;action=edit" TargetMode="External"/><Relationship Id="rId2" Type="http://schemas.openxmlformats.org/officeDocument/2006/relationships/hyperlink" Target="http://pt.wikipedia.org/w/index.php?title=Salmonella_bongori&amp;action=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aude.gov.br/saude-de-a-z/Salmonella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D5049B-6DC2-88BE-B492-72A516B2DE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0" y="-2286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u="sng" dirty="0">
                <a:solidFill>
                  <a:srgbClr val="FFFF00"/>
                </a:solidFill>
              </a:rPr>
              <a:t>Enterobactérias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A907282-2092-238C-57FD-1AC26787F5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40013" y="42624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pt-BR" sz="5400" dirty="0">
                <a:solidFill>
                  <a:schemeClr val="hlink"/>
                </a:solidFill>
              </a:rPr>
              <a:t>Família </a:t>
            </a:r>
            <a:r>
              <a:rPr lang="pt-BR" sz="5400" i="1" dirty="0" err="1">
                <a:solidFill>
                  <a:schemeClr val="hlink"/>
                </a:solidFill>
              </a:rPr>
              <a:t>Enterobacteriaceae</a:t>
            </a:r>
            <a:endParaRPr lang="pt-BR" sz="5400" i="1" dirty="0">
              <a:solidFill>
                <a:schemeClr val="hlink"/>
              </a:solidFill>
            </a:endParaRP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D20B38CF-4205-D5E7-69BD-4977D0265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1463" r="50000" b="42122"/>
          <a:stretch>
            <a:fillRect/>
          </a:stretch>
        </p:blipFill>
        <p:spPr bwMode="auto">
          <a:xfrm>
            <a:off x="3792538" y="1484313"/>
            <a:ext cx="34559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162E1E-EDCB-BCFE-979E-6C79CC998E83}"/>
              </a:ext>
            </a:extLst>
          </p:cNvPr>
          <p:cNvSpPr txBox="1"/>
          <p:nvPr/>
        </p:nvSpPr>
        <p:spPr>
          <a:xfrm>
            <a:off x="8607425" y="6003925"/>
            <a:ext cx="2087563" cy="738188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/>
              <a:t>Elisabete Vicente</a:t>
            </a:r>
          </a:p>
          <a:p>
            <a:pPr algn="ctr">
              <a:defRPr/>
            </a:pPr>
            <a:r>
              <a:rPr lang="pt-BR" sz="1400" dirty="0"/>
              <a:t>ICB/USP</a:t>
            </a:r>
          </a:p>
          <a:p>
            <a:pPr algn="ctr">
              <a:defRPr/>
            </a:pPr>
            <a:r>
              <a:rPr lang="pt-BR" sz="1400" dirty="0"/>
              <a:t>bevicent@usp.br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297A0A3-D174-187F-8079-CE175FCFC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Antigênos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DCAF0D7-29F0-1D77-3883-50AE5A8CE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147050" cy="36718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err="1"/>
              <a:t>Ag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FFFF00"/>
                </a:solidFill>
              </a:rPr>
              <a:t>O</a:t>
            </a:r>
            <a:r>
              <a:rPr lang="pt-BR" sz="2400" b="1" dirty="0"/>
              <a:t> – </a:t>
            </a:r>
            <a:r>
              <a:rPr lang="pt-BR" sz="2400" b="1" dirty="0" err="1"/>
              <a:t>polissacarídio</a:t>
            </a:r>
            <a:r>
              <a:rPr lang="pt-BR" sz="2400" b="1" dirty="0"/>
              <a:t> do L</a:t>
            </a:r>
            <a:r>
              <a:rPr lang="pt-BR" sz="2400" b="1" u="sng" dirty="0"/>
              <a:t>PS</a:t>
            </a:r>
            <a:r>
              <a:rPr lang="pt-BR" sz="2400" b="1" dirty="0"/>
              <a:t>    (</a:t>
            </a:r>
            <a:r>
              <a:rPr lang="pt-BR" sz="2400" b="1" dirty="0" err="1"/>
              <a:t>Ag</a:t>
            </a:r>
            <a:r>
              <a:rPr lang="pt-BR" sz="2400" b="1" dirty="0"/>
              <a:t> somático)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 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defRPr/>
            </a:pPr>
            <a:r>
              <a:rPr lang="pt-BR" sz="2400" b="1" dirty="0" err="1"/>
              <a:t>Ag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FFFF00"/>
                </a:solidFill>
              </a:rPr>
              <a:t>H</a:t>
            </a:r>
            <a:r>
              <a:rPr lang="pt-BR" sz="2400" b="1" dirty="0"/>
              <a:t> </a:t>
            </a:r>
            <a:r>
              <a:rPr lang="pt-BR" sz="2400" dirty="0"/>
              <a:t>-  Flagelo  (</a:t>
            </a:r>
            <a:r>
              <a:rPr lang="pt-BR" sz="2400" dirty="0" err="1"/>
              <a:t>motilidade</a:t>
            </a:r>
            <a:r>
              <a:rPr lang="pt-BR" sz="2400" dirty="0"/>
              <a:t>)</a:t>
            </a:r>
          </a:p>
          <a:p>
            <a:pPr lvl="1" eaLnBrk="1" hangingPunct="1">
              <a:defRPr/>
            </a:pPr>
            <a:r>
              <a:rPr lang="pt-BR" sz="2000" dirty="0"/>
              <a:t>Algumas são imóveis</a:t>
            </a:r>
          </a:p>
          <a:p>
            <a:pPr lvl="1" eaLnBrk="1" hangingPunct="1">
              <a:defRPr/>
            </a:pPr>
            <a:endParaRPr lang="pt-BR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eaLnBrk="1" hangingPunct="1">
              <a:defRPr/>
            </a:pPr>
            <a:r>
              <a:rPr lang="pt-BR" sz="2400" b="1" dirty="0" err="1"/>
              <a:t>Ag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FFFF00"/>
                </a:solidFill>
              </a:rPr>
              <a:t>K</a:t>
            </a:r>
            <a:r>
              <a:rPr lang="pt-BR" sz="2400" b="1" dirty="0"/>
              <a:t> </a:t>
            </a:r>
            <a:r>
              <a:rPr lang="pt-BR" sz="2400" dirty="0"/>
              <a:t>- Cápsula         ou     (</a:t>
            </a:r>
            <a:r>
              <a:rPr lang="pt-BR" sz="2400" b="1" dirty="0">
                <a:solidFill>
                  <a:srgbClr val="FFFF00"/>
                </a:solidFill>
              </a:rPr>
              <a:t>Vi</a:t>
            </a:r>
            <a:r>
              <a:rPr lang="pt-BR" sz="2400" dirty="0"/>
              <a:t> em </a:t>
            </a:r>
            <a:r>
              <a:rPr lang="pt-BR" sz="2400" i="1" dirty="0" err="1"/>
              <a:t>Salmonella</a:t>
            </a:r>
            <a:r>
              <a:rPr lang="pt-BR" sz="2400" dirty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dirty="0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109688B0-AEE2-7DB7-4E3E-78C6DF2D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5183188"/>
            <a:ext cx="45720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Obs.:</a:t>
            </a:r>
          </a:p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Pili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importante na recombinação</a:t>
            </a:r>
          </a:p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Fímbrias – aderência à mucosa</a:t>
            </a:r>
            <a:endParaRPr lang="pt-B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D8F9FC5-5F17-979F-3AFF-A0E94DF0E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u="sng" dirty="0">
                <a:solidFill>
                  <a:srgbClr val="FFFF00"/>
                </a:solidFill>
              </a:rPr>
              <a:t>L</a:t>
            </a:r>
            <a:r>
              <a:rPr lang="pt-BR" u="sng" dirty="0">
                <a:solidFill>
                  <a:srgbClr val="AEF86A"/>
                </a:solidFill>
              </a:rPr>
              <a:t>PS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1262C6FC-1640-0689-8A63-9FF2C0837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2276475"/>
            <a:ext cx="3960813" cy="42497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400" b="1" dirty="0">
                <a:solidFill>
                  <a:srgbClr val="FFFF00"/>
                </a:solidFill>
              </a:rPr>
              <a:t>Porção lipídica (ácidos graxos)</a:t>
            </a:r>
            <a:r>
              <a:rPr lang="pt-BR" sz="2400" b="1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FF00"/>
                </a:solidFill>
              </a:rPr>
              <a:t>    Lipídio A: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400" dirty="0"/>
              <a:t>-  Principal componente responsável por manifestações de </a:t>
            </a:r>
            <a:r>
              <a:rPr lang="pt-BR" sz="2400" dirty="0">
                <a:solidFill>
                  <a:srgbClr val="FFFF00"/>
                </a:solidFill>
              </a:rPr>
              <a:t>atividade </a:t>
            </a:r>
            <a:r>
              <a:rPr lang="pt-BR" sz="2400" dirty="0" err="1">
                <a:solidFill>
                  <a:srgbClr val="FFFF00"/>
                </a:solidFill>
              </a:rPr>
              <a:t>endotóxica</a:t>
            </a:r>
            <a:r>
              <a:rPr lang="pt-BR" sz="2400" dirty="0">
                <a:solidFill>
                  <a:schemeClr val="bg2"/>
                </a:solidFill>
              </a:rPr>
              <a:t> </a:t>
            </a:r>
            <a:r>
              <a:rPr lang="pt-BR" sz="2400" dirty="0"/>
              <a:t>em pacientes com </a:t>
            </a:r>
            <a:r>
              <a:rPr lang="pt-BR" sz="2400" dirty="0" err="1"/>
              <a:t>sepsis</a:t>
            </a:r>
            <a:r>
              <a:rPr lang="pt-BR" sz="2400" dirty="0"/>
              <a:t> por bactéria Gram negativa (febre, choque, colapso vascular e hemorragia)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pt-BR" sz="2000" dirty="0"/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3F2ED6E3-FFDF-7460-AF85-4D825CD1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8" y="2349500"/>
            <a:ext cx="4195762" cy="348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BR" sz="2400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pt-BR" sz="24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Porção polissacarídica </a:t>
            </a:r>
          </a:p>
          <a:p>
            <a:pPr eaLnBrk="1" hangingPunct="1">
              <a:defRPr/>
            </a:pPr>
            <a:r>
              <a:rPr lang="pt-BR" sz="24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400" b="1" dirty="0" err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</a:t>
            </a:r>
            <a:r>
              <a:rPr lang="pt-BR" sz="24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 = (</a:t>
            </a:r>
            <a:r>
              <a:rPr lang="pt-BR" sz="2400" b="1" dirty="0" err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</a:t>
            </a:r>
            <a:r>
              <a:rPr lang="pt-BR" sz="2400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somático):</a:t>
            </a:r>
          </a:p>
          <a:p>
            <a:pPr eaLnBrk="1" hangingPunct="1">
              <a:defRPr/>
            </a:pPr>
            <a:endParaRPr lang="pt-BR" sz="2400" b="1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Polissacarídeo O  +  core  </a:t>
            </a:r>
          </a:p>
          <a:p>
            <a:pPr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 formado por seqüências repetidas de diferentes açúcares </a:t>
            </a:r>
          </a:p>
          <a:p>
            <a:pPr eaLnBrk="1" hangingPunct="1">
              <a:buFontTx/>
              <a:buChar char="-"/>
              <a:defRPr/>
            </a:pPr>
            <a:endParaRPr lang="pt-BR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pt-BR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pt-BR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responsável pela especificidade </a:t>
            </a:r>
            <a:r>
              <a:rPr lang="pt-BR" b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antigênica</a:t>
            </a:r>
            <a:r>
              <a:rPr lang="pt-BR" b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das bactérias.</a:t>
            </a:r>
          </a:p>
        </p:txBody>
      </p:sp>
      <p:sp>
        <p:nvSpPr>
          <p:cNvPr id="25604" name="Line 7">
            <a:extLst>
              <a:ext uri="{FF2B5EF4-FFF2-40B4-BE49-F238E27FC236}">
                <a16:creationId xmlns:a16="http://schemas.microsoft.com/office/drawing/2014/main" id="{7B5B192B-6F87-1B49-EADB-073760C182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8438" y="981075"/>
            <a:ext cx="1727200" cy="11525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5" name="Line 8">
            <a:extLst>
              <a:ext uri="{FF2B5EF4-FFF2-40B4-BE49-F238E27FC236}">
                <a16:creationId xmlns:a16="http://schemas.microsoft.com/office/drawing/2014/main" id="{C3509C9F-856E-4122-DD0A-536122B77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981075"/>
            <a:ext cx="1368425" cy="1295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3BE9AB2-1C91-E181-E840-1A3564740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LPS - lipopolissacarídeo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480B047-E304-1157-6675-B74604DA52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19800" y="6019800"/>
            <a:ext cx="4648200" cy="838200"/>
          </a:xfrm>
          <a:solidFill>
            <a:srgbClr val="FF0000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1600"/>
              <a:t>LPS – </a:t>
            </a:r>
            <a:r>
              <a:rPr lang="pt-BR" sz="1600">
                <a:solidFill>
                  <a:srgbClr val="FFFF00"/>
                </a:solidFill>
              </a:rPr>
              <a:t>lipídio</a:t>
            </a:r>
            <a:r>
              <a:rPr lang="pt-BR" sz="1600"/>
              <a:t> em combinação com </a:t>
            </a:r>
            <a:r>
              <a:rPr lang="pt-BR" sz="1600">
                <a:solidFill>
                  <a:srgbClr val="FFFF00"/>
                </a:solidFill>
              </a:rPr>
              <a:t>polissacarídeos</a:t>
            </a:r>
            <a:r>
              <a:rPr lang="pt-BR" sz="1600"/>
              <a:t> e proteínas – formando a principal porção da parede celular de Gram-negativas</a:t>
            </a:r>
            <a:endParaRPr lang="pt-BR" sz="2000"/>
          </a:p>
        </p:txBody>
      </p:sp>
      <p:pic>
        <p:nvPicPr>
          <p:cNvPr id="26627" name="Picture 10">
            <a:extLst>
              <a:ext uri="{FF2B5EF4-FFF2-40B4-BE49-F238E27FC236}">
                <a16:creationId xmlns:a16="http://schemas.microsoft.com/office/drawing/2014/main" id="{0CA0F5AA-D0EC-D355-E7F3-D67001FF46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r="39465" b="22589"/>
          <a:stretch>
            <a:fillRect/>
          </a:stretch>
        </p:blipFill>
        <p:spPr>
          <a:xfrm>
            <a:off x="6019800" y="1600200"/>
            <a:ext cx="46482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3" name="Rectangle 13">
            <a:extLst>
              <a:ext uri="{FF2B5EF4-FFF2-40B4-BE49-F238E27FC236}">
                <a16:creationId xmlns:a16="http://schemas.microsoft.com/office/drawing/2014/main" id="{7B419990-34C2-C877-98B9-783ED6A0F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981075"/>
            <a:ext cx="7416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Endotoxina</a:t>
            </a: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também causa ativação do sistema Complemento e pode provocar coagulação intravascular disseminada</a:t>
            </a:r>
          </a:p>
        </p:txBody>
      </p:sp>
      <p:pic>
        <p:nvPicPr>
          <p:cNvPr id="26629" name="Picture 17" descr="Gram_Neg">
            <a:extLst>
              <a:ext uri="{FF2B5EF4-FFF2-40B4-BE49-F238E27FC236}">
                <a16:creationId xmlns:a16="http://schemas.microsoft.com/office/drawing/2014/main" id="{346A971F-8B38-DD46-BAB1-D882CA854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3200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8">
            <a:extLst>
              <a:ext uri="{FF2B5EF4-FFF2-40B4-BE49-F238E27FC236}">
                <a16:creationId xmlns:a16="http://schemas.microsoft.com/office/drawing/2014/main" id="{F1CCCCE6-62C2-D173-C3B3-3CF72137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0"/>
            <a:ext cx="3200400" cy="6508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Parede celular das bactérias Gram-negativas</a:t>
            </a:r>
          </a:p>
        </p:txBody>
      </p:sp>
      <p:sp>
        <p:nvSpPr>
          <p:cNvPr id="107539" name="AutoShape 19">
            <a:extLst>
              <a:ext uri="{FF2B5EF4-FFF2-40B4-BE49-F238E27FC236}">
                <a16:creationId xmlns:a16="http://schemas.microsoft.com/office/drawing/2014/main" id="{6256D669-1EF9-D148-FDB8-67D42CF27875}"/>
              </a:ext>
            </a:extLst>
          </p:cNvPr>
          <p:cNvSpPr>
            <a:spLocks noChangeArrowheads="1"/>
          </p:cNvSpPr>
          <p:nvPr/>
        </p:nvSpPr>
        <p:spPr bwMode="auto">
          <a:xfrm rot="1033501">
            <a:off x="9448800" y="381000"/>
            <a:ext cx="1219200" cy="1828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26632" name="Text Box 20">
            <a:extLst>
              <a:ext uri="{FF2B5EF4-FFF2-40B4-BE49-F238E27FC236}">
                <a16:creationId xmlns:a16="http://schemas.microsoft.com/office/drawing/2014/main" id="{13BA3D36-D452-A99E-71CC-4C9B5EE4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7651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PS</a:t>
            </a:r>
          </a:p>
        </p:txBody>
      </p:sp>
      <p:sp>
        <p:nvSpPr>
          <p:cNvPr id="26633" name="Text Box 21">
            <a:extLst>
              <a:ext uri="{FF2B5EF4-FFF2-40B4-BE49-F238E27FC236}">
                <a16:creationId xmlns:a16="http://schemas.microsoft.com/office/drawing/2014/main" id="{5C6FF87A-5F61-A70A-39FA-799EF7DC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50" y="422116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  L</a:t>
            </a:r>
          </a:p>
        </p:txBody>
      </p:sp>
      <p:sp>
        <p:nvSpPr>
          <p:cNvPr id="26634" name="Text Box 22">
            <a:extLst>
              <a:ext uri="{FF2B5EF4-FFF2-40B4-BE49-F238E27FC236}">
                <a16:creationId xmlns:a16="http://schemas.microsoft.com/office/drawing/2014/main" id="{64377918-F573-BC75-E473-2586625B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50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L</a:t>
            </a:r>
          </a:p>
        </p:txBody>
      </p:sp>
      <p:sp>
        <p:nvSpPr>
          <p:cNvPr id="26635" name="AutoShape 26">
            <a:extLst>
              <a:ext uri="{FF2B5EF4-FFF2-40B4-BE49-F238E27FC236}">
                <a16:creationId xmlns:a16="http://schemas.microsoft.com/office/drawing/2014/main" id="{A2E42B41-1005-579C-9260-012345C1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8" y="4005263"/>
            <a:ext cx="684212" cy="9366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D21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26636" name="Text Box 27">
            <a:extLst>
              <a:ext uri="{FF2B5EF4-FFF2-40B4-BE49-F238E27FC236}">
                <a16:creationId xmlns:a16="http://schemas.microsoft.com/office/drawing/2014/main" id="{1D32570C-9E1B-31C7-53C6-29A891A27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688" y="4292600"/>
            <a:ext cx="468312" cy="366713"/>
          </a:xfrm>
          <a:prstGeom prst="rect">
            <a:avLst/>
          </a:prstGeom>
          <a:solidFill>
            <a:srgbClr val="FD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 </a:t>
            </a:r>
            <a:r>
              <a:rPr lang="pt-BR" altLang="pt-BR" sz="1800" b="1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4491C5C0-7418-0AAA-F61C-56802963F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Antigênos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EBDAC6C-8F69-3630-2DD9-FB6241F36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147050" cy="36718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/>
              <a:t>Ag </a:t>
            </a:r>
            <a:r>
              <a:rPr lang="pt-BR" sz="2400" b="1" dirty="0">
                <a:solidFill>
                  <a:srgbClr val="FFFF00"/>
                </a:solidFill>
              </a:rPr>
              <a:t>O</a:t>
            </a:r>
            <a:r>
              <a:rPr lang="pt-BR" sz="2400" b="1" dirty="0"/>
              <a:t> – polissacarídeo do L</a:t>
            </a:r>
            <a:r>
              <a:rPr lang="pt-BR" sz="2400" b="1" u="sng" dirty="0"/>
              <a:t>PS</a:t>
            </a:r>
            <a:r>
              <a:rPr lang="pt-BR" sz="2400" b="1" dirty="0"/>
              <a:t>    (Ag somático)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 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defRPr/>
            </a:pPr>
            <a:r>
              <a:rPr lang="pt-BR" sz="2400" b="1" dirty="0"/>
              <a:t>Ag </a:t>
            </a:r>
            <a:r>
              <a:rPr lang="pt-BR" sz="2400" b="1" dirty="0">
                <a:solidFill>
                  <a:srgbClr val="FFFF00"/>
                </a:solidFill>
              </a:rPr>
              <a:t>H</a:t>
            </a:r>
            <a:r>
              <a:rPr lang="pt-BR" sz="2400" b="1" dirty="0"/>
              <a:t> </a:t>
            </a:r>
            <a:r>
              <a:rPr lang="pt-BR" sz="2400" dirty="0"/>
              <a:t>-  Flagelo  (motilidade)</a:t>
            </a:r>
          </a:p>
          <a:p>
            <a:pPr lvl="1" eaLnBrk="1" hangingPunct="1">
              <a:defRPr/>
            </a:pPr>
            <a:r>
              <a:rPr lang="pt-BR" sz="2000" dirty="0"/>
              <a:t>Algumas são imóveis</a:t>
            </a:r>
          </a:p>
          <a:p>
            <a:pPr lvl="1" eaLnBrk="1" hangingPunct="1">
              <a:defRPr/>
            </a:pPr>
            <a:endParaRPr lang="pt-BR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eaLnBrk="1" hangingPunct="1">
              <a:defRPr/>
            </a:pPr>
            <a:r>
              <a:rPr lang="pt-BR" sz="2400" b="1" dirty="0"/>
              <a:t>Ag </a:t>
            </a:r>
            <a:r>
              <a:rPr lang="pt-BR" sz="2400" b="1" dirty="0">
                <a:solidFill>
                  <a:srgbClr val="FFFF00"/>
                </a:solidFill>
              </a:rPr>
              <a:t>K</a:t>
            </a:r>
            <a:r>
              <a:rPr lang="pt-BR" sz="2400" b="1" dirty="0"/>
              <a:t> </a:t>
            </a:r>
            <a:r>
              <a:rPr lang="pt-BR" sz="2400" dirty="0"/>
              <a:t>- Cápsula         ou     (</a:t>
            </a:r>
            <a:r>
              <a:rPr lang="pt-BR" sz="2400" b="1" dirty="0">
                <a:solidFill>
                  <a:srgbClr val="FFFF00"/>
                </a:solidFill>
              </a:rPr>
              <a:t>Vi</a:t>
            </a:r>
            <a:r>
              <a:rPr lang="pt-BR" sz="2400" dirty="0"/>
              <a:t> em </a:t>
            </a:r>
            <a:r>
              <a:rPr lang="pt-BR" sz="2400" i="1" dirty="0"/>
              <a:t>Salmonella</a:t>
            </a:r>
            <a:r>
              <a:rPr lang="pt-BR" sz="2400" dirty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dirty="0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F45AFD5F-036E-4B01-F0FB-81C4B6A2A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5715000"/>
            <a:ext cx="45720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Sorotipo</a:t>
            </a:r>
          </a:p>
        </p:txBody>
      </p:sp>
      <p:sp>
        <p:nvSpPr>
          <p:cNvPr id="5" name="Seta para baixo 4">
            <a:extLst>
              <a:ext uri="{FF2B5EF4-FFF2-40B4-BE49-F238E27FC236}">
                <a16:creationId xmlns:a16="http://schemas.microsoft.com/office/drawing/2014/main" id="{90676F29-5AAA-1F44-5C9F-81328B0E5EB2}"/>
              </a:ext>
            </a:extLst>
          </p:cNvPr>
          <p:cNvSpPr/>
          <p:nvPr/>
        </p:nvSpPr>
        <p:spPr>
          <a:xfrm>
            <a:off x="5738813" y="4929188"/>
            <a:ext cx="500062" cy="714375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tangle 4">
            <a:extLst>
              <a:ext uri="{FF2B5EF4-FFF2-40B4-BE49-F238E27FC236}">
                <a16:creationId xmlns:a16="http://schemas.microsoft.com/office/drawing/2014/main" id="{FEA1FA79-24F0-F3D7-3BE7-F3C68E4D17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92100"/>
            <a:ext cx="8712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>
            <a:extLst>
              <a:ext uri="{FF2B5EF4-FFF2-40B4-BE49-F238E27FC236}">
                <a16:creationId xmlns:a16="http://schemas.microsoft.com/office/drawing/2014/main" id="{54B0B110-87E2-79C8-6DBE-DA59640B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5300663"/>
            <a:ext cx="8027987" cy="685800"/>
          </a:xfrm>
          <a:prstGeom prst="rect">
            <a:avLst/>
          </a:prstGeom>
          <a:solidFill>
            <a:srgbClr val="DB29B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pt-BR" sz="3200" b="1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Biosorotipos</a:t>
            </a:r>
            <a:r>
              <a:rPr lang="pt-BR" sz="24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diferenças sorológicas e bioquímicas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035BBE82-939D-E24B-3406-C63FB583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24400"/>
            <a:ext cx="8135937" cy="396875"/>
          </a:xfrm>
          <a:prstGeom prst="rect">
            <a:avLst/>
          </a:prstGeom>
          <a:solidFill>
            <a:srgbClr val="3553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- </a:t>
            </a:r>
            <a:r>
              <a:rPr lang="pt-BR" altLang="pt-BR" sz="2000"/>
              <a:t>Biotipagem: Provas Bioquímicas</a:t>
            </a:r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5245BB35-08D1-69F2-00FF-1FE45733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500063"/>
            <a:ext cx="468313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1</a:t>
            </a:r>
          </a:p>
        </p:txBody>
      </p:sp>
      <p:sp>
        <p:nvSpPr>
          <p:cNvPr id="28677" name="Text Box 9">
            <a:extLst>
              <a:ext uri="{FF2B5EF4-FFF2-40B4-BE49-F238E27FC236}">
                <a16:creationId xmlns:a16="http://schemas.microsoft.com/office/drawing/2014/main" id="{9B004FAF-8DB6-6A0D-2E50-642AB00B3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468313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2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8C6AB14F-703A-0FB3-7DC3-70083A62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5125"/>
            <a:ext cx="1081088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1+2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AB45C21-44CD-B7C3-753C-5EF075D274AB}"/>
              </a:ext>
            </a:extLst>
          </p:cNvPr>
          <p:cNvSpPr/>
          <p:nvPr/>
        </p:nvSpPr>
        <p:spPr>
          <a:xfrm>
            <a:off x="2024063" y="6286500"/>
            <a:ext cx="634365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</a:rPr>
              <a:t>Fagotipagem: Sensibilidade aos Bacteriófagos</a:t>
            </a:r>
          </a:p>
        </p:txBody>
      </p:sp>
      <p:sp>
        <p:nvSpPr>
          <p:cNvPr id="28680" name="Text Box 9">
            <a:extLst>
              <a:ext uri="{FF2B5EF4-FFF2-40B4-BE49-F238E27FC236}">
                <a16:creationId xmlns:a16="http://schemas.microsoft.com/office/drawing/2014/main" id="{D1333142-0D04-CB27-9D6D-7A739BC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86500"/>
            <a:ext cx="468313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>
            <a:extLst>
              <a:ext uri="{FF2B5EF4-FFF2-40B4-BE49-F238E27FC236}">
                <a16:creationId xmlns:a16="http://schemas.microsoft.com/office/drawing/2014/main" id="{DF927649-0EEF-1C27-E8D0-48DDFBC2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6035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6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Enterobactérias</a:t>
            </a:r>
          </a:p>
        </p:txBody>
      </p:sp>
      <p:pic>
        <p:nvPicPr>
          <p:cNvPr id="29698" name="Picture 13" descr="E">
            <a:extLst>
              <a:ext uri="{FF2B5EF4-FFF2-40B4-BE49-F238E27FC236}">
                <a16:creationId xmlns:a16="http://schemas.microsoft.com/office/drawing/2014/main" id="{F44F84FF-4976-731B-524A-E91D93B478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844675"/>
            <a:ext cx="5903912" cy="4665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6828626-C123-89BE-32B1-64F0C648D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Gêneros</a:t>
            </a: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82F44EA1-1C96-879A-513A-A81A90E491F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981200"/>
            <a:ext cx="4038600" cy="4114800"/>
          </a:xfrm>
        </p:spPr>
        <p:txBody>
          <a:bodyPr/>
          <a:lstStyle/>
          <a:p>
            <a:pPr marL="457200" indent="179388" eaLnBrk="1" hangingPunct="1">
              <a:defRPr/>
            </a:pPr>
            <a:r>
              <a:rPr lang="pt-BR" i="1" dirty="0">
                <a:solidFill>
                  <a:srgbClr val="FFFF00"/>
                </a:solidFill>
              </a:rPr>
              <a:t>Escherichia</a:t>
            </a:r>
          </a:p>
          <a:p>
            <a:pPr marL="457200" indent="179388" eaLnBrk="1" hangingPunct="1">
              <a:defRPr/>
            </a:pPr>
            <a:r>
              <a:rPr lang="pt-BR" i="1" dirty="0">
                <a:solidFill>
                  <a:srgbClr val="FFFF00"/>
                </a:solidFill>
              </a:rPr>
              <a:t>Salmonella </a:t>
            </a:r>
          </a:p>
          <a:p>
            <a:pPr marL="457200" indent="179388" eaLnBrk="1" hangingPunct="1">
              <a:defRPr/>
            </a:pPr>
            <a:r>
              <a:rPr lang="pt-BR" i="1" dirty="0">
                <a:solidFill>
                  <a:srgbClr val="FFFF00"/>
                </a:solidFill>
              </a:rPr>
              <a:t>Shigella </a:t>
            </a:r>
          </a:p>
          <a:p>
            <a:pPr marL="457200" indent="0" eaLnBrk="1" hangingPunct="1">
              <a:buFont typeface="Wingdings" pitchFamily="2" charset="2"/>
              <a:buNone/>
              <a:defRPr/>
            </a:pPr>
            <a:endParaRPr lang="pt-BR" i="1" dirty="0">
              <a:solidFill>
                <a:srgbClr val="FFFF00"/>
              </a:solidFill>
            </a:endParaRPr>
          </a:p>
          <a:p>
            <a:pPr marL="457200" indent="179388" eaLnBrk="1" hangingPunct="1">
              <a:defRPr/>
            </a:pPr>
            <a:r>
              <a:rPr lang="pt-BR" i="1" dirty="0">
                <a:solidFill>
                  <a:srgbClr val="FFFF00"/>
                </a:solidFill>
              </a:rPr>
              <a:t>Yersinia</a:t>
            </a:r>
          </a:p>
          <a:p>
            <a:pPr marL="457200" indent="0" eaLnBrk="1" hangingPunct="1">
              <a:buFont typeface="Wingdings" pitchFamily="2" charset="2"/>
              <a:buNone/>
              <a:defRPr/>
            </a:pPr>
            <a:endParaRPr lang="pt-BR" i="1" dirty="0">
              <a:solidFill>
                <a:srgbClr val="FFFF00"/>
              </a:solidFill>
            </a:endParaRPr>
          </a:p>
          <a:p>
            <a:pPr marL="457200" indent="179388" eaLnBrk="1" hangingPunct="1">
              <a:defRPr/>
            </a:pPr>
            <a:r>
              <a:rPr lang="pt-BR" i="1" dirty="0" err="1">
                <a:solidFill>
                  <a:srgbClr val="FFFF00"/>
                </a:solidFill>
              </a:rPr>
              <a:t>Proteus</a:t>
            </a:r>
            <a:endParaRPr lang="pt-BR" i="1" dirty="0">
              <a:solidFill>
                <a:srgbClr val="FFFF00"/>
              </a:solidFill>
            </a:endParaRP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76151136-5722-694F-7D5F-F813950AF93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34113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Klebsiella</a:t>
            </a:r>
          </a:p>
          <a:p>
            <a:pPr eaLnBrk="1" hangingPunct="1">
              <a:defRPr/>
            </a:pPr>
            <a:r>
              <a:rPr lang="pt-BR" i="1" dirty="0" err="1"/>
              <a:t>Hafnia</a:t>
            </a:r>
            <a:endParaRPr lang="pt-BR" i="1" dirty="0"/>
          </a:p>
          <a:p>
            <a:pPr eaLnBrk="1" hangingPunct="1">
              <a:defRPr/>
            </a:pPr>
            <a:r>
              <a:rPr lang="pt-BR" i="1" dirty="0" err="1"/>
              <a:t>Serratia</a:t>
            </a:r>
            <a:endParaRPr lang="pt-BR" i="1" dirty="0"/>
          </a:p>
          <a:p>
            <a:pPr eaLnBrk="1" hangingPunct="1">
              <a:defRPr/>
            </a:pPr>
            <a:r>
              <a:rPr lang="pt-BR" i="1" dirty="0" err="1"/>
              <a:t>Edwardsiella</a:t>
            </a:r>
            <a:endParaRPr lang="pt-BR" i="1" dirty="0"/>
          </a:p>
          <a:p>
            <a:pPr eaLnBrk="1" hangingPunct="1">
              <a:defRPr/>
            </a:pPr>
            <a:r>
              <a:rPr lang="pt-BR" i="1" dirty="0" err="1"/>
              <a:t>Enterobacter</a:t>
            </a:r>
            <a:endParaRPr lang="pt-BR" i="1" dirty="0"/>
          </a:p>
          <a:p>
            <a:pPr eaLnBrk="1" hangingPunct="1">
              <a:defRPr/>
            </a:pPr>
            <a:r>
              <a:rPr lang="pt-BR" i="1" dirty="0"/>
              <a:t>Citrobacter</a:t>
            </a:r>
          </a:p>
          <a:p>
            <a:pPr eaLnBrk="1" hangingPunct="1">
              <a:defRPr/>
            </a:pPr>
            <a:r>
              <a:rPr lang="pt-BR" i="1" dirty="0"/>
              <a:t>Providencia</a:t>
            </a:r>
          </a:p>
          <a:p>
            <a:pPr algn="ctr" eaLnBrk="1" hangingPunct="1">
              <a:defRPr/>
            </a:pPr>
            <a:endParaRPr lang="pt-BR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46C674DD-A331-9C08-80DF-6D65A6CA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-458788"/>
            <a:ext cx="8229600" cy="1371601"/>
          </a:xfrm>
        </p:spPr>
        <p:txBody>
          <a:bodyPr/>
          <a:lstStyle/>
          <a:p>
            <a:pPr eaLnBrk="1" hangingPunct="1">
              <a:defRPr/>
            </a:pPr>
            <a:r>
              <a:rPr lang="pt-BR" i="1"/>
              <a:t>Escherichia coli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85D316B-33D0-5914-8B30-C6DD0904E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172200"/>
            <a:ext cx="8686800" cy="685800"/>
          </a:xfrm>
          <a:solidFill>
            <a:srgbClr val="331D15"/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Obs.: Nem todas as </a:t>
            </a:r>
            <a:r>
              <a:rPr lang="pt-BR" sz="2800" i="1" dirty="0"/>
              <a:t>E. coli</a:t>
            </a:r>
            <a:r>
              <a:rPr lang="pt-BR" sz="2800" dirty="0"/>
              <a:t> são enteropatogênicas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BB1FA2C7-11A4-DAAD-3818-6AD9FB94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620713"/>
            <a:ext cx="8382000" cy="3452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Tipos Antigênicos  </a:t>
            </a:r>
            <a:r>
              <a:rPr lang="pt-B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20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sorotipagem</a:t>
            </a:r>
            <a:r>
              <a:rPr lang="pt-B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- Possui os </a:t>
            </a: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antigenos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pt-BR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Ag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):  O, H, K.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- 181 </a:t>
            </a:r>
            <a:r>
              <a:rPr lang="pt-BR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grupos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sorológicos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diferentes (antígeno </a:t>
            </a:r>
            <a:r>
              <a:rPr lang="pt-BR" sz="24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O)        		=  181 (sorogrupos), </a:t>
            </a:r>
            <a:r>
              <a:rPr lang="pt-BR" sz="16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Ex.: </a:t>
            </a:r>
            <a:r>
              <a:rPr lang="pt-BR" sz="1600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O55</a:t>
            </a:r>
            <a:r>
              <a:rPr lang="pt-BR" sz="16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O86, 0111, </a:t>
            </a:r>
            <a:r>
              <a:rPr lang="pt-BR" sz="1600" dirty="0" err="1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  <a:endParaRPr lang="pt-BR" sz="1600" dirty="0">
              <a:solidFill>
                <a:srgbClr val="AEF86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 cada sorogrupo possui: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- diferentes sorotipos H;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	   - diferentes sorotipos K</a:t>
            </a:r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21DFBF3A-B5E8-850F-16B8-D84266CB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5300663"/>
            <a:ext cx="8027987" cy="685800"/>
          </a:xfrm>
          <a:prstGeom prst="rect">
            <a:avLst/>
          </a:prstGeom>
          <a:solidFill>
            <a:srgbClr val="DB29B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pt-BR" sz="3200" b="1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Biosorotipos</a:t>
            </a:r>
            <a:r>
              <a:rPr lang="pt-BR" sz="2400" dirty="0">
                <a:solidFill>
                  <a:srgbClr val="AEF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diferenças sorológicas e bioquímicas</a:t>
            </a: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327F6F80-BB3F-3863-414B-F7892BB2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005263"/>
            <a:ext cx="8207375" cy="3762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>
                <a:solidFill>
                  <a:srgbClr val="FFFF00"/>
                </a:solidFill>
              </a:rPr>
              <a:t>Sorotipo  </a:t>
            </a:r>
            <a:r>
              <a:rPr lang="pt-BR" altLang="pt-BR" sz="1800">
                <a:solidFill>
                  <a:srgbClr val="FFFF00"/>
                </a:solidFill>
              </a:rPr>
              <a:t>(Exemplos)</a:t>
            </a:r>
            <a:r>
              <a:rPr lang="pt-BR" altLang="pt-BR" sz="1800"/>
              <a:t>:  </a:t>
            </a:r>
            <a:r>
              <a:rPr lang="pt-BR" altLang="pt-BR" sz="1800" b="1"/>
              <a:t>O127:H6 ;   O18:K1  </a:t>
            </a:r>
            <a:r>
              <a:rPr lang="pt-BR" altLang="pt-BR" sz="1800"/>
              <a:t> </a:t>
            </a:r>
            <a:r>
              <a:rPr lang="pt-BR" altLang="pt-BR" sz="1800" b="1"/>
              <a:t>;   O29:H-  </a:t>
            </a:r>
            <a:endParaRPr lang="pt-BR" altLang="pt-BR" sz="1800"/>
          </a:p>
        </p:txBody>
      </p:sp>
      <p:sp>
        <p:nvSpPr>
          <p:cNvPr id="31750" name="Text Box 7">
            <a:extLst>
              <a:ext uri="{FF2B5EF4-FFF2-40B4-BE49-F238E27FC236}">
                <a16:creationId xmlns:a16="http://schemas.microsoft.com/office/drawing/2014/main" id="{9CBF86C1-185A-008C-FFB5-DA22A2D2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724400"/>
            <a:ext cx="8135937" cy="396875"/>
          </a:xfrm>
          <a:prstGeom prst="rect">
            <a:avLst/>
          </a:prstGeom>
          <a:solidFill>
            <a:srgbClr val="3553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- </a:t>
            </a:r>
            <a:r>
              <a:rPr lang="pt-BR" altLang="pt-BR" sz="2000"/>
              <a:t>Provas Bioquímicas ( Biotipagem)</a:t>
            </a:r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31CD561A-7D3C-AE39-C2B9-7A6EE64DC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41438"/>
            <a:ext cx="468313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1</a:t>
            </a: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0AEB5A7E-D700-1458-1069-4065C757A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468313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2</a:t>
            </a:r>
          </a:p>
        </p:txBody>
      </p:sp>
      <p:sp>
        <p:nvSpPr>
          <p:cNvPr id="31753" name="Text Box 10">
            <a:extLst>
              <a:ext uri="{FF2B5EF4-FFF2-40B4-BE49-F238E27FC236}">
                <a16:creationId xmlns:a16="http://schemas.microsoft.com/office/drawing/2014/main" id="{6746FD51-0207-B979-322F-47D5DD2E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5125"/>
            <a:ext cx="1081088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 b="1"/>
              <a:t> 1+2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29784B9C-1BBB-9DEC-567A-AD38E17B9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74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E. coli</a:t>
            </a:r>
            <a:r>
              <a:rPr lang="pt-BR" dirty="0"/>
              <a:t> enteropatogênicas</a:t>
            </a:r>
            <a:endParaRPr lang="pt-BR" i="1" dirty="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095CB04-A80D-44F5-5390-4AEAA82E7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557338"/>
            <a:ext cx="7704138" cy="48958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8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tx2">
                    <a:lumMod val="90000"/>
                  </a:schemeClr>
                </a:solidFill>
              </a:rPr>
              <a:t>EPEC</a:t>
            </a:r>
            <a:r>
              <a:rPr lang="pt-BR" sz="2000" dirty="0"/>
              <a:t> – Adesão íntima,  lesões A/E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tx2">
                    <a:lumMod val="90000"/>
                  </a:schemeClr>
                </a:solidFill>
              </a:rPr>
              <a:t>ETEC</a:t>
            </a:r>
            <a:r>
              <a:rPr lang="pt-BR" sz="2000" dirty="0"/>
              <a:t> – enterotoxinas e fímbrias de colonização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tx2">
                    <a:lumMod val="90000"/>
                  </a:schemeClr>
                </a:solidFill>
              </a:rPr>
              <a:t>EHEC</a:t>
            </a:r>
            <a:r>
              <a:rPr lang="pt-BR" sz="2000" dirty="0"/>
              <a:t> – hemorragia, potentes citoxinas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b="1" dirty="0">
                <a:solidFill>
                  <a:schemeClr val="tx2">
                    <a:lumMod val="90000"/>
                  </a:schemeClr>
                </a:solidFill>
              </a:rPr>
              <a:t>EIEC</a:t>
            </a:r>
            <a:r>
              <a:rPr lang="pt-BR" sz="2000" dirty="0"/>
              <a:t> – invasão das células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/>
              <a:t>EAEC - Enteroagregativa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 err="1"/>
              <a:t>ExPEC</a:t>
            </a:r>
            <a:r>
              <a:rPr lang="pt-BR" sz="2000" dirty="0"/>
              <a:t> –¨</a:t>
            </a:r>
            <a:r>
              <a:rPr lang="pt-BR" sz="2000" dirty="0" err="1"/>
              <a:t>Extraintestinal</a:t>
            </a:r>
            <a:r>
              <a:rPr lang="pt-BR" sz="2000" dirty="0"/>
              <a:t> </a:t>
            </a:r>
            <a:r>
              <a:rPr lang="pt-BR" sz="2000" dirty="0" err="1"/>
              <a:t>pathogenic</a:t>
            </a:r>
            <a:r>
              <a:rPr lang="pt-BR" sz="2000" dirty="0"/>
              <a:t>¨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           </a:t>
            </a:r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BAC5F6ED-023E-C3ED-CE16-8F0FFFB62043}"/>
              </a:ext>
            </a:extLst>
          </p:cNvPr>
          <p:cNvSpPr/>
          <p:nvPr/>
        </p:nvSpPr>
        <p:spPr>
          <a:xfrm>
            <a:off x="8183563" y="1916113"/>
            <a:ext cx="288925" cy="11525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1DC52F56-1BBD-381A-DDD0-E496EE3A376A}"/>
              </a:ext>
            </a:extLst>
          </p:cNvPr>
          <p:cNvSpPr/>
          <p:nvPr/>
        </p:nvSpPr>
        <p:spPr>
          <a:xfrm>
            <a:off x="8186738" y="3608388"/>
            <a:ext cx="287337" cy="11525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56C02B-EB4D-FD38-32D8-7B1B7AA2CDFA}"/>
              </a:ext>
            </a:extLst>
          </p:cNvPr>
          <p:cNvSpPr txBox="1"/>
          <p:nvPr/>
        </p:nvSpPr>
        <p:spPr>
          <a:xfrm>
            <a:off x="8688388" y="2133600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Diarreia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1F5DD8-7051-1D8B-F524-5730E7A78A5D}"/>
              </a:ext>
            </a:extLst>
          </p:cNvPr>
          <p:cNvSpPr txBox="1"/>
          <p:nvPr/>
        </p:nvSpPr>
        <p:spPr>
          <a:xfrm>
            <a:off x="8672513" y="3830638"/>
            <a:ext cx="15462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2">
                    <a:lumMod val="90000"/>
                  </a:schemeClr>
                </a:solidFill>
              </a:rPr>
              <a:t>Disenteria bacilar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5D1111E-E42D-96F4-EDDD-D1FBC88DF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0273" y="663575"/>
            <a:ext cx="7921490" cy="738982"/>
          </a:xfrm>
          <a:solidFill>
            <a:srgbClr val="FFF6F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dirty="0">
                <a:solidFill>
                  <a:srgbClr val="0070C0"/>
                </a:solidFill>
              </a:rPr>
              <a:t>Ex. 1</a:t>
            </a:r>
            <a:r>
              <a:rPr lang="pt-BR" altLang="pt-BR" sz="900" dirty="0">
                <a:solidFill>
                  <a:srgbClr val="0070C0"/>
                </a:solidFill>
              </a:rPr>
              <a:t>(continuação) </a:t>
            </a:r>
            <a:r>
              <a:rPr lang="pt-BR" altLang="pt-BR" sz="2400" b="1" dirty="0">
                <a:solidFill>
                  <a:schemeClr val="tx1"/>
                </a:solidFill>
              </a:rPr>
              <a:t>:      </a:t>
            </a:r>
            <a:r>
              <a:rPr lang="pt-BR" altLang="pt-BR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EPEC</a:t>
            </a:r>
            <a:r>
              <a:rPr lang="pt-BR" altLang="pt-BR" sz="2400" b="1" dirty="0">
                <a:solidFill>
                  <a:schemeClr val="tx1"/>
                </a:solidFill>
              </a:rPr>
              <a:t> </a:t>
            </a:r>
            <a:r>
              <a:rPr lang="pt-BR" altLang="pt-BR" sz="2400" dirty="0">
                <a:solidFill>
                  <a:schemeClr val="tx1"/>
                </a:solidFill>
              </a:rPr>
              <a:t>– </a:t>
            </a:r>
            <a:r>
              <a:rPr lang="pt-BR" altLang="pt-BR" sz="2400" i="1" dirty="0">
                <a:solidFill>
                  <a:schemeClr val="tx1"/>
                </a:solidFill>
              </a:rPr>
              <a:t>Escherichia coli</a:t>
            </a:r>
            <a:r>
              <a:rPr lang="pt-BR" altLang="pt-BR" sz="2400" dirty="0">
                <a:solidFill>
                  <a:schemeClr val="tx1"/>
                </a:solidFill>
              </a:rPr>
              <a:t> enteropatogênica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043E6E8-F309-EA7C-4758-917200286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0138" y="1425575"/>
            <a:ext cx="7921625" cy="4645025"/>
          </a:xfrm>
          <a:ln>
            <a:solidFill>
              <a:srgbClr val="FD212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400" dirty="0"/>
              <a:t>Agente mais frequente de diarreia infantil no Brasil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400" dirty="0"/>
              <a:t>que acomete crianças até     + ou – 6 meses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20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400" dirty="0"/>
              <a:t>Somente </a:t>
            </a:r>
            <a:r>
              <a:rPr lang="pt-BR" altLang="pt-BR" sz="2400" dirty="0">
                <a:solidFill>
                  <a:srgbClr val="FF0000"/>
                </a:solidFill>
              </a:rPr>
              <a:t>determinados sorotipos </a:t>
            </a:r>
            <a:r>
              <a:rPr lang="pt-BR" altLang="pt-BR" sz="2400" dirty="0"/>
              <a:t>são relacionados à diarreia.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400" dirty="0"/>
              <a:t>     No Brasil os mais frequentes são: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pt-BR" altLang="pt-BR" sz="2400" dirty="0"/>
              <a:t>         O111:H- ,  O111:H2  ,  O119:H6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20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400" b="1" dirty="0">
                <a:solidFill>
                  <a:srgbClr val="0432FF"/>
                </a:solidFill>
              </a:rPr>
              <a:t>Não produzem toxina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altLang="pt-BR" sz="2000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altLang="pt-BR" sz="2400" u="sng" dirty="0"/>
              <a:t>Patogênese</a:t>
            </a:r>
            <a:r>
              <a:rPr lang="pt-BR" altLang="pt-BR" sz="2400" dirty="0"/>
              <a:t>: decorrente da “</a:t>
            </a:r>
            <a:r>
              <a:rPr lang="pt-BR" altLang="pt-BR" sz="2400" b="1" dirty="0"/>
              <a:t>Adesão Intima </a:t>
            </a:r>
            <a:r>
              <a:rPr lang="pt-BR" altLang="pt-BR" sz="1800" b="1" dirty="0"/>
              <a:t>em regiões </a:t>
            </a:r>
            <a:r>
              <a:rPr lang="pt-BR" altLang="pt-BR" sz="2400" b="1" dirty="0"/>
              <a:t>Localizadas</a:t>
            </a:r>
            <a:r>
              <a:rPr lang="pt-BR" altLang="pt-BR" sz="2000" dirty="0"/>
              <a:t>” no epitélio intestinal, levando a destruição das microvilosidades e desbalanço da bomba Na/</a:t>
            </a:r>
            <a:r>
              <a:rPr lang="pt-BR" altLang="pt-BR" sz="2000" dirty="0" err="1"/>
              <a:t>K</a:t>
            </a:r>
            <a:r>
              <a:rPr lang="pt-BR" altLang="pt-BR" sz="2000" dirty="0">
                <a:sym typeface="Wingdings" pitchFamily="2" charset="2"/>
              </a:rPr>
              <a:t> liberação de grandes volumes de agua para a luz do intestino.   </a:t>
            </a:r>
            <a:r>
              <a:rPr lang="pt-BR" altLang="pt-BR" sz="2000" dirty="0">
                <a:solidFill>
                  <a:srgbClr val="FF0000"/>
                </a:solidFill>
                <a:sym typeface="Wingdings" pitchFamily="2" charset="2"/>
              </a:rPr>
              <a:t>DESIDRATAÇÃO</a:t>
            </a:r>
            <a:r>
              <a:rPr lang="pt-BR" altLang="pt-BR" sz="2000" dirty="0">
                <a:sym typeface="Wingdings" pitchFamily="2" charset="2"/>
              </a:rPr>
              <a:t>. </a:t>
            </a:r>
            <a:endParaRPr lang="pt-BR" altLang="pt-BR" sz="2000" dirty="0"/>
          </a:p>
          <a:p>
            <a:pPr algn="just" eaLnBrk="1" hangingPunct="1">
              <a:lnSpc>
                <a:spcPct val="90000"/>
              </a:lnSpc>
              <a:defRPr/>
            </a:pPr>
            <a:endParaRPr lang="pt-BR" altLang="pt-BR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BDB1EEC-0291-7BBB-D63F-BD61E6ACB7E7}"/>
              </a:ext>
            </a:extLst>
          </p:cNvPr>
          <p:cNvSpPr txBox="1"/>
          <p:nvPr/>
        </p:nvSpPr>
        <p:spPr>
          <a:xfrm>
            <a:off x="1258888" y="201613"/>
            <a:ext cx="380523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Adesinas  fimbriais - pili </a:t>
            </a:r>
          </a:p>
        </p:txBody>
      </p:sp>
      <p:pic>
        <p:nvPicPr>
          <p:cNvPr id="38916" name="Picture 6" descr="M_BI_ES_28small">
            <a:extLst>
              <a:ext uri="{FF2B5EF4-FFF2-40B4-BE49-F238E27FC236}">
                <a16:creationId xmlns:a16="http://schemas.microsoft.com/office/drawing/2014/main" id="{53C763EF-0091-9C97-D3F3-12F2186C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05" y="3339819"/>
            <a:ext cx="2954759" cy="234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tângulo 2">
            <a:extLst>
              <a:ext uri="{FF2B5EF4-FFF2-40B4-BE49-F238E27FC236}">
                <a16:creationId xmlns:a16="http://schemas.microsoft.com/office/drawing/2014/main" id="{2DE87D4C-4DE1-E2F9-435F-75685599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7905" y="5691727"/>
            <a:ext cx="2954759" cy="535531"/>
          </a:xfrm>
          <a:prstGeom prst="rect">
            <a:avLst/>
          </a:prstGeom>
          <a:solidFill>
            <a:srgbClr val="FFF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/>
              <a:t>E. coli </a:t>
            </a:r>
            <a:r>
              <a:rPr lang="pt-BR" altLang="pt-BR" sz="1600" dirty="0"/>
              <a:t>corada por Gram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(bacilo Gram-negativo - </a:t>
            </a:r>
            <a:r>
              <a:rPr lang="pt-BR" altLang="pt-BR" sz="1600" dirty="0" err="1"/>
              <a:t>BGN</a:t>
            </a:r>
            <a:r>
              <a:rPr lang="pt-BR" altLang="pt-BR" sz="1600" dirty="0"/>
              <a:t>)</a:t>
            </a:r>
          </a:p>
        </p:txBody>
      </p:sp>
      <p:pic>
        <p:nvPicPr>
          <p:cNvPr id="38918" name="Picture 8" descr="Logo&#10;&#10;Description automatically generated">
            <a:extLst>
              <a:ext uri="{FF2B5EF4-FFF2-40B4-BE49-F238E27FC236}">
                <a16:creationId xmlns:a16="http://schemas.microsoft.com/office/drawing/2014/main" id="{D39880E0-DFFA-011C-77A0-8C3F495A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/>
          <a:stretch>
            <a:fillRect/>
          </a:stretch>
        </p:blipFill>
        <p:spPr bwMode="auto">
          <a:xfrm>
            <a:off x="0" y="12700"/>
            <a:ext cx="996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 descr="9146165fotosbebes">
            <a:extLst>
              <a:ext uri="{FF2B5EF4-FFF2-40B4-BE49-F238E27FC236}">
                <a16:creationId xmlns:a16="http://schemas.microsoft.com/office/drawing/2014/main" id="{4C6D67C1-A6C6-6BF2-C6D2-22065EF2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1425575"/>
            <a:ext cx="20510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">
            <a:extLst>
              <a:ext uri="{FF2B5EF4-FFF2-40B4-BE49-F238E27FC236}">
                <a16:creationId xmlns:a16="http://schemas.microsoft.com/office/drawing/2014/main" id="{C0631F30-D67D-4BE5-132F-966114FCAF00}"/>
              </a:ext>
            </a:extLst>
          </p:cNvPr>
          <p:cNvSpPr txBox="1"/>
          <p:nvPr/>
        </p:nvSpPr>
        <p:spPr>
          <a:xfrm rot="16200000">
            <a:off x="-1266031" y="3244056"/>
            <a:ext cx="290195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Adesinas  fimbriais - pili </a:t>
            </a:r>
          </a:p>
        </p:txBody>
      </p:sp>
      <p:sp>
        <p:nvSpPr>
          <p:cNvPr id="12" name="CaixaDeTexto 2">
            <a:extLst>
              <a:ext uri="{FF2B5EF4-FFF2-40B4-BE49-F238E27FC236}">
                <a16:creationId xmlns:a16="http://schemas.microsoft.com/office/drawing/2014/main" id="{0727F541-32F1-E822-69CC-F8B5E8D803C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15181" y="3272631"/>
            <a:ext cx="2774950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Adesinas não fimbriais </a:t>
            </a:r>
          </a:p>
        </p:txBody>
      </p:sp>
      <p:sp>
        <p:nvSpPr>
          <p:cNvPr id="2" name="CaixaDeTexto 2">
            <a:extLst>
              <a:ext uri="{FF2B5EF4-FFF2-40B4-BE49-F238E27FC236}">
                <a16:creationId xmlns:a16="http://schemas.microsoft.com/office/drawing/2014/main" id="{C6A1C567-7B94-BC4A-1F18-FA206C91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906" y="201613"/>
            <a:ext cx="550863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F4B833-9BE5-E24B-DAD8-F111E7466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769" y="213122"/>
            <a:ext cx="3636962" cy="461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Adesinas não fimbriais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E61CE87-8201-E23C-8542-FA409758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440113"/>
            <a:ext cx="15509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7">
            <a:extLst>
              <a:ext uri="{FF2B5EF4-FFF2-40B4-BE49-F238E27FC236}">
                <a16:creationId xmlns:a16="http://schemas.microsoft.com/office/drawing/2014/main" id="{CDCC5A32-8479-3AD1-CF19-70B9AC41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722313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/>
              <a:t>Instituto de Ciências Biomédicas USP</a:t>
            </a:r>
          </a:p>
        </p:txBody>
      </p:sp>
      <p:pic>
        <p:nvPicPr>
          <p:cNvPr id="16387" name="Picture 2" descr="Sobre nós - Departamento de Microbiologia">
            <a:extLst>
              <a:ext uri="{FF2B5EF4-FFF2-40B4-BE49-F238E27FC236}">
                <a16:creationId xmlns:a16="http://schemas.microsoft.com/office/drawing/2014/main" id="{9F2450B1-017F-2E80-2BE9-E5F13255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7150"/>
            <a:ext cx="31575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8">
            <a:extLst>
              <a:ext uri="{FF2B5EF4-FFF2-40B4-BE49-F238E27FC236}">
                <a16:creationId xmlns:a16="http://schemas.microsoft.com/office/drawing/2014/main" id="{540DFD80-91DE-4B2D-B79B-6C3CEB4AD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0813"/>
            <a:ext cx="1919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/>
              <a:t>Profa. Elisabete J Vicente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/>
              <a:t>ICB  USP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/>
              <a:t>bevicent@usp.br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96390B2-617D-C286-E001-EBCEBBF6D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1246188"/>
            <a:ext cx="6400800" cy="48926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pt-BR" b="1" kern="0" dirty="0">
                <a:solidFill>
                  <a:schemeClr val="hlink"/>
                </a:solidFill>
              </a:rPr>
              <a:t>Enterobactérias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pt-BR" sz="1000" kern="0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Características </a:t>
            </a:r>
            <a:r>
              <a:rPr lang="pt-B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Gerais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Bactérias Enteropatogênicas: diarreias e disenteria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Sorogrupos e sorotipos 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Gêneros: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pt-BR" sz="1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	- Escherichia coli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pt-BR" sz="1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	- Salmonella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pt-BR" sz="1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	- Shigella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pt-BR" sz="1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	- Yersinia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pt-BR" sz="1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	- Klebsiella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pt-BR" sz="1800" i="1" kern="0" dirty="0">
                <a:latin typeface="Calibri" panose="020F0502020204030204" pitchFamily="34" charset="0"/>
                <a:cs typeface="Calibri" panose="020F0502020204030204" pitchFamily="34" charset="0"/>
              </a:rPr>
              <a:t>	- Citrobacter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1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endParaRPr lang="pt-BR" sz="2000" b="1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9">
            <a:extLst>
              <a:ext uri="{FF2B5EF4-FFF2-40B4-BE49-F238E27FC236}">
                <a16:creationId xmlns:a16="http://schemas.microsoft.com/office/drawing/2014/main" id="{F651F335-6E66-5245-2E2B-B73D09CCE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9325" y="596901"/>
            <a:ext cx="5915025" cy="719138"/>
          </a:xfrm>
          <a:solidFill>
            <a:srgbClr val="FFCCFF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1000" b="1" dirty="0">
                <a:solidFill>
                  <a:schemeClr val="tx1"/>
                </a:solidFill>
              </a:rPr>
              <a:t> </a:t>
            </a:r>
            <a:r>
              <a:rPr lang="pt-BR" altLang="pt-BR" sz="2400" dirty="0">
                <a:solidFill>
                  <a:schemeClr val="tx1"/>
                </a:solidFill>
              </a:rPr>
              <a:t>Mecanismo de Patogenicidade de </a:t>
            </a:r>
            <a:r>
              <a:rPr lang="pt-BR" altLang="pt-BR" sz="2400" dirty="0" err="1">
                <a:solidFill>
                  <a:schemeClr val="tx1"/>
                </a:solidFill>
              </a:rPr>
              <a:t>EPEC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  <p:pic>
        <p:nvPicPr>
          <p:cNvPr id="36866" name="Picture 5" descr="EPECPED">
            <a:extLst>
              <a:ext uri="{FF2B5EF4-FFF2-40B4-BE49-F238E27FC236}">
                <a16:creationId xmlns:a16="http://schemas.microsoft.com/office/drawing/2014/main" id="{89721115-7909-9D99-B2D6-2166CA06CA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3" y="3516313"/>
            <a:ext cx="3729037" cy="2724150"/>
          </a:xfrm>
          <a:noFill/>
        </p:spPr>
      </p:pic>
      <p:pic>
        <p:nvPicPr>
          <p:cNvPr id="36867" name="Picture 8" descr="EPEC-induced pedestals on the host cell surface.">
            <a:extLst>
              <a:ext uri="{FF2B5EF4-FFF2-40B4-BE49-F238E27FC236}">
                <a16:creationId xmlns:a16="http://schemas.microsoft.com/office/drawing/2014/main" id="{705259FD-A851-67F8-393F-5DE3D8BF80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975" y="3396456"/>
            <a:ext cx="3149600" cy="2592388"/>
          </a:xfrm>
          <a:noFill/>
        </p:spPr>
      </p:pic>
      <p:sp>
        <p:nvSpPr>
          <p:cNvPr id="36868" name="Oval 12">
            <a:extLst>
              <a:ext uri="{FF2B5EF4-FFF2-40B4-BE49-F238E27FC236}">
                <a16:creationId xmlns:a16="http://schemas.microsoft.com/office/drawing/2014/main" id="{2BC3887D-0AA6-7ABF-0983-E2612445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2140744"/>
            <a:ext cx="9350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Tahoma" panose="020B0604030504040204" pitchFamily="34" charset="0"/>
            </a:endParaRPr>
          </a:p>
        </p:txBody>
      </p:sp>
      <p:sp>
        <p:nvSpPr>
          <p:cNvPr id="36869" name="Text Box 16">
            <a:extLst>
              <a:ext uri="{FF2B5EF4-FFF2-40B4-BE49-F238E27FC236}">
                <a16:creationId xmlns:a16="http://schemas.microsoft.com/office/drawing/2014/main" id="{E1D30852-8C07-FBDD-520F-8B2E30E42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306" y="2051298"/>
            <a:ext cx="1462087" cy="307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  <a:cs typeface="Tahoma" panose="020B0604030504040204" pitchFamily="34" charset="0"/>
              </a:rPr>
              <a:t>Fímbria BFP</a:t>
            </a:r>
          </a:p>
        </p:txBody>
      </p:sp>
      <p:sp>
        <p:nvSpPr>
          <p:cNvPr id="36870" name="Line 17">
            <a:extLst>
              <a:ext uri="{FF2B5EF4-FFF2-40B4-BE49-F238E27FC236}">
                <a16:creationId xmlns:a16="http://schemas.microsoft.com/office/drawing/2014/main" id="{CAE6B0A3-CE18-31A8-BD17-AE77AB463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2775" y="1949451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1" name="Line 18">
            <a:extLst>
              <a:ext uri="{FF2B5EF4-FFF2-40B4-BE49-F238E27FC236}">
                <a16:creationId xmlns:a16="http://schemas.microsoft.com/office/drawing/2014/main" id="{6A9C6CDC-9CCF-35B4-4CCE-6522B2D33A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5338" y="2128839"/>
            <a:ext cx="7921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0" name="Text Box 19">
            <a:extLst>
              <a:ext uri="{FF2B5EF4-FFF2-40B4-BE49-F238E27FC236}">
                <a16:creationId xmlns:a16="http://schemas.microsoft.com/office/drawing/2014/main" id="{AF229409-D5DA-BF3D-6806-FB7FE160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14401"/>
            <a:ext cx="2471737" cy="738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2200" b="1" dirty="0"/>
              <a:t>Adesão fraca </a:t>
            </a:r>
            <a:r>
              <a:rPr lang="pt-BR" alt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(plasmídeo)</a:t>
            </a:r>
          </a:p>
        </p:txBody>
      </p:sp>
      <p:sp>
        <p:nvSpPr>
          <p:cNvPr id="36873" name="AutoShape 20">
            <a:extLst>
              <a:ext uri="{FF2B5EF4-FFF2-40B4-BE49-F238E27FC236}">
                <a16:creationId xmlns:a16="http://schemas.microsoft.com/office/drawing/2014/main" id="{2159C04F-DEB4-91F4-A9BD-473AE34C2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763838"/>
            <a:ext cx="242888" cy="647700"/>
          </a:xfrm>
          <a:prstGeom prst="downArrow">
            <a:avLst>
              <a:gd name="adj1" fmla="val 50000"/>
              <a:gd name="adj2" fmla="val 45370"/>
            </a:avLst>
          </a:prstGeom>
          <a:solidFill>
            <a:srgbClr val="FFF6F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Tahoma" panose="020B0604030504040204" pitchFamily="34" charset="0"/>
            </a:endParaRPr>
          </a:p>
        </p:txBody>
      </p:sp>
      <p:sp>
        <p:nvSpPr>
          <p:cNvPr id="36875" name="Text Box 21">
            <a:extLst>
              <a:ext uri="{FF2B5EF4-FFF2-40B4-BE49-F238E27FC236}">
                <a16:creationId xmlns:a16="http://schemas.microsoft.com/office/drawing/2014/main" id="{3661724B-B188-D0A2-FF33-84669D78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6110288"/>
            <a:ext cx="4721225" cy="461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b="1" dirty="0">
                <a:latin typeface="Tahoma" panose="020B0604030504040204" pitchFamily="34" charset="0"/>
              </a:rPr>
              <a:t>Adesão firme </a:t>
            </a:r>
            <a:r>
              <a:rPr lang="pt-BR" altLang="pt-BR" sz="1400" dirty="0">
                <a:latin typeface="Tahoma" panose="020B0604030504040204" pitchFamily="34" charset="0"/>
              </a:rPr>
              <a:t>(</a:t>
            </a:r>
            <a:r>
              <a:rPr lang="pt-BR" altLang="pt-B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genes cromossomais</a:t>
            </a:r>
            <a:r>
              <a:rPr lang="pt-BR" altLang="pt-BR" sz="14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AutoShape 22">
            <a:extLst>
              <a:ext uri="{FF2B5EF4-FFF2-40B4-BE49-F238E27FC236}">
                <a16:creationId xmlns:a16="http://schemas.microsoft.com/office/drawing/2014/main" id="{E2ADB56B-F867-6EE3-E9BE-CE44AEAC6CD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22825" y="3754438"/>
            <a:ext cx="250825" cy="1450975"/>
          </a:xfrm>
          <a:prstGeom prst="downArrow">
            <a:avLst>
              <a:gd name="adj1" fmla="val 50000"/>
              <a:gd name="adj2" fmla="val 45180"/>
            </a:avLst>
          </a:prstGeom>
          <a:solidFill>
            <a:srgbClr val="FFF6F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Tahoma" panose="020B0604030504040204" pitchFamily="34" charset="0"/>
            </a:endParaRPr>
          </a:p>
        </p:txBody>
      </p:sp>
      <p:sp>
        <p:nvSpPr>
          <p:cNvPr id="36876" name="Text Box 24">
            <a:extLst>
              <a:ext uri="{FF2B5EF4-FFF2-40B4-BE49-F238E27FC236}">
                <a16:creationId xmlns:a16="http://schemas.microsoft.com/office/drawing/2014/main" id="{DBAB8801-1C62-05A1-174A-BB26FF15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6040438"/>
            <a:ext cx="6184900" cy="400050"/>
          </a:xfrm>
          <a:prstGeom prst="rect">
            <a:avLst/>
          </a:prstGeom>
          <a:solidFill>
            <a:srgbClr val="FFF6F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>
                <a:latin typeface="Tahoma" panose="020B0604030504040204" pitchFamily="34" charset="0"/>
              </a:rPr>
              <a:t>Pedestal: Lesão A/E </a:t>
            </a:r>
            <a:r>
              <a:rPr lang="pt-BR" altLang="pt-BR" sz="1200">
                <a:latin typeface="Tahoma" panose="020B0604030504040204" pitchFamily="34" charset="0"/>
              </a:rPr>
              <a:t>(¨</a:t>
            </a:r>
            <a:r>
              <a:rPr lang="pt-BR" altLang="pt-BR" sz="1400">
                <a:latin typeface="Tahoma" panose="020B0604030504040204" pitchFamily="34" charset="0"/>
              </a:rPr>
              <a:t>attaching and effacing</a:t>
            </a:r>
            <a:r>
              <a:rPr lang="pt-BR" altLang="pt-BR" sz="1200">
                <a:latin typeface="Tahoma" panose="020B0604030504040204" pitchFamily="34" charset="0"/>
              </a:rPr>
              <a:t>¨)</a:t>
            </a:r>
          </a:p>
        </p:txBody>
      </p:sp>
      <p:sp>
        <p:nvSpPr>
          <p:cNvPr id="35855" name="Line 26">
            <a:extLst>
              <a:ext uri="{FF2B5EF4-FFF2-40B4-BE49-F238E27FC236}">
                <a16:creationId xmlns:a16="http://schemas.microsoft.com/office/drawing/2014/main" id="{F92DE959-5A47-665F-1AB5-E9B67C9DAC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5500" y="4268788"/>
            <a:ext cx="360363" cy="71437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6878" name="Text Box 16">
            <a:extLst>
              <a:ext uri="{FF2B5EF4-FFF2-40B4-BE49-F238E27FC236}">
                <a16:creationId xmlns:a16="http://schemas.microsoft.com/office/drawing/2014/main" id="{F23B8EB1-38E2-0A91-B222-B1A8F0A6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017" y="3131591"/>
            <a:ext cx="1670671" cy="769441"/>
          </a:xfrm>
          <a:prstGeom prst="rect">
            <a:avLst/>
          </a:prstGeom>
          <a:solidFill>
            <a:srgbClr val="FFF6F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 dirty="0" err="1">
                <a:latin typeface="Tahoma" panose="020B0604030504040204" pitchFamily="34" charset="0"/>
              </a:rPr>
              <a:t>Tir</a:t>
            </a:r>
            <a:r>
              <a:rPr lang="pt-BR" altLang="pt-BR" sz="1600" dirty="0">
                <a:latin typeface="Tahoma" panose="020B0604030504040204" pitchFamily="34" charset="0"/>
              </a:rPr>
              <a:t>: </a:t>
            </a:r>
            <a:r>
              <a:rPr lang="pt-BR" altLang="pt-BR" sz="1400" b="1" dirty="0">
                <a:latin typeface="Tahoma" panose="020B0604030504040204" pitchFamily="34" charset="0"/>
              </a:rPr>
              <a:t>R</a:t>
            </a:r>
            <a:r>
              <a:rPr lang="pt-BR" altLang="pt-BR" sz="1400" dirty="0">
                <a:latin typeface="Tahoma" panose="020B0604030504040204" pitchFamily="34" charset="0"/>
              </a:rPr>
              <a:t>eceptor de </a:t>
            </a:r>
            <a:r>
              <a:rPr lang="pt-BR" altLang="pt-BR" sz="1400" b="1" dirty="0">
                <a:latin typeface="Tahoma" panose="020B0604030504040204" pitchFamily="34" charset="0"/>
              </a:rPr>
              <a:t>T</a:t>
            </a:r>
            <a:r>
              <a:rPr lang="pt-BR" altLang="pt-BR" sz="1400" dirty="0">
                <a:latin typeface="Tahoma" panose="020B0604030504040204" pitchFamily="34" charset="0"/>
              </a:rPr>
              <a:t>ranslocação da </a:t>
            </a:r>
            <a:r>
              <a:rPr lang="pt-BR" altLang="pt-BR" sz="1400" b="1" dirty="0">
                <a:solidFill>
                  <a:srgbClr val="FF0000"/>
                </a:solidFill>
                <a:latin typeface="Tahoma" panose="020B0604030504040204" pitchFamily="34" charset="0"/>
              </a:rPr>
              <a:t>INTIMINA</a:t>
            </a:r>
          </a:p>
        </p:txBody>
      </p:sp>
      <p:cxnSp>
        <p:nvCxnSpPr>
          <p:cNvPr id="19" name="Conector angulado 18">
            <a:extLst>
              <a:ext uri="{FF2B5EF4-FFF2-40B4-BE49-F238E27FC236}">
                <a16:creationId xmlns:a16="http://schemas.microsoft.com/office/drawing/2014/main" id="{882199F6-E22F-0F5B-54F6-76A054CA3A5D}"/>
              </a:ext>
            </a:extLst>
          </p:cNvPr>
          <p:cNvCxnSpPr/>
          <p:nvPr/>
        </p:nvCxnSpPr>
        <p:spPr>
          <a:xfrm rot="10800000" flipV="1">
            <a:off x="2167559" y="2998391"/>
            <a:ext cx="2592387" cy="15843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Oval 11">
            <a:extLst>
              <a:ext uri="{FF2B5EF4-FFF2-40B4-BE49-F238E27FC236}">
                <a16:creationId xmlns:a16="http://schemas.microsoft.com/office/drawing/2014/main" id="{A3295131-2123-9723-B23D-DE0F5CEEF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88" y="1742282"/>
            <a:ext cx="86518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Tahoma" panose="020B060403050404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32CA1A0-E08E-6D6D-F5C4-DA127A4C8B12}"/>
              </a:ext>
            </a:extLst>
          </p:cNvPr>
          <p:cNvSpPr txBox="1"/>
          <p:nvPr/>
        </p:nvSpPr>
        <p:spPr>
          <a:xfrm>
            <a:off x="1398588" y="47625"/>
            <a:ext cx="380523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Adesinas  fimbriais - pili </a:t>
            </a:r>
          </a:p>
        </p:txBody>
      </p:sp>
      <p:pic>
        <p:nvPicPr>
          <p:cNvPr id="36882" name="Picture 20" descr="Logo&#10;&#10;Description automatically generated">
            <a:extLst>
              <a:ext uri="{FF2B5EF4-FFF2-40B4-BE49-F238E27FC236}">
                <a16:creationId xmlns:a16="http://schemas.microsoft.com/office/drawing/2014/main" id="{5AD693F9-C96C-7AA8-7208-B34411B3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/>
          <a:stretch>
            <a:fillRect/>
          </a:stretch>
        </p:blipFill>
        <p:spPr bwMode="auto">
          <a:xfrm>
            <a:off x="22225" y="15875"/>
            <a:ext cx="9953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4" descr="A-E">
            <a:extLst>
              <a:ext uri="{FF2B5EF4-FFF2-40B4-BE49-F238E27FC236}">
                <a16:creationId xmlns:a16="http://schemas.microsoft.com/office/drawing/2014/main" id="{C7572809-5512-D592-921D-87FE66C5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38" y="3411538"/>
            <a:ext cx="28829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5A59972A-9388-D016-E039-641EADA54024}"/>
              </a:ext>
            </a:extLst>
          </p:cNvPr>
          <p:cNvSpPr txBox="1"/>
          <p:nvPr/>
        </p:nvSpPr>
        <p:spPr>
          <a:xfrm>
            <a:off x="3094037" y="1754875"/>
            <a:ext cx="2257425" cy="307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Adesinas  fimbriais - pili </a:t>
            </a:r>
          </a:p>
        </p:txBody>
      </p:sp>
      <p:sp>
        <p:nvSpPr>
          <p:cNvPr id="22" name="CaixaDeTexto 2">
            <a:extLst>
              <a:ext uri="{FF2B5EF4-FFF2-40B4-BE49-F238E27FC236}">
                <a16:creationId xmlns:a16="http://schemas.microsoft.com/office/drawing/2014/main" id="{D4239AA2-70C4-558A-C1B4-165ADB970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2636047"/>
            <a:ext cx="168116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Adesinas não fimbriais </a:t>
            </a:r>
          </a:p>
        </p:txBody>
      </p:sp>
      <p:sp>
        <p:nvSpPr>
          <p:cNvPr id="36886" name="CaixaDeTexto 2">
            <a:extLst>
              <a:ext uri="{FF2B5EF4-FFF2-40B4-BE49-F238E27FC236}">
                <a16:creationId xmlns:a16="http://schemas.microsoft.com/office/drawing/2014/main" id="{99505638-0465-ED68-19A8-245BAE19C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58738"/>
            <a:ext cx="550863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" name="CaixaDeTexto 2">
            <a:extLst>
              <a:ext uri="{FF2B5EF4-FFF2-40B4-BE49-F238E27FC236}">
                <a16:creationId xmlns:a16="http://schemas.microsoft.com/office/drawing/2014/main" id="{893B6BA5-921C-4ABF-2CAA-59C241118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58738"/>
            <a:ext cx="3636962" cy="4619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Adesinas não fimbriais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A-E">
            <a:extLst>
              <a:ext uri="{FF2B5EF4-FFF2-40B4-BE49-F238E27FC236}">
                <a16:creationId xmlns:a16="http://schemas.microsoft.com/office/drawing/2014/main" id="{3B4802C1-0F53-568B-70BC-9DD923C56DA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4838" y="476250"/>
            <a:ext cx="5688012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Text Box 6">
            <a:extLst>
              <a:ext uri="{FF2B5EF4-FFF2-40B4-BE49-F238E27FC236}">
                <a16:creationId xmlns:a16="http://schemas.microsoft.com/office/drawing/2014/main" id="{9BA6A590-B9CA-6C85-2612-ADF6678CA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734050"/>
            <a:ext cx="763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/>
              <a:t>Lesão “Attaching/ Effacement” – A/E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85613FA-8B0B-8FE8-0F2A-3BCDEDFD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Patogenicidade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442E988D-63BE-6DE2-0CC8-29D09B1F0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268413"/>
            <a:ext cx="8085138" cy="5119687"/>
          </a:xfrm>
          <a:ln>
            <a:solidFill>
              <a:srgbClr val="FD212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/>
              <a:t>Deve-se principalmente à produção das lesões </a:t>
            </a:r>
            <a:r>
              <a:rPr lang="pt-BR" sz="2800" b="1" dirty="0"/>
              <a:t>A/E</a:t>
            </a:r>
            <a:r>
              <a:rPr lang="pt-BR" sz="2800" dirty="0"/>
              <a:t> (“</a:t>
            </a:r>
            <a:r>
              <a:rPr lang="en-US" sz="2800" dirty="0"/>
              <a:t>attaching and effacing”</a:t>
            </a:r>
            <a:r>
              <a:rPr lang="pt-BR" sz="2800" dirty="0"/>
              <a:t>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/>
              <a:t>Bactéria se </a:t>
            </a:r>
            <a:r>
              <a:rPr lang="pt-BR" sz="2800" dirty="0">
                <a:solidFill>
                  <a:srgbClr val="FFFF00"/>
                </a:solidFill>
              </a:rPr>
              <a:t>adere intimamente</a:t>
            </a:r>
            <a:r>
              <a:rPr lang="pt-BR" sz="2800" dirty="0"/>
              <a:t> à célula, de maneira localizada (</a:t>
            </a:r>
            <a:r>
              <a:rPr lang="pt-BR" sz="2800" dirty="0">
                <a:solidFill>
                  <a:srgbClr val="FFFF00"/>
                </a:solidFill>
              </a:rPr>
              <a:t>AL</a:t>
            </a:r>
            <a:r>
              <a:rPr lang="pt-BR" sz="2800" dirty="0"/>
              <a:t>), entregando à mesma diversas proteínas que provocam rearranjo no </a:t>
            </a:r>
            <a:r>
              <a:rPr lang="pt-BR" sz="2800" dirty="0" err="1"/>
              <a:t>citoesqueleto</a:t>
            </a:r>
            <a:r>
              <a:rPr lang="pt-BR" sz="2800" dirty="0"/>
              <a:t> celular.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/>
              <a:t>Estes rearranjos resultam na destruição das células intestinais, impedindo a  absorção de água, provocando assim a diarréia.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>
            <a:extLst>
              <a:ext uri="{FF2B5EF4-FFF2-40B4-BE49-F238E27FC236}">
                <a16:creationId xmlns:a16="http://schemas.microsoft.com/office/drawing/2014/main" id="{C5929679-D3C4-6C24-1EC1-89EFAE53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795338"/>
            <a:ext cx="8388350" cy="5816600"/>
          </a:xfrm>
          <a:prstGeom prst="rect">
            <a:avLst/>
          </a:prstGeom>
          <a:noFill/>
          <a:ln w="9525">
            <a:solidFill>
              <a:srgbClr val="FD21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400">
                <a:solidFill>
                  <a:srgbClr val="FFFF00"/>
                </a:solidFill>
              </a:rPr>
              <a:t>Fatores de Virulência:</a:t>
            </a:r>
          </a:p>
          <a:p>
            <a:pPr eaLnBrk="1" hangingPunct="1">
              <a:spcBef>
                <a:spcPct val="50000"/>
              </a:spcBef>
              <a:defRPr/>
            </a:pPr>
            <a:endParaRPr lang="pt-BR" sz="2400"/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>
                <a:solidFill>
                  <a:srgbClr val="FFFF00"/>
                </a:solidFill>
              </a:rPr>
              <a:t>- </a:t>
            </a:r>
            <a:r>
              <a:rPr lang="pt-BR" sz="2400"/>
              <a:t> </a:t>
            </a:r>
            <a:r>
              <a:rPr lang="pt-BR" sz="2400" b="1">
                <a:solidFill>
                  <a:schemeClr val="tx2">
                    <a:lumMod val="75000"/>
                  </a:schemeClr>
                </a:solidFill>
              </a:rPr>
              <a:t>Plasmídio</a:t>
            </a:r>
            <a:r>
              <a:rPr lang="pt-BR" sz="2400">
                <a:solidFill>
                  <a:srgbClr val="FFFF00"/>
                </a:solidFill>
              </a:rPr>
              <a:t> </a:t>
            </a:r>
            <a:r>
              <a:rPr lang="pt-BR" sz="2400" b="1">
                <a:solidFill>
                  <a:schemeClr val="tx2">
                    <a:lumMod val="75000"/>
                  </a:schemeClr>
                </a:solidFill>
              </a:rPr>
              <a:t> EAF   </a:t>
            </a:r>
            <a:r>
              <a:rPr lang="pt-BR">
                <a:solidFill>
                  <a:srgbClr val="FFFF00"/>
                </a:solidFill>
              </a:rPr>
              <a:t>(EPEC aderence factor)</a:t>
            </a:r>
            <a:r>
              <a:rPr lang="pt-BR"/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/>
              <a:t>   	- fímbria BFP </a:t>
            </a:r>
            <a:r>
              <a:rPr lang="pt-BR"/>
              <a:t>(“bundle forming pilus”)</a:t>
            </a:r>
          </a:p>
          <a:p>
            <a:pPr eaLnBrk="1" hangingPunct="1">
              <a:spcBef>
                <a:spcPct val="50000"/>
              </a:spcBef>
              <a:defRPr/>
            </a:pPr>
            <a:endParaRPr lang="pt-BR" sz="240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>
                <a:solidFill>
                  <a:srgbClr val="FFFF00"/>
                </a:solidFill>
              </a:rPr>
              <a:t> - </a:t>
            </a:r>
            <a:r>
              <a:rPr lang="pt-BR" sz="2400" b="1">
                <a:solidFill>
                  <a:srgbClr val="FFFF00"/>
                </a:solidFill>
              </a:rPr>
              <a:t>Genes Cromossomais</a:t>
            </a:r>
            <a:r>
              <a:rPr lang="pt-BR" sz="2400">
                <a:solidFill>
                  <a:srgbClr val="FFFF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/>
              <a:t>    ilha de patogenicidade - </a:t>
            </a:r>
            <a:r>
              <a:rPr lang="pt-BR" sz="2400">
                <a:solidFill>
                  <a:schemeClr val="tx2">
                    <a:lumMod val="75000"/>
                  </a:schemeClr>
                </a:solidFill>
              </a:rPr>
              <a:t>região LEE </a:t>
            </a:r>
            <a:r>
              <a:rPr lang="pt-BR" sz="1200"/>
              <a:t>(locus of enterocite effacement)</a:t>
            </a:r>
            <a:r>
              <a:rPr lang="pt-BR" sz="2400"/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/>
              <a:t>      	- </a:t>
            </a:r>
            <a:r>
              <a:rPr lang="pt-BR" sz="2400" i="1"/>
              <a:t>eae</a:t>
            </a:r>
            <a:r>
              <a:rPr lang="pt-BR" sz="2400"/>
              <a:t> (</a:t>
            </a:r>
            <a:r>
              <a:rPr lang="pt-BR" sz="2000"/>
              <a:t>codifica a proteína intimina</a:t>
            </a:r>
            <a:r>
              <a:rPr lang="pt-BR" sz="2400"/>
              <a:t>), 	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/>
              <a:t>         - </a:t>
            </a:r>
            <a:r>
              <a:rPr lang="pt-BR" sz="2400" i="1"/>
              <a:t>tir   </a:t>
            </a:r>
            <a:r>
              <a:rPr lang="pt-BR" sz="2400"/>
              <a:t>(</a:t>
            </a:r>
            <a:r>
              <a:rPr lang="pt-BR" sz="2000"/>
              <a:t>codifica a proteína Tir – “translocated intimin        		receptor”</a:t>
            </a:r>
            <a:r>
              <a:rPr lang="pt-BR" sz="2400"/>
              <a:t>),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pt-BR" sz="2400"/>
              <a:t>	- regulação   </a:t>
            </a:r>
          </a:p>
        </p:txBody>
      </p:sp>
      <p:sp>
        <p:nvSpPr>
          <p:cNvPr id="35842" name="CaixaDeTexto 2">
            <a:extLst>
              <a:ext uri="{FF2B5EF4-FFF2-40B4-BE49-F238E27FC236}">
                <a16:creationId xmlns:a16="http://schemas.microsoft.com/office/drawing/2014/main" id="{E3D31885-5391-D244-085F-58007532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60350"/>
            <a:ext cx="4248150" cy="369888"/>
          </a:xfrm>
          <a:prstGeom prst="rect">
            <a:avLst/>
          </a:prstGeom>
          <a:solidFill>
            <a:srgbClr val="FF0000"/>
          </a:solidFill>
          <a:ln w="9525">
            <a:solidFill>
              <a:srgbClr val="0D052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Como Ocorre (= Mecanismo)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14F66AC1-7CB3-EC04-5DBA-9BE8B7E22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722313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/>
              <a:t>Fonte de infecção e transmissão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BA95C27-1B8E-DB2E-8BA4-B3984DC7A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229600" cy="5327650"/>
          </a:xfrm>
          <a:ln>
            <a:solidFill>
              <a:srgbClr val="FD2121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O </a:t>
            </a:r>
            <a:r>
              <a:rPr lang="pt-BR" sz="2400" dirty="0">
                <a:solidFill>
                  <a:srgbClr val="FFFF00"/>
                </a:solidFill>
              </a:rPr>
              <a:t>reservatório parece ser o próprio homem</a:t>
            </a:r>
            <a:r>
              <a:rPr lang="pt-BR" sz="2400" dirty="0"/>
              <a:t>, porém estudos recentes apontam amostras EPEC em animais domésticos, ex: cães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Transmissão: em hospitais e berçários a bactéria é transmitida por </a:t>
            </a:r>
            <a:r>
              <a:rPr lang="pt-BR" sz="2400" u="sng" dirty="0"/>
              <a:t>contato pessoal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Crianças com diarréia representam a principal fonte de infecção.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Infecção parece ser mais grave em crianças que não se alimentam de </a:t>
            </a:r>
            <a:r>
              <a:rPr lang="pt-BR" sz="2400" u="sng" dirty="0">
                <a:solidFill>
                  <a:srgbClr val="FFFF00"/>
                </a:solidFill>
              </a:rPr>
              <a:t>leite materno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Mecanismo de transmissão na comunidade ainda não foi estabelecido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2074FB18-06F1-8655-226B-5F6B70254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936625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Diagnóstico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1687F6C4-FC41-CC32-69BC-A4EE96972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844675"/>
            <a:ext cx="8229600" cy="4348163"/>
          </a:xfrm>
          <a:ln>
            <a:solidFill>
              <a:srgbClr val="FD21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Cultivo das bactérias das fezes (Coprocultura) em meio </a:t>
            </a:r>
            <a:r>
              <a:rPr lang="pt-BR" dirty="0">
                <a:solidFill>
                  <a:srgbClr val="FFFF00"/>
                </a:solidFill>
              </a:rPr>
              <a:t>MacConkey</a:t>
            </a:r>
            <a:r>
              <a:rPr lang="pt-BR" dirty="0"/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defRPr/>
            </a:pPr>
            <a:r>
              <a:rPr lang="pt-BR" dirty="0"/>
              <a:t>Isolamento das bactérias;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defRPr/>
            </a:pPr>
            <a:r>
              <a:rPr lang="pt-BR" dirty="0"/>
              <a:t>Identificação através de provas bioquímicas e pela </a:t>
            </a:r>
            <a:r>
              <a:rPr lang="pt-BR" u="sng" dirty="0">
                <a:solidFill>
                  <a:srgbClr val="FFFF00"/>
                </a:solidFill>
              </a:rPr>
              <a:t>sorologia (OH)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PCR</a:t>
            </a:r>
            <a:r>
              <a:rPr lang="pt-BR" dirty="0"/>
              <a:t> e sondas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CB28CF18-0AAE-146A-FC70-963D11D90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ETEC</a:t>
            </a:r>
            <a:r>
              <a:rPr lang="pt-BR" sz="4000" dirty="0"/>
              <a:t> – </a:t>
            </a:r>
            <a:r>
              <a:rPr lang="pt-BR" sz="4000" i="1" dirty="0"/>
              <a:t>Escherichia coli</a:t>
            </a:r>
            <a:r>
              <a:rPr lang="pt-BR" sz="4000" dirty="0"/>
              <a:t> </a:t>
            </a:r>
            <a:r>
              <a:rPr lang="pt-BR" sz="4000" dirty="0" err="1"/>
              <a:t>enterotoxigênica</a:t>
            </a:r>
            <a:endParaRPr lang="pt-BR" sz="4000" dirty="0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1A8D9D6-E006-755D-745D-469E056EB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1175" y="2133600"/>
            <a:ext cx="8748713" cy="4508500"/>
          </a:xfrm>
          <a:solidFill>
            <a:schemeClr val="bg1"/>
          </a:solidFill>
          <a:ln>
            <a:solidFill>
              <a:srgbClr val="FD2121"/>
            </a:solidFill>
          </a:ln>
        </p:spPr>
        <p:txBody>
          <a:bodyPr/>
          <a:lstStyle/>
          <a:p>
            <a:pPr indent="193675" algn="just" eaLnBrk="1" hangingPunct="1">
              <a:lnSpc>
                <a:spcPct val="80000"/>
              </a:lnSpc>
              <a:defRPr/>
            </a:pPr>
            <a:r>
              <a:rPr lang="pt-BR" sz="1800" b="1" dirty="0">
                <a:solidFill>
                  <a:srgbClr val="FFFF00"/>
                </a:solidFill>
              </a:rPr>
              <a:t>TOXINAS -  </a:t>
            </a:r>
            <a:r>
              <a:rPr lang="pt-BR" sz="1800" dirty="0"/>
              <a:t>Produção e liberação de Toxinas codificadas por </a:t>
            </a:r>
            <a:r>
              <a:rPr lang="pt-BR" sz="1800" b="1" u="sng" dirty="0">
                <a:solidFill>
                  <a:srgbClr val="FFFF00"/>
                </a:solidFill>
              </a:rPr>
              <a:t>plasmídeos</a:t>
            </a:r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800" b="1" dirty="0"/>
          </a:p>
          <a:p>
            <a:pPr indent="193675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indent="193675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	</a:t>
            </a:r>
            <a:r>
              <a:rPr lang="pt-BR" sz="1600" b="1" dirty="0"/>
              <a:t>Enterotoxinas</a:t>
            </a:r>
            <a:r>
              <a:rPr lang="pt-BR" sz="1400" dirty="0"/>
              <a:t>:</a:t>
            </a:r>
          </a:p>
          <a:p>
            <a:pPr marL="936625" lvl="1" indent="-220663" algn="just" eaLnBrk="1" hangingPunct="1">
              <a:lnSpc>
                <a:spcPct val="80000"/>
              </a:lnSpc>
              <a:defRPr/>
            </a:pPr>
            <a:r>
              <a:rPr lang="pt-BR" sz="1600" b="1" dirty="0">
                <a:solidFill>
                  <a:srgbClr val="FFFF00"/>
                </a:solidFill>
              </a:rPr>
              <a:t>LT</a:t>
            </a:r>
            <a:r>
              <a:rPr lang="pt-BR" sz="1600" dirty="0">
                <a:solidFill>
                  <a:srgbClr val="FFFF00"/>
                </a:solidFill>
              </a:rPr>
              <a:t> </a:t>
            </a:r>
            <a:r>
              <a:rPr lang="pt-BR" sz="1600" dirty="0"/>
              <a:t>(termo lábil </a:t>
            </a:r>
            <a:r>
              <a:rPr lang="pt-BR" sz="1400" dirty="0"/>
              <a:t>– inativada a 60°C por 15 </a:t>
            </a:r>
            <a:r>
              <a:rPr lang="pt-BR" sz="1400" dirty="0" err="1"/>
              <a:t>min</a:t>
            </a:r>
            <a:r>
              <a:rPr lang="pt-BR" sz="1400" dirty="0"/>
              <a:t>)  - </a:t>
            </a:r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   (Toxina do tipo AB. Homem;  LT-I de 86kDa)</a:t>
            </a:r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marL="936625" lvl="1" indent="-220663" algn="just" eaLnBrk="1" hangingPunct="1">
              <a:lnSpc>
                <a:spcPct val="80000"/>
              </a:lnSpc>
              <a:defRPr/>
            </a:pPr>
            <a:r>
              <a:rPr lang="pt-BR" sz="1600" b="1" dirty="0">
                <a:solidFill>
                  <a:srgbClr val="FFFF00"/>
                </a:solidFill>
              </a:rPr>
              <a:t>ST</a:t>
            </a:r>
            <a:r>
              <a:rPr lang="pt-BR" sz="1600" dirty="0"/>
              <a:t> (temo estável </a:t>
            </a:r>
            <a:r>
              <a:rPr lang="pt-BR" sz="1400" dirty="0"/>
              <a:t>– resistente a 100°C por 30 </a:t>
            </a:r>
            <a:r>
              <a:rPr lang="pt-BR" sz="1400" dirty="0" err="1"/>
              <a:t>min</a:t>
            </a:r>
            <a:r>
              <a:rPr lang="pt-BR" sz="1400" dirty="0"/>
              <a:t>) – </a:t>
            </a:r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    (Homem: </a:t>
            </a:r>
            <a:r>
              <a:rPr lang="pt-BR" sz="1400" dirty="0" err="1"/>
              <a:t>STa</a:t>
            </a:r>
            <a:r>
              <a:rPr lang="pt-BR" sz="1400" dirty="0"/>
              <a:t> – 2kDa)</a:t>
            </a:r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- No caso de diarréia geralmente as 2 estão associadas</a:t>
            </a:r>
          </a:p>
          <a:p>
            <a:pPr marL="936625" lvl="1" indent="-220663" algn="just" eaLnBrk="1" hangingPunct="1">
              <a:lnSpc>
                <a:spcPct val="80000"/>
              </a:lnSpc>
              <a:defRPr/>
            </a:pPr>
            <a:endParaRPr lang="pt-BR" sz="1400" dirty="0"/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e</a:t>
            </a:r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marL="936625" lvl="1" indent="-22066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indent="193675" algn="just" eaLnBrk="1" hangingPunct="1">
              <a:lnSpc>
                <a:spcPct val="80000"/>
              </a:lnSpc>
              <a:defRPr/>
            </a:pPr>
            <a:r>
              <a:rPr lang="pt-BR" sz="1400" dirty="0"/>
              <a:t> </a:t>
            </a:r>
            <a:r>
              <a:rPr lang="pt-BR" sz="1600" b="1" dirty="0">
                <a:solidFill>
                  <a:srgbClr val="FFFF00"/>
                </a:solidFill>
              </a:rPr>
              <a:t>ADESINAS</a:t>
            </a:r>
          </a:p>
          <a:p>
            <a:pPr indent="193675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1400" b="1" dirty="0"/>
              <a:t>Fimbriais</a:t>
            </a:r>
            <a:r>
              <a:rPr lang="pt-BR" sz="1400" dirty="0"/>
              <a:t>:  </a:t>
            </a:r>
            <a:r>
              <a:rPr lang="pt-BR" sz="1400" b="1" dirty="0"/>
              <a:t>Fimbria </a:t>
            </a:r>
            <a:r>
              <a:rPr lang="pt-BR" sz="1400" b="1" dirty="0" err="1"/>
              <a:t>Longus</a:t>
            </a:r>
            <a:r>
              <a:rPr lang="pt-BR" sz="1400" dirty="0"/>
              <a:t> (receptor de fagos); </a:t>
            </a:r>
          </a:p>
          <a:p>
            <a:pPr indent="193675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               </a:t>
            </a:r>
          </a:p>
          <a:p>
            <a:pPr indent="193675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1400" b="1" dirty="0"/>
              <a:t>Não fimbriais</a:t>
            </a:r>
            <a:r>
              <a:rPr lang="pt-BR" sz="1400" dirty="0"/>
              <a:t> (</a:t>
            </a:r>
            <a:r>
              <a:rPr lang="pt-BR" sz="1400" b="1" dirty="0" err="1"/>
              <a:t>CFAs</a:t>
            </a:r>
            <a:r>
              <a:rPr lang="pt-BR" sz="1400" b="1" dirty="0"/>
              <a:t>)</a:t>
            </a:r>
            <a:r>
              <a:rPr lang="pt-BR" sz="1400" dirty="0"/>
              <a:t>: Filamentos protéicos (21 diferentes tipos)</a:t>
            </a:r>
          </a:p>
        </p:txBody>
      </p:sp>
      <p:sp>
        <p:nvSpPr>
          <p:cNvPr id="40963" name="CaixaDeTexto 3">
            <a:extLst>
              <a:ext uri="{FF2B5EF4-FFF2-40B4-BE49-F238E27FC236}">
                <a16:creationId xmlns:a16="http://schemas.microsoft.com/office/drawing/2014/main" id="{EFAA22B9-C00F-DAEA-A35D-46CBA9F1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54163"/>
            <a:ext cx="424815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D052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/>
              <a:t>Patogenicidade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10A6A6E-148B-5FD0-9329-FF281DECB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792163"/>
          </a:xfrm>
          <a:solidFill>
            <a:srgbClr val="FF0000"/>
          </a:solidFill>
          <a:ln>
            <a:solidFill>
              <a:srgbClr val="0D052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Mecanismo de Ação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B321F91D-891D-3228-35AE-50EBFC456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08050"/>
            <a:ext cx="8229600" cy="5473700"/>
          </a:xfrm>
          <a:ln>
            <a:solidFill>
              <a:srgbClr val="FD21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ETEC atravessa barreira gástrica, fixa-se à mucosa do intestino delgado através das fímbrias, prolifera e produz enterotoxinas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   (uma ou ambas);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defRPr/>
            </a:pPr>
            <a:r>
              <a:rPr lang="pt-BR" sz="2400" dirty="0"/>
              <a:t>Toxinas determinam a diarréia aquosa;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defRPr/>
            </a:pPr>
            <a:r>
              <a:rPr lang="pt-BR" sz="2400" dirty="0"/>
              <a:t>Infecção por ETEC é superficial (bactéria não penetra no epitélio intestinal) – fezes de pacientes </a:t>
            </a:r>
            <a:r>
              <a:rPr lang="pt-BR" sz="2400" u="sng" dirty="0"/>
              <a:t>não</a:t>
            </a:r>
            <a:r>
              <a:rPr lang="pt-BR" sz="2400" dirty="0"/>
              <a:t> apresentam leucócitos, sangue ou muco.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Ocorrem tanto em </a:t>
            </a:r>
            <a:r>
              <a:rPr lang="pt-BR" sz="2400" u="sng" dirty="0">
                <a:solidFill>
                  <a:srgbClr val="FFFF00"/>
                </a:solidFill>
              </a:rPr>
              <a:t>crianças</a:t>
            </a:r>
            <a:r>
              <a:rPr lang="pt-BR" sz="2400" dirty="0">
                <a:solidFill>
                  <a:srgbClr val="FFFF00"/>
                </a:solidFill>
              </a:rPr>
              <a:t> como em </a:t>
            </a:r>
            <a:r>
              <a:rPr lang="pt-BR" sz="2400" u="sng" dirty="0">
                <a:solidFill>
                  <a:srgbClr val="FFFF00"/>
                </a:solidFill>
              </a:rPr>
              <a:t>adultos</a:t>
            </a:r>
          </a:p>
          <a:p>
            <a:pPr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Diarréia dos viajantes</a:t>
            </a:r>
            <a:endParaRPr lang="pt-BR" sz="2400" dirty="0">
              <a:solidFill>
                <a:srgbClr val="CC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FAD3865C-4DDD-85BD-71E7-CF1E3DD21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LT </a:t>
            </a:r>
            <a:r>
              <a:rPr lang="pt-BR" sz="2400" dirty="0"/>
              <a:t>(termo lábil)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1A394DC-3013-32DB-0EF7-8C04E25CB5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73213" y="1190625"/>
            <a:ext cx="4643437" cy="4824413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1600" dirty="0"/>
              <a:t>Semelhante toxina de colérica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1600" dirty="0"/>
              <a:t>Mais imunogênica que ST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1600" b="1" dirty="0"/>
              <a:t>LT-I – </a:t>
            </a:r>
            <a:r>
              <a:rPr lang="pt-BR" sz="1600" b="1" dirty="0">
                <a:solidFill>
                  <a:srgbClr val="FFFF00"/>
                </a:solidFill>
              </a:rPr>
              <a:t>Toxina AB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600" dirty="0"/>
              <a:t>    (1 subunidades A + 5 subunidades B) – 	    </a:t>
            </a:r>
            <a:r>
              <a:rPr lang="pt-BR" sz="1600" dirty="0">
                <a:solidFill>
                  <a:srgbClr val="FFFF00"/>
                </a:solidFill>
              </a:rPr>
              <a:t>humanos</a:t>
            </a:r>
            <a:r>
              <a:rPr lang="pt-BR" sz="1600" dirty="0"/>
              <a:t> e animais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1600" dirty="0"/>
              <a:t>LT-II – Subunidades A e B – animais e raramente em humanos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18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defRPr/>
            </a:pPr>
            <a:endParaRPr lang="pt-BR" sz="16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1600" dirty="0"/>
              <a:t>Subunidade B adere na membrana da célula. Toxina entra inteira no citoplasma; a sub-unidade A ativa </a:t>
            </a:r>
            <a:r>
              <a:rPr lang="pt-BR" sz="1600" dirty="0" err="1"/>
              <a:t>adenilato</a:t>
            </a:r>
            <a:r>
              <a:rPr lang="pt-BR" sz="1600" dirty="0"/>
              <a:t> </a:t>
            </a:r>
            <a:r>
              <a:rPr lang="pt-BR" sz="1600" dirty="0" err="1"/>
              <a:t>ciclase</a:t>
            </a:r>
            <a:r>
              <a:rPr lang="pt-BR" sz="1600" dirty="0"/>
              <a:t>, </a:t>
            </a:r>
            <a:r>
              <a:rPr lang="pt-BR" sz="1600" dirty="0">
                <a:solidFill>
                  <a:srgbClr val="FFFF00"/>
                </a:solidFill>
              </a:rPr>
              <a:t>aumentando </a:t>
            </a:r>
            <a:r>
              <a:rPr lang="pt-BR" sz="1600" dirty="0" err="1">
                <a:solidFill>
                  <a:srgbClr val="FFFF00"/>
                </a:solidFill>
              </a:rPr>
              <a:t>AMPc</a:t>
            </a:r>
            <a:r>
              <a:rPr lang="pt-BR" sz="1600" dirty="0">
                <a:solidFill>
                  <a:srgbClr val="FFFF00"/>
                </a:solidFill>
              </a:rPr>
              <a:t>.</a:t>
            </a:r>
            <a:r>
              <a:rPr lang="pt-BR" sz="1600" dirty="0"/>
              <a:t> Isso provoca liberação de Cl</a:t>
            </a:r>
            <a:r>
              <a:rPr lang="pt-BR" sz="1600" baseline="30000" dirty="0"/>
              <a:t>-</a:t>
            </a:r>
            <a:r>
              <a:rPr lang="pt-BR" sz="1600" dirty="0"/>
              <a:t> e retenção de Na</a:t>
            </a:r>
            <a:r>
              <a:rPr lang="pt-BR" sz="1600" baseline="30000" dirty="0"/>
              <a:t>+</a:t>
            </a:r>
            <a:r>
              <a:rPr lang="pt-BR" sz="1600" dirty="0"/>
              <a:t> = </a:t>
            </a:r>
            <a:r>
              <a:rPr lang="pt-BR" sz="1600" dirty="0">
                <a:solidFill>
                  <a:srgbClr val="FFFF00"/>
                </a:solidFill>
              </a:rPr>
              <a:t>diarréia aquosa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pt-BR" sz="1600" dirty="0"/>
          </a:p>
          <a:p>
            <a:pPr lvl="1" algn="just" eaLnBrk="1" hangingPunct="1">
              <a:lnSpc>
                <a:spcPct val="80000"/>
              </a:lnSpc>
              <a:defRPr/>
            </a:pPr>
            <a:endParaRPr lang="pt-BR" sz="1600" dirty="0"/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46887F30-A6C4-7BA1-1B63-B386AF235F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20387" r="2043" b="13051"/>
          <a:stretch>
            <a:fillRect/>
          </a:stretch>
        </p:blipFill>
        <p:spPr>
          <a:xfrm>
            <a:off x="6810375" y="3429000"/>
            <a:ext cx="4248150" cy="2586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6">
            <a:extLst>
              <a:ext uri="{FF2B5EF4-FFF2-40B4-BE49-F238E27FC236}">
                <a16:creationId xmlns:a16="http://schemas.microsoft.com/office/drawing/2014/main" id="{4F362AAB-702D-4D47-7E9E-09DD215A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6" t="27333" r="6520" b="32361"/>
          <a:stretch>
            <a:fillRect/>
          </a:stretch>
        </p:blipFill>
        <p:spPr bwMode="auto">
          <a:xfrm>
            <a:off x="7751763" y="765175"/>
            <a:ext cx="23653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1FD8EA5F-D9F2-5BC5-8C7A-3A455F7B7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ST </a:t>
            </a:r>
            <a:r>
              <a:rPr lang="pt-BR" sz="2400"/>
              <a:t>(termo estável)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84900B4-5565-8FF4-FB31-EA1E61E13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700213"/>
            <a:ext cx="8229600" cy="440055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/>
              <a:t>ST – menos imunogênica que LT</a:t>
            </a:r>
          </a:p>
          <a:p>
            <a:pPr algn="just" eaLnBrk="1" hangingPunct="1">
              <a:defRPr/>
            </a:pPr>
            <a:r>
              <a:rPr lang="pt-BR" sz="1200" dirty="0"/>
              <a:t>Semelhante a toxina de </a:t>
            </a:r>
            <a:r>
              <a:rPr lang="pt-BR" sz="1200" i="1" dirty="0"/>
              <a:t>Yersinia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1200" dirty="0"/>
          </a:p>
          <a:p>
            <a:pPr algn="just" eaLnBrk="1" hangingPunct="1">
              <a:defRPr/>
            </a:pPr>
            <a:r>
              <a:rPr lang="pt-BR" sz="2800" dirty="0" err="1"/>
              <a:t>STa</a:t>
            </a:r>
            <a:r>
              <a:rPr lang="pt-BR" sz="2800" dirty="0"/>
              <a:t> e </a:t>
            </a:r>
            <a:r>
              <a:rPr lang="pt-BR" sz="2800" dirty="0" err="1"/>
              <a:t>STb</a:t>
            </a:r>
            <a:r>
              <a:rPr lang="pt-BR" sz="2800" dirty="0"/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		</a:t>
            </a:r>
            <a:r>
              <a:rPr lang="pt-BR" sz="2800" dirty="0" err="1"/>
              <a:t>STa</a:t>
            </a:r>
            <a:r>
              <a:rPr lang="pt-BR" sz="2800" dirty="0"/>
              <a:t> – importância para o </a:t>
            </a:r>
            <a:r>
              <a:rPr lang="pt-BR" sz="2800" dirty="0">
                <a:solidFill>
                  <a:srgbClr val="FFFF00"/>
                </a:solidFill>
              </a:rPr>
              <a:t>homem</a:t>
            </a:r>
            <a:r>
              <a:rPr lang="pt-BR" sz="2800" dirty="0"/>
              <a:t> e animais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dirty="0"/>
              <a:t>		</a:t>
            </a:r>
            <a:r>
              <a:rPr lang="pt-BR" sz="1600" dirty="0" err="1"/>
              <a:t>STb</a:t>
            </a:r>
            <a:r>
              <a:rPr lang="pt-BR" sz="1600" dirty="0"/>
              <a:t> – importância somente em animais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Mecanismo semelhante da LT - aumenta </a:t>
            </a:r>
            <a:r>
              <a:rPr lang="pt-BR" sz="2800" dirty="0" err="1">
                <a:solidFill>
                  <a:srgbClr val="FFFF00"/>
                </a:solidFill>
              </a:rPr>
              <a:t>GMPc</a:t>
            </a:r>
            <a:r>
              <a:rPr lang="pt-BR" sz="2800" dirty="0"/>
              <a:t>, provocando </a:t>
            </a:r>
            <a:r>
              <a:rPr lang="pt-BR" sz="2800" dirty="0">
                <a:solidFill>
                  <a:srgbClr val="FFFF00"/>
                </a:solidFill>
              </a:rPr>
              <a:t>diarréia aquosa</a:t>
            </a:r>
            <a:r>
              <a:rPr lang="pt-BR" sz="2800" dirty="0"/>
              <a:t>.</a:t>
            </a:r>
          </a:p>
          <a:p>
            <a:pPr eaLnBrk="1" hangingPunct="1">
              <a:defRPr/>
            </a:pPr>
            <a:endParaRPr lang="pt-BR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>
            <a:extLst>
              <a:ext uri="{FF2B5EF4-FFF2-40B4-BE49-F238E27FC236}">
                <a16:creationId xmlns:a16="http://schemas.microsoft.com/office/drawing/2014/main" id="{7CF14462-88DD-E91B-3FF9-192D916F7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125538"/>
            <a:ext cx="8059738" cy="646112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/>
              <a:t> Bacilos Gram-negativos, fermentadores de glicose, anaeróbios facultativos, que metabolizam ampla variedade de substâncias.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73F3386C-AF81-0477-2A52-AFC171B0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333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Enterobactérias   - </a:t>
            </a:r>
            <a:r>
              <a:rPr lang="pt-BR" sz="4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Características gerais 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CB057D14-9A3A-7375-4071-88331C19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205038"/>
            <a:ext cx="7988300" cy="1749425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/>
              <a:t> As bactérias desta família são fortemente inter-relacionadas, e apresentam: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  - Ilhas de patogenicidade;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  - plasmídeos;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  - fagos;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  - mutações e deleções --</a:t>
            </a:r>
            <a:r>
              <a:rPr lang="pt-BR" altLang="pt-BR" sz="1800">
                <a:sym typeface="Wingdings" pitchFamily="2" charset="2"/>
              </a:rPr>
              <a:t> </a:t>
            </a:r>
            <a:r>
              <a:rPr lang="pt-BR" altLang="pt-BR" sz="1800"/>
              <a:t>pseudogens;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E365D61B-F5A1-53A0-257E-D42DB2F3E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143375"/>
            <a:ext cx="8137525" cy="1476375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Provocam Diarréia. Para o isolamento das bactérias das fezes </a:t>
            </a:r>
            <a:r>
              <a:rPr lang="pt-BR" altLang="pt-BR" sz="1800" b="1"/>
              <a:t>coprocultura</a:t>
            </a:r>
            <a:r>
              <a:rPr lang="pt-BR" altLang="pt-BR" sz="1800"/>
              <a:t>) e diagnóstico, emprega-se o meio de cultura  </a:t>
            </a:r>
            <a:r>
              <a:rPr lang="pt-BR" altLang="pt-BR" sz="1800" b="1"/>
              <a:t>Mac-Conkey</a:t>
            </a:r>
            <a:r>
              <a:rPr lang="pt-BR" altLang="pt-BR" sz="1800"/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  - Diferencial:  </a:t>
            </a:r>
            <a:r>
              <a:rPr lang="pt-BR" altLang="pt-BR" sz="1800" b="1"/>
              <a:t>lac</a:t>
            </a:r>
            <a:r>
              <a:rPr lang="pt-BR" altLang="pt-BR" sz="1800" b="1" baseline="30000"/>
              <a:t>+</a:t>
            </a:r>
            <a:r>
              <a:rPr lang="pt-BR" altLang="pt-BR" sz="1800"/>
              <a:t> </a:t>
            </a:r>
            <a:r>
              <a:rPr lang="pt-BR" altLang="pt-BR" sz="1600"/>
              <a:t>(colônias vermelhas)</a:t>
            </a:r>
            <a:r>
              <a:rPr lang="pt-BR" altLang="pt-BR" sz="1800"/>
              <a:t>  /  </a:t>
            </a:r>
            <a:r>
              <a:rPr lang="pt-BR" altLang="pt-BR" sz="1800" b="1"/>
              <a:t>lac</a:t>
            </a:r>
            <a:r>
              <a:rPr lang="pt-BR" altLang="pt-BR" sz="1800" b="1" baseline="30000"/>
              <a:t> –</a:t>
            </a:r>
            <a:r>
              <a:rPr lang="pt-BR" altLang="pt-BR" sz="1800" baseline="30000"/>
              <a:t> </a:t>
            </a:r>
            <a:r>
              <a:rPr lang="pt-BR" altLang="pt-BR" sz="1600"/>
              <a:t>(colônias brancas)</a:t>
            </a:r>
            <a:r>
              <a:rPr lang="pt-BR" altLang="pt-BR" sz="1800"/>
              <a:t> </a:t>
            </a:r>
            <a:endParaRPr lang="pt-BR" altLang="pt-BR" sz="1800" baseline="300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  - Seletivo:   </a:t>
            </a:r>
            <a:r>
              <a:rPr lang="pt-BR" altLang="pt-BR" sz="1600"/>
              <a:t>só permite o crescimento de bactérias Gram-negativas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4EAEA32-8C02-FD56-F56A-5BF29546651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172200"/>
            <a:ext cx="8686800" cy="685800"/>
          </a:xfrm>
          <a:prstGeom prst="rect">
            <a:avLst/>
          </a:prstGeom>
          <a:solidFill>
            <a:srgbClr val="331D15"/>
          </a:solidFill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pt-BR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Obs.: Nem todas as </a:t>
            </a:r>
            <a:r>
              <a:rPr lang="pt-BR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E. coli</a:t>
            </a:r>
            <a:r>
              <a:rPr lang="pt-BR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são enteropatogênicas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FF59DCCB-A2F9-583F-D0D4-8052600CF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2950" y="-6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Fonte de infecção e transmissão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AC12CBF-7766-7A9A-0633-6F7AA376F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2950" y="1414463"/>
            <a:ext cx="8229600" cy="461645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/>
              <a:t>As ETEC que causam infecção no </a:t>
            </a:r>
            <a:r>
              <a:rPr lang="pt-BR" sz="2800" dirty="0">
                <a:solidFill>
                  <a:srgbClr val="FFFF00"/>
                </a:solidFill>
              </a:rPr>
              <a:t>homem</a:t>
            </a:r>
            <a:r>
              <a:rPr lang="pt-BR" sz="2800" dirty="0"/>
              <a:t> têm como reservatório o </a:t>
            </a:r>
            <a:r>
              <a:rPr lang="pt-BR" sz="2800" u="sng" dirty="0"/>
              <a:t>próprio homem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/>
              <a:t>Transmissão pela ingestão de água e alimentos contaminados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/>
              <a:t>Evidências de transmissão por: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  - contato pessoal,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/>
              <a:t>  - em berçários e enfermarias de pediatria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D2503EA0-A159-06A5-F22D-609D35195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8229600" cy="674687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Diagnóstico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1A6C4F1-F887-BE1F-670D-9687C82E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052513"/>
            <a:ext cx="8229600" cy="5661025"/>
          </a:xfrm>
          <a:ln>
            <a:solidFill>
              <a:srgbClr val="FD21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Cultivo das bactérias das fezes (</a:t>
            </a:r>
            <a:r>
              <a:rPr lang="pt-BR" sz="2800" dirty="0" err="1"/>
              <a:t>coprocultura</a:t>
            </a:r>
            <a:r>
              <a:rPr lang="pt-BR" sz="2800" dirty="0"/>
              <a:t>) em meio </a:t>
            </a:r>
            <a:r>
              <a:rPr lang="pt-BR" sz="2800" dirty="0">
                <a:solidFill>
                  <a:srgbClr val="FFFF00"/>
                </a:solidFill>
              </a:rPr>
              <a:t>MacConkey</a:t>
            </a:r>
            <a:r>
              <a:rPr lang="pt-BR" sz="2800" dirty="0"/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Isolamento das bactérias; </a:t>
            </a:r>
          </a:p>
          <a:p>
            <a:pPr eaLnBrk="1" hangingPunct="1">
              <a:defRPr/>
            </a:pPr>
            <a:r>
              <a:rPr lang="pt-BR" sz="2800" dirty="0"/>
              <a:t>Identificação através de provas bioquímicas e pela sorologia (OH)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Pesquisa de </a:t>
            </a:r>
            <a:r>
              <a:rPr lang="pt-BR" sz="2800" u="sng" dirty="0">
                <a:solidFill>
                  <a:srgbClr val="FFFF00"/>
                </a:solidFill>
              </a:rPr>
              <a:t>enterotoxinas</a:t>
            </a:r>
            <a:r>
              <a:rPr lang="pt-BR" sz="2800" u="sng" dirty="0"/>
              <a:t>: </a:t>
            </a:r>
            <a:r>
              <a:rPr lang="pt-BR" sz="2800" u="sng" dirty="0">
                <a:solidFill>
                  <a:srgbClr val="FFFF00"/>
                </a:solidFill>
              </a:rPr>
              <a:t> LT-I</a:t>
            </a:r>
            <a:r>
              <a:rPr lang="pt-BR" sz="2800" u="sng" dirty="0"/>
              <a:t> e </a:t>
            </a:r>
            <a:r>
              <a:rPr lang="pt-BR" sz="2800" u="sng" dirty="0" err="1">
                <a:solidFill>
                  <a:srgbClr val="FFFF00"/>
                </a:solidFill>
              </a:rPr>
              <a:t>STa</a:t>
            </a:r>
            <a:r>
              <a:rPr lang="pt-BR" sz="2800" dirty="0"/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1400" dirty="0"/>
          </a:p>
          <a:p>
            <a:pPr eaLnBrk="1" hangingPunct="1">
              <a:defRPr/>
            </a:pPr>
            <a:r>
              <a:rPr lang="pt-BR" sz="2800" dirty="0"/>
              <a:t>Testes imunológicos – precipitação em gel e aglutinação de hemácias</a:t>
            </a:r>
          </a:p>
          <a:p>
            <a:pPr eaLnBrk="1" hangingPunct="1">
              <a:defRPr/>
            </a:pPr>
            <a:r>
              <a:rPr lang="pt-BR" sz="2800" dirty="0"/>
              <a:t>Testes genéticos: PCR e sondas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3311D45B-C835-F1FC-BFA6-BA4237025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508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EHEC</a:t>
            </a:r>
            <a:r>
              <a:rPr lang="pt-BR" sz="4000" dirty="0"/>
              <a:t> – </a:t>
            </a:r>
            <a:r>
              <a:rPr lang="pt-BR" sz="4000" i="1" dirty="0"/>
              <a:t>Escherichia coli</a:t>
            </a:r>
            <a:r>
              <a:rPr lang="pt-BR" sz="4000" dirty="0"/>
              <a:t> enterohemorrágica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A61984B-D348-7CFB-EA62-08F8EF3B800A}"/>
              </a:ext>
            </a:extLst>
          </p:cNvPr>
          <p:cNvSpPr/>
          <p:nvPr/>
        </p:nvSpPr>
        <p:spPr>
          <a:xfrm>
            <a:off x="1992313" y="1844675"/>
            <a:ext cx="7991475" cy="330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200000"/>
              </a:lnSpc>
              <a:buFontTx/>
              <a:buChar char="-"/>
              <a:defRPr/>
            </a:pPr>
            <a:r>
              <a:rPr lang="pt-BR" sz="2400" dirty="0">
                <a:solidFill>
                  <a:srgbClr val="FFFF00"/>
                </a:solidFill>
              </a:rPr>
              <a:t>Diarréia bacilar geralmente com </a:t>
            </a:r>
            <a:r>
              <a:rPr lang="pt-BR" sz="2400" u="sng" dirty="0">
                <a:solidFill>
                  <a:srgbClr val="FFFF00"/>
                </a:solidFill>
              </a:rPr>
              <a:t>sangue</a:t>
            </a:r>
            <a:r>
              <a:rPr lang="pt-BR" sz="2400" dirty="0">
                <a:solidFill>
                  <a:srgbClr val="FFFF00"/>
                </a:solidFill>
              </a:rPr>
              <a:t> e muco</a:t>
            </a:r>
          </a:p>
          <a:p>
            <a:pPr algn="just" eaLnBrk="1" hangingPunct="1">
              <a:lnSpc>
                <a:spcPct val="200000"/>
              </a:lnSpc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pt-BR" sz="2000" dirty="0">
                <a:solidFill>
                  <a:srgbClr val="FFFF00"/>
                </a:solidFill>
              </a:rPr>
              <a:t>Produzem </a:t>
            </a:r>
            <a:r>
              <a:rPr lang="pt-BR" sz="2400" dirty="0" err="1">
                <a:solidFill>
                  <a:srgbClr val="FFFF00"/>
                </a:solidFill>
              </a:rPr>
              <a:t>Verotoxina</a:t>
            </a:r>
            <a:r>
              <a:rPr lang="pt-BR" sz="2400" dirty="0">
                <a:solidFill>
                  <a:srgbClr val="FFFF00"/>
                </a:solidFill>
              </a:rPr>
              <a:t> (VT) = Semelhante a   			     toxina de </a:t>
            </a:r>
            <a:r>
              <a:rPr lang="pt-BR" sz="2400" b="1" i="1" dirty="0">
                <a:solidFill>
                  <a:srgbClr val="FFFF00"/>
                </a:solidFill>
              </a:rPr>
              <a:t>Shigella</a:t>
            </a:r>
          </a:p>
          <a:p>
            <a:pPr algn="just" eaLnBrk="1" hangingPunct="1">
              <a:defRPr/>
            </a:pPr>
            <a:endParaRPr lang="pt-BR" sz="2400" i="1" dirty="0">
              <a:solidFill>
                <a:srgbClr val="FFFF00"/>
              </a:solidFill>
            </a:endParaRPr>
          </a:p>
          <a:p>
            <a:pPr marL="285750" indent="-285750" algn="just" eaLnBrk="1" hangingPunct="1">
              <a:lnSpc>
                <a:spcPct val="200000"/>
              </a:lnSpc>
              <a:buFontTx/>
              <a:buChar char="-"/>
              <a:defRPr/>
            </a:pPr>
            <a:r>
              <a:rPr lang="pt-BR" sz="2400" dirty="0">
                <a:solidFill>
                  <a:srgbClr val="FFFF00"/>
                </a:solidFill>
              </a:rPr>
              <a:t>Pode causar </a:t>
            </a:r>
            <a:r>
              <a:rPr lang="pt-BR" sz="24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rgbClr val="FFFF00"/>
                </a:solidFill>
              </a:rPr>
              <a:t>síndrome hemolítica urêmica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FF00"/>
                </a:solidFill>
              </a:rPr>
              <a:t>(SHU)</a:t>
            </a:r>
          </a:p>
        </p:txBody>
      </p:sp>
      <p:pic>
        <p:nvPicPr>
          <p:cNvPr id="47107" name="Picture 9" descr="https://upload.wikimedia.org/wikipedia/commons/thumb/8/81/Schizocyte_smear_2009-12-22.JPG/220px-Schizocyte_smear_2009-12-22.JPG">
            <a:extLst>
              <a:ext uri="{FF2B5EF4-FFF2-40B4-BE49-F238E27FC236}">
                <a16:creationId xmlns:a16="http://schemas.microsoft.com/office/drawing/2014/main" id="{C5B9DFB1-8276-F9D5-C810-05D9D1D6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5076825"/>
            <a:ext cx="15367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>
            <a:extLst>
              <a:ext uri="{FF2B5EF4-FFF2-40B4-BE49-F238E27FC236}">
                <a16:creationId xmlns:a16="http://schemas.microsoft.com/office/drawing/2014/main" id="{48E16392-ACC5-712D-39DB-3DDC3B6CA34F}"/>
              </a:ext>
            </a:extLst>
          </p:cNvPr>
          <p:cNvSpPr/>
          <p:nvPr/>
        </p:nvSpPr>
        <p:spPr>
          <a:xfrm rot="16025423">
            <a:off x="10498931" y="846932"/>
            <a:ext cx="338137" cy="58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7109" name="CaixaDeTexto 7">
            <a:extLst>
              <a:ext uri="{FF2B5EF4-FFF2-40B4-BE49-F238E27FC236}">
                <a16:creationId xmlns:a16="http://schemas.microsoft.com/office/drawing/2014/main" id="{F1EF25D1-B9D0-8BC4-D6DD-62AF8D04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191125"/>
            <a:ext cx="4033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(Hemácias são destruídas.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Resulta em</a:t>
            </a:r>
            <a:r>
              <a:rPr lang="pt-BR" altLang="en-US" sz="1800"/>
              <a:t>  insuficiência renal progressiva, anemia hemolítica</a:t>
            </a:r>
            <a:r>
              <a:rPr lang="pt-BR" altLang="pt-BR" sz="1800"/>
              <a:t>)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689CE87-B156-8BDD-0845-D537DDEFBC15}"/>
              </a:ext>
            </a:extLst>
          </p:cNvPr>
          <p:cNvCxnSpPr/>
          <p:nvPr/>
        </p:nvCxnSpPr>
        <p:spPr>
          <a:xfrm>
            <a:off x="6573838" y="5586413"/>
            <a:ext cx="12430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318BF53-F01A-DC69-CB11-FC4092B08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900" y="1127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EHEC – </a:t>
            </a:r>
            <a:r>
              <a:rPr lang="pt-BR" sz="4000" i="1" dirty="0"/>
              <a:t>Escherichia coli</a:t>
            </a:r>
            <a:r>
              <a:rPr lang="pt-BR" sz="4000" dirty="0"/>
              <a:t> enterohemorrágica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B8A12B0-B1C7-8B28-C517-F7F9E6D24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03438" y="1844675"/>
            <a:ext cx="8229600" cy="3671888"/>
          </a:xfrm>
          <a:ln>
            <a:solidFill>
              <a:srgbClr val="FD212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pt-BR" sz="2400" dirty="0"/>
              <a:t>Canadá 10-15% casos </a:t>
            </a:r>
            <a:r>
              <a:rPr lang="pt-BR" sz="2400" dirty="0">
                <a:sym typeface="Wingdings" pitchFamily="2" charset="2"/>
              </a:rPr>
              <a:t> </a:t>
            </a:r>
            <a:r>
              <a:rPr lang="pt-BR" sz="2400" dirty="0"/>
              <a:t>evoluem para falência renal  </a:t>
            </a:r>
            <a:r>
              <a:rPr lang="pt-BR" sz="2400" b="1" dirty="0">
                <a:solidFill>
                  <a:srgbClr val="FF9900"/>
                </a:solidFill>
              </a:rPr>
              <a:t>	 		</a:t>
            </a: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síndrome hemolítica urêmica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FF00"/>
                </a:solidFill>
              </a:rPr>
              <a:t>(SHU)</a:t>
            </a:r>
            <a:endParaRPr lang="pt-BR" sz="2400" b="1" dirty="0">
              <a:solidFill>
                <a:srgbClr val="FF99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rgbClr val="FF9900"/>
                </a:solidFill>
              </a:rPr>
              <a:t>					</a:t>
            </a:r>
          </a:p>
          <a:p>
            <a:pPr algn="just" eaLnBrk="1" hangingPunct="1">
              <a:defRPr/>
            </a:pPr>
            <a:r>
              <a:rPr lang="pt-BR" sz="2400" dirty="0"/>
              <a:t>Cerca de </a:t>
            </a:r>
            <a:r>
              <a:rPr lang="pt-BR" sz="2400" u="sng" dirty="0">
                <a:solidFill>
                  <a:srgbClr val="FFFF00"/>
                </a:solidFill>
              </a:rPr>
              <a:t>5% dos casos de SHU </a:t>
            </a:r>
            <a:r>
              <a:rPr lang="pt-BR" sz="2400" dirty="0"/>
              <a:t>chegam à </a:t>
            </a:r>
            <a:r>
              <a:rPr lang="pt-BR" sz="2400" u="sng" dirty="0">
                <a:solidFill>
                  <a:srgbClr val="FFFF00"/>
                </a:solidFill>
              </a:rPr>
              <a:t>morte.</a:t>
            </a:r>
            <a:endParaRPr lang="pt-BR" sz="2400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Hoje sabe-se de outros sorotipos envolvidos: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400" dirty="0"/>
              <a:t>     O111:H-, O26:H11, O118:H16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CC08D5F9-B90B-52B0-24AB-A182B415C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8525" y="1127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EHEC – </a:t>
            </a:r>
            <a:r>
              <a:rPr lang="pt-BR" sz="4000" i="1" dirty="0"/>
              <a:t>Escherichia coli</a:t>
            </a:r>
            <a:r>
              <a:rPr lang="pt-BR" sz="4000" dirty="0"/>
              <a:t> enterohemorrágica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B41D69C-F0B1-43F3-5EB2-4803DE47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989138"/>
            <a:ext cx="7473950" cy="3887787"/>
          </a:xfrm>
          <a:prstGeom prst="rect">
            <a:avLst/>
          </a:prstGeom>
          <a:noFill/>
          <a:ln w="9525">
            <a:solidFill>
              <a:srgbClr val="FD212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pt-BR" sz="2400" kern="0" dirty="0"/>
              <a:t>EUA 1983: surtos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BR" sz="2000" kern="0" dirty="0">
                <a:solidFill>
                  <a:srgbClr val="FFFF00"/>
                </a:solidFill>
              </a:rPr>
              <a:t>     hambúrgueres</a:t>
            </a:r>
            <a:r>
              <a:rPr lang="pt-BR" sz="2000" kern="0" dirty="0"/>
              <a:t> contaminados com O157:H7.</a:t>
            </a:r>
            <a:r>
              <a:rPr lang="pt-BR" sz="2400" kern="0" dirty="0"/>
              <a:t>	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BR" sz="1400" b="1" kern="0" dirty="0">
              <a:solidFill>
                <a:srgbClr val="FF99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BR" sz="1400" b="1" kern="0" dirty="0">
              <a:solidFill>
                <a:srgbClr val="FF9900"/>
              </a:solidFill>
            </a:endParaRPr>
          </a:p>
          <a:p>
            <a:pPr algn="just" eaLnBrk="1" hangingPunct="1">
              <a:defRPr/>
            </a:pPr>
            <a:r>
              <a:rPr lang="pt-BR" sz="2400" kern="0" dirty="0"/>
              <a:t>Já foram descritos surtos associados à ingestão de vegetais contaminados com dejetos animais.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BR" sz="1200" kern="0" dirty="0"/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BR" sz="2400" kern="0" dirty="0"/>
              <a:t>     Ex. - Japão </a:t>
            </a:r>
            <a:r>
              <a:rPr lang="pt-BR" sz="1800" kern="0" dirty="0"/>
              <a:t>(</a:t>
            </a:r>
            <a:r>
              <a:rPr lang="pt-BR" sz="1800" kern="0" dirty="0">
                <a:solidFill>
                  <a:srgbClr val="FFFF00"/>
                </a:solidFill>
              </a:rPr>
              <a:t>rabanete</a:t>
            </a:r>
            <a:r>
              <a:rPr lang="pt-BR" sz="1800" kern="0" dirty="0"/>
              <a:t>),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BR" sz="2400" kern="0" dirty="0"/>
              <a:t>          - Canadá </a:t>
            </a:r>
            <a:r>
              <a:rPr lang="pt-BR" sz="1800" kern="0" dirty="0"/>
              <a:t>(</a:t>
            </a:r>
            <a:r>
              <a:rPr lang="pt-BR" sz="1800" kern="0" dirty="0">
                <a:solidFill>
                  <a:srgbClr val="FFFF00"/>
                </a:solidFill>
              </a:rPr>
              <a:t>suco não pasteurizado de maçã</a:t>
            </a:r>
            <a:r>
              <a:rPr lang="pt-BR" sz="1800" kern="0" dirty="0"/>
              <a:t>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pt-BR" sz="1800" b="1" kern="0" dirty="0">
                <a:solidFill>
                  <a:srgbClr val="FF9900"/>
                </a:solidFill>
              </a:rPr>
              <a:t>		</a:t>
            </a:r>
            <a:r>
              <a:rPr lang="pt-BR" sz="2000" kern="0" dirty="0"/>
              <a:t>-  </a:t>
            </a:r>
            <a:r>
              <a:rPr lang="pt-BR" sz="2400" kern="0" dirty="0"/>
              <a:t>Europa </a:t>
            </a:r>
            <a:r>
              <a:rPr lang="pt-BR" sz="2000" kern="0" dirty="0"/>
              <a:t> </a:t>
            </a:r>
            <a:r>
              <a:rPr lang="pt-BR" sz="1800" kern="0" dirty="0"/>
              <a:t>(</a:t>
            </a:r>
            <a:r>
              <a:rPr lang="pt-BR" sz="1800" kern="0" dirty="0">
                <a:solidFill>
                  <a:srgbClr val="FFFF00"/>
                </a:solidFill>
              </a:rPr>
              <a:t>pepinos em conserva em hambúrguer </a:t>
            </a:r>
            <a:r>
              <a:rPr lang="pt-BR" sz="1800" kern="0" dirty="0"/>
              <a:t>)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pt-BR" sz="2400" b="1" kern="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B8FFC15-9B7A-3002-AED5-274F8602A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EHEC – </a:t>
            </a:r>
            <a:r>
              <a:rPr lang="pt-BR" sz="4000" i="1" dirty="0"/>
              <a:t>Escherichia coli</a:t>
            </a:r>
            <a:r>
              <a:rPr lang="pt-BR" sz="4000" dirty="0"/>
              <a:t> enterohemorrágica</a:t>
            </a:r>
          </a:p>
        </p:txBody>
      </p:sp>
      <p:sp>
        <p:nvSpPr>
          <p:cNvPr id="50178" name="Text Box 4">
            <a:extLst>
              <a:ext uri="{FF2B5EF4-FFF2-40B4-BE49-F238E27FC236}">
                <a16:creationId xmlns:a16="http://schemas.microsoft.com/office/drawing/2014/main" id="{82F94D88-F320-500C-3F6A-14A2DB478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1700213"/>
            <a:ext cx="8675688" cy="47402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pt-BR" sz="1800"/>
              <a:t>  </a:t>
            </a:r>
            <a:r>
              <a:rPr lang="en-US" altLang="pt-BR" u="sng"/>
              <a:t>Semelhança com EPEC</a:t>
            </a:r>
            <a:r>
              <a:rPr lang="en-US" altLang="pt-BR" sz="1800" u="sng"/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/>
              <a:t>    </a:t>
            </a:r>
            <a:r>
              <a:rPr lang="en-US" altLang="pt-BR" sz="2000" b="1" u="sng">
                <a:solidFill>
                  <a:srgbClr val="FFFF00"/>
                </a:solidFill>
              </a:rPr>
              <a:t>PRODUZEM A LESÃO  A/E </a:t>
            </a:r>
            <a:r>
              <a:rPr lang="en-US" altLang="pt-BR" sz="1800">
                <a:solidFill>
                  <a:srgbClr val="FFFF00"/>
                </a:solidFill>
              </a:rPr>
              <a:t>,  mas não tem fímbria BFP,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/>
              <a:t>    </a:t>
            </a:r>
            <a:r>
              <a:rPr lang="en-US" altLang="pt-BR" sz="1800" b="1" u="sng"/>
              <a:t>Plasmídio</a:t>
            </a:r>
            <a:r>
              <a:rPr lang="en-US" altLang="pt-BR" sz="1800"/>
              <a:t> com 60MDa (hemolisina + fatores de </a:t>
            </a:r>
            <a:r>
              <a:rPr lang="en-US" altLang="pt-BR" sz="1800" b="1"/>
              <a:t>virulência</a:t>
            </a:r>
            <a:r>
              <a:rPr lang="en-US" altLang="pt-BR" sz="1800"/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/>
              <a:t> - </a:t>
            </a:r>
            <a:r>
              <a:rPr lang="en-US" altLang="pt-BR" u="sng"/>
              <a:t>Semelhança com ETEC</a:t>
            </a:r>
            <a:r>
              <a:rPr lang="en-US" altLang="pt-BR" sz="1800" u="sng"/>
              <a:t>:</a:t>
            </a:r>
            <a:endParaRPr lang="en-US" altLang="pt-BR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 b="1">
                <a:solidFill>
                  <a:srgbClr val="FFFF00"/>
                </a:solidFill>
              </a:rPr>
              <a:t>   Produzem toxina</a:t>
            </a:r>
            <a:r>
              <a:rPr lang="en-US" altLang="pt-BR" sz="1800"/>
              <a:t>, mas uma toxina diferente: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/>
              <a:t>  toxina semelhante a de </a:t>
            </a:r>
            <a:r>
              <a:rPr lang="en-US" altLang="pt-BR" sz="1800" i="1"/>
              <a:t>Shigella  </a:t>
            </a:r>
            <a:r>
              <a:rPr lang="en-US" altLang="pt-BR" sz="1800"/>
              <a:t>(</a:t>
            </a:r>
            <a:r>
              <a:rPr lang="en-US" altLang="pt-BR" sz="1800" b="1">
                <a:solidFill>
                  <a:srgbClr val="FFFF00"/>
                </a:solidFill>
              </a:rPr>
              <a:t>VT</a:t>
            </a:r>
            <a:r>
              <a:rPr lang="en-US" altLang="pt-BR" sz="1800"/>
              <a:t>  ou </a:t>
            </a:r>
            <a:r>
              <a:rPr lang="en-US" altLang="pt-BR" sz="2000" b="1" u="sng">
                <a:solidFill>
                  <a:srgbClr val="FFFF00"/>
                </a:solidFill>
              </a:rPr>
              <a:t>Shiga like toxin – STx</a:t>
            </a:r>
            <a:r>
              <a:rPr lang="en-US" altLang="pt-BR" sz="2000" u="sng">
                <a:solidFill>
                  <a:srgbClr val="FFFF00"/>
                </a:solidFill>
              </a:rPr>
              <a:t>)</a:t>
            </a:r>
            <a:endParaRPr lang="en-US" altLang="pt-BR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/>
              <a:t>  outros nomes: SLT (Shiga like toxin), VTEC (vero toxin de </a:t>
            </a:r>
            <a:r>
              <a:rPr lang="en-US" altLang="pt-BR" sz="1800" i="1"/>
              <a:t>E. coli</a:t>
            </a:r>
            <a:r>
              <a:rPr lang="en-US" altLang="pt-BR" sz="1800"/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800"/>
              <a:t>- Pode haver </a:t>
            </a:r>
            <a:r>
              <a:rPr lang="en-US" altLang="pt-BR" sz="1800" u="sng"/>
              <a:t>fago</a:t>
            </a:r>
            <a:r>
              <a:rPr lang="en-US" altLang="pt-BR" sz="1800"/>
              <a:t> envolvido</a:t>
            </a:r>
            <a:endParaRPr lang="pt-BR" altLang="pt-BR" sz="1800"/>
          </a:p>
        </p:txBody>
      </p:sp>
      <p:sp>
        <p:nvSpPr>
          <p:cNvPr id="50179" name="Retângulo 5">
            <a:extLst>
              <a:ext uri="{FF2B5EF4-FFF2-40B4-BE49-F238E27FC236}">
                <a16:creationId xmlns:a16="http://schemas.microsoft.com/office/drawing/2014/main" id="{1F0A2301-A006-3F35-D240-E7374CAD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281113"/>
            <a:ext cx="2630488" cy="40005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rgbClr val="FFFF00"/>
                </a:solidFill>
              </a:rPr>
              <a:t>Fatores de Virulência: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EDF1063E-7864-1352-612C-5DAD3DB71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Patogenicidade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AA4E2E4-B7B1-E234-C58E-C9B3C9B49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276475"/>
            <a:ext cx="822960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Toxina Stx1 e Stx2</a:t>
            </a:r>
            <a:r>
              <a:rPr lang="pt-BR" dirty="0"/>
              <a:t> (SLT-1 e SLT-2) – Semelhante à toxina de </a:t>
            </a:r>
            <a:r>
              <a:rPr lang="pt-BR" i="1" dirty="0"/>
              <a:t>Shigella</a:t>
            </a:r>
            <a:r>
              <a:rPr lang="pt-BR" dirty="0"/>
              <a:t>.: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dirty="0"/>
              <a:t>	</a:t>
            </a:r>
            <a:r>
              <a:rPr lang="pt-BR" sz="1600" dirty="0"/>
              <a:t>Stx1 (HUS) e Stx2 – induz acúmulo de fluido devido à morte seletiva de células das vilosidades, diminuindo a absorção intestinal e secreção de fluídos. Estas mudanças desregulam o balanço da absorção, favorecendo a secreção de líquidos – diarréia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dirty="0"/>
              <a:t>   </a:t>
            </a:r>
            <a:r>
              <a:rPr lang="pt-BR" sz="2400" dirty="0"/>
              <a:t>(</a:t>
            </a:r>
            <a:r>
              <a:rPr lang="pt-BR" sz="2400" dirty="0">
                <a:solidFill>
                  <a:srgbClr val="FFFF00"/>
                </a:solidFill>
              </a:rPr>
              <a:t>Toxina AB</a:t>
            </a:r>
            <a:r>
              <a:rPr lang="pt-BR" sz="2400" dirty="0"/>
              <a:t>:  1 subunidades A  + 5 Subunidade B)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3600" dirty="0">
              <a:solidFill>
                <a:srgbClr val="FFFF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3600" dirty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endParaRPr lang="pt-BR" sz="3600" dirty="0"/>
          </a:p>
          <a:p>
            <a:pPr algn="just" eaLnBrk="1" hangingPunct="1">
              <a:defRPr/>
            </a:pPr>
            <a:endParaRPr lang="pt-BR" sz="3600" dirty="0"/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75D3CCBB-E178-96C2-4E76-077208C98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268413"/>
            <a:ext cx="22272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Lesões A/E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91CA2F94-C536-C75A-4CC6-CD5F178DE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Fonte de infecção e transmissão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1EBC78BC-A691-E8DC-6A78-AFD8D8C97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0088" y="1557338"/>
            <a:ext cx="8229600" cy="467995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Estudos sugerem o </a:t>
            </a:r>
            <a:r>
              <a:rPr lang="pt-BR" sz="2800" dirty="0">
                <a:solidFill>
                  <a:srgbClr val="FFFF00"/>
                </a:solidFill>
              </a:rPr>
              <a:t>gado bovino</a:t>
            </a:r>
            <a:r>
              <a:rPr lang="pt-BR" sz="2800" dirty="0"/>
              <a:t> como principal fonte de infecção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Transmissão: A maioria dos casos de doenças por EHEC reconhecida nos Estados Unidos está associada com a ingestão de </a:t>
            </a:r>
            <a:r>
              <a:rPr lang="pt-BR" sz="2800" dirty="0">
                <a:solidFill>
                  <a:srgbClr val="FFFF00"/>
                </a:solidFill>
              </a:rPr>
              <a:t>carne mal cozida</a:t>
            </a:r>
            <a:r>
              <a:rPr lang="pt-BR" sz="2800" dirty="0"/>
              <a:t> e </a:t>
            </a:r>
            <a:r>
              <a:rPr lang="pt-BR" sz="2800" dirty="0">
                <a:solidFill>
                  <a:srgbClr val="FFFF00"/>
                </a:solidFill>
              </a:rPr>
              <a:t>leite cru</a:t>
            </a:r>
            <a:r>
              <a:rPr lang="pt-BR" sz="2800" dirty="0"/>
              <a:t>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Surtos também têm sido associados a </a:t>
            </a:r>
            <a:r>
              <a:rPr lang="pt-BR" sz="2800" dirty="0">
                <a:solidFill>
                  <a:srgbClr val="FFFF00"/>
                </a:solidFill>
              </a:rPr>
              <a:t>produtos agrícolas contaminados com estrume bovino</a:t>
            </a:r>
            <a:r>
              <a:rPr lang="pt-BR" sz="2800" dirty="0"/>
              <a:t>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Contato pessoa-pessoa 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pt-BR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3880481-89EA-12A0-8F23-3BBA2A953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987425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Diagnóstico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EC7F2CD-32D8-F777-B556-52D78900F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73238"/>
            <a:ext cx="8229600" cy="4319587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pt-BR" sz="1000" dirty="0"/>
          </a:p>
          <a:p>
            <a:pPr algn="just" eaLnBrk="1" hangingPunct="1">
              <a:defRPr/>
            </a:pPr>
            <a:r>
              <a:rPr lang="pt-BR" dirty="0"/>
              <a:t>Cultivo em </a:t>
            </a:r>
            <a:r>
              <a:rPr lang="pt-BR" dirty="0">
                <a:solidFill>
                  <a:srgbClr val="FFFF00"/>
                </a:solidFill>
              </a:rPr>
              <a:t>Mac Conkey</a:t>
            </a:r>
            <a:r>
              <a:rPr lang="pt-BR" dirty="0"/>
              <a:t>, isolamento;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/>
              <a:t>Provas Bioquímicas;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/>
              <a:t>Testes imunológicos:  sorologia, ELISA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1800" dirty="0"/>
          </a:p>
          <a:p>
            <a:pPr algn="just" eaLnBrk="1" hangingPunct="1">
              <a:defRPr/>
            </a:pPr>
            <a:r>
              <a:rPr lang="pt-BR" dirty="0"/>
              <a:t>PCR e sondas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CF499A69-FC92-6A2B-C485-67024EE5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</a:rPr>
              <a:t>EIEC</a:t>
            </a:r>
            <a:r>
              <a:rPr lang="pt-BR" sz="4000" dirty="0"/>
              <a:t> – </a:t>
            </a:r>
            <a:r>
              <a:rPr lang="pt-BR" sz="4000" i="1" dirty="0"/>
              <a:t>Escherichia coli</a:t>
            </a:r>
            <a:r>
              <a:rPr lang="pt-BR" sz="4000" dirty="0"/>
              <a:t> enteroinvasora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32C1290-8D1F-5C2F-AC1B-4D621163E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700213"/>
            <a:ext cx="8424863" cy="4679950"/>
          </a:xfrm>
          <a:ln>
            <a:solidFill>
              <a:srgbClr val="FD212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Biosorotipos bem definidos;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b="1" u="sng" dirty="0">
                <a:solidFill>
                  <a:schemeClr val="tx2">
                    <a:lumMod val="75000"/>
                  </a:schemeClr>
                </a:solidFill>
              </a:rPr>
              <a:t>Penetração</a:t>
            </a:r>
            <a:r>
              <a:rPr lang="pt-BR" u="sng" dirty="0"/>
              <a:t> na célula epitelial</a:t>
            </a:r>
            <a:r>
              <a:rPr lang="pt-BR" dirty="0"/>
              <a:t> – decorrente da presença de genes presentes em </a:t>
            </a:r>
            <a:r>
              <a:rPr lang="pt-BR" u="sng" dirty="0">
                <a:solidFill>
                  <a:srgbClr val="FFFF00"/>
                </a:solidFill>
              </a:rPr>
              <a:t>plasmídeo</a:t>
            </a:r>
            <a:r>
              <a:rPr lang="pt-BR" u="sng" dirty="0"/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4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u="sng" dirty="0"/>
              <a:t>Capacidade de </a:t>
            </a:r>
            <a:r>
              <a:rPr lang="pt-BR" b="1" u="sng" dirty="0">
                <a:solidFill>
                  <a:schemeClr val="tx2">
                    <a:lumMod val="75000"/>
                  </a:schemeClr>
                </a:solidFill>
              </a:rPr>
              <a:t>proliferar</a:t>
            </a:r>
            <a:r>
              <a:rPr lang="pt-BR" u="sng" dirty="0"/>
              <a:t> no interior da célula e provocar doença</a:t>
            </a:r>
            <a:r>
              <a:rPr lang="pt-BR" dirty="0"/>
              <a:t> -  decorrente de </a:t>
            </a:r>
            <a:r>
              <a:rPr lang="pt-BR" dirty="0">
                <a:solidFill>
                  <a:srgbClr val="FFFF00"/>
                </a:solidFill>
              </a:rPr>
              <a:t>genes </a:t>
            </a:r>
            <a:r>
              <a:rPr lang="pt-BR" dirty="0">
                <a:solidFill>
                  <a:schemeClr val="tx2"/>
                </a:solidFill>
              </a:rPr>
              <a:t>em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u="sng" dirty="0">
                <a:solidFill>
                  <a:srgbClr val="FFFF00"/>
                </a:solidFill>
              </a:rPr>
              <a:t>plasmídeo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e no </a:t>
            </a:r>
            <a:r>
              <a:rPr lang="pt-BR" u="sng" dirty="0">
                <a:solidFill>
                  <a:srgbClr val="FFFF00"/>
                </a:solidFill>
              </a:rPr>
              <a:t>cromossoma;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6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dirty="0">
                <a:solidFill>
                  <a:schemeClr val="tx1">
                    <a:lumMod val="95000"/>
                  </a:schemeClr>
                </a:solidFill>
              </a:rPr>
              <a:t>Ainda, há isolados que também produzem </a:t>
            </a:r>
            <a:r>
              <a:rPr lang="pt-BR" dirty="0">
                <a:solidFill>
                  <a:srgbClr val="FFFF00"/>
                </a:solidFill>
              </a:rPr>
              <a:t>toxinas.</a:t>
            </a:r>
            <a:endParaRPr lang="pt-BR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61D1430-2AC4-F746-3350-906F74497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142875"/>
            <a:ext cx="4143375" cy="12747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solidFill>
                  <a:srgbClr val="FFFF00"/>
                </a:solidFill>
                <a:latin typeface="Arial" panose="020B0604020202020204" pitchFamily="34" charset="0"/>
              </a:rPr>
              <a:t>Coprocultura</a:t>
            </a:r>
            <a:r>
              <a:rPr lang="pt-BR" altLang="pt-BR" sz="2000">
                <a:latin typeface="Arial" panose="020B0604020202020204" pitchFamily="34" charset="0"/>
              </a:rPr>
              <a:t>             </a:t>
            </a:r>
            <a:endParaRPr lang="pt-BR" altLang="pt-BR" sz="2800" i="1"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  	</a:t>
            </a:r>
          </a:p>
        </p:txBody>
      </p:sp>
      <p:pic>
        <p:nvPicPr>
          <p:cNvPr id="18434" name="Picture 2" descr="http://www.newprov.com.br/casos_clinicos/imagens/caso3/placaso1.jpg">
            <a:extLst>
              <a:ext uri="{FF2B5EF4-FFF2-40B4-BE49-F238E27FC236}">
                <a16:creationId xmlns:a16="http://schemas.microsoft.com/office/drawing/2014/main" id="{B6FF3E7A-C6F3-4D59-63F4-BDF863177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071688"/>
            <a:ext cx="3786187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upload.wikimedia.org/wikipedia/commons/e/e7/MacConkey_agar_with_LF_and_LF_colonies.jpg">
            <a:extLst>
              <a:ext uri="{FF2B5EF4-FFF2-40B4-BE49-F238E27FC236}">
                <a16:creationId xmlns:a16="http://schemas.microsoft.com/office/drawing/2014/main" id="{88AA1182-88D4-B870-EDF9-13925C78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071688"/>
            <a:ext cx="45085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4">
            <a:extLst>
              <a:ext uri="{FF2B5EF4-FFF2-40B4-BE49-F238E27FC236}">
                <a16:creationId xmlns:a16="http://schemas.microsoft.com/office/drawing/2014/main" id="{83158C39-2B4A-80D7-C390-316B3DA3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357188"/>
            <a:ext cx="3929063" cy="1292225"/>
          </a:xfrm>
          <a:prstGeom prst="rect">
            <a:avLst/>
          </a:prstGeom>
          <a:solidFill>
            <a:srgbClr val="FD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Meio: </a:t>
            </a:r>
            <a:r>
              <a:rPr lang="pt-BR" altLang="pt-BR" sz="2400" b="1"/>
              <a:t>Ágar Mac Conkey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 - Diferencial      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 - Seletivo</a:t>
            </a:r>
          </a:p>
        </p:txBody>
      </p:sp>
      <p:sp>
        <p:nvSpPr>
          <p:cNvPr id="18437" name="CaixaDeTexto 5">
            <a:extLst>
              <a:ext uri="{FF2B5EF4-FFF2-40B4-BE49-F238E27FC236}">
                <a16:creationId xmlns:a16="http://schemas.microsoft.com/office/drawing/2014/main" id="{ABD69E01-8C09-F8ED-5F48-57435CEA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500688"/>
            <a:ext cx="2286000" cy="923925"/>
          </a:xfrm>
          <a:prstGeom prst="rect">
            <a:avLst/>
          </a:prstGeom>
          <a:solidFill>
            <a:srgbClr val="FD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lac +</a:t>
            </a:r>
            <a:r>
              <a:rPr lang="pt-BR" altLang="pt-BR" sz="1800"/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Fermentadora de lactose:</a:t>
            </a:r>
          </a:p>
        </p:txBody>
      </p:sp>
      <p:sp>
        <p:nvSpPr>
          <p:cNvPr id="18438" name="CaixaDeTexto 7">
            <a:extLst>
              <a:ext uri="{FF2B5EF4-FFF2-40B4-BE49-F238E27FC236}">
                <a16:creationId xmlns:a16="http://schemas.microsoft.com/office/drawing/2014/main" id="{8D4D78DF-E4F9-919B-18B7-4A8F882F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5500688"/>
            <a:ext cx="2286000" cy="923925"/>
          </a:xfrm>
          <a:prstGeom prst="rect">
            <a:avLst/>
          </a:prstGeom>
          <a:solidFill>
            <a:srgbClr val="FD2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lac</a:t>
            </a:r>
            <a:r>
              <a:rPr lang="pt-BR" altLang="pt-BR" sz="1800"/>
              <a:t> -: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Não fermentadora de lactose:</a:t>
            </a:r>
          </a:p>
        </p:txBody>
      </p:sp>
      <p:sp>
        <p:nvSpPr>
          <p:cNvPr id="9" name="Seta para baixo 8">
            <a:extLst>
              <a:ext uri="{FF2B5EF4-FFF2-40B4-BE49-F238E27FC236}">
                <a16:creationId xmlns:a16="http://schemas.microsoft.com/office/drawing/2014/main" id="{379F8568-E866-22B9-0122-EF8750239B90}"/>
              </a:ext>
            </a:extLst>
          </p:cNvPr>
          <p:cNvSpPr/>
          <p:nvPr/>
        </p:nvSpPr>
        <p:spPr>
          <a:xfrm>
            <a:off x="8596313" y="1428750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4C278713-B933-CB5F-4CD1-ABAEAE8CD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Patogenicidade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57B0C83-1285-31BE-3929-607D736D3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>
                <a:solidFill>
                  <a:srgbClr val="FFFF00"/>
                </a:solidFill>
              </a:rPr>
              <a:t>Semelhante a de </a:t>
            </a:r>
            <a:r>
              <a:rPr lang="pt-BR" sz="2800" i="1" dirty="0">
                <a:solidFill>
                  <a:srgbClr val="FFFF00"/>
                </a:solidFill>
              </a:rPr>
              <a:t>Shigella</a:t>
            </a:r>
            <a:r>
              <a:rPr lang="pt-BR" sz="28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/>
              <a:t>Infecção intestinal consiste de inflamação e necrose da mucosa do íleo terminal e do cólon.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defRPr/>
            </a:pPr>
            <a:r>
              <a:rPr lang="pt-BR" sz="2800" dirty="0">
                <a:solidFill>
                  <a:srgbClr val="FFFF00"/>
                </a:solidFill>
              </a:rPr>
              <a:t>Teste de Séreny</a:t>
            </a:r>
            <a:r>
              <a:rPr lang="pt-BR" sz="2800" dirty="0"/>
              <a:t> – inoculação no olho de cobaio albino – prolifera provocando ceratoconjuntivite  - cura espontânea em 2 ou 3 semanas</a:t>
            </a:r>
            <a:endParaRPr lang="pt-BR" sz="2800" i="1" dirty="0"/>
          </a:p>
        </p:txBody>
      </p:sp>
      <p:sp>
        <p:nvSpPr>
          <p:cNvPr id="55299" name="Oval 4">
            <a:extLst>
              <a:ext uri="{FF2B5EF4-FFF2-40B4-BE49-F238E27FC236}">
                <a16:creationId xmlns:a16="http://schemas.microsoft.com/office/drawing/2014/main" id="{94DEE1C1-4567-4DE7-EE73-A153ECEF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600200"/>
            <a:ext cx="6327775" cy="13716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>
            <a:extLst>
              <a:ext uri="{FF2B5EF4-FFF2-40B4-BE49-F238E27FC236}">
                <a16:creationId xmlns:a16="http://schemas.microsoft.com/office/drawing/2014/main" id="{FA718B3E-E586-20B5-4646-3314C9480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49530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>
                <a:solidFill>
                  <a:srgbClr val="FFFF00"/>
                </a:solidFill>
              </a:rPr>
              <a:t>Teste de Séreny</a:t>
            </a:r>
            <a:r>
              <a:rPr lang="pt-BR" sz="2800" dirty="0"/>
              <a:t> – inoculação no olho de cobaio albino – prolifera provocando ceratoconjuntivite  - cura espontânea em 2 ou 3 semanas</a:t>
            </a:r>
            <a:endParaRPr lang="pt-BR" sz="2800" i="1" dirty="0"/>
          </a:p>
        </p:txBody>
      </p:sp>
      <p:pic>
        <p:nvPicPr>
          <p:cNvPr id="56322" name="Picture 6" descr="http://e-learning.med.unifi.it/didonline/anno-ii/microbiologia/Figure/Sereny-test.jpg">
            <a:extLst>
              <a:ext uri="{FF2B5EF4-FFF2-40B4-BE49-F238E27FC236}">
                <a16:creationId xmlns:a16="http://schemas.microsoft.com/office/drawing/2014/main" id="{5C752EAD-EF20-6D47-DC02-24CDC40C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947738"/>
            <a:ext cx="592931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BD7AEC3-EEB9-B40D-F134-EA7B05CDE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EIEC – </a:t>
            </a:r>
            <a:r>
              <a:rPr lang="pt-BR" sz="2800" i="1" dirty="0"/>
              <a:t>Escherichia coli</a:t>
            </a:r>
            <a:r>
              <a:rPr lang="pt-BR" sz="2800" dirty="0"/>
              <a:t> enteroinvasora</a:t>
            </a:r>
            <a:br>
              <a:rPr lang="pt-BR" sz="2800" dirty="0"/>
            </a:br>
            <a:endParaRPr lang="pt-BR" sz="2800" i="1" dirty="0"/>
          </a:p>
        </p:txBody>
      </p:sp>
      <p:sp>
        <p:nvSpPr>
          <p:cNvPr id="56324" name="Oval 4">
            <a:extLst>
              <a:ext uri="{FF2B5EF4-FFF2-40B4-BE49-F238E27FC236}">
                <a16:creationId xmlns:a16="http://schemas.microsoft.com/office/drawing/2014/main" id="{4A33434E-B3D4-AC01-AED3-866275EF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28875"/>
            <a:ext cx="3357563" cy="1219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Semelhante a </a:t>
            </a:r>
            <a:r>
              <a:rPr lang="pt-BR" altLang="pt-BR" sz="1800" i="1"/>
              <a:t>Shigella</a:t>
            </a:r>
            <a:endParaRPr lang="pt-BR" altLang="pt-BR"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E697077C-4475-E5C8-FB60-6E50ABEA0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Fonte de infecção e transmissão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AAD6D8E-7BD2-DB50-83EE-E586F8E07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D212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dirty="0"/>
              <a:t>As infecções por EIEC são mais comuns na </a:t>
            </a:r>
            <a:r>
              <a:rPr lang="pt-BR" dirty="0">
                <a:solidFill>
                  <a:srgbClr val="FFFF00"/>
                </a:solidFill>
              </a:rPr>
              <a:t>criança </a:t>
            </a:r>
            <a:r>
              <a:rPr lang="pt-BR" u="sng" dirty="0">
                <a:solidFill>
                  <a:srgbClr val="FFFF00"/>
                </a:solidFill>
              </a:rPr>
              <a:t>maior</a:t>
            </a:r>
            <a:r>
              <a:rPr lang="pt-BR" dirty="0">
                <a:solidFill>
                  <a:srgbClr val="FFFF00"/>
                </a:solidFill>
              </a:rPr>
              <a:t> de 2 anos</a:t>
            </a:r>
            <a:r>
              <a:rPr lang="pt-BR" dirty="0"/>
              <a:t> e no </a:t>
            </a:r>
            <a:r>
              <a:rPr lang="pt-BR" dirty="0">
                <a:solidFill>
                  <a:srgbClr val="FFFF00"/>
                </a:solidFill>
              </a:rPr>
              <a:t>adulto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/>
              <a:t>Reservatório é o próprio homem.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/>
              <a:t>Infecção adquirida por ingestão de água e alimentos contaminados e por contato pessoal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D264D6B7-91F5-716A-3D0E-A1A289B67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06045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Diagnóstico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90CF3518-9EB0-F78F-2CEF-F9A4DEAD0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555750"/>
            <a:ext cx="8229600" cy="5041900"/>
          </a:xfrm>
          <a:ln>
            <a:solidFill>
              <a:srgbClr val="FD21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/>
              <a:t>Coprocultura </a:t>
            </a:r>
          </a:p>
          <a:p>
            <a:pPr lvl="1" eaLnBrk="1" hangingPunct="1">
              <a:defRPr/>
            </a:pPr>
            <a:r>
              <a:rPr lang="pt-BR"/>
              <a:t>Cultivo em Meio </a:t>
            </a:r>
            <a:r>
              <a:rPr lang="pt-BR">
                <a:solidFill>
                  <a:srgbClr val="FFFF00"/>
                </a:solidFill>
              </a:rPr>
              <a:t>MacConkey</a:t>
            </a:r>
            <a:r>
              <a:rPr lang="pt-BR"/>
              <a:t> ou </a:t>
            </a:r>
            <a:r>
              <a:rPr lang="pt-BR">
                <a:solidFill>
                  <a:srgbClr val="FFFF00"/>
                </a:solidFill>
              </a:rPr>
              <a:t>SS</a:t>
            </a:r>
            <a:r>
              <a:rPr lang="pt-BR"/>
              <a:t> e isolamento;</a:t>
            </a:r>
          </a:p>
          <a:p>
            <a:pPr lvl="1" eaLnBrk="1" hangingPunct="1">
              <a:defRPr/>
            </a:pPr>
            <a:endParaRPr lang="pt-BR"/>
          </a:p>
          <a:p>
            <a:pPr lvl="1" eaLnBrk="1" hangingPunct="1">
              <a:defRPr/>
            </a:pPr>
            <a:r>
              <a:rPr lang="pt-BR"/>
              <a:t>caracterização de biosorotipos;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/>
          </a:p>
          <a:p>
            <a:pPr lvl="1" eaLnBrk="1" hangingPunct="1">
              <a:defRPr/>
            </a:pPr>
            <a:r>
              <a:rPr lang="pt-BR"/>
              <a:t>Sondas e PCR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/>
          </a:p>
          <a:p>
            <a:pPr lvl="1" eaLnBrk="1" hangingPunct="1">
              <a:defRPr/>
            </a:pPr>
            <a:r>
              <a:rPr lang="pt-BR"/>
              <a:t>Teste de Séreny reservado para amostras duvidosas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7597D49-B730-E238-1E26-F9714D2BF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876935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 err="1"/>
              <a:t>ExPEC</a:t>
            </a:r>
            <a:r>
              <a:rPr lang="pt-BR" sz="4000" dirty="0"/>
              <a:t>  - </a:t>
            </a:r>
            <a:r>
              <a:rPr lang="pt-BR" sz="4000" dirty="0">
                <a:solidFill>
                  <a:srgbClr val="FFFF00"/>
                </a:solidFill>
              </a:rPr>
              <a:t>Extra intestinal </a:t>
            </a:r>
            <a:r>
              <a:rPr lang="pt-BR" sz="4000" dirty="0" err="1">
                <a:solidFill>
                  <a:srgbClr val="FFFF00"/>
                </a:solidFill>
              </a:rPr>
              <a:t>patogenic</a:t>
            </a:r>
            <a:r>
              <a:rPr lang="pt-BR" sz="4000">
                <a:solidFill>
                  <a:srgbClr val="FFFF00"/>
                </a:solidFill>
              </a:rPr>
              <a:t>  </a:t>
            </a:r>
            <a:br>
              <a:rPr lang="pt-BR" sz="4000">
                <a:solidFill>
                  <a:srgbClr val="FFFF00"/>
                </a:solidFill>
              </a:rPr>
            </a:br>
            <a:r>
              <a:rPr lang="pt-BR" sz="4000" i="1">
                <a:solidFill>
                  <a:srgbClr val="FFFF00"/>
                </a:solidFill>
              </a:rPr>
              <a:t>E</a:t>
            </a:r>
            <a:r>
              <a:rPr lang="pt-BR" sz="4000" i="1" dirty="0">
                <a:solidFill>
                  <a:srgbClr val="FFFF00"/>
                </a:solidFill>
              </a:rPr>
              <a:t>. coli</a:t>
            </a:r>
            <a:endParaRPr lang="pt-BR" sz="4000" dirty="0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C9C4249-C319-6510-A50E-F63060F6E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844675"/>
            <a:ext cx="8229600" cy="45434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sz="2400" dirty="0"/>
              <a:t>ETEC, EPEC, EHEC e EIEC – raramente causam infecções extra intestinais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Extra intestinais: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800" dirty="0"/>
              <a:t>   - sorogrupos da </a:t>
            </a:r>
            <a:r>
              <a:rPr lang="pt-BR" sz="2800" u="sng" dirty="0" err="1"/>
              <a:t>Microbiota</a:t>
            </a:r>
            <a:r>
              <a:rPr lang="pt-BR" sz="2800" u="sng" dirty="0"/>
              <a:t> normal intestinal</a:t>
            </a:r>
            <a:r>
              <a:rPr lang="pt-BR" sz="2800" dirty="0"/>
              <a:t> que podem ir para qualquer órgão ou tecido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800" dirty="0"/>
              <a:t>  - </a:t>
            </a:r>
            <a:r>
              <a:rPr lang="pt-BR" sz="2800" dirty="0" err="1"/>
              <a:t>ExPEC</a:t>
            </a:r>
            <a:r>
              <a:rPr lang="pt-BR" sz="2800" dirty="0"/>
              <a:t>  </a:t>
            </a:r>
            <a:r>
              <a:rPr lang="pt-BR" sz="1800" dirty="0">
                <a:solidFill>
                  <a:srgbClr val="FFFF00"/>
                </a:solidFill>
              </a:rPr>
              <a:t>(Extra intestinal </a:t>
            </a:r>
            <a:r>
              <a:rPr lang="pt-BR" sz="1800" dirty="0" err="1">
                <a:solidFill>
                  <a:srgbClr val="FFFF00"/>
                </a:solidFill>
              </a:rPr>
              <a:t>patogenic</a:t>
            </a:r>
            <a:r>
              <a:rPr lang="pt-BR" sz="1800" dirty="0">
                <a:solidFill>
                  <a:srgbClr val="FFFF00"/>
                </a:solidFill>
              </a:rPr>
              <a:t>  </a:t>
            </a:r>
            <a:r>
              <a:rPr lang="pt-BR" sz="1800" i="1" dirty="0">
                <a:solidFill>
                  <a:srgbClr val="FFFF00"/>
                </a:solidFill>
              </a:rPr>
              <a:t>E. coli</a:t>
            </a:r>
            <a:r>
              <a:rPr lang="pt-BR" sz="1800" dirty="0">
                <a:solidFill>
                  <a:srgbClr val="FFFF00"/>
                </a:solidFill>
              </a:rPr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sz="2800" dirty="0"/>
              <a:t>+ freqüentes:</a:t>
            </a:r>
          </a:p>
          <a:p>
            <a:pPr lvl="3" algn="just" eaLnBrk="1" hangingPunct="1">
              <a:lnSpc>
                <a:spcPct val="90000"/>
              </a:lnSpc>
              <a:defRPr/>
            </a:pPr>
            <a:r>
              <a:rPr lang="pt-BR" sz="1800" dirty="0"/>
              <a:t>Infecções urinárias (90%) - </a:t>
            </a:r>
            <a:r>
              <a:rPr lang="pt-BR" sz="1800" b="1" dirty="0">
                <a:solidFill>
                  <a:srgbClr val="FFFF00"/>
                </a:solidFill>
              </a:rPr>
              <a:t>UPEC</a:t>
            </a:r>
          </a:p>
          <a:p>
            <a:pPr lvl="3" algn="just" eaLnBrk="1" hangingPunct="1">
              <a:lnSpc>
                <a:spcPct val="90000"/>
              </a:lnSpc>
              <a:defRPr/>
            </a:pPr>
            <a:r>
              <a:rPr lang="pt-BR" sz="1800" dirty="0"/>
              <a:t>Meningite do recém nascido – </a:t>
            </a:r>
            <a:r>
              <a:rPr lang="pt-BR" sz="1800" dirty="0">
                <a:solidFill>
                  <a:srgbClr val="FFFF00"/>
                </a:solidFill>
              </a:rPr>
              <a:t>(apresentam antígeno K1)</a:t>
            </a:r>
          </a:p>
          <a:p>
            <a:pPr lvl="3" algn="just" eaLnBrk="1" hangingPunct="1">
              <a:lnSpc>
                <a:spcPct val="90000"/>
              </a:lnSpc>
              <a:defRPr/>
            </a:pPr>
            <a:r>
              <a:rPr lang="pt-BR" sz="1800" dirty="0" err="1"/>
              <a:t>Bacteremia</a:t>
            </a:r>
            <a:r>
              <a:rPr lang="pt-BR" sz="1800" dirty="0"/>
              <a:t>– </a:t>
            </a:r>
            <a:r>
              <a:rPr lang="pt-BR" sz="1800" dirty="0">
                <a:solidFill>
                  <a:srgbClr val="FFFF00"/>
                </a:solidFill>
              </a:rPr>
              <a:t>(apresentam antígeno K1)</a:t>
            </a:r>
          </a:p>
          <a:p>
            <a:pPr lvl="3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>
            <a:extLst>
              <a:ext uri="{FF2B5EF4-FFF2-40B4-BE49-F238E27FC236}">
                <a16:creationId xmlns:a16="http://schemas.microsoft.com/office/drawing/2014/main" id="{1707DA87-0AC4-88F3-97A2-ACCE05D47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60350"/>
            <a:ext cx="8229600" cy="6597650"/>
          </a:xfrm>
        </p:spPr>
        <p:txBody>
          <a:bodyPr/>
          <a:lstStyle/>
          <a:p>
            <a:pPr marL="342900" lvl="3" indent="-342900" algn="just" eaLnBrk="1" hangingPunct="1">
              <a:lnSpc>
                <a:spcPct val="80000"/>
              </a:lnSpc>
              <a:buClr>
                <a:schemeClr val="hlink"/>
              </a:buClr>
              <a:defRPr/>
            </a:pPr>
            <a:r>
              <a:rPr lang="pt-BR" sz="2400" u="sng" dirty="0">
                <a:solidFill>
                  <a:srgbClr val="FFFF00"/>
                </a:solidFill>
              </a:rPr>
              <a:t>Urinárias  (</a:t>
            </a:r>
            <a:r>
              <a:rPr lang="pt-BR" sz="2400" u="sng" dirty="0"/>
              <a:t> </a:t>
            </a:r>
            <a:r>
              <a:rPr lang="pt-BR" sz="2400" b="1" u="sng" dirty="0">
                <a:solidFill>
                  <a:srgbClr val="FFFF00"/>
                </a:solidFill>
              </a:rPr>
              <a:t>UPEC) </a:t>
            </a:r>
            <a:r>
              <a:rPr lang="pt-BR" sz="2800" dirty="0"/>
              <a:t>: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dirty="0"/>
              <a:t>90% dos casos (na comunidade) são </a:t>
            </a:r>
            <a:r>
              <a:rPr lang="pt-BR" sz="2400" i="1" dirty="0"/>
              <a:t>E. coli</a:t>
            </a:r>
            <a:r>
              <a:rPr lang="pt-BR" sz="2400" dirty="0"/>
              <a:t>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dirty="0"/>
              <a:t>Indivíduos hospitalizados a incidência é </a:t>
            </a:r>
            <a:r>
              <a:rPr lang="pt-BR" sz="2400" dirty="0">
                <a:sym typeface="Symbol" pitchFamily="18" charset="2"/>
              </a:rPr>
              <a:t>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i="1" dirty="0">
                <a:sym typeface="Symbol" pitchFamily="18" charset="2"/>
              </a:rPr>
              <a:t>E. coli </a:t>
            </a:r>
            <a:r>
              <a:rPr lang="pt-BR" sz="2400" dirty="0">
                <a:sym typeface="Symbol" pitchFamily="18" charset="2"/>
              </a:rPr>
              <a:t>com </a:t>
            </a:r>
            <a:r>
              <a:rPr lang="pt-BR" sz="2400" dirty="0">
                <a:solidFill>
                  <a:srgbClr val="FFFF00"/>
                </a:solidFill>
                <a:sym typeface="Symbol" pitchFamily="18" charset="2"/>
              </a:rPr>
              <a:t>fímbria P</a:t>
            </a:r>
            <a:r>
              <a:rPr lang="pt-BR" sz="2400" dirty="0">
                <a:sym typeface="Symbol" pitchFamily="18" charset="2"/>
              </a:rPr>
              <a:t> – aderência à mucosa das vias urinárias</a:t>
            </a:r>
          </a:p>
          <a:p>
            <a:pPr lvl="4" algn="just" eaLnBrk="1" hangingPunct="1">
              <a:lnSpc>
                <a:spcPct val="80000"/>
              </a:lnSpc>
              <a:defRPr/>
            </a:pPr>
            <a:r>
              <a:rPr lang="pt-BR" sz="1800" i="1" dirty="0">
                <a:sym typeface="Symbol" pitchFamily="18" charset="2"/>
              </a:rPr>
              <a:t>E. coli</a:t>
            </a:r>
            <a:r>
              <a:rPr lang="pt-BR" sz="1800" dirty="0">
                <a:sym typeface="Symbol" pitchFamily="18" charset="2"/>
              </a:rPr>
              <a:t> das fezes coloniza a uretra e vai para as vias urinárias superiores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800" u="sng" dirty="0">
                <a:solidFill>
                  <a:srgbClr val="FFFF00"/>
                </a:solidFill>
                <a:sym typeface="Symbol" pitchFamily="18" charset="2"/>
              </a:rPr>
              <a:t>Meningite</a:t>
            </a:r>
            <a:r>
              <a:rPr lang="pt-BR" sz="2800" dirty="0">
                <a:sym typeface="Symbol" pitchFamily="18" charset="2"/>
              </a:rPr>
              <a:t>: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dirty="0">
                <a:sym typeface="Symbol" pitchFamily="18" charset="2"/>
              </a:rPr>
              <a:t>Diferentes sorogrupos, que possuem </a:t>
            </a:r>
            <a:r>
              <a:rPr lang="pt-BR" sz="2400" dirty="0" err="1">
                <a:solidFill>
                  <a:srgbClr val="FFFF00"/>
                </a:solidFill>
                <a:sym typeface="Symbol" pitchFamily="18" charset="2"/>
              </a:rPr>
              <a:t>Ag</a:t>
            </a:r>
            <a:r>
              <a:rPr lang="pt-BR" sz="2400" dirty="0">
                <a:solidFill>
                  <a:srgbClr val="FFFF00"/>
                </a:solidFill>
                <a:sym typeface="Symbol" pitchFamily="18" charset="2"/>
              </a:rPr>
              <a:t> K1</a:t>
            </a:r>
            <a:r>
              <a:rPr lang="pt-BR" sz="2400" dirty="0">
                <a:sym typeface="Symbol" pitchFamily="18" charset="2"/>
              </a:rPr>
              <a:t> semelhante ao de</a:t>
            </a:r>
            <a:r>
              <a:rPr lang="pt-BR" sz="2400" i="1" dirty="0">
                <a:sym typeface="Symbol" pitchFamily="18" charset="2"/>
              </a:rPr>
              <a:t> </a:t>
            </a:r>
            <a:r>
              <a:rPr lang="pt-BR" sz="2400" b="1" i="1" dirty="0">
                <a:sym typeface="Symbol" pitchFamily="18" charset="2"/>
              </a:rPr>
              <a:t>N. </a:t>
            </a:r>
            <a:r>
              <a:rPr lang="pt-BR" sz="2400" b="1" i="1" dirty="0" err="1">
                <a:sym typeface="Symbol" pitchFamily="18" charset="2"/>
              </a:rPr>
              <a:t>meningitidis</a:t>
            </a:r>
            <a:r>
              <a:rPr lang="pt-BR" sz="2400" b="1" dirty="0">
                <a:sym typeface="Symbol" pitchFamily="18" charset="2"/>
              </a:rPr>
              <a:t> </a:t>
            </a:r>
            <a:r>
              <a:rPr lang="pt-BR" sz="2400" dirty="0">
                <a:sym typeface="Symbol" pitchFamily="18" charset="2"/>
              </a:rPr>
              <a:t>do grupo B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dirty="0">
                <a:sym typeface="Symbol" pitchFamily="18" charset="2"/>
              </a:rPr>
              <a:t>Normalmente o Bebê adquire a bactéria da mãe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>
              <a:sym typeface="Symbol" pitchFamily="18" charset="2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800" u="sng" dirty="0" err="1">
                <a:solidFill>
                  <a:srgbClr val="FFFF00"/>
                </a:solidFill>
              </a:rPr>
              <a:t>Bacteremia</a:t>
            </a:r>
            <a:r>
              <a:rPr lang="pt-BR" sz="2800" dirty="0"/>
              <a:t>: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dirty="0"/>
              <a:t>40 a 50% das bacteremias por Gram- são devidas a </a:t>
            </a:r>
            <a:r>
              <a:rPr lang="pt-BR" sz="2400" i="1" dirty="0"/>
              <a:t>E. coli</a:t>
            </a:r>
            <a:r>
              <a:rPr lang="pt-BR" sz="2400" dirty="0"/>
              <a:t>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pt-BR" sz="2400" dirty="0"/>
              <a:t>Fontes mais comuns de infecção são o trato urinário e digestivo, cateteres intravenosos, aparelhos respiratório e pele.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pt-BR" sz="24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>
            <a:extLst>
              <a:ext uri="{FF2B5EF4-FFF2-40B4-BE49-F238E27FC236}">
                <a16:creationId xmlns:a16="http://schemas.microsoft.com/office/drawing/2014/main" id="{3D73FD80-A688-7374-1727-78534F94D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92150"/>
            <a:ext cx="8229600" cy="4941888"/>
          </a:xfrm>
          <a:ln>
            <a:solidFill>
              <a:srgbClr val="FD2121"/>
            </a:solidFill>
          </a:ln>
        </p:spPr>
        <p:txBody>
          <a:bodyPr/>
          <a:lstStyle/>
          <a:p>
            <a:pPr lvl="1" algn="just" eaLnBrk="1" hangingPunct="1"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Diagnóstico</a:t>
            </a:r>
            <a:r>
              <a:rPr lang="pt-BR" dirty="0"/>
              <a:t>: isolamento e identificação bioquímica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Tratamento</a:t>
            </a:r>
            <a:r>
              <a:rPr lang="pt-BR" dirty="0"/>
              <a:t>:	Antibióticos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400" dirty="0"/>
              <a:t>	 (devendo-se levar em consideração a sensibilidade da amostra e a concentração que atinge no local da infecção)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fig25_1">
            <a:extLst>
              <a:ext uri="{FF2B5EF4-FFF2-40B4-BE49-F238E27FC236}">
                <a16:creationId xmlns:a16="http://schemas.microsoft.com/office/drawing/2014/main" id="{7E8E2AFA-61FC-8DB0-0506-94C28A06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8"/>
            <a:ext cx="8459788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6">
            <a:extLst>
              <a:ext uri="{FF2B5EF4-FFF2-40B4-BE49-F238E27FC236}">
                <a16:creationId xmlns:a16="http://schemas.microsoft.com/office/drawing/2014/main" id="{4C9563E0-5ED7-D038-52C2-51C380BEF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141663"/>
            <a:ext cx="720725" cy="3667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EIEC</a:t>
            </a:r>
          </a:p>
        </p:txBody>
      </p:sp>
      <p:sp>
        <p:nvSpPr>
          <p:cNvPr id="62467" name="Text Box 7">
            <a:extLst>
              <a:ext uri="{FF2B5EF4-FFF2-40B4-BE49-F238E27FC236}">
                <a16:creationId xmlns:a16="http://schemas.microsoft.com/office/drawing/2014/main" id="{A9D43FB1-9CD8-C6AB-EB91-4E4E13FA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3860800"/>
            <a:ext cx="720725" cy="3762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ETEC</a:t>
            </a:r>
          </a:p>
        </p:txBody>
      </p:sp>
      <p:sp>
        <p:nvSpPr>
          <p:cNvPr id="62468" name="Text Box 8">
            <a:extLst>
              <a:ext uri="{FF2B5EF4-FFF2-40B4-BE49-F238E27FC236}">
                <a16:creationId xmlns:a16="http://schemas.microsoft.com/office/drawing/2014/main" id="{8C8E3833-7985-B8DA-883E-2D5D4287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149725"/>
            <a:ext cx="720725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EPEC</a:t>
            </a:r>
          </a:p>
        </p:txBody>
      </p:sp>
      <p:sp>
        <p:nvSpPr>
          <p:cNvPr id="62469" name="Text Box 9">
            <a:extLst>
              <a:ext uri="{FF2B5EF4-FFF2-40B4-BE49-F238E27FC236}">
                <a16:creationId xmlns:a16="http://schemas.microsoft.com/office/drawing/2014/main" id="{AB79D897-FD77-C304-0B0C-F0A68AB1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76700"/>
            <a:ext cx="792163" cy="3667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EHEC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EA2DFD-A1E2-72FF-0C33-740EF1B5C8C5}"/>
              </a:ext>
            </a:extLst>
          </p:cNvPr>
          <p:cNvSpPr txBox="1"/>
          <p:nvPr/>
        </p:nvSpPr>
        <p:spPr>
          <a:xfrm>
            <a:off x="4911725" y="5257800"/>
            <a:ext cx="2089150" cy="12001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err="1"/>
              <a:t>VeroToxina</a:t>
            </a:r>
            <a:r>
              <a:rPr lang="pt-BR" dirty="0"/>
              <a:t>  =</a:t>
            </a:r>
          </a:p>
          <a:p>
            <a:pPr algn="ctr">
              <a:defRPr/>
            </a:pPr>
            <a:r>
              <a:rPr lang="pt-BR" dirty="0"/>
              <a:t>Toxina semelhante à toxina de </a:t>
            </a:r>
            <a:r>
              <a:rPr lang="pt-BR" i="1" dirty="0"/>
              <a:t>Shigella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F571D79-D255-3AE8-B5E7-5578429A2732}"/>
              </a:ext>
            </a:extLst>
          </p:cNvPr>
          <p:cNvCxnSpPr/>
          <p:nvPr/>
        </p:nvCxnSpPr>
        <p:spPr>
          <a:xfrm flipV="1">
            <a:off x="7004050" y="4598988"/>
            <a:ext cx="1612900" cy="846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871B94B-E37A-6F01-A95E-4D0129DD1253}"/>
              </a:ext>
            </a:extLst>
          </p:cNvPr>
          <p:cNvCxnSpPr/>
          <p:nvPr/>
        </p:nvCxnSpPr>
        <p:spPr>
          <a:xfrm>
            <a:off x="2568575" y="4902200"/>
            <a:ext cx="2347913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963E08-4E8F-3D4B-4929-E46D67496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5" y="45085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Demais  Enterobactérias</a:t>
            </a:r>
          </a:p>
        </p:txBody>
      </p:sp>
      <p:pic>
        <p:nvPicPr>
          <p:cNvPr id="63490" name="Imagem 7" descr="DSC00937.JPG">
            <a:extLst>
              <a:ext uri="{FF2B5EF4-FFF2-40B4-BE49-F238E27FC236}">
                <a16:creationId xmlns:a16="http://schemas.microsoft.com/office/drawing/2014/main" id="{9FB9F729-9397-8BD1-74D7-E83953CB0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836613"/>
            <a:ext cx="550703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">
            <a:extLst>
              <a:ext uri="{FF2B5EF4-FFF2-40B4-BE49-F238E27FC236}">
                <a16:creationId xmlns:a16="http://schemas.microsoft.com/office/drawing/2014/main" id="{9E66D744-D176-C33D-6BAA-3501A18A2A4A}"/>
              </a:ext>
            </a:extLst>
          </p:cNvPr>
          <p:cNvSpPr txBox="1">
            <a:spLocks noChangeArrowheads="1"/>
          </p:cNvSpPr>
          <p:nvPr/>
        </p:nvSpPr>
        <p:spPr bwMode="auto">
          <a:xfrm rot="-1619100">
            <a:off x="9520238" y="3503613"/>
            <a:ext cx="1366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Vamos lá..!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Shigella">
            <a:extLst>
              <a:ext uri="{FF2B5EF4-FFF2-40B4-BE49-F238E27FC236}">
                <a16:creationId xmlns:a16="http://schemas.microsoft.com/office/drawing/2014/main" id="{5CD75FF0-EEF0-9C23-3301-A94575B2B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733425"/>
            <a:ext cx="5113338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Text Box 6">
            <a:extLst>
              <a:ext uri="{FF2B5EF4-FFF2-40B4-BE49-F238E27FC236}">
                <a16:creationId xmlns:a16="http://schemas.microsoft.com/office/drawing/2014/main" id="{E3AE7DC5-52D1-562A-72A6-4026BD01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33375"/>
            <a:ext cx="2376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i="1"/>
              <a:t>Shigella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A5133D64-BFA1-FE6F-7883-22B40BB4F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5229225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400" dirty="0"/>
              <a:t>Bacilos Gram negativos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A maioria habita intestino do homem e de animais</a:t>
            </a:r>
          </a:p>
          <a:p>
            <a:pPr lvl="1" algn="just" eaLnBrk="1" hangingPunct="1">
              <a:defRPr/>
            </a:pPr>
            <a:r>
              <a:rPr lang="pt-BR" sz="2400" dirty="0"/>
              <a:t>Como microbiota normal</a:t>
            </a:r>
          </a:p>
          <a:p>
            <a:pPr lvl="1" algn="just" eaLnBrk="1" hangingPunct="1">
              <a:defRPr/>
            </a:pPr>
            <a:r>
              <a:rPr lang="pt-BR" sz="2400" dirty="0"/>
              <a:t>Ou como agentes de infecção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Podem ser encontrados numa grande diversidade de locais: água, plantas, solo, alimentos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Mas é </a:t>
            </a:r>
            <a:r>
              <a:rPr lang="pt-BR" sz="2400" dirty="0">
                <a:solidFill>
                  <a:schemeClr val="hlink"/>
                </a:solidFill>
              </a:rPr>
              <a:t>importante</a:t>
            </a:r>
            <a:r>
              <a:rPr lang="pt-BR" sz="2400" dirty="0"/>
              <a:t> ressaltar: principalmente no intestino (</a:t>
            </a:r>
            <a:r>
              <a:rPr lang="pt-BR" sz="2400" dirty="0">
                <a:solidFill>
                  <a:schemeClr val="hlink"/>
                </a:solidFill>
              </a:rPr>
              <a:t>entérica </a:t>
            </a:r>
            <a:r>
              <a:rPr lang="pt-BR" sz="2400" dirty="0"/>
              <a:t>= </a:t>
            </a:r>
            <a:r>
              <a:rPr lang="pt-BR" sz="2400" dirty="0">
                <a:solidFill>
                  <a:schemeClr val="hlink"/>
                </a:solidFill>
              </a:rPr>
              <a:t>trato intestinal</a:t>
            </a:r>
            <a:r>
              <a:rPr lang="pt-BR" sz="2400" dirty="0"/>
              <a:t>)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6AE9646-0B39-4B6C-5FFB-CA6CAE2A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625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Enterobactérias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F65699F0-C208-1007-5262-C5FFFD484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750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Shigella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941B750-FCD0-6A87-B126-3686DC6F8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371600"/>
            <a:ext cx="80645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000" dirty="0"/>
              <a:t>Quatro espécies: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000" b="1" i="1" dirty="0"/>
              <a:t>S. dysenteriae </a:t>
            </a:r>
            <a:r>
              <a:rPr lang="pt-BR" sz="2000" dirty="0"/>
              <a:t>(sorogrupo A: 13 sorotipos) – sorotipo I=       						</a:t>
            </a:r>
            <a:r>
              <a:rPr lang="pt-BR" sz="2400" dirty="0">
                <a:solidFill>
                  <a:srgbClr val="FFFF00"/>
                </a:solidFill>
              </a:rPr>
              <a:t>bacilo de Shiga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800" b="1" i="1" dirty="0"/>
              <a:t>S. </a:t>
            </a:r>
            <a:r>
              <a:rPr lang="pt-BR" sz="1800" b="1" i="1" dirty="0" err="1"/>
              <a:t>flexneri</a:t>
            </a:r>
            <a:r>
              <a:rPr lang="pt-BR" sz="1800" b="1" dirty="0"/>
              <a:t>  </a:t>
            </a:r>
            <a:r>
              <a:rPr lang="pt-BR" sz="1600" dirty="0"/>
              <a:t>(sorogrupo B: 6 sorotipos)</a:t>
            </a:r>
            <a:endParaRPr lang="pt-BR" sz="16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800" b="1" i="1" dirty="0"/>
              <a:t>S. </a:t>
            </a:r>
            <a:r>
              <a:rPr lang="pt-BR" sz="1800" b="1" i="1" dirty="0" err="1"/>
              <a:t>boydii</a:t>
            </a:r>
            <a:r>
              <a:rPr lang="pt-BR" sz="1800" b="1" dirty="0"/>
              <a:t>    </a:t>
            </a:r>
            <a:r>
              <a:rPr lang="pt-BR" sz="1600" dirty="0"/>
              <a:t>(sorogrupo C: 18 sorotipos)</a:t>
            </a:r>
            <a:endParaRPr lang="pt-BR" sz="16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800" b="1" i="1" dirty="0"/>
              <a:t>S. </a:t>
            </a:r>
            <a:r>
              <a:rPr lang="pt-BR" sz="1800" b="1" i="1" dirty="0" err="1"/>
              <a:t>sonnei</a:t>
            </a:r>
            <a:r>
              <a:rPr lang="pt-BR" sz="1800" b="1" i="1" dirty="0"/>
              <a:t>   </a:t>
            </a:r>
            <a:r>
              <a:rPr lang="pt-BR" sz="1600" dirty="0"/>
              <a:t>(sorogrupo D: 1 sorotipo: forma I (lisa - plasmídio de 120MDa),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600" dirty="0"/>
              <a:t>					       forma II (rugosa)</a:t>
            </a:r>
            <a:endParaRPr lang="pt-BR" sz="1600" i="1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i="1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800" i="1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800" i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800" b="1" dirty="0">
                <a:solidFill>
                  <a:srgbClr val="FFFF00"/>
                </a:solidFill>
              </a:rPr>
              <a:t>São desprovidas</a:t>
            </a:r>
            <a:r>
              <a:rPr lang="pt-BR" sz="1800" dirty="0"/>
              <a:t> dos antígenos K e H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600" dirty="0"/>
              <a:t>						     (sem cápsula e imóveis)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1800" dirty="0"/>
              <a:t>Os Sorotipos são caracterizados </a:t>
            </a:r>
            <a:r>
              <a:rPr lang="pt-BR" sz="1800" b="1" dirty="0"/>
              <a:t>apenas</a:t>
            </a:r>
            <a:r>
              <a:rPr lang="pt-BR" sz="1800" dirty="0"/>
              <a:t> pelo </a:t>
            </a:r>
            <a:r>
              <a:rPr lang="pt-BR" sz="1800" b="1" dirty="0" err="1"/>
              <a:t>Ag</a:t>
            </a:r>
            <a:r>
              <a:rPr lang="pt-BR" sz="1800" b="1" dirty="0"/>
              <a:t> O</a:t>
            </a:r>
          </a:p>
        </p:txBody>
      </p:sp>
      <p:sp>
        <p:nvSpPr>
          <p:cNvPr id="65539" name="Text Box 4">
            <a:extLst>
              <a:ext uri="{FF2B5EF4-FFF2-40B4-BE49-F238E27FC236}">
                <a16:creationId xmlns:a16="http://schemas.microsoft.com/office/drawing/2014/main" id="{F0D4C672-F63B-55E0-6194-F69E8A69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732463"/>
            <a:ext cx="7200900" cy="523875"/>
          </a:xfrm>
          <a:prstGeom prst="rect">
            <a:avLst/>
          </a:prstGeom>
          <a:solidFill>
            <a:srgbClr val="0D05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400"/>
              <a:t>OBS: </a:t>
            </a:r>
            <a:r>
              <a:rPr lang="pt-BR" altLang="pt-BR" sz="1400" i="1"/>
              <a:t>Shigella</a:t>
            </a:r>
            <a:r>
              <a:rPr lang="pt-BR" altLang="pt-BR" sz="1400"/>
              <a:t> é a bactéria do não (todas as provas bioquímicas tem resultado negativo, todavia, muito baixo número de bactérias pode causar uma infecção.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AE53AD5-6C6A-DDE2-122B-63F2F2F60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Shigella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332603E-AF7A-A102-7F6E-6173CA599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412875"/>
            <a:ext cx="9444038" cy="4968875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/>
              <a:t>Causa shigelose ou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disenteria bacilar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000" dirty="0"/>
              <a:t>com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2000" dirty="0"/>
              <a:t>  	   			dores abdominais, muco e sangue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/>
              <a:t>Localiza-se no íleo terminal e cólon, </a:t>
            </a:r>
            <a:r>
              <a:rPr lang="pt-BR" sz="2000" b="1" u="sng" dirty="0">
                <a:solidFill>
                  <a:schemeClr val="tx2">
                    <a:lumMod val="75000"/>
                  </a:schemeClr>
                </a:solidFill>
              </a:rPr>
              <a:t>invasão  das células do epitélio</a:t>
            </a:r>
            <a:r>
              <a:rPr lang="pt-BR" sz="2000" dirty="0">
                <a:solidFill>
                  <a:schemeClr val="tx2"/>
                </a:solidFill>
              </a:rPr>
              <a:t> </a:t>
            </a:r>
            <a:r>
              <a:rPr lang="pt-BR" sz="2000" dirty="0"/>
              <a:t>e destruição da camada da mucosa, com intensa reação inflamatória, destruição de leucócitos (produzindo muco) e sangue nas fezes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>
              <a:solidFill>
                <a:srgbClr val="FFFF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2000" dirty="0">
                <a:solidFill>
                  <a:srgbClr val="FFFF00"/>
                </a:solidFill>
              </a:rPr>
              <a:t>Pode causar </a:t>
            </a:r>
            <a:r>
              <a:rPr lang="pt-BR" sz="20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FFFF00"/>
                </a:solidFill>
              </a:rPr>
              <a:t>síndrome hemolítica urêmica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FF00"/>
                </a:solidFill>
              </a:rPr>
              <a:t>(SHU)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	 				(como EHEC)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/>
              <a:t>Transmissão através de água e alimentos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Tem </a:t>
            </a:r>
            <a:r>
              <a:rPr lang="pt-BR" sz="2000" u="sng" dirty="0">
                <a:solidFill>
                  <a:srgbClr val="FFFF00"/>
                </a:solidFill>
              </a:rPr>
              <a:t>alto poder infectante </a:t>
            </a:r>
            <a:r>
              <a:rPr lang="pt-BR" sz="2000" dirty="0">
                <a:solidFill>
                  <a:srgbClr val="FFFF00"/>
                </a:solidFill>
              </a:rPr>
              <a:t>(</a:t>
            </a:r>
            <a:r>
              <a:rPr lang="pt-BR" sz="2000" u="sng" dirty="0">
                <a:solidFill>
                  <a:srgbClr val="FFFF00"/>
                </a:solidFill>
              </a:rPr>
              <a:t>10-100</a:t>
            </a:r>
            <a:r>
              <a:rPr lang="pt-BR" sz="2000" dirty="0">
                <a:solidFill>
                  <a:srgbClr val="FFFF00"/>
                </a:solidFill>
              </a:rPr>
              <a:t> </a:t>
            </a:r>
            <a:r>
              <a:rPr lang="pt-BR" sz="2000" dirty="0" err="1">
                <a:solidFill>
                  <a:srgbClr val="FFFF00"/>
                </a:solidFill>
              </a:rPr>
              <a:t>ufc</a:t>
            </a:r>
            <a:r>
              <a:rPr lang="pt-BR" sz="2000" dirty="0"/>
              <a:t>)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000" dirty="0"/>
              <a:t>Período de incubação é curto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69CA2FA-76D0-1577-78F9-C1F2C5880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93663"/>
            <a:ext cx="8229600" cy="111125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Shigella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24D43A3-CEE5-157D-110F-C14492FA2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052513"/>
            <a:ext cx="8229600" cy="5400675"/>
          </a:xfrm>
          <a:ln>
            <a:solidFill>
              <a:srgbClr val="FD2121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Não ocorre em animais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Raramente invade a </a:t>
            </a:r>
            <a:r>
              <a:rPr lang="pt-BR" sz="2400" u="sng" dirty="0"/>
              <a:t>circulação</a:t>
            </a:r>
            <a:r>
              <a:rPr lang="pt-BR" sz="2400" dirty="0"/>
              <a:t> do paciente.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Capacidade de </a:t>
            </a:r>
            <a:r>
              <a:rPr lang="pt-BR" sz="2400" u="sng" dirty="0"/>
              <a:t>invadir células do epitélio</a:t>
            </a:r>
            <a:r>
              <a:rPr lang="pt-BR" sz="2400" dirty="0"/>
              <a:t> é mediada por </a:t>
            </a:r>
            <a:r>
              <a:rPr lang="pt-BR" sz="2400" dirty="0">
                <a:solidFill>
                  <a:srgbClr val="FFFF00"/>
                </a:solidFill>
              </a:rPr>
              <a:t>genes em </a:t>
            </a:r>
            <a:r>
              <a:rPr lang="pt-BR" sz="2400" b="1" u="sng" dirty="0">
                <a:solidFill>
                  <a:srgbClr val="FFFF00"/>
                </a:solidFill>
              </a:rPr>
              <a:t>plasmídeo</a:t>
            </a:r>
            <a:r>
              <a:rPr lang="pt-BR" sz="2400" dirty="0">
                <a:solidFill>
                  <a:srgbClr val="FFFF00"/>
                </a:solidFill>
              </a:rPr>
              <a:t> (plasmídeo </a:t>
            </a:r>
            <a:r>
              <a:rPr lang="pt-BR" sz="2400" dirty="0" err="1">
                <a:solidFill>
                  <a:srgbClr val="FFFF00"/>
                </a:solidFill>
              </a:rPr>
              <a:t>pINV</a:t>
            </a:r>
            <a:r>
              <a:rPr lang="pt-BR" sz="2400" dirty="0">
                <a:solidFill>
                  <a:srgbClr val="FFFF00"/>
                </a:solidFill>
              </a:rPr>
              <a:t>) </a:t>
            </a:r>
            <a:r>
              <a:rPr lang="pt-BR" sz="2400" u="sng" dirty="0">
                <a:solidFill>
                  <a:srgbClr val="FFFF00"/>
                </a:solidFill>
              </a:rPr>
              <a:t>(= EIEC)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dirty="0"/>
              <a:t>Demais fases são mediadas por genes no </a:t>
            </a:r>
            <a:r>
              <a:rPr lang="pt-BR" sz="2400" b="1" dirty="0">
                <a:solidFill>
                  <a:srgbClr val="FFFF00"/>
                </a:solidFill>
              </a:rPr>
              <a:t>cromossoma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400" b="1" u="sng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u="sng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u="sng" dirty="0">
                <a:solidFill>
                  <a:srgbClr val="FFFF00"/>
                </a:solidFill>
              </a:rPr>
              <a:t>Produzem toxina de Shiga</a:t>
            </a:r>
            <a:endParaRPr lang="pt-BR" sz="2400" dirty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pt-BR" sz="2400" i="1" dirty="0"/>
              <a:t>S. dysenteriae</a:t>
            </a:r>
            <a:r>
              <a:rPr lang="pt-BR" sz="2400" dirty="0"/>
              <a:t> tipo 1 pode provocar a síndrome hemolítica urêmica (HUS), pois produz altos níveis de </a:t>
            </a:r>
            <a:r>
              <a:rPr lang="pt-BR" sz="2400" b="1" dirty="0">
                <a:solidFill>
                  <a:srgbClr val="FF9900"/>
                </a:solidFill>
              </a:rPr>
              <a:t>toxina </a:t>
            </a:r>
            <a:r>
              <a:rPr lang="pt-BR" sz="2400" b="1" dirty="0" err="1">
                <a:solidFill>
                  <a:srgbClr val="FF9900"/>
                </a:solidFill>
              </a:rPr>
              <a:t>Stx</a:t>
            </a:r>
            <a:r>
              <a:rPr lang="pt-BR" sz="2400" dirty="0"/>
              <a:t> </a:t>
            </a:r>
            <a:r>
              <a:rPr lang="pt-BR" sz="2400" u="sng" dirty="0">
                <a:solidFill>
                  <a:srgbClr val="FF9900"/>
                </a:solidFill>
              </a:rPr>
              <a:t>(+ violenta que EHEC)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t-BR" sz="2400" u="sng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abbildung1">
            <a:extLst>
              <a:ext uri="{FF2B5EF4-FFF2-40B4-BE49-F238E27FC236}">
                <a16:creationId xmlns:a16="http://schemas.microsoft.com/office/drawing/2014/main" id="{BFAD2768-3523-EA5F-D409-6F3E381A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622550"/>
            <a:ext cx="44275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 descr="shigella%20spread">
            <a:extLst>
              <a:ext uri="{FF2B5EF4-FFF2-40B4-BE49-F238E27FC236}">
                <a16:creationId xmlns:a16="http://schemas.microsoft.com/office/drawing/2014/main" id="{F20711D2-6394-92FF-94FA-59F67F56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14438"/>
            <a:ext cx="4427538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6">
            <a:extLst>
              <a:ext uri="{FF2B5EF4-FFF2-40B4-BE49-F238E27FC236}">
                <a16:creationId xmlns:a16="http://schemas.microsoft.com/office/drawing/2014/main" id="{74DD63D4-063D-A800-5C79-A4067CDC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8000"/>
            <a:ext cx="23764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i="1"/>
              <a:t>Shigella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 descr="Figure 9">
            <a:extLst>
              <a:ext uri="{FF2B5EF4-FFF2-40B4-BE49-F238E27FC236}">
                <a16:creationId xmlns:a16="http://schemas.microsoft.com/office/drawing/2014/main" id="{82A98DBD-E395-3A6F-E42E-6B1591C6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627063"/>
            <a:ext cx="4418012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6">
            <a:extLst>
              <a:ext uri="{FF2B5EF4-FFF2-40B4-BE49-F238E27FC236}">
                <a16:creationId xmlns:a16="http://schemas.microsoft.com/office/drawing/2014/main" id="{51DA3C0A-30F8-FE8C-2145-6073FDFD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084763"/>
            <a:ext cx="3313113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Invasão</a:t>
            </a:r>
            <a:r>
              <a:rPr lang="pt-BR" altLang="pt-BR" sz="1800" b="1" i="1"/>
              <a:t>  </a:t>
            </a:r>
            <a:r>
              <a:rPr lang="pt-BR" altLang="pt-BR" sz="1800" b="1"/>
              <a:t>do epitélio por </a:t>
            </a:r>
            <a:r>
              <a:rPr lang="pt-BR" altLang="pt-BR" sz="1800" b="1" i="1"/>
              <a:t>Shigella </a:t>
            </a:r>
            <a:r>
              <a:rPr lang="pt-BR" altLang="pt-BR" sz="1800" b="1"/>
              <a:t>:</a:t>
            </a:r>
            <a:r>
              <a:rPr lang="pt-BR" altLang="pt-B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Secreta proteínas de virulência e invade as células</a:t>
            </a:r>
          </a:p>
        </p:txBody>
      </p:sp>
      <p:sp>
        <p:nvSpPr>
          <p:cNvPr id="69635" name="Text Box 6">
            <a:extLst>
              <a:ext uri="{FF2B5EF4-FFF2-40B4-BE49-F238E27FC236}">
                <a16:creationId xmlns:a16="http://schemas.microsoft.com/office/drawing/2014/main" id="{EA6EAA93-1394-6BCF-BB34-A82881D19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04813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i="1"/>
              <a:t>Shigella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6DC7FAE0-3AF6-5819-5B35-A3BF8D08E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8" y="1103313"/>
            <a:ext cx="10972800" cy="928687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Fonte de infecção e transmissão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2DEA3BA6-61C9-7642-7697-E5C8DA2F3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179638"/>
            <a:ext cx="10972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Ocorre em qualquer idade, mas incidência maior a partir dos 2 anos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Infecção transmitida através de água, alimentos contaminados e também por </a:t>
            </a:r>
            <a:r>
              <a:rPr lang="pt-BR" dirty="0">
                <a:solidFill>
                  <a:srgbClr val="FFFF00"/>
                </a:solidFill>
              </a:rPr>
              <a:t>contato pessoal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/>
              <a:t>Reservatório é o homem, sadio ou doente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70659" name="Text Box 6">
            <a:extLst>
              <a:ext uri="{FF2B5EF4-FFF2-40B4-BE49-F238E27FC236}">
                <a16:creationId xmlns:a16="http://schemas.microsoft.com/office/drawing/2014/main" id="{20D03021-1B72-DFEC-0F55-B4A2A86E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07950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i="1">
                <a:solidFill>
                  <a:srgbClr val="FFFF00"/>
                </a:solidFill>
              </a:rPr>
              <a:t>Shigella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E29EEC6B-FDB3-C82B-1E07-71DDDA633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Diagnóstico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82FCE17-A12E-0E9A-F90F-5E92DA5F5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1950" y="1381125"/>
            <a:ext cx="9288463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pt-BR" dirty="0"/>
              <a:t>Isolamento da </a:t>
            </a:r>
            <a:r>
              <a:rPr lang="pt-BR" i="1" dirty="0"/>
              <a:t>Shigella</a:t>
            </a:r>
            <a:r>
              <a:rPr lang="pt-BR" dirty="0"/>
              <a:t> das fezes em meios MacConkey e SS;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/>
              <a:t>Identificação por provas bioquímicas e sorológicas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>
                <a:solidFill>
                  <a:srgbClr val="FFFF00"/>
                </a:solidFill>
              </a:rPr>
              <a:t>Shigelose exige tratamento específico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pt-BR" dirty="0">
                <a:solidFill>
                  <a:srgbClr val="FFFF00"/>
                </a:solidFill>
              </a:rPr>
              <a:t>O </a:t>
            </a:r>
            <a:r>
              <a:rPr lang="pt-BR" u="sng" dirty="0">
                <a:solidFill>
                  <a:srgbClr val="FFFF00"/>
                </a:solidFill>
              </a:rPr>
              <a:t>antimicrobiano</a:t>
            </a:r>
            <a:r>
              <a:rPr lang="pt-BR" dirty="0">
                <a:solidFill>
                  <a:srgbClr val="FFFF00"/>
                </a:solidFill>
              </a:rPr>
              <a:t> deve atingir concentrações séricas para que as bactérias que se encontram no </a:t>
            </a:r>
            <a:r>
              <a:rPr lang="pt-BR" u="sng" dirty="0">
                <a:solidFill>
                  <a:srgbClr val="FFFF00"/>
                </a:solidFill>
              </a:rPr>
              <a:t>interior da mucosa possam ser atingidas</a:t>
            </a:r>
          </a:p>
        </p:txBody>
      </p:sp>
      <p:sp>
        <p:nvSpPr>
          <p:cNvPr id="71683" name="Text Box 6">
            <a:extLst>
              <a:ext uri="{FF2B5EF4-FFF2-40B4-BE49-F238E27FC236}">
                <a16:creationId xmlns:a16="http://schemas.microsoft.com/office/drawing/2014/main" id="{FB14A039-9207-D73F-77A4-A62C3DB80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07950"/>
            <a:ext cx="2376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000" i="1">
                <a:solidFill>
                  <a:srgbClr val="FFFF00"/>
                </a:solidFill>
              </a:rPr>
              <a:t>Shigella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A2E9F2C1-19EA-39E4-F079-00DE6AA9F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968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Salmonella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68AB314-2C01-C585-8771-5FEF2CF6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2276475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i="1" dirty="0">
                <a:solidFill>
                  <a:srgbClr val="FFFF00"/>
                </a:solidFill>
              </a:rPr>
              <a:t>- </a:t>
            </a:r>
            <a:r>
              <a:rPr lang="pt-BR" sz="2400" i="1" dirty="0">
                <a:solidFill>
                  <a:srgbClr val="FFFF00"/>
                </a:solidFill>
              </a:rPr>
              <a:t>S. </a:t>
            </a:r>
            <a:r>
              <a:rPr lang="pt-BR" sz="2400" i="1" dirty="0" err="1">
                <a:solidFill>
                  <a:srgbClr val="FFFF00"/>
                </a:solidFill>
              </a:rPr>
              <a:t>enterica</a:t>
            </a:r>
            <a:r>
              <a:rPr lang="pt-BR" sz="1800" i="1" dirty="0"/>
              <a:t> – </a:t>
            </a:r>
            <a:r>
              <a:rPr lang="pt-BR" sz="1800" dirty="0"/>
              <a:t>várias subespécies: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	 	- </a:t>
            </a:r>
            <a:r>
              <a:rPr lang="pt-BR" sz="1800" i="1" dirty="0"/>
              <a:t>S</a:t>
            </a:r>
            <a:r>
              <a:rPr lang="pt-BR" sz="1800" dirty="0"/>
              <a:t>. Dublin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		- </a:t>
            </a:r>
            <a:r>
              <a:rPr lang="pt-BR" sz="1800" i="1" dirty="0"/>
              <a:t>S</a:t>
            </a:r>
            <a:r>
              <a:rPr lang="pt-BR" sz="1800" dirty="0"/>
              <a:t>. Newport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		- </a:t>
            </a:r>
            <a:r>
              <a:rPr lang="pt-BR" sz="1800" i="1" dirty="0"/>
              <a:t>S</a:t>
            </a:r>
            <a:r>
              <a:rPr lang="pt-BR" sz="1800" dirty="0"/>
              <a:t>. </a:t>
            </a:r>
            <a:r>
              <a:rPr lang="pt-BR" sz="1800" dirty="0" err="1"/>
              <a:t>Enteritidis</a:t>
            </a:r>
            <a:endParaRPr lang="pt-BR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		- </a:t>
            </a:r>
            <a:r>
              <a:rPr lang="pt-BR" sz="1800" i="1" dirty="0"/>
              <a:t>S.</a:t>
            </a:r>
            <a:r>
              <a:rPr lang="pt-BR" sz="1800" dirty="0"/>
              <a:t> Typhimurium (homem e bovinos)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		 - </a:t>
            </a:r>
            <a:r>
              <a:rPr lang="pt-BR" sz="1800" i="1" dirty="0"/>
              <a:t>S.</a:t>
            </a:r>
            <a:r>
              <a:rPr lang="pt-BR" sz="1800" dirty="0"/>
              <a:t> </a:t>
            </a:r>
            <a:r>
              <a:rPr lang="pt-BR" sz="1800" dirty="0" err="1"/>
              <a:t>Typhi</a:t>
            </a:r>
            <a:r>
              <a:rPr lang="pt-BR" sz="1800" dirty="0"/>
              <a:t> (homem)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800" dirty="0"/>
              <a:t>		 - S. </a:t>
            </a:r>
            <a:r>
              <a:rPr lang="pt-BR" sz="1800" dirty="0" err="1"/>
              <a:t>Paratyphi</a:t>
            </a:r>
            <a:endParaRPr lang="pt-BR" sz="1800" dirty="0"/>
          </a:p>
          <a:p>
            <a:pPr eaLnBrk="1" hangingPunct="1">
              <a:lnSpc>
                <a:spcPct val="80000"/>
              </a:lnSpc>
              <a:defRPr/>
            </a:pPr>
            <a:endParaRPr lang="pt-BR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400" i="1" dirty="0">
                <a:hlinkClick r:id="rId2" tooltip="Salmonella bongori"/>
              </a:rPr>
              <a:t>Salmonella </a:t>
            </a:r>
            <a:r>
              <a:rPr lang="pt-BR" sz="2400" i="1" dirty="0" err="1">
                <a:hlinkClick r:id="rId2" tooltip="Salmonella bongori"/>
              </a:rPr>
              <a:t>bongori</a:t>
            </a:r>
            <a:br>
              <a:rPr lang="pt-BR" sz="2400" i="1" dirty="0"/>
            </a:br>
            <a:endParaRPr lang="pt-BR" sz="24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t-BR" sz="2400" i="1" dirty="0">
                <a:hlinkClick r:id="rId3" tooltip="Salmonella choleraesuis"/>
              </a:rPr>
              <a:t>Salmonella </a:t>
            </a:r>
            <a:r>
              <a:rPr lang="pt-BR" sz="2400" i="1" dirty="0" err="1">
                <a:hlinkClick r:id="rId3" tooltip="Salmonella choleraesuis"/>
              </a:rPr>
              <a:t>choleraesuis</a:t>
            </a:r>
            <a:br>
              <a:rPr lang="pt-BR" sz="2400" i="1" dirty="0"/>
            </a:br>
            <a:endParaRPr lang="pt-BR" sz="24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400" dirty="0"/>
              <a:t>    </a:t>
            </a:r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B869C917-BE5E-5344-6B8E-B9D580FB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276350"/>
            <a:ext cx="7991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- Normalmente são lac-, porém confundem </a:t>
            </a:r>
            <a:r>
              <a:rPr lang="pt-BR" altLang="pt-BR" sz="1800">
                <a:solidFill>
                  <a:srgbClr val="FFFF00"/>
                </a:solidFill>
              </a:rPr>
              <a:t>quando tem plasmídeo lac+</a:t>
            </a:r>
            <a:r>
              <a:rPr lang="pt-BR" altLang="pt-BR" sz="1800"/>
              <a:t>  </a:t>
            </a: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ED121EF0-A368-30FE-F82A-6C2B47ABE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44675"/>
            <a:ext cx="14398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800"/>
              <a:t>Espécies:</a:t>
            </a:r>
          </a:p>
        </p:txBody>
      </p:sp>
      <p:pic>
        <p:nvPicPr>
          <p:cNvPr id="72709" name="Picture 8" descr="salmonella">
            <a:extLst>
              <a:ext uri="{FF2B5EF4-FFF2-40B4-BE49-F238E27FC236}">
                <a16:creationId xmlns:a16="http://schemas.microsoft.com/office/drawing/2014/main" id="{865B7FCF-B227-3CA7-ECA6-780AF61A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276475"/>
            <a:ext cx="28575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 Box 9">
            <a:extLst>
              <a:ext uri="{FF2B5EF4-FFF2-40B4-BE49-F238E27FC236}">
                <a16:creationId xmlns:a16="http://schemas.microsoft.com/office/drawing/2014/main" id="{B3C1C5A5-1B02-83CD-DEBA-4286E05A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3933825"/>
            <a:ext cx="1295400" cy="846138"/>
          </a:xfrm>
          <a:prstGeom prst="rect">
            <a:avLst/>
          </a:prstGeom>
          <a:solidFill>
            <a:srgbClr val="0D05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400"/>
              <a:t>Febre tifóide e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400"/>
              <a:t>paratifoide</a:t>
            </a:r>
            <a:endParaRPr lang="pt-BR" altLang="pt-BR" sz="1400"/>
          </a:p>
        </p:txBody>
      </p:sp>
      <p:sp>
        <p:nvSpPr>
          <p:cNvPr id="72711" name="Line 10">
            <a:extLst>
              <a:ext uri="{FF2B5EF4-FFF2-40B4-BE49-F238E27FC236}">
                <a16:creationId xmlns:a16="http://schemas.microsoft.com/office/drawing/2014/main" id="{FF676CA2-0180-A443-D537-A04FEDB4EB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500" y="3933825"/>
            <a:ext cx="5746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712" name="Line 11">
            <a:extLst>
              <a:ext uri="{FF2B5EF4-FFF2-40B4-BE49-F238E27FC236}">
                <a16:creationId xmlns:a16="http://schemas.microsoft.com/office/drawing/2014/main" id="{E4B3041E-92EF-1EF2-D984-3ED8298729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11675" y="4149725"/>
            <a:ext cx="11525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>
            <a:extLst>
              <a:ext uri="{FF2B5EF4-FFF2-40B4-BE49-F238E27FC236}">
                <a16:creationId xmlns:a16="http://schemas.microsoft.com/office/drawing/2014/main" id="{F9BFD530-B0AB-8726-FEBD-966BF0AC2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285750"/>
            <a:ext cx="3033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Salmonella</a:t>
            </a:r>
          </a:p>
        </p:txBody>
      </p:sp>
      <p:sp>
        <p:nvSpPr>
          <p:cNvPr id="73730" name="Text Box 5">
            <a:extLst>
              <a:ext uri="{FF2B5EF4-FFF2-40B4-BE49-F238E27FC236}">
                <a16:creationId xmlns:a16="http://schemas.microsoft.com/office/drawing/2014/main" id="{25061311-B49E-7B6E-6ECB-77C3209F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285875"/>
            <a:ext cx="489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2800"/>
              <a:t>Tem muitas fímbrias</a:t>
            </a:r>
            <a:endParaRPr lang="pt-BR" altLang="pt-BR" sz="2800"/>
          </a:p>
        </p:txBody>
      </p:sp>
      <p:pic>
        <p:nvPicPr>
          <p:cNvPr id="73731" name="Picture 8" descr="salmonella">
            <a:extLst>
              <a:ext uri="{FF2B5EF4-FFF2-40B4-BE49-F238E27FC236}">
                <a16:creationId xmlns:a16="http://schemas.microsoft.com/office/drawing/2014/main" id="{7DFC008E-85AD-B6A4-F301-762DB1897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357313"/>
            <a:ext cx="42433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>
            <a:extLst>
              <a:ext uri="{FF2B5EF4-FFF2-40B4-BE49-F238E27FC236}">
                <a16:creationId xmlns:a16="http://schemas.microsoft.com/office/drawing/2014/main" id="{09094780-13E6-EF7E-835A-4DA74DE82572}"/>
              </a:ext>
            </a:extLst>
          </p:cNvPr>
          <p:cNvSpPr/>
          <p:nvPr/>
        </p:nvSpPr>
        <p:spPr>
          <a:xfrm>
            <a:off x="3095625" y="1928813"/>
            <a:ext cx="500063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106DC458-3721-4E82-9658-F57FD9AB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857625"/>
            <a:ext cx="307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2800"/>
              <a:t>Tem motilidade</a:t>
            </a:r>
            <a:endParaRPr lang="pt-BR" altLang="pt-BR" sz="2800"/>
          </a:p>
        </p:txBody>
      </p:sp>
      <p:sp>
        <p:nvSpPr>
          <p:cNvPr id="73734" name="Rectangle 1">
            <a:extLst>
              <a:ext uri="{FF2B5EF4-FFF2-40B4-BE49-F238E27FC236}">
                <a16:creationId xmlns:a16="http://schemas.microsoft.com/office/drawing/2014/main" id="{199A71FC-F053-EEEA-8CDA-0C241F7D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007100"/>
            <a:ext cx="4572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1"/>
                </a:solidFill>
                <a:hlinkClick r:id="rId3"/>
              </a:rPr>
              <a:t>https://saude.gov.br/saude-de-a-z/Salmonella</a:t>
            </a:r>
            <a:r>
              <a:rPr lang="pt-BR" altLang="pt-BR" sz="1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3D64721-8837-7799-C795-D6706340C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8272D00E-7261-5E49-B036-9FFF4CBB3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74755" name="Picture 5" descr="salmonella_ec">
            <a:extLst>
              <a:ext uri="{FF2B5EF4-FFF2-40B4-BE49-F238E27FC236}">
                <a16:creationId xmlns:a16="http://schemas.microsoft.com/office/drawing/2014/main" id="{A58C392F-0E36-DFE7-3F78-DB309800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8820150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D9026C1-3910-1A37-9C33-8F406A0B6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Bactérias Enteropatogênicas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E7349BCC-F122-6F06-D86A-40031B115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981200"/>
            <a:ext cx="8713788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Enteropatogênicas</a:t>
            </a:r>
          </a:p>
          <a:p>
            <a:pPr eaLnBrk="1" hangingPunct="1">
              <a:defRPr/>
            </a:pPr>
            <a:r>
              <a:rPr lang="pt-BR" dirty="0"/>
              <a:t>Causam diarréia no homem e em animais</a:t>
            </a:r>
          </a:p>
          <a:p>
            <a:pPr lvl="2" algn="just" eaLnBrk="1" hangingPunct="1">
              <a:defRPr/>
            </a:pPr>
            <a:r>
              <a:rPr lang="pt-BR" dirty="0"/>
              <a:t>Importantes em </a:t>
            </a:r>
            <a:r>
              <a:rPr lang="pt-BR" dirty="0" err="1">
                <a:solidFill>
                  <a:srgbClr val="FFFF00"/>
                </a:solidFill>
              </a:rPr>
              <a:t>diarréias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disenterias</a:t>
            </a:r>
          </a:p>
          <a:p>
            <a:pPr algn="just" eaLnBrk="1" hangingPunct="1">
              <a:defRPr/>
            </a:pPr>
            <a:r>
              <a:rPr lang="pt-BR" dirty="0"/>
              <a:t>Peculiaridades:</a:t>
            </a:r>
          </a:p>
          <a:p>
            <a:pPr lvl="1" algn="just" eaLnBrk="1" hangingPunct="1">
              <a:defRPr/>
            </a:pPr>
            <a:r>
              <a:rPr lang="pt-BR" dirty="0"/>
              <a:t>Todas são bacilos Gram negativos</a:t>
            </a:r>
          </a:p>
          <a:p>
            <a:pPr lvl="1" algn="just" eaLnBrk="1" hangingPunct="1">
              <a:defRPr/>
            </a:pPr>
            <a:r>
              <a:rPr lang="pt-BR" dirty="0"/>
              <a:t>Todas fermentam glicose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B33BDD00-5CB2-59EC-A674-4CB30364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516563"/>
            <a:ext cx="731520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Qual a diferença entre </a:t>
            </a:r>
            <a:r>
              <a:rPr lang="pt-BR" altLang="pt-BR" sz="2400">
                <a:solidFill>
                  <a:srgbClr val="FFFF00"/>
                </a:solidFill>
              </a:rPr>
              <a:t>Diarréia  e   Disenteria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ruffling">
            <a:extLst>
              <a:ext uri="{FF2B5EF4-FFF2-40B4-BE49-F238E27FC236}">
                <a16:creationId xmlns:a16="http://schemas.microsoft.com/office/drawing/2014/main" id="{F6D530CA-578E-6651-CCA2-8F0519A59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260350"/>
            <a:ext cx="7164387" cy="549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8" name="Text Box 7">
            <a:extLst>
              <a:ext uri="{FF2B5EF4-FFF2-40B4-BE49-F238E27FC236}">
                <a16:creationId xmlns:a16="http://schemas.microsoft.com/office/drawing/2014/main" id="{C97F8ED7-3BCE-191D-28D0-58C34E797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6021388"/>
            <a:ext cx="504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800" i="1"/>
              <a:t>- Salmonella</a:t>
            </a:r>
            <a:r>
              <a:rPr lang="pt-BR" altLang="pt-BR" sz="1800"/>
              <a:t>  - “Ruffling”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 descr="goos2b.jpg (39764 bytes)">
            <a:extLst>
              <a:ext uri="{FF2B5EF4-FFF2-40B4-BE49-F238E27FC236}">
                <a16:creationId xmlns:a16="http://schemas.microsoft.com/office/drawing/2014/main" id="{BEEA174F-434A-06D6-AD61-AB8C9CB0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6850"/>
            <a:ext cx="4038600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6">
            <a:extLst>
              <a:ext uri="{FF2B5EF4-FFF2-40B4-BE49-F238E27FC236}">
                <a16:creationId xmlns:a16="http://schemas.microsoft.com/office/drawing/2014/main" id="{37E2811A-8F38-A056-5AEE-97DC7C0B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5316538"/>
            <a:ext cx="526415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Invasão do epitélio por </a:t>
            </a:r>
            <a:r>
              <a:rPr lang="pt-BR" altLang="pt-BR" sz="1800" b="1" i="1"/>
              <a:t>Salmonella</a:t>
            </a:r>
            <a:r>
              <a:rPr lang="pt-BR" altLang="pt-BR" sz="1800" b="1"/>
              <a:t> :</a:t>
            </a:r>
            <a:r>
              <a:rPr lang="pt-BR" altLang="pt-BR" sz="18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Secreta proteínas de virulência e invade as células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3CD2264-3447-20B3-B34C-2BB40FA7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688" y="327025"/>
            <a:ext cx="8229600" cy="86995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Salmonella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1E545859-6BA1-2215-2181-8F8B4438B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sz="2800" dirty="0">
                <a:solidFill>
                  <a:srgbClr val="FFFF00"/>
                </a:solidFill>
              </a:rPr>
              <a:t>1o. Gastroenterites</a:t>
            </a:r>
            <a:r>
              <a:rPr lang="pt-BR" sz="2800" dirty="0"/>
              <a:t>:</a:t>
            </a:r>
          </a:p>
          <a:p>
            <a:pPr lvl="1" algn="just" eaLnBrk="1" hangingPunct="1">
              <a:defRPr/>
            </a:pPr>
            <a:r>
              <a:rPr lang="pt-BR" sz="2400" dirty="0"/>
              <a:t>Mais frequente</a:t>
            </a:r>
          </a:p>
          <a:p>
            <a:pPr lvl="2" algn="just" eaLnBrk="1" hangingPunct="1">
              <a:defRPr/>
            </a:pPr>
            <a:r>
              <a:rPr lang="pt-BR" sz="2000" dirty="0"/>
              <a:t>Varia de diarréia média à grave, febre baixa, graus variados de náusea e vômito</a:t>
            </a:r>
            <a:endParaRPr lang="pt-BR" sz="2600" dirty="0">
              <a:solidFill>
                <a:srgbClr val="FFFF00"/>
              </a:solidFill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2600" dirty="0">
                <a:solidFill>
                  <a:srgbClr val="FFFF00"/>
                </a:solidFill>
              </a:rPr>
              <a:t>Pode causar </a:t>
            </a:r>
            <a:r>
              <a:rPr lang="pt-BR" sz="26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pt-BR" sz="2600" dirty="0">
                <a:solidFill>
                  <a:srgbClr val="FFFF00"/>
                </a:solidFill>
              </a:rPr>
              <a:t>síndrome hemolítica urêmica</a:t>
            </a:r>
            <a:r>
              <a:rPr lang="pt-BR" sz="2600" dirty="0"/>
              <a:t> </a:t>
            </a:r>
            <a:r>
              <a:rPr lang="pt-BR" sz="2600" dirty="0">
                <a:solidFill>
                  <a:srgbClr val="FFFF00"/>
                </a:solidFill>
              </a:rPr>
              <a:t>(SHU)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1400" dirty="0">
                <a:solidFill>
                  <a:srgbClr val="FFFF00"/>
                </a:solidFill>
              </a:rPr>
              <a:t>(como EHEC)</a:t>
            </a:r>
          </a:p>
          <a:p>
            <a:pPr lvl="2" algn="just" eaLnBrk="1" hangingPunct="1">
              <a:defRPr/>
            </a:pPr>
            <a:endParaRPr lang="pt-BR" sz="2000" dirty="0"/>
          </a:p>
          <a:p>
            <a:pPr lvl="2" algn="just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800" dirty="0">
                <a:solidFill>
                  <a:srgbClr val="FFFF00"/>
                </a:solidFill>
              </a:rPr>
              <a:t>2o. Bacteremia ou septicemia</a:t>
            </a:r>
            <a:r>
              <a:rPr lang="pt-BR" sz="2800" dirty="0"/>
              <a:t>:</a:t>
            </a:r>
          </a:p>
          <a:p>
            <a:pPr lvl="2" algn="just" eaLnBrk="1" hangingPunct="1">
              <a:defRPr/>
            </a:pPr>
            <a:r>
              <a:rPr lang="pt-BR" sz="2000" dirty="0"/>
              <a:t>Sem principais sintomas gastrointestinais 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r>
              <a:rPr lang="pt-BR" sz="2000" dirty="0"/>
              <a:t>(</a:t>
            </a:r>
            <a:r>
              <a:rPr lang="pt-BR" sz="2000" i="1" dirty="0">
                <a:solidFill>
                  <a:srgbClr val="FFFF00"/>
                </a:solidFill>
              </a:rPr>
              <a:t>S. </a:t>
            </a:r>
            <a:r>
              <a:rPr lang="pt-BR" sz="2000" i="1" dirty="0" err="1">
                <a:solidFill>
                  <a:srgbClr val="FFFF00"/>
                </a:solidFill>
              </a:rPr>
              <a:t>cholerasuis</a:t>
            </a:r>
            <a:r>
              <a:rPr lang="pt-BR" sz="2000" i="1" dirty="0"/>
              <a:t> </a:t>
            </a:r>
            <a:r>
              <a:rPr lang="pt-BR" sz="2000" dirty="0"/>
              <a:t>é particularmente invasiva)</a:t>
            </a:r>
          </a:p>
          <a:p>
            <a:pPr lvl="2" algn="just" eaLnBrk="1" hangingPunct="1">
              <a:defRPr/>
            </a:pPr>
            <a:r>
              <a:rPr lang="pt-BR" sz="2000" dirty="0"/>
              <a:t>Caracterizada por febre alta e cultura de sangue positiva</a:t>
            </a:r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00680401-B756-EAF8-603F-784AF1CD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412875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Provocam 4 tipos clínicos de infecção: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64E55E0-ED3B-29DD-0BEE-507DF168F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i="1"/>
              <a:t>Salmonella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4B953813-5E5D-5640-D71D-C2B48F5E4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5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3o. </a:t>
            </a:r>
            <a:r>
              <a:rPr lang="pt-BR" sz="2800" dirty="0">
                <a:solidFill>
                  <a:srgbClr val="FFFF00"/>
                </a:solidFill>
              </a:rPr>
              <a:t>Febre entérica - </a:t>
            </a:r>
            <a:r>
              <a:rPr lang="pt-BR" sz="2800" dirty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2000" dirty="0"/>
              <a:t>Causada por algumas </a:t>
            </a:r>
            <a:r>
              <a:rPr lang="pt-BR" sz="2000" dirty="0" err="1"/>
              <a:t>sp</a:t>
            </a:r>
            <a:endParaRPr lang="pt-BR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2000" dirty="0"/>
              <a:t>Febre média e diarréia, exceto nos casos clássicos de </a:t>
            </a:r>
            <a:r>
              <a:rPr lang="pt-BR" sz="2800" dirty="0">
                <a:solidFill>
                  <a:srgbClr val="FFFF00"/>
                </a:solidFill>
              </a:rPr>
              <a:t>febre </a:t>
            </a:r>
            <a:r>
              <a:rPr lang="pt-BR" sz="2800" dirty="0" err="1">
                <a:solidFill>
                  <a:srgbClr val="FFFF00"/>
                </a:solidFill>
              </a:rPr>
              <a:t>tifóide</a:t>
            </a:r>
            <a:r>
              <a:rPr lang="pt-BR" sz="2000" dirty="0"/>
              <a:t> (</a:t>
            </a:r>
            <a:r>
              <a:rPr lang="pt-BR" sz="2000" i="1" dirty="0"/>
              <a:t>S. </a:t>
            </a:r>
            <a:r>
              <a:rPr lang="pt-BR" sz="2000" dirty="0" err="1"/>
              <a:t>typhi</a:t>
            </a:r>
            <a:r>
              <a:rPr lang="pt-BR" sz="2000" dirty="0"/>
              <a:t>) onde a doença é bifásica: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pt-BR" sz="1800" dirty="0"/>
              <a:t>1 a 2 semanas de febre e constipação: sangue nas fezes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pt-BR" sz="1800" dirty="0"/>
              <a:t>Segunda fase: </a:t>
            </a:r>
            <a:r>
              <a:rPr lang="pt-BR" sz="1800" dirty="0" err="1"/>
              <a:t>diarréica</a:t>
            </a:r>
            <a:r>
              <a:rPr lang="pt-BR" sz="1800" dirty="0"/>
              <a:t>,  sangue,  cultura fezes +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pt-BR" sz="1800" dirty="0"/>
          </a:p>
          <a:p>
            <a:pPr lvl="3" eaLnBrk="1" hangingPunct="1">
              <a:lnSpc>
                <a:spcPct val="90000"/>
              </a:lnSpc>
              <a:defRPr/>
            </a:pPr>
            <a:endParaRPr lang="pt-BR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4o. </a:t>
            </a:r>
            <a:r>
              <a:rPr lang="pt-BR" sz="2800" dirty="0">
                <a:solidFill>
                  <a:srgbClr val="FFFF00"/>
                </a:solidFill>
              </a:rPr>
              <a:t>Carreador</a:t>
            </a:r>
            <a:r>
              <a:rPr lang="pt-BR" sz="2800" dirty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2000" dirty="0"/>
              <a:t>Pessoa que teve a infecção, principalmente por </a:t>
            </a:r>
            <a:r>
              <a:rPr lang="pt-BR" sz="2000" i="1" dirty="0"/>
              <a:t>S. </a:t>
            </a:r>
            <a:r>
              <a:rPr lang="pt-BR" sz="2000" dirty="0" err="1"/>
              <a:t>typhi</a:t>
            </a:r>
            <a:r>
              <a:rPr lang="pt-BR" sz="2000" dirty="0"/>
              <a:t>, continua excretando o microrganismo nas fezes por mais de 1 ano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000" dirty="0"/>
              <a:t>   </a:t>
            </a:r>
            <a:r>
              <a:rPr lang="pt-BR" sz="2000" dirty="0">
                <a:latin typeface="Monotype Corsiva" pitchFamily="66" charset="0"/>
              </a:rPr>
              <a:t>(caso da cozinheira americana </a:t>
            </a:r>
            <a:r>
              <a:rPr lang="pt-BR" sz="2000" dirty="0" err="1">
                <a:latin typeface="Monotype Corsiva" pitchFamily="66" charset="0"/>
              </a:rPr>
              <a:t>Mery</a:t>
            </a:r>
            <a:r>
              <a:rPr lang="pt-BR" sz="2000" dirty="0">
                <a:latin typeface="Monotype Corsiva" pitchFamily="66" charset="0"/>
              </a:rPr>
              <a:t> </a:t>
            </a:r>
            <a:r>
              <a:rPr lang="pt-BR" sz="2000" dirty="0" err="1">
                <a:latin typeface="Monotype Corsiva" pitchFamily="66" charset="0"/>
              </a:rPr>
              <a:t>Typhi</a:t>
            </a:r>
            <a:r>
              <a:rPr lang="pt-BR" sz="2000" dirty="0">
                <a:latin typeface="Monotype Corsiva" pitchFamily="66" charset="0"/>
              </a:rPr>
              <a:t>)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pt-BR" sz="1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3AEDA60D-FE2C-0EC7-6220-51B74402B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23900"/>
            <a:ext cx="10972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Transmissão e controle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D470FFA-3D33-DDC6-DF38-1C24652A9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2095500"/>
            <a:ext cx="8229600" cy="3925888"/>
          </a:xfrm>
        </p:spPr>
        <p:txBody>
          <a:bodyPr/>
          <a:lstStyle/>
          <a:p>
            <a:pPr eaLnBrk="1" hangingPunct="1">
              <a:defRPr/>
            </a:pPr>
            <a:r>
              <a:rPr lang="pt-BR" sz="2000" b="1" u="sng" dirty="0"/>
              <a:t>Transmissão:</a:t>
            </a:r>
          </a:p>
          <a:p>
            <a:pPr lvl="1" eaLnBrk="1" hangingPunct="1">
              <a:defRPr/>
            </a:pPr>
            <a:r>
              <a:rPr lang="pt-BR" sz="2000" dirty="0"/>
              <a:t>Produtos contaminados (ingestão)</a:t>
            </a:r>
          </a:p>
          <a:p>
            <a:pPr lvl="2" eaLnBrk="1" hangingPunct="1">
              <a:defRPr/>
            </a:pPr>
            <a:r>
              <a:rPr lang="pt-BR" sz="2000" dirty="0">
                <a:solidFill>
                  <a:srgbClr val="FFFF00"/>
                </a:solidFill>
              </a:rPr>
              <a:t>Maionese, aves e ovos com casca rachada</a:t>
            </a:r>
            <a:r>
              <a:rPr lang="pt-BR" sz="2000" dirty="0"/>
              <a:t> – higiene</a:t>
            </a:r>
          </a:p>
          <a:p>
            <a:pPr lvl="2" eaLnBrk="1" hangingPunct="1">
              <a:defRPr/>
            </a:pPr>
            <a:r>
              <a:rPr lang="pt-BR" sz="2000" dirty="0"/>
              <a:t>Principalmente nos meses quentes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eaLnBrk="1" hangingPunct="1">
              <a:defRPr/>
            </a:pPr>
            <a:r>
              <a:rPr lang="pt-BR" sz="2000" b="1" u="sng" dirty="0"/>
              <a:t>Tratamento:</a:t>
            </a:r>
          </a:p>
          <a:p>
            <a:pPr lvl="1" eaLnBrk="1" hangingPunct="1">
              <a:defRPr/>
            </a:pPr>
            <a:r>
              <a:rPr lang="pt-BR" sz="2000" dirty="0"/>
              <a:t>Enterocolites – tratamento dos sintomas</a:t>
            </a:r>
          </a:p>
          <a:p>
            <a:pPr lvl="1" eaLnBrk="1" hangingPunct="1">
              <a:defRPr/>
            </a:pPr>
            <a:r>
              <a:rPr lang="pt-BR" sz="2000" dirty="0">
                <a:solidFill>
                  <a:srgbClr val="FFFF00"/>
                </a:solidFill>
              </a:rPr>
              <a:t>Febre tifóide – Antibiótico :  ampicilina</a:t>
            </a:r>
          </a:p>
          <a:p>
            <a:pPr lvl="1" eaLnBrk="1" hangingPunct="1">
              <a:defRPr/>
            </a:pPr>
            <a:r>
              <a:rPr lang="pt-BR" sz="2000" dirty="0"/>
              <a:t>Infecções sistêmicas – Antibióticos</a:t>
            </a:r>
          </a:p>
          <a:p>
            <a:pPr lvl="1" eaLnBrk="1" hangingPunct="1">
              <a:defRPr/>
            </a:pPr>
            <a:r>
              <a:rPr lang="pt-BR" sz="2000" dirty="0"/>
              <a:t>HIGIENE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5C76B6-9EB0-D018-BB91-BE38E2E34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6038"/>
            <a:ext cx="2879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i="1" kern="0" dirty="0">
                <a:solidFill>
                  <a:srgbClr val="FFFF00"/>
                </a:solidFill>
              </a:rPr>
              <a:t>Salmonella</a:t>
            </a:r>
          </a:p>
        </p:txBody>
      </p:sp>
      <p:pic>
        <p:nvPicPr>
          <p:cNvPr id="79876" name="Picture 6">
            <a:extLst>
              <a:ext uri="{FF2B5EF4-FFF2-40B4-BE49-F238E27FC236}">
                <a16:creationId xmlns:a16="http://schemas.microsoft.com/office/drawing/2014/main" id="{0D759655-0A9E-CF9E-6DE9-D4BCA1A3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8"/>
          <a:stretch>
            <a:fillRect/>
          </a:stretch>
        </p:blipFill>
        <p:spPr bwMode="auto">
          <a:xfrm>
            <a:off x="8909050" y="4016375"/>
            <a:ext cx="285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6A2F158-C208-916A-7586-26E8349CCDEF}"/>
              </a:ext>
            </a:extLst>
          </p:cNvPr>
          <p:cNvSpPr/>
          <p:nvPr/>
        </p:nvSpPr>
        <p:spPr>
          <a:xfrm>
            <a:off x="7464425" y="4724400"/>
            <a:ext cx="13684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ACF479-3791-C59B-30CE-BE314988C3EC}"/>
              </a:ext>
            </a:extLst>
          </p:cNvPr>
          <p:cNvSpPr txBox="1"/>
          <p:nvPr/>
        </p:nvSpPr>
        <p:spPr>
          <a:xfrm>
            <a:off x="8929688" y="5395913"/>
            <a:ext cx="2857500" cy="116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000" dirty="0">
                <a:solidFill>
                  <a:srgbClr val="202122"/>
                </a:solidFill>
                <a:latin typeface="Arial" panose="020B0604020202020204" pitchFamily="34" charset="0"/>
              </a:rPr>
              <a:t> O sintomas mais evidente é </a:t>
            </a:r>
            <a:r>
              <a:rPr lang="pt-BR" sz="1000" b="1" dirty="0">
                <a:solidFill>
                  <a:srgbClr val="202122"/>
                </a:solidFill>
                <a:latin typeface="Arial" panose="020B0604020202020204" pitchFamily="34" charset="0"/>
              </a:rPr>
              <a:t>febre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pt-BR" sz="1000" dirty="0">
                <a:solidFill>
                  <a:srgbClr val="202122"/>
                </a:solidFill>
                <a:latin typeface="Arial" panose="020B0604020202020204" pitchFamily="34" charset="0"/>
              </a:rPr>
              <a:t>que vai aumentado de forma gradual ao longo de vários dias.</a:t>
            </a:r>
            <a:r>
              <a:rPr lang="pt-BR" sz="1000" baseline="30000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pt-BR" sz="1000" dirty="0">
                <a:solidFill>
                  <a:srgbClr val="202122"/>
                </a:solidFill>
                <a:latin typeface="Arial" panose="020B0604020202020204" pitchFamily="34" charset="0"/>
              </a:rPr>
              <a:t>Entre sintomas comuns estão </a:t>
            </a:r>
            <a:r>
              <a:rPr lang="pt-BR" sz="1000" b="1" dirty="0">
                <a:solidFill>
                  <a:srgbClr val="202122"/>
                </a:solidFill>
                <a:latin typeface="Arial" panose="020B0604020202020204" pitchFamily="34" charset="0"/>
              </a:rPr>
              <a:t>fraqueza</a:t>
            </a:r>
            <a:r>
              <a:rPr lang="pt-BR" sz="1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pt-BR" sz="1000" b="1" dirty="0">
                <a:solidFill>
                  <a:srgbClr val="202122"/>
                </a:solidFill>
                <a:latin typeface="Arial" panose="020B0604020202020204" pitchFamily="34" charset="0"/>
              </a:rPr>
              <a:t>dor abdominal</a:t>
            </a:r>
            <a:r>
              <a:rPr lang="pt-BR" sz="10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pt-BR" sz="1000" b="1" dirty="0">
                <a:solidFill>
                  <a:srgbClr val="202122"/>
                </a:solidFill>
                <a:latin typeface="Arial" panose="020B0604020202020204" pitchFamily="34" charset="0"/>
              </a:rPr>
              <a:t>constipação intestinal, dor de cabeça. </a:t>
            </a:r>
            <a:r>
              <a:rPr lang="pt-BR" sz="1000" dirty="0">
                <a:solidFill>
                  <a:srgbClr val="202122"/>
                </a:solidFill>
                <a:latin typeface="Arial" panose="020B0604020202020204" pitchFamily="34" charset="0"/>
              </a:rPr>
              <a:t>A diarreia e pouco frequente, podem surgir erupções cutâneas de cor rosa.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F2AAB59-15E9-2ABE-020A-FA1F5DBC8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Identificação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1666469-838A-B720-C2E5-86C92FD6C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pt-BR" dirty="0"/>
              <a:t>Isolamento:  </a:t>
            </a:r>
          </a:p>
          <a:p>
            <a:pPr lvl="1" algn="just" eaLnBrk="1" hangingPunct="1">
              <a:defRPr/>
            </a:pPr>
            <a:r>
              <a:rPr lang="pt-BR" dirty="0"/>
              <a:t>Cultivo e isolamento em meios: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pt-BR" dirty="0"/>
              <a:t>    </a:t>
            </a:r>
            <a:r>
              <a:rPr lang="pt-BR" dirty="0">
                <a:solidFill>
                  <a:srgbClr val="FFFF00"/>
                </a:solidFill>
              </a:rPr>
              <a:t>Mac Conkey</a:t>
            </a:r>
            <a:r>
              <a:rPr lang="pt-BR" dirty="0"/>
              <a:t>,  </a:t>
            </a:r>
            <a:r>
              <a:rPr lang="pt-BR" dirty="0">
                <a:solidFill>
                  <a:srgbClr val="FFFF00"/>
                </a:solidFill>
              </a:rPr>
              <a:t>SS</a:t>
            </a:r>
            <a:r>
              <a:rPr lang="pt-BR" dirty="0"/>
              <a:t>  e  </a:t>
            </a:r>
            <a:r>
              <a:rPr lang="pt-BR" dirty="0">
                <a:solidFill>
                  <a:srgbClr val="FFFF00"/>
                </a:solidFill>
              </a:rPr>
              <a:t>Verde Brilhante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/>
              <a:t>Identificação: </a:t>
            </a:r>
          </a:p>
          <a:p>
            <a:pPr lvl="1" algn="just" eaLnBrk="1" hangingPunct="1">
              <a:defRPr/>
            </a:pPr>
            <a:r>
              <a:rPr lang="pt-BR" dirty="0"/>
              <a:t>Provas bioquímicas e sorologia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4E5A50F-4E9E-E2B6-8266-E6DE86AC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6038"/>
            <a:ext cx="2879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i="1" kern="0" dirty="0">
                <a:solidFill>
                  <a:srgbClr val="FFFF00"/>
                </a:solidFill>
              </a:rPr>
              <a:t>Salmonella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AC15DB5-E24A-F8C8-A187-E5D1DDCFD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844550"/>
          </a:xfrm>
        </p:spPr>
        <p:txBody>
          <a:bodyPr/>
          <a:lstStyle/>
          <a:p>
            <a:pPr eaLnBrk="1" hangingPunct="1">
              <a:defRPr/>
            </a:pPr>
            <a:r>
              <a:rPr lang="pt-BR" i="1"/>
              <a:t>Yersinia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793400E-8D10-C6E0-DA33-A050F37E4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773238"/>
            <a:ext cx="8229600" cy="467995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i="1" dirty="0"/>
              <a:t>Y. </a:t>
            </a:r>
            <a:r>
              <a:rPr lang="pt-BR" i="1" dirty="0" err="1"/>
              <a:t>pestis</a:t>
            </a:r>
            <a:endParaRPr lang="pt-BR" i="1" dirty="0"/>
          </a:p>
          <a:p>
            <a:pPr algn="just" eaLnBrk="1" hangingPunct="1">
              <a:defRPr/>
            </a:pPr>
            <a:endParaRPr lang="pt-BR" i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i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1200" i="1" dirty="0"/>
          </a:p>
          <a:p>
            <a:pPr algn="just" eaLnBrk="1" hangingPunct="1">
              <a:defRPr/>
            </a:pPr>
            <a:r>
              <a:rPr lang="pt-BR" sz="2800" i="1" dirty="0"/>
              <a:t>Y. </a:t>
            </a:r>
            <a:r>
              <a:rPr lang="pt-BR" sz="2800" i="1" dirty="0" err="1"/>
              <a:t>enterocolitica</a:t>
            </a:r>
            <a:r>
              <a:rPr lang="pt-BR" sz="2800" i="1" dirty="0"/>
              <a:t>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800" i="1" dirty="0"/>
          </a:p>
          <a:p>
            <a:pPr algn="just" eaLnBrk="1" hangingPunct="1">
              <a:defRPr/>
            </a:pPr>
            <a:r>
              <a:rPr lang="pt-BR" sz="2800" i="1" dirty="0"/>
              <a:t>Y. </a:t>
            </a:r>
            <a:r>
              <a:rPr lang="pt-BR" sz="2800" i="1" dirty="0" err="1"/>
              <a:t>pseudotuberculosis</a:t>
            </a:r>
            <a:endParaRPr lang="pt-BR" sz="2800" i="1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800" i="1" dirty="0"/>
          </a:p>
          <a:p>
            <a:pPr algn="just" eaLnBrk="1" hangingPunct="1">
              <a:defRPr/>
            </a:pPr>
            <a:r>
              <a:rPr lang="pt-BR" sz="2800" i="1" dirty="0"/>
              <a:t> </a:t>
            </a: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+ </a:t>
            </a:r>
            <a:r>
              <a:rPr lang="pt-BR" sz="1600" dirty="0">
                <a:solidFill>
                  <a:schemeClr val="tx2">
                    <a:lumMod val="90000"/>
                  </a:schemeClr>
                </a:solidFill>
              </a:rPr>
              <a:t>7 espécies não patogênicas</a:t>
            </a:r>
          </a:p>
        </p:txBody>
      </p:sp>
      <p:pic>
        <p:nvPicPr>
          <p:cNvPr id="81923" name="Picture 5" descr="m124856">
            <a:extLst>
              <a:ext uri="{FF2B5EF4-FFF2-40B4-BE49-F238E27FC236}">
                <a16:creationId xmlns:a16="http://schemas.microsoft.com/office/drawing/2014/main" id="{8538A23E-D817-61E4-1D8E-3C200664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546225"/>
            <a:ext cx="2646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CaixaDeTexto 6">
            <a:extLst>
              <a:ext uri="{FF2B5EF4-FFF2-40B4-BE49-F238E27FC236}">
                <a16:creationId xmlns:a16="http://schemas.microsoft.com/office/drawing/2014/main" id="{893006C8-CBB0-57F0-9AC9-06F301BB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268413"/>
            <a:ext cx="104933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Espécies</a:t>
            </a:r>
          </a:p>
        </p:txBody>
      </p:sp>
      <p:sp>
        <p:nvSpPr>
          <p:cNvPr id="81925" name="Retângulo 1">
            <a:extLst>
              <a:ext uri="{FF2B5EF4-FFF2-40B4-BE49-F238E27FC236}">
                <a16:creationId xmlns:a16="http://schemas.microsoft.com/office/drawing/2014/main" id="{AA1EB0CD-00DC-48F4-5A5D-4793B12B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2446338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solidFill>
                  <a:srgbClr val="FFFF00"/>
                </a:solidFill>
              </a:rPr>
              <a:t>- Peste Bubônica</a:t>
            </a:r>
            <a:endParaRPr lang="pt-BR" altLang="pt-BR" sz="1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62013EC-C838-BD5A-646F-D4E13873E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84455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Yersinia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B0399CF-C7FA-F08F-1176-2E46EC8C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08050"/>
            <a:ext cx="8458200" cy="547370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400" i="1" dirty="0"/>
              <a:t>Y. </a:t>
            </a:r>
            <a:r>
              <a:rPr lang="pt-BR" sz="2400" i="1" dirty="0" err="1"/>
              <a:t>pestis</a:t>
            </a:r>
            <a:endParaRPr lang="pt-BR" sz="2400" i="1" dirty="0"/>
          </a:p>
          <a:p>
            <a:pPr lvl="2" algn="just" eaLnBrk="1" hangingPunct="1">
              <a:defRPr/>
            </a:pPr>
            <a:r>
              <a:rPr lang="pt-BR" sz="2000" dirty="0"/>
              <a:t>Agente da peste</a:t>
            </a:r>
          </a:p>
          <a:p>
            <a:pPr lvl="2" algn="just" eaLnBrk="1" hangingPunct="1">
              <a:defRPr/>
            </a:pPr>
            <a:r>
              <a:rPr lang="pt-BR" sz="2000" dirty="0"/>
              <a:t>Distribuição universal</a:t>
            </a:r>
          </a:p>
          <a:p>
            <a:pPr lvl="2" algn="just" eaLnBrk="1" hangingPunct="1">
              <a:defRPr/>
            </a:pPr>
            <a:r>
              <a:rPr lang="pt-BR" sz="2000" dirty="0"/>
              <a:t>Hoje é rara e limitada a áreas endêmicas</a:t>
            </a:r>
          </a:p>
          <a:p>
            <a:pPr lvl="1" algn="just" eaLnBrk="1" hangingPunct="1">
              <a:defRPr/>
            </a:pPr>
            <a:r>
              <a:rPr lang="pt-BR" sz="2000" dirty="0"/>
              <a:t>Reservatório – roedores</a:t>
            </a:r>
          </a:p>
          <a:p>
            <a:pPr lvl="3" algn="just" eaLnBrk="1" hangingPunct="1">
              <a:defRPr/>
            </a:pPr>
            <a:r>
              <a:rPr lang="pt-BR" dirty="0"/>
              <a:t>Roedores passa 1 para o outro por pulgas e </a:t>
            </a:r>
            <a:r>
              <a:rPr lang="pt-BR" dirty="0" err="1"/>
              <a:t>tb</a:t>
            </a:r>
            <a:r>
              <a:rPr lang="pt-BR" dirty="0"/>
              <a:t> para o homem</a:t>
            </a:r>
          </a:p>
          <a:p>
            <a:pPr lvl="3" algn="just" eaLnBrk="1" hangingPunct="1">
              <a:defRPr/>
            </a:pPr>
            <a:endParaRPr lang="pt-BR" dirty="0"/>
          </a:p>
          <a:p>
            <a:pPr lvl="1" algn="just" eaLnBrk="1" hangingPunct="1">
              <a:defRPr/>
            </a:pPr>
            <a:r>
              <a:rPr lang="pt-BR" sz="2000" dirty="0"/>
              <a:t>3 formas da peste:</a:t>
            </a:r>
          </a:p>
          <a:p>
            <a:pPr lvl="3" algn="just"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Bubônica</a:t>
            </a:r>
            <a:r>
              <a:rPr lang="pt-BR" dirty="0"/>
              <a:t> – inflamação dos linfonodos (inguinais e axilares)</a:t>
            </a:r>
          </a:p>
          <a:p>
            <a:pPr lvl="3" algn="just"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Pulmonar</a:t>
            </a:r>
            <a:r>
              <a:rPr lang="pt-BR" dirty="0"/>
              <a:t> – complicação da bubônica ou contato com pacientes</a:t>
            </a:r>
          </a:p>
          <a:p>
            <a:pPr lvl="3" algn="just"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Septicêmica</a:t>
            </a:r>
            <a:r>
              <a:rPr lang="pt-BR" dirty="0"/>
              <a:t> – rara – só no pico das epidemias. Possui Ag superficiais – resistência à fagocitose (38°C) - Exotoxina</a:t>
            </a:r>
          </a:p>
          <a:p>
            <a:pPr lvl="2" algn="just" eaLnBrk="1" hangingPunct="1">
              <a:defRPr/>
            </a:pPr>
            <a:endParaRPr lang="pt-BR" sz="2000" dirty="0"/>
          </a:p>
          <a:p>
            <a:pPr lvl="1" algn="just" eaLnBrk="1" hangingPunct="1">
              <a:defRPr/>
            </a:pPr>
            <a:endParaRPr lang="pt-BR" sz="2000" dirty="0"/>
          </a:p>
        </p:txBody>
      </p:sp>
      <p:pic>
        <p:nvPicPr>
          <p:cNvPr id="82947" name="Picture 5" descr="m124856">
            <a:extLst>
              <a:ext uri="{FF2B5EF4-FFF2-40B4-BE49-F238E27FC236}">
                <a16:creationId xmlns:a16="http://schemas.microsoft.com/office/drawing/2014/main" id="{B58C08DC-F623-75D7-C415-E63E8650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25146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Resultado de imagem para peste bubonica">
            <a:extLst>
              <a:ext uri="{FF2B5EF4-FFF2-40B4-BE49-F238E27FC236}">
                <a16:creationId xmlns:a16="http://schemas.microsoft.com/office/drawing/2014/main" id="{4F21A5F1-908C-0EA0-14E8-27397322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912813"/>
            <a:ext cx="5715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18AA9DD-33A1-8D5E-6574-7B4823F6EF7C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5888"/>
            <a:ext cx="8229600" cy="844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pt-BR" i="1" kern="0" dirty="0"/>
              <a:t>Yersinia</a:t>
            </a:r>
          </a:p>
        </p:txBody>
      </p:sp>
      <p:pic>
        <p:nvPicPr>
          <p:cNvPr id="83971" name="Picture 6" descr="Resultado de imagem para peste bubonica">
            <a:extLst>
              <a:ext uri="{FF2B5EF4-FFF2-40B4-BE49-F238E27FC236}">
                <a16:creationId xmlns:a16="http://schemas.microsoft.com/office/drawing/2014/main" id="{0A8F4D91-CD22-8A63-8C08-550D7CE4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292600"/>
            <a:ext cx="3784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tângulo 1">
            <a:extLst>
              <a:ext uri="{FF2B5EF4-FFF2-40B4-BE49-F238E27FC236}">
                <a16:creationId xmlns:a16="http://schemas.microsoft.com/office/drawing/2014/main" id="{86D5F4F6-A61D-EA78-1A7E-4A3B1552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799013"/>
            <a:ext cx="3784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Peste bubônica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Ou 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Peste Negra</a:t>
            </a:r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en-US" sz="1800"/>
          </a:p>
          <a:p>
            <a:pPr lvl="2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1800"/>
              <a:t>Matou milhões na Europa na idade média</a:t>
            </a:r>
          </a:p>
        </p:txBody>
      </p:sp>
      <p:pic>
        <p:nvPicPr>
          <p:cNvPr id="83973" name="Picture 8" descr="Resultado de imagem para peste bubonica">
            <a:extLst>
              <a:ext uri="{FF2B5EF4-FFF2-40B4-BE49-F238E27FC236}">
                <a16:creationId xmlns:a16="http://schemas.microsoft.com/office/drawing/2014/main" id="{A3DCD9C4-A36D-70F6-FA99-0B76150A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857250"/>
            <a:ext cx="4151313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92DA5BF3-4711-0E92-AD84-F222F8897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73038"/>
            <a:ext cx="8229600" cy="960437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Yersinia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D7AC9F6E-8538-3641-360F-FA3E5FE56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917575"/>
            <a:ext cx="8229600" cy="5732463"/>
          </a:xfrm>
          <a:ln>
            <a:solidFill>
              <a:srgbClr val="FD2121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pt-BR" i="1" dirty="0">
                <a:solidFill>
                  <a:srgbClr val="FFFF00"/>
                </a:solidFill>
              </a:rPr>
              <a:t>Y. </a:t>
            </a:r>
            <a:r>
              <a:rPr lang="pt-BR" sz="2400" i="1" dirty="0" err="1">
                <a:solidFill>
                  <a:srgbClr val="FFFF00"/>
                </a:solidFill>
              </a:rPr>
              <a:t>enterocolitica</a:t>
            </a:r>
            <a:endParaRPr lang="pt-BR" sz="2400" dirty="0">
              <a:solidFill>
                <a:srgbClr val="FFFF00"/>
              </a:solidFill>
            </a:endParaRPr>
          </a:p>
          <a:p>
            <a:pPr lvl="1" algn="just" eaLnBrk="1" hangingPunct="1">
              <a:defRPr/>
            </a:pPr>
            <a:r>
              <a:rPr lang="pt-BR" sz="2400" dirty="0"/>
              <a:t>Existe no meio ambiente e em várias </a:t>
            </a:r>
            <a:r>
              <a:rPr lang="pt-BR" sz="2400" dirty="0" err="1"/>
              <a:t>sp</a:t>
            </a:r>
            <a:r>
              <a:rPr lang="pt-BR" sz="2400" dirty="0"/>
              <a:t> animais em condições normais ou patológicas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lvl="1" algn="just" eaLnBrk="1" hangingPunct="1">
              <a:defRPr/>
            </a:pPr>
            <a:r>
              <a:rPr lang="pt-BR" sz="2400" dirty="0"/>
              <a:t>Provoca diferentes tipos de infecção:</a:t>
            </a:r>
          </a:p>
          <a:p>
            <a:pPr lvl="2" algn="just" eaLnBrk="1" hangingPunct="1">
              <a:defRPr/>
            </a:pPr>
            <a:r>
              <a:rPr lang="pt-BR" dirty="0"/>
              <a:t>Principal é intestinal – </a:t>
            </a:r>
            <a:r>
              <a:rPr lang="pt-BR" dirty="0">
                <a:solidFill>
                  <a:srgbClr val="FFFF00"/>
                </a:solidFill>
              </a:rPr>
              <a:t>diarréia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dor abdominal</a:t>
            </a:r>
          </a:p>
          <a:p>
            <a:pPr lvl="2" algn="just" eaLnBrk="1" hangingPunct="1">
              <a:defRPr/>
            </a:pPr>
            <a:r>
              <a:rPr lang="pt-BR" u="sng" dirty="0"/>
              <a:t>Mais raro </a:t>
            </a:r>
            <a:r>
              <a:rPr lang="pt-BR" dirty="0"/>
              <a:t>– </a:t>
            </a:r>
            <a:r>
              <a:rPr lang="pt-BR" dirty="0">
                <a:solidFill>
                  <a:srgbClr val="FFFF00"/>
                </a:solidFill>
              </a:rPr>
              <a:t>inflamação do íleo terminal e gânglios mesentéricos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lvl="1" algn="just" eaLnBrk="1" hangingPunct="1">
              <a:defRPr/>
            </a:pPr>
            <a:r>
              <a:rPr lang="pt-BR" sz="2400" dirty="0"/>
              <a:t>Transmissão: alimentos</a:t>
            </a:r>
          </a:p>
          <a:p>
            <a:pPr lvl="1" algn="just" eaLnBrk="1" hangingPunct="1">
              <a:defRPr/>
            </a:pPr>
            <a:endParaRPr lang="pt-BR" sz="2400" dirty="0"/>
          </a:p>
          <a:p>
            <a:pPr lvl="1" algn="just" eaLnBrk="1" hangingPunct="1">
              <a:defRPr/>
            </a:pPr>
            <a:r>
              <a:rPr lang="pt-BR" sz="2400" dirty="0"/>
              <a:t>Diagnóstico – cultivo de fezes em </a:t>
            </a:r>
            <a:r>
              <a:rPr lang="pt-BR" sz="2400" dirty="0" err="1"/>
              <a:t>MacConkey</a:t>
            </a:r>
            <a:r>
              <a:rPr lang="pt-BR" sz="2400" dirty="0"/>
              <a:t> e SS</a:t>
            </a:r>
          </a:p>
          <a:p>
            <a:pPr lvl="1" algn="just" eaLnBrk="1" hangingPunct="1">
              <a:defRPr/>
            </a:pPr>
            <a:r>
              <a:rPr lang="pt-BR" sz="2400" dirty="0"/>
              <a:t>Identificação: provas bioquímicas e sorologia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2DC58675-1CB9-F18F-F186-9124F950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188913"/>
            <a:ext cx="8713787" cy="3095625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pt-BR" altLang="pt-BR" sz="3200" b="1" dirty="0">
                <a:solidFill>
                  <a:srgbClr val="FFFF00"/>
                </a:solidFill>
              </a:rPr>
              <a:t>Diarréia</a:t>
            </a:r>
            <a:r>
              <a:rPr lang="pt-BR" altLang="pt-BR" sz="2000" b="1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pt-BR" altLang="pt-BR" sz="1600" dirty="0">
                <a:latin typeface="Arial" panose="020B0604020202020204" pitchFamily="34" charset="0"/>
              </a:rPr>
              <a:t>EVACUAÇÃO INTESTINAL FREQUENTE,  LIQUIDA    e   ABUNDANTE</a:t>
            </a:r>
          </a:p>
          <a:p>
            <a:pPr eaLnBrk="1" hangingPunct="1">
              <a:defRPr/>
            </a:pPr>
            <a:endParaRPr lang="pt-BR" altLang="pt-BR" sz="1600" b="1" dirty="0"/>
          </a:p>
          <a:p>
            <a:pPr eaLnBrk="1" hangingPunct="1">
              <a:defRPr/>
            </a:pPr>
            <a:r>
              <a:rPr lang="pt-BR" altLang="pt-BR" sz="1600" b="1" dirty="0"/>
              <a:t>- perda de consistência das fezes, que se tornam aguadas.</a:t>
            </a:r>
            <a:r>
              <a:rPr lang="pt-BR" altLang="pt-BR" sz="1600" dirty="0"/>
              <a:t> </a:t>
            </a:r>
          </a:p>
          <a:p>
            <a:pPr eaLnBrk="1" hangingPunct="1">
              <a:defRPr/>
            </a:pPr>
            <a:r>
              <a:rPr lang="pt-BR" altLang="pt-BR" sz="1600" dirty="0"/>
              <a:t> - Uma das piores complicações da diarréia é a </a:t>
            </a:r>
            <a:r>
              <a:rPr lang="pt-BR" altLang="pt-BR" sz="1600" b="1" dirty="0">
                <a:solidFill>
                  <a:srgbClr val="FFFF00"/>
                </a:solidFill>
              </a:rPr>
              <a:t>desidratação</a:t>
            </a:r>
            <a:r>
              <a:rPr lang="pt-BR" altLang="pt-BR" sz="1600" dirty="0"/>
              <a:t>.</a:t>
            </a:r>
          </a:p>
          <a:p>
            <a:pPr eaLnBrk="1" hangingPunct="1">
              <a:defRPr/>
            </a:pPr>
            <a:endParaRPr lang="pt-BR" altLang="pt-BR" sz="1600" dirty="0"/>
          </a:p>
          <a:p>
            <a:pPr eaLnBrk="1" hangingPunct="1">
              <a:defRPr/>
            </a:pPr>
            <a:r>
              <a:rPr lang="pt-BR" altLang="pt-BR" sz="1600" dirty="0"/>
              <a:t>Adultos são mais resistentes, mas </a:t>
            </a:r>
            <a:r>
              <a:rPr lang="pt-BR" altLang="pt-BR" sz="1600" dirty="0">
                <a:solidFill>
                  <a:srgbClr val="FFFF00"/>
                </a:solidFill>
              </a:rPr>
              <a:t>bebês</a:t>
            </a:r>
            <a:r>
              <a:rPr lang="pt-BR" altLang="pt-BR" sz="1600" dirty="0"/>
              <a:t>, </a:t>
            </a:r>
            <a:r>
              <a:rPr lang="pt-BR" altLang="pt-BR" sz="1600" dirty="0">
                <a:solidFill>
                  <a:srgbClr val="FFFF00"/>
                </a:solidFill>
              </a:rPr>
              <a:t>crianças</a:t>
            </a:r>
            <a:r>
              <a:rPr lang="pt-BR" altLang="pt-BR" sz="1600" dirty="0"/>
              <a:t> e </a:t>
            </a:r>
            <a:r>
              <a:rPr lang="pt-BR" altLang="pt-BR" sz="1600" dirty="0">
                <a:solidFill>
                  <a:srgbClr val="FFFF00"/>
                </a:solidFill>
              </a:rPr>
              <a:t>idosos</a:t>
            </a:r>
            <a:r>
              <a:rPr lang="pt-BR" altLang="pt-BR" sz="1600" dirty="0"/>
              <a:t> desidratam-se com facilidade.  </a:t>
            </a:r>
          </a:p>
          <a:p>
            <a:pPr eaLnBrk="1" hangingPunct="1">
              <a:defRPr/>
            </a:pPr>
            <a:r>
              <a:rPr lang="pt-BR" altLang="pt-BR" sz="1600" u="sng" dirty="0"/>
              <a:t>Provoca</a:t>
            </a:r>
            <a:r>
              <a:rPr lang="pt-BR" altLang="pt-BR" sz="1600" dirty="0"/>
              <a:t>: Boca seca, lábios rachados, letargia, confusão mental, diminuição da urina </a:t>
            </a:r>
          </a:p>
          <a:p>
            <a:pPr eaLnBrk="1" hangingPunct="1">
              <a:defRPr/>
            </a:pPr>
            <a:r>
              <a:rPr lang="pt-BR" altLang="pt-BR" sz="1600" u="sng" dirty="0"/>
              <a:t>Causas</a:t>
            </a:r>
            <a:r>
              <a:rPr lang="pt-BR" altLang="pt-BR" sz="1600" dirty="0"/>
              <a:t>: - diminuição das reservas de água do corpo humano;    e,</a:t>
            </a:r>
          </a:p>
          <a:p>
            <a:pPr eaLnBrk="1" hangingPunct="1">
              <a:defRPr/>
            </a:pPr>
            <a:r>
              <a:rPr lang="pt-BR" altLang="pt-BR" sz="1600" dirty="0"/>
              <a:t>            - redução dos níveis de sódio e potássio. </a:t>
            </a:r>
          </a:p>
        </p:txBody>
      </p:sp>
      <p:sp>
        <p:nvSpPr>
          <p:cNvPr id="21506" name="Retângulo 2">
            <a:extLst>
              <a:ext uri="{FF2B5EF4-FFF2-40B4-BE49-F238E27FC236}">
                <a16:creationId xmlns:a16="http://schemas.microsoft.com/office/drawing/2014/main" id="{A49A4387-A8CB-24C0-DA1C-C209F411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387725"/>
            <a:ext cx="8712200" cy="3281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Disenteria</a:t>
            </a:r>
            <a:r>
              <a:rPr lang="pt-BR" altLang="pt-BR">
                <a:solidFill>
                  <a:srgbClr val="AEF86A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Quando a diarréia é acompanhada por </a:t>
            </a:r>
            <a:r>
              <a:rPr lang="pt-BR" altLang="pt-BR" sz="2000" b="1" u="sng">
                <a:latin typeface="Arial" panose="020B0604020202020204" pitchFamily="34" charset="0"/>
              </a:rPr>
              <a:t>sangue e/ou muco</a:t>
            </a:r>
            <a:r>
              <a:rPr lang="pt-BR" altLang="pt-BR" sz="20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 fortes dores abdominais,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 ulceração das mucosas,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1800">
                <a:latin typeface="Arial" panose="020B0604020202020204" pitchFamily="34" charset="0"/>
              </a:rPr>
              <a:t> tenesmo </a:t>
            </a:r>
            <a:r>
              <a:rPr lang="pt-BR" altLang="pt-BR" sz="1400">
                <a:latin typeface="Arial" panose="020B0604020202020204" pitchFamily="34" charset="0"/>
              </a:rPr>
              <a:t>(sensação dolorosa ao defecar ou urinar)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pt-BR" altLang="pt-B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 Disenteria bacilar</a:t>
            </a:r>
            <a:r>
              <a:rPr lang="pt-BR" altLang="pt-BR" sz="2800">
                <a:latin typeface="Arial" panose="020B0604020202020204" pitchFamily="34" charset="0"/>
              </a:rPr>
              <a:t>:  </a:t>
            </a:r>
            <a:r>
              <a:rPr lang="pt-BR" altLang="pt-BR" sz="2800" i="1">
                <a:latin typeface="Arial" panose="020B0604020202020204" pitchFamily="34" charset="0"/>
              </a:rPr>
              <a:t>E. coli, Salmonella, Shigella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EE16CCBA-8B13-CC81-0ED4-63711086F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i="1" dirty="0"/>
              <a:t>Yersinia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E290D748-E259-B5BD-5BC5-9FA4A6CF1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1804988"/>
            <a:ext cx="72009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>
                <a:solidFill>
                  <a:srgbClr val="FFFF00"/>
                </a:solidFill>
              </a:rPr>
              <a:t>Y. </a:t>
            </a:r>
            <a:r>
              <a:rPr lang="pt-BR" i="1" dirty="0" err="1">
                <a:solidFill>
                  <a:srgbClr val="FFFF00"/>
                </a:solidFill>
              </a:rPr>
              <a:t>pseudotuberculosis</a:t>
            </a:r>
            <a:endParaRPr lang="pt-BR" i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pt-BR" i="1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pt-BR" dirty="0"/>
              <a:t>Rara </a:t>
            </a:r>
            <a:r>
              <a:rPr lang="pt-BR" dirty="0">
                <a:solidFill>
                  <a:srgbClr val="FFFF00"/>
                </a:solidFill>
              </a:rPr>
              <a:t>enterocolite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 dirty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pt-BR" dirty="0"/>
              <a:t>Transmissão  - água e alimentos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lvl="1" eaLnBrk="1" hangingPunct="1">
              <a:defRPr/>
            </a:pPr>
            <a:r>
              <a:rPr lang="pt-BR" dirty="0"/>
              <a:t>Reservatório – aves e roedores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D0F2E799-781D-049D-5246-FD2E95239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-142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br>
              <a:rPr lang="pt-BR" sz="3600" i="1" dirty="0">
                <a:solidFill>
                  <a:srgbClr val="FFFF00"/>
                </a:solidFill>
              </a:rPr>
            </a:br>
            <a:r>
              <a:rPr lang="pt-BR" i="1" dirty="0"/>
              <a:t>Klebsiella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162CB7A-19A4-254A-A69B-D9966C32E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2050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sz="2000" dirty="0"/>
              <a:t>Encontrada normalmente no intestino</a:t>
            </a:r>
          </a:p>
          <a:p>
            <a:pPr lvl="1" eaLnBrk="1" hangingPunct="1">
              <a:defRPr/>
            </a:pPr>
            <a:r>
              <a:rPr lang="pt-BR" b="1" i="1" dirty="0"/>
              <a:t>K. pneumoniae</a:t>
            </a:r>
            <a:r>
              <a:rPr lang="pt-BR" b="1" dirty="0"/>
              <a:t> 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pt-BR" sz="2000" b="1" dirty="0"/>
              <a:t>      </a:t>
            </a:r>
            <a:r>
              <a:rPr lang="pt-BR" sz="2000" dirty="0"/>
              <a:t>- </a:t>
            </a:r>
            <a:r>
              <a:rPr lang="pt-BR" sz="2400" u="sng" dirty="0">
                <a:solidFill>
                  <a:srgbClr val="FFFF00"/>
                </a:solidFill>
              </a:rPr>
              <a:t>Pneumonia</a:t>
            </a:r>
            <a:r>
              <a:rPr lang="pt-BR" sz="2000" u="sng" dirty="0">
                <a:solidFill>
                  <a:srgbClr val="FFFF00"/>
                </a:solidFill>
              </a:rPr>
              <a:t> </a:t>
            </a:r>
            <a:r>
              <a:rPr lang="pt-BR" sz="2000" dirty="0"/>
              <a:t>nos lobos superiores dos pulmões (necrose que   	                   pode levar à formação de cavidades)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pt-BR" sz="2000" dirty="0"/>
              <a:t>    - </a:t>
            </a:r>
            <a:r>
              <a:rPr lang="pt-BR" sz="2000" dirty="0">
                <a:solidFill>
                  <a:schemeClr val="tx2">
                    <a:lumMod val="90000"/>
                  </a:schemeClr>
                </a:solidFill>
              </a:rPr>
              <a:t>Infecções pós cirúrgicas </a:t>
            </a:r>
            <a:r>
              <a:rPr lang="pt-BR" sz="2000" dirty="0"/>
              <a:t>em outros órgãos</a:t>
            </a:r>
          </a:p>
          <a:p>
            <a:pPr lvl="1" eaLnBrk="1" hangingPunct="1">
              <a:defRPr/>
            </a:pPr>
            <a:endParaRPr lang="pt-BR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pt-BR" sz="2000" dirty="0"/>
          </a:p>
          <a:p>
            <a:pPr lvl="1" eaLnBrk="1" hangingPunct="1">
              <a:defRPr/>
            </a:pPr>
            <a:r>
              <a:rPr lang="pt-BR" b="1" i="1" dirty="0"/>
              <a:t>K. </a:t>
            </a:r>
            <a:r>
              <a:rPr lang="pt-BR" b="1" i="1" dirty="0" err="1"/>
              <a:t>granulomatis</a:t>
            </a:r>
            <a:r>
              <a:rPr lang="pt-BR" b="1" dirty="0"/>
              <a:t> </a:t>
            </a:r>
            <a:endParaRPr lang="pt-BR" sz="2000" dirty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pt-BR" sz="2000" dirty="0"/>
              <a:t>    (é novo nome da </a:t>
            </a:r>
            <a:r>
              <a:rPr lang="pt-BR" sz="2000" i="1" dirty="0" err="1"/>
              <a:t>Calimatobacterium</a:t>
            </a:r>
            <a:r>
              <a:rPr lang="pt-BR" sz="2000" i="1" dirty="0"/>
              <a:t> </a:t>
            </a:r>
            <a:r>
              <a:rPr lang="pt-BR" sz="2000" i="1" dirty="0" err="1"/>
              <a:t>granulomatis</a:t>
            </a:r>
            <a:r>
              <a:rPr lang="pt-BR" sz="2000" i="1" dirty="0"/>
              <a:t>  </a:t>
            </a:r>
            <a:r>
              <a:rPr lang="pt-BR" sz="2000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pt-BR" sz="2000" b="1" dirty="0">
                <a:solidFill>
                  <a:srgbClr val="FFFF00"/>
                </a:solidFill>
                <a:sym typeface="Wingdings" pitchFamily="2" charset="2"/>
              </a:rPr>
              <a:t>DST</a:t>
            </a:r>
            <a:r>
              <a:rPr lang="pt-BR" sz="2000" dirty="0">
                <a:solidFill>
                  <a:schemeClr val="tx2">
                    <a:lumMod val="90000"/>
                  </a:schemeClr>
                </a:solidFill>
                <a:sym typeface="Wingdings" pitchFamily="2" charset="2"/>
              </a:rPr>
              <a:t>)</a:t>
            </a:r>
            <a:endParaRPr lang="pt-BR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81C996C5-F216-4694-EC00-DFB556CA2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455738"/>
            <a:ext cx="5827712" cy="522287"/>
          </a:xfrm>
          <a:prstGeom prst="rect">
            <a:avLst/>
          </a:prstGeom>
          <a:solidFill>
            <a:srgbClr val="0D052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 Espécies fortemente capsuladas: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tângulo 6">
            <a:extLst>
              <a:ext uri="{FF2B5EF4-FFF2-40B4-BE49-F238E27FC236}">
                <a16:creationId xmlns:a16="http://schemas.microsoft.com/office/drawing/2014/main" id="{D9474D7B-1151-B8E5-88CC-E6AF6AB1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844675"/>
            <a:ext cx="74612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i="1">
                <a:solidFill>
                  <a:srgbClr val="FFFF00"/>
                </a:solidFill>
              </a:rPr>
              <a:t>Proteus</a:t>
            </a:r>
            <a:r>
              <a:rPr lang="pt-BR" altLang="pt-BR" sz="3600" i="1"/>
              <a:t>, </a:t>
            </a:r>
            <a:r>
              <a:rPr lang="pt-BR" altLang="pt-BR" i="1">
                <a:solidFill>
                  <a:srgbClr val="FFFF00"/>
                </a:solidFill>
              </a:rPr>
              <a:t>Morganella</a:t>
            </a:r>
            <a:r>
              <a:rPr lang="pt-BR" altLang="pt-BR" i="1"/>
              <a:t>, </a:t>
            </a:r>
            <a:r>
              <a:rPr lang="pt-BR" altLang="pt-BR" i="1">
                <a:solidFill>
                  <a:srgbClr val="FFFF00"/>
                </a:solidFill>
              </a:rPr>
              <a:t>Providencia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360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/>
              <a:t>Encontradas regularmente no intestino do homem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/>
              <a:t>Associadas principalmente a infecções no </a:t>
            </a:r>
            <a:r>
              <a:rPr lang="pt-BR" altLang="pt-BR" sz="3600">
                <a:solidFill>
                  <a:srgbClr val="99FF66"/>
                </a:solidFill>
              </a:rPr>
              <a:t>trato urinário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BA8704-A271-C8DD-0CD1-29A71A4E8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052512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lvl="1" eaLnBrk="1" hangingPunct="1">
              <a:defRPr/>
            </a:pPr>
            <a:r>
              <a:rPr lang="pt-BR" dirty="0">
                <a:solidFill>
                  <a:schemeClr val="bg1"/>
                </a:solidFill>
              </a:rPr>
              <a:t>Infecções no trato urinário</a:t>
            </a:r>
            <a:endParaRPr lang="pt-BR" sz="4000" i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BFD6579-A0BA-4613-35A5-40E0F5B6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981075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lvl="1" eaLnBrk="1" hangingPunct="1">
              <a:defRPr/>
            </a:pPr>
            <a:r>
              <a:rPr lang="pt-BR" dirty="0">
                <a:solidFill>
                  <a:schemeClr val="bg1"/>
                </a:solidFill>
              </a:rPr>
              <a:t>Infecção hospitalar</a:t>
            </a:r>
            <a:endParaRPr lang="pt-BR" sz="4000" i="1" dirty="0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D083B116-F644-2831-16E8-522E4CF7E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95500" y="1214438"/>
            <a:ext cx="8229600" cy="5454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i="1" dirty="0" err="1">
                <a:solidFill>
                  <a:srgbClr val="FFFF00"/>
                </a:solidFill>
              </a:rPr>
              <a:t>Serratia</a:t>
            </a:r>
            <a:r>
              <a:rPr lang="pt-BR" dirty="0">
                <a:solidFill>
                  <a:srgbClr val="FFFF00"/>
                </a:solidFill>
              </a:rPr>
              <a:t>	</a:t>
            </a:r>
            <a:r>
              <a:rPr lang="pt-BR" sz="2400" dirty="0">
                <a:solidFill>
                  <a:schemeClr val="tx2">
                    <a:lumMod val="90000"/>
                  </a:schemeClr>
                </a:solidFill>
              </a:rPr>
              <a:t>(é uma bactéria pigmentada)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dirty="0"/>
              <a:t>Infecção hospitalar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dirty="0"/>
              <a:t>Resistência múltipla à antibióticos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dirty="0"/>
              <a:t>Pode ocorrer em qualquer órgão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BR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i="1" dirty="0" err="1">
                <a:solidFill>
                  <a:srgbClr val="FFFF00"/>
                </a:solidFill>
              </a:rPr>
              <a:t>Enterobacter</a:t>
            </a: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cloacae</a:t>
            </a:r>
            <a:endParaRPr lang="pt-BR" i="1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i="1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i="1" dirty="0" err="1">
                <a:solidFill>
                  <a:srgbClr val="FFFF00"/>
                </a:solidFill>
              </a:rPr>
              <a:t>Hafnia</a:t>
            </a:r>
            <a:r>
              <a:rPr lang="pt-BR" dirty="0"/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dirty="0"/>
              <a:t>   </a:t>
            </a:r>
            <a:r>
              <a:rPr lang="pt-BR" sz="2400" dirty="0"/>
              <a:t>- Raramente são agentes primários de infecção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    - Bacteremia associada à </a:t>
            </a:r>
            <a:r>
              <a:rPr lang="pt-BR" sz="2400" dirty="0">
                <a:solidFill>
                  <a:srgbClr val="99FF66"/>
                </a:solidFill>
              </a:rPr>
              <a:t>aplicação endovenosa </a:t>
            </a:r>
            <a:r>
              <a:rPr lang="pt-BR" sz="2400" dirty="0"/>
              <a:t>de           	</a:t>
            </a:r>
            <a:r>
              <a:rPr lang="pt-BR" sz="2400" dirty="0">
                <a:solidFill>
                  <a:srgbClr val="99FF66"/>
                </a:solidFill>
              </a:rPr>
              <a:t>líquidos contaminados</a:t>
            </a:r>
          </a:p>
          <a:p>
            <a:pPr lvl="1" eaLnBrk="1" hangingPunct="1">
              <a:defRPr/>
            </a:pPr>
            <a:endParaRPr lang="pt-BR" dirty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pt-BR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CD5DC7AF-584E-AFA0-0FAB-E8A4C7548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1874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 err="1"/>
              <a:t>Edwardsiella</a:t>
            </a:r>
            <a:r>
              <a:rPr lang="pt-BR" i="1" dirty="0"/>
              <a:t> tarda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C2C15D7-85E8-D147-998E-0CF7FD33E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2565400"/>
            <a:ext cx="8229600" cy="2808288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rgbClr val="FFFF99"/>
                </a:solidFill>
              </a:rPr>
              <a:t>Invasão</a:t>
            </a:r>
            <a:r>
              <a:rPr lang="pt-BR" sz="2400" dirty="0"/>
              <a:t> da mucosa</a:t>
            </a: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/>
              <a:t>Presença de </a:t>
            </a:r>
            <a:r>
              <a:rPr lang="pt-BR" sz="2400" u="sng" dirty="0"/>
              <a:t>sangue, muco e leucócitos nas fezes dos pacientes</a:t>
            </a: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/>
              <a:t>Também presente em </a:t>
            </a:r>
            <a:r>
              <a:rPr lang="pt-BR" sz="2400" u="sng" dirty="0"/>
              <a:t>infecções extra intestinais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B8F97E-904B-648A-0A0A-6F4684F9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8229600" cy="1052512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algn="ctr" eaLnBrk="1" hangingPunct="1">
              <a:defRPr/>
            </a:pPr>
            <a:r>
              <a:rPr lang="pt-BR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Infecção intestinal</a:t>
            </a:r>
            <a:endParaRPr lang="pt-BR" sz="4000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A92D1E86-0CFD-8399-3A18-FC4FDD14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088" y="381000"/>
            <a:ext cx="10972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pt-BR" i="1" dirty="0"/>
              <a:t>Citrobacter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FB3D181-3503-0EBC-7400-520B596E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6050" y="1752600"/>
            <a:ext cx="9013825" cy="335280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dirty="0"/>
              <a:t>Raramente associada a infecção intestinal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just" eaLnBrk="1" hangingPunct="1">
              <a:defRPr/>
            </a:pPr>
            <a:r>
              <a:rPr lang="pt-BR" dirty="0"/>
              <a:t>Infecções Extra intestinais: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pt-BR" dirty="0">
                <a:solidFill>
                  <a:srgbClr val="99FF66"/>
                </a:solidFill>
              </a:rPr>
              <a:t>   Pielonefrites, meningites do recém-nascido, 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pt-BR" dirty="0">
                <a:solidFill>
                  <a:srgbClr val="99FF66"/>
                </a:solidFill>
              </a:rPr>
              <a:t>	abscesso cerebral, endocardite,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pt-BR" dirty="0">
                <a:solidFill>
                  <a:srgbClr val="99FF66"/>
                </a:solidFill>
              </a:rPr>
              <a:t>   bacteremias, doenças nosocomiais.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95A93ED4-8030-9C9F-F09F-1D8FE9963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Enterobactérias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94CAB69-AFC0-00B9-D2C5-B08221446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0" y="17526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Ufa!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dirty="0"/>
              <a:t> </a:t>
            </a:r>
            <a:r>
              <a:rPr lang="pt-BR" i="1" dirty="0">
                <a:solidFill>
                  <a:srgbClr val="00FF00"/>
                </a:solidFill>
              </a:rPr>
              <a:t>Acabou</a:t>
            </a:r>
            <a:r>
              <a:rPr lang="pt-BR" dirty="0"/>
              <a:t> !</a:t>
            </a:r>
          </a:p>
          <a:p>
            <a:pPr eaLnBrk="1" hangingPunct="1">
              <a:defRPr/>
            </a:pPr>
            <a:endParaRPr lang="pt-BR" dirty="0"/>
          </a:p>
          <a:p>
            <a:pPr eaLnBrk="1" hangingPunct="1">
              <a:defRPr/>
            </a:pPr>
            <a:r>
              <a:rPr lang="pt-BR" sz="4000" i="1" dirty="0">
                <a:solidFill>
                  <a:srgbClr val="0FCFF5"/>
                </a:solidFill>
                <a:latin typeface="Baskerville Old Face" pitchFamily="18" charset="0"/>
              </a:rPr>
              <a:t>Obrigada </a:t>
            </a:r>
            <a:r>
              <a:rPr lang="pt-BR" dirty="0">
                <a:solidFill>
                  <a:srgbClr val="0FCFF5"/>
                </a:solidFill>
              </a:rPr>
              <a:t>!</a:t>
            </a:r>
          </a:p>
          <a:p>
            <a:pPr eaLnBrk="1" hangingPunct="1">
              <a:defRPr/>
            </a:pPr>
            <a:endParaRPr lang="pt-BR" dirty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i="1" dirty="0" err="1">
                <a:solidFill>
                  <a:srgbClr val="FFC000"/>
                </a:solidFill>
              </a:rPr>
              <a:t>ElisaBete</a:t>
            </a:r>
            <a:r>
              <a:rPr lang="pt-BR" i="1" dirty="0">
                <a:solidFill>
                  <a:srgbClr val="FFC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EED5E3-5417-5EC4-12C1-592679EBA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3050" y="0"/>
            <a:ext cx="7772400" cy="1158875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u="sng" dirty="0">
                <a:solidFill>
                  <a:srgbClr val="FFFF00"/>
                </a:solidFill>
              </a:rPr>
              <a:t>Enterobactérias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4BC4EB-997A-140B-F183-2A14418B98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63850" y="1158875"/>
            <a:ext cx="6827838" cy="54387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800" b="1" dirty="0">
                <a:solidFill>
                  <a:schemeClr val="hlink"/>
                </a:solidFill>
              </a:rPr>
              <a:t>Questões de Revisão</a:t>
            </a:r>
            <a:endParaRPr lang="pt-BR" sz="4000" b="1" dirty="0">
              <a:solidFill>
                <a:schemeClr val="hlink"/>
              </a:solidFill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Quais são as características gerais das Enterobactérias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Dentre as enterobactérias,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Escherichia coli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é a bactéria mais estudada.  Considerando as característica patogênicas desta bactéria, você poderia explicar por quê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Como é possível a bactéria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 coli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que faz parte da microbiota normal do intestino humano causar doenças entéricas tão graves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4. As enterobactérias recebem este nome porque causam exclusivamente doenças no intestino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 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Explique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5. No que se diferenciam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Salmonella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 Há cepas de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 coli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que se assemelham em patogenicidade à estas bactérias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6. Algumas Enterobactérias podem possuir cápsula.  Quais são as características de patogenicidade de bactérias capsuladas 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7. Há cepas de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 coli 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que podem causar infeções no trato urinário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 Que outras enterobactérias também podem causar este quadro</a:t>
            </a:r>
            <a:r>
              <a:rPr lang="pt-BR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AutoNum type="arabicPeriod" startAt="4"/>
              <a:defRPr/>
            </a:pP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187" name="Picture 5">
            <a:extLst>
              <a:ext uri="{FF2B5EF4-FFF2-40B4-BE49-F238E27FC236}">
                <a16:creationId xmlns:a16="http://schemas.microsoft.com/office/drawing/2014/main" id="{55647F91-0954-86BC-C6B6-282275AE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1463" r="50000" b="42122"/>
          <a:stretch>
            <a:fillRect/>
          </a:stretch>
        </p:blipFill>
        <p:spPr bwMode="auto">
          <a:xfrm>
            <a:off x="1166813" y="565150"/>
            <a:ext cx="14414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8CDE3C-94BE-EC9C-CEC2-3ACED130B6E8}"/>
              </a:ext>
            </a:extLst>
          </p:cNvPr>
          <p:cNvSpPr txBox="1"/>
          <p:nvPr/>
        </p:nvSpPr>
        <p:spPr>
          <a:xfrm>
            <a:off x="263525" y="5589588"/>
            <a:ext cx="2087563" cy="73818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/>
              <a:t>Elisabete Vicente</a:t>
            </a:r>
          </a:p>
          <a:p>
            <a:pPr algn="ctr">
              <a:defRPr/>
            </a:pPr>
            <a:r>
              <a:rPr lang="pt-BR" sz="1400" dirty="0"/>
              <a:t>ICB/USP</a:t>
            </a:r>
          </a:p>
          <a:p>
            <a:pPr algn="ctr">
              <a:defRPr/>
            </a:pPr>
            <a:r>
              <a:rPr lang="pt-BR" sz="1400" dirty="0"/>
              <a:t>bevicent@usp.br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EED5E3-5417-5EC4-12C1-592679EBA3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1504" y="13033"/>
            <a:ext cx="5921102" cy="476672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 u="sng" dirty="0">
                <a:solidFill>
                  <a:srgbClr val="FFFF00"/>
                </a:solidFill>
              </a:rPr>
              <a:t>Enterobactérias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4BC4EB-997A-140B-F183-2A14418B98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234" y="655124"/>
            <a:ext cx="4809991" cy="6231779"/>
          </a:xfr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 Quais são as características gerais das Enterobactérias 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 Dentre as enterobactérias,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Escherichia coli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é a bactéria mais estudada.  Considerando as característica patogênicas desta bactéria, você poderia explicar por quê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 Como é possível a bactéria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E. coli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que faz parte da microbiota normal do intestino humano causar doenças entéricas tão graves 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4. As enterobactérias recebem este nome porque causam exclusivamente doenças no intestino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 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Explique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5. No que se diferenciam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Shigella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Salmonella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. Há cepas de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E. coli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que se assemelham em patogenicidade à estas bactérias 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6. Algumas Enterobactérias podem possuir cápsula.  Quais são as características de patogenicidade de bactérias capsuladas 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7. Há cepas de </a:t>
            </a: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E. coli 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que podem causar infeções no trato urinário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 Que outras enterobactérias também podem causar este quadro</a:t>
            </a:r>
            <a:r>
              <a:rPr lang="pt-B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187" name="Picture 5">
            <a:extLst>
              <a:ext uri="{FF2B5EF4-FFF2-40B4-BE49-F238E27FC236}">
                <a16:creationId xmlns:a16="http://schemas.microsoft.com/office/drawing/2014/main" id="{55647F91-0954-86BC-C6B6-282275AE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1463" r="50000" b="42122"/>
          <a:stretch>
            <a:fillRect/>
          </a:stretch>
        </p:blipFill>
        <p:spPr bwMode="auto">
          <a:xfrm>
            <a:off x="5206" y="-36285"/>
            <a:ext cx="715587" cy="57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8CDE3C-94BE-EC9C-CEC2-3ACED130B6E8}"/>
              </a:ext>
            </a:extLst>
          </p:cNvPr>
          <p:cNvSpPr txBox="1"/>
          <p:nvPr/>
        </p:nvSpPr>
        <p:spPr>
          <a:xfrm>
            <a:off x="10104437" y="6170525"/>
            <a:ext cx="2087563" cy="738187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/>
              <a:t>Elisabete Vicente</a:t>
            </a:r>
          </a:p>
          <a:p>
            <a:pPr algn="ctr">
              <a:defRPr/>
            </a:pPr>
            <a:r>
              <a:rPr lang="pt-BR" sz="1400" dirty="0"/>
              <a:t>ICB/USP</a:t>
            </a:r>
          </a:p>
          <a:p>
            <a:pPr algn="ctr">
              <a:defRPr/>
            </a:pPr>
            <a:r>
              <a:rPr lang="pt-BR" sz="1400" dirty="0"/>
              <a:t>bevicent@usp.br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9EDB39-CFC3-7519-2D00-01ED9493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0" y="708184"/>
            <a:ext cx="5921102" cy="5472608"/>
          </a:xfrm>
          <a:prstGeom prst="rect">
            <a:avLst/>
          </a:prstGeom>
          <a:solidFill>
            <a:srgbClr val="E7FCD2"/>
          </a:solidFill>
          <a:ln w="38100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400" kern="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Bacilos, Gram-negativos, fermentadores de glicose, aeróbios facultativos.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3. Os isolados patogênicos de </a:t>
            </a:r>
            <a:r>
              <a:rPr lang="pt-BR" sz="1400" i="1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possuem vários fatores de virulência que foram adquiridos em épocas passadas decorrentes de mecanismos de recombinação principalmente entre Enterobactérias: Conjugação, Transformação e Transdução. Muitas  vezes os novos genes adquiridos estão presentes em ilhas de patogenicidade. Estes  fatores de virulência incluem: capacidade de Adesão ao epitélio, produção de toxina(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Invasão celular e de tecidos.  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Recebem este nome porque correspondem a maior porcentagem das bactérias que são encontradas no intestino fazendo  parte da m.n.c.h..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t-BR" sz="1400" i="1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400" i="1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são bactérias que produzem sempre EXOTOXINAS muito potentes e também fazem adesão e  invasão dos tecidos produzindo Disenteria bacilar. Isolados de </a:t>
            </a:r>
            <a:r>
              <a:rPr lang="pt-BR" sz="1400" i="1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sorotipos  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EIEC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EHEC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produzem quadros severos similares.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Sim . Um exemplo de Enterobactéria produtora de cápsula é Klebsiella. Outro Ex. são os isolados de </a:t>
            </a:r>
            <a:r>
              <a:rPr lang="pt-BR" sz="1400" i="1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possuem capsula (antígeno 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Estas cepas são encontradas   em quadros clínicos de pneumonia e meningite. 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Sim. A bactéria </a:t>
            </a:r>
            <a:r>
              <a:rPr lang="pt-BR" sz="1400" i="1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responsável pela maioria dos casos de infecções urinarias. Estes isolados, na maioria das vezes, são pertencentes a outros sorotipos diferentes daqueles que causam diarreia (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EPEC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ou disenteria bacilar (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EIEC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400" kern="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EHEC</a:t>
            </a:r>
            <a:r>
              <a:rPr lang="pt-BR" sz="1400" kern="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011160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C367E0C8-4651-50EC-1319-DA154882BB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7700" y="1484313"/>
            <a:ext cx="4038600" cy="4608512"/>
          </a:xfrm>
        </p:spPr>
        <p:txBody>
          <a:bodyPr/>
          <a:lstStyle/>
          <a:p>
            <a:pPr marL="457200" indent="179388" eaLnBrk="1" hangingPunct="1">
              <a:spcBef>
                <a:spcPts val="1800"/>
              </a:spcBef>
              <a:defRPr/>
            </a:pPr>
            <a:r>
              <a:rPr lang="pt-BR" i="1" dirty="0">
                <a:solidFill>
                  <a:srgbClr val="FFFF00"/>
                </a:solidFill>
              </a:rPr>
              <a:t> Escherichia</a:t>
            </a:r>
          </a:p>
          <a:p>
            <a:pPr marL="457200" indent="179388" eaLnBrk="1" hangingPunct="1">
              <a:spcBef>
                <a:spcPts val="1800"/>
              </a:spcBef>
              <a:defRPr/>
            </a:pPr>
            <a:r>
              <a:rPr lang="pt-BR" i="1" dirty="0">
                <a:solidFill>
                  <a:srgbClr val="FFFF00"/>
                </a:solidFill>
              </a:rPr>
              <a:t> Salmonella </a:t>
            </a:r>
          </a:p>
          <a:p>
            <a:pPr marL="457200" indent="179388" eaLnBrk="1" hangingPunct="1">
              <a:spcBef>
                <a:spcPts val="1800"/>
              </a:spcBef>
              <a:defRPr/>
            </a:pPr>
            <a:r>
              <a:rPr lang="pt-BR" i="1" dirty="0">
                <a:solidFill>
                  <a:srgbClr val="FFFF00"/>
                </a:solidFill>
              </a:rPr>
              <a:t> Shigella </a:t>
            </a:r>
          </a:p>
          <a:p>
            <a:pPr marL="457200" indent="179388" eaLnBrk="1" hangingPunct="1">
              <a:spcBef>
                <a:spcPts val="1800"/>
              </a:spcBef>
              <a:defRPr/>
            </a:pPr>
            <a:endParaRPr lang="pt-BR" sz="2000" i="1" dirty="0">
              <a:solidFill>
                <a:srgbClr val="FFFF00"/>
              </a:solidFill>
            </a:endParaRPr>
          </a:p>
          <a:p>
            <a:pPr marL="457200" indent="179388" eaLnBrk="1" hangingPunct="1">
              <a:spcBef>
                <a:spcPts val="1800"/>
              </a:spcBef>
              <a:defRPr/>
            </a:pPr>
            <a:r>
              <a:rPr lang="pt-BR" i="1" dirty="0">
                <a:solidFill>
                  <a:srgbClr val="FFFF00"/>
                </a:solidFill>
              </a:rPr>
              <a:t> Yersinia</a:t>
            </a:r>
            <a:endParaRPr lang="pt-BR" sz="2000" i="1" dirty="0">
              <a:solidFill>
                <a:srgbClr val="FFFF00"/>
              </a:solidFill>
            </a:endParaRPr>
          </a:p>
          <a:p>
            <a:pPr marL="457200" indent="179388" eaLnBrk="1" hangingPunct="1">
              <a:spcBef>
                <a:spcPts val="1800"/>
              </a:spcBef>
              <a:defRPr/>
            </a:pPr>
            <a:r>
              <a:rPr lang="pt-BR" i="1" dirty="0">
                <a:solidFill>
                  <a:srgbClr val="FFFF00"/>
                </a:solidFill>
              </a:rPr>
              <a:t> </a:t>
            </a:r>
            <a:r>
              <a:rPr lang="pt-BR" i="1" dirty="0" err="1">
                <a:solidFill>
                  <a:srgbClr val="FFFF00"/>
                </a:solidFill>
              </a:rPr>
              <a:t>Proteus</a:t>
            </a:r>
            <a:endParaRPr lang="pt-BR" sz="2000" i="1" dirty="0">
              <a:solidFill>
                <a:srgbClr val="FFFF00"/>
              </a:solidFill>
            </a:endParaRPr>
          </a:p>
          <a:p>
            <a:pPr marL="457200" indent="179388" eaLnBrk="1" hangingPunct="1">
              <a:spcBef>
                <a:spcPts val="1800"/>
              </a:spcBef>
              <a:defRPr/>
            </a:pPr>
            <a:r>
              <a:rPr lang="pt-BR" i="1" dirty="0">
                <a:solidFill>
                  <a:srgbClr val="FFFF00"/>
                </a:solidFill>
              </a:rPr>
              <a:t> Klebsiella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EE509584-A449-7A8E-8AC7-A6322DEDCC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56363" y="1557338"/>
            <a:ext cx="4038600" cy="389731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pt-BR" i="1" dirty="0" err="1"/>
              <a:t>Hafnia</a:t>
            </a:r>
            <a:endParaRPr lang="pt-BR" i="1" dirty="0"/>
          </a:p>
          <a:p>
            <a:pPr eaLnBrk="1" hangingPunct="1">
              <a:spcBef>
                <a:spcPts val="1800"/>
              </a:spcBef>
              <a:defRPr/>
            </a:pPr>
            <a:r>
              <a:rPr lang="pt-BR" i="1" dirty="0" err="1"/>
              <a:t>Serratia</a:t>
            </a:r>
            <a:endParaRPr lang="pt-BR" i="1" dirty="0"/>
          </a:p>
          <a:p>
            <a:pPr eaLnBrk="1" hangingPunct="1">
              <a:spcBef>
                <a:spcPts val="1800"/>
              </a:spcBef>
              <a:defRPr/>
            </a:pPr>
            <a:r>
              <a:rPr lang="pt-BR" i="1" dirty="0" err="1"/>
              <a:t>Edwardsiella</a:t>
            </a:r>
            <a:endParaRPr lang="pt-BR" i="1" dirty="0"/>
          </a:p>
          <a:p>
            <a:pPr eaLnBrk="1" hangingPunct="1">
              <a:spcBef>
                <a:spcPts val="1800"/>
              </a:spcBef>
              <a:defRPr/>
            </a:pPr>
            <a:r>
              <a:rPr lang="pt-BR" i="1" dirty="0" err="1"/>
              <a:t>Enterobacter</a:t>
            </a:r>
            <a:endParaRPr lang="pt-BR" i="1" dirty="0"/>
          </a:p>
          <a:p>
            <a:pPr eaLnBrk="1" hangingPunct="1">
              <a:spcBef>
                <a:spcPts val="1800"/>
              </a:spcBef>
              <a:defRPr/>
            </a:pPr>
            <a:r>
              <a:rPr lang="pt-BR" i="1" dirty="0"/>
              <a:t>Citrobacter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pt-BR" i="1" dirty="0"/>
              <a:t>Providencia</a:t>
            </a:r>
          </a:p>
          <a:p>
            <a:pPr marL="0" indent="0" algn="ctr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endParaRPr lang="pt-BR" i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3CF779-6E61-783E-9F5A-BCDDEA21C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54927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Enterobactérias   -   </a:t>
            </a:r>
            <a:r>
              <a:rPr lang="pt-BR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LT Pro" panose="020B0504020202020204" pitchFamily="34" charset="0"/>
              </a:rPr>
              <a:t>Gêneros</a:t>
            </a:r>
            <a:r>
              <a:rPr lang="pt-BR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AE4A307-39AF-C7E7-407D-F488DE490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150" y="260350"/>
            <a:ext cx="9515475" cy="75088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i="1" dirty="0">
                <a:solidFill>
                  <a:srgbClr val="FFFF00"/>
                </a:solidFill>
              </a:rPr>
              <a:t>Enterobactérias – </a:t>
            </a:r>
            <a:r>
              <a:rPr lang="pt-BR" sz="3600" dirty="0">
                <a:solidFill>
                  <a:srgbClr val="FFFF00"/>
                </a:solidFill>
                <a:latin typeface="Avenir Next LT Pro" panose="020B0504020202020204" pitchFamily="34" charset="0"/>
              </a:rPr>
              <a:t>sorogrupos e sorotipos</a:t>
            </a:r>
            <a:r>
              <a:rPr lang="pt-BR" sz="3600" i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endParaRPr lang="pt-BR" sz="3600" i="1" dirty="0">
              <a:solidFill>
                <a:srgbClr val="FFFF00"/>
              </a:solidFill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7A08902-FC98-E8BF-EA2D-173CAA74E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0088" y="1196975"/>
            <a:ext cx="8229600" cy="4895850"/>
          </a:xfrm>
        </p:spPr>
        <p:txBody>
          <a:bodyPr/>
          <a:lstStyle/>
          <a:p>
            <a:pPr algn="just" eaLnBrk="1" hangingPunct="1">
              <a:defRPr/>
            </a:pPr>
            <a:r>
              <a:rPr lang="pt-BR" sz="2800" dirty="0"/>
              <a:t>Algumas espécies são divididas em tipos sorológicos ou </a:t>
            </a:r>
            <a:r>
              <a:rPr lang="pt-BR" sz="2800" dirty="0">
                <a:solidFill>
                  <a:srgbClr val="FFFF00"/>
                </a:solidFill>
              </a:rPr>
              <a:t>sorotipos</a:t>
            </a:r>
            <a:r>
              <a:rPr lang="pt-BR" sz="2800" dirty="0"/>
              <a:t>, tomando-se por base a especificidade imunológica dos </a:t>
            </a:r>
            <a:r>
              <a:rPr lang="pt-BR" sz="2800" dirty="0" err="1"/>
              <a:t>Ags</a:t>
            </a:r>
            <a:r>
              <a:rPr lang="pt-BR" sz="2800" dirty="0"/>
              <a:t> O, K, H.</a:t>
            </a:r>
          </a:p>
          <a:p>
            <a:pPr algn="just" eaLnBrk="1" hangingPunct="1"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/>
              <a:t>Na rotina: </a:t>
            </a:r>
            <a:r>
              <a:rPr lang="pt-BR" sz="2800" i="1" dirty="0"/>
              <a:t>E. coli</a:t>
            </a:r>
            <a:r>
              <a:rPr lang="pt-BR" sz="2800" dirty="0"/>
              <a:t>,   </a:t>
            </a:r>
            <a:r>
              <a:rPr lang="pt-BR" sz="2800" i="1" dirty="0"/>
              <a:t>Shigella</a:t>
            </a:r>
            <a:r>
              <a:rPr lang="pt-BR" sz="2800" dirty="0"/>
              <a:t>, </a:t>
            </a:r>
            <a:r>
              <a:rPr lang="pt-BR" sz="2800" i="1" dirty="0"/>
              <a:t>Salmonella</a:t>
            </a:r>
            <a:r>
              <a:rPr lang="pt-BR" sz="2800" dirty="0"/>
              <a:t>,    e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i="1" dirty="0"/>
              <a:t>                  Y. </a:t>
            </a:r>
            <a:r>
              <a:rPr lang="pt-BR" sz="2800" i="1" dirty="0" err="1"/>
              <a:t>enterocolitica</a:t>
            </a:r>
            <a:r>
              <a:rPr lang="pt-BR" sz="2800" dirty="0"/>
              <a:t>.</a:t>
            </a:r>
          </a:p>
          <a:p>
            <a:pPr algn="just" eaLnBrk="1" hangingPunct="1"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/>
              <a:t>Além de ter finalidade epidemiológica, no caso de </a:t>
            </a:r>
            <a:r>
              <a:rPr lang="pt-BR" sz="2800" i="1" dirty="0"/>
              <a:t>E. coli</a:t>
            </a:r>
            <a:r>
              <a:rPr lang="pt-BR" sz="2800" dirty="0"/>
              <a:t> e </a:t>
            </a:r>
            <a:r>
              <a:rPr lang="pt-BR" sz="2800" i="1" dirty="0"/>
              <a:t>Y. </a:t>
            </a:r>
            <a:r>
              <a:rPr lang="pt-BR" sz="2800" i="1" dirty="0" err="1"/>
              <a:t>enterocolítica</a:t>
            </a:r>
            <a:r>
              <a:rPr lang="pt-BR" sz="2800" dirty="0"/>
              <a:t>, serve para caracterizar sorotipos </a:t>
            </a:r>
            <a:r>
              <a:rPr lang="pt-BR" sz="2800" dirty="0" err="1"/>
              <a:t>enteropatogênicos</a:t>
            </a:r>
            <a:endParaRPr lang="pt-B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izado">
  <a:themeElements>
    <a:clrScheme name="Texturizado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Texturizado</Template>
  <TotalTime>3955</TotalTime>
  <Words>4330</Words>
  <Application>Microsoft Macintosh PowerPoint</Application>
  <PresentationFormat>Widescreen</PresentationFormat>
  <Paragraphs>735</Paragraphs>
  <Slides>78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7" baseType="lpstr">
      <vt:lpstr>Arial</vt:lpstr>
      <vt:lpstr>Avenir Next LT Pro</vt:lpstr>
      <vt:lpstr>Baskerville Old Face</vt:lpstr>
      <vt:lpstr>Calibri</vt:lpstr>
      <vt:lpstr>Monotype Corsiva</vt:lpstr>
      <vt:lpstr>Tahoma</vt:lpstr>
      <vt:lpstr>Times New Roman</vt:lpstr>
      <vt:lpstr>Wingdings</vt:lpstr>
      <vt:lpstr>Texturizado</vt:lpstr>
      <vt:lpstr>Enterobactérias</vt:lpstr>
      <vt:lpstr>Apresentação do PowerPoint</vt:lpstr>
      <vt:lpstr>Apresentação do PowerPoint</vt:lpstr>
      <vt:lpstr>Apresentação do PowerPoint</vt:lpstr>
      <vt:lpstr>Apresentação do PowerPoint</vt:lpstr>
      <vt:lpstr>Bactérias Enteropatogênicas</vt:lpstr>
      <vt:lpstr>Apresentação do PowerPoint</vt:lpstr>
      <vt:lpstr>Apresentação do PowerPoint</vt:lpstr>
      <vt:lpstr>Enterobactérias – sorogrupos e sorotipos </vt:lpstr>
      <vt:lpstr>Antigênos</vt:lpstr>
      <vt:lpstr>LPS</vt:lpstr>
      <vt:lpstr>LPS - lipopolissacarídeo</vt:lpstr>
      <vt:lpstr>Antigênos</vt:lpstr>
      <vt:lpstr>Apresentação do PowerPoint</vt:lpstr>
      <vt:lpstr>Apresentação do PowerPoint</vt:lpstr>
      <vt:lpstr>Gêneros</vt:lpstr>
      <vt:lpstr>Escherichia coli</vt:lpstr>
      <vt:lpstr>E. coli enteropatogênicas</vt:lpstr>
      <vt:lpstr>Ex. 1(continuação) :      EPEC – Escherichia coli enteropatogênica</vt:lpstr>
      <vt:lpstr> Mecanismo de Patogenicidade de EPEC</vt:lpstr>
      <vt:lpstr>Apresentação do PowerPoint</vt:lpstr>
      <vt:lpstr>Patogenicidade</vt:lpstr>
      <vt:lpstr>Apresentação do PowerPoint</vt:lpstr>
      <vt:lpstr>Fonte de infecção e transmissão</vt:lpstr>
      <vt:lpstr>Diagnóstico</vt:lpstr>
      <vt:lpstr>ETEC – Escherichia coli enterotoxigênica</vt:lpstr>
      <vt:lpstr>Mecanismo de Ação</vt:lpstr>
      <vt:lpstr>LT (termo lábil)</vt:lpstr>
      <vt:lpstr>ST (termo estável)</vt:lpstr>
      <vt:lpstr>Fonte de infecção e transmissão</vt:lpstr>
      <vt:lpstr>Diagnóstico</vt:lpstr>
      <vt:lpstr>EHEC – Escherichia coli enterohemorrágica</vt:lpstr>
      <vt:lpstr>EHEC – Escherichia coli enterohemorrágica</vt:lpstr>
      <vt:lpstr>EHEC – Escherichia coli enterohemorrágica</vt:lpstr>
      <vt:lpstr>EHEC – Escherichia coli enterohemorrágica</vt:lpstr>
      <vt:lpstr>Patogenicidade</vt:lpstr>
      <vt:lpstr>Fonte de infecção e transmissão</vt:lpstr>
      <vt:lpstr>Diagnóstico</vt:lpstr>
      <vt:lpstr>EIEC – Escherichia coli enteroinvasora</vt:lpstr>
      <vt:lpstr>Patogenicidade</vt:lpstr>
      <vt:lpstr>EIEC – Escherichia coli enteroinvasora </vt:lpstr>
      <vt:lpstr>Fonte de infecção e transmissão</vt:lpstr>
      <vt:lpstr>Diagnóstico</vt:lpstr>
      <vt:lpstr>ExPEC  - Extra intestinal patogenic   E. coli</vt:lpstr>
      <vt:lpstr>Apresentação do PowerPoint</vt:lpstr>
      <vt:lpstr>Apresentação do PowerPoint</vt:lpstr>
      <vt:lpstr>Apresentação do PowerPoint</vt:lpstr>
      <vt:lpstr>Demais  Enterobactérias</vt:lpstr>
      <vt:lpstr>Apresentação do PowerPoint</vt:lpstr>
      <vt:lpstr>Shigella</vt:lpstr>
      <vt:lpstr>Shigella</vt:lpstr>
      <vt:lpstr>Shigella</vt:lpstr>
      <vt:lpstr>Apresentação do PowerPoint</vt:lpstr>
      <vt:lpstr>Apresentação do PowerPoint</vt:lpstr>
      <vt:lpstr>Fonte de infecção e transmissão</vt:lpstr>
      <vt:lpstr>Diagnóstico</vt:lpstr>
      <vt:lpstr>Salmonella</vt:lpstr>
      <vt:lpstr>Apresentação do PowerPoint</vt:lpstr>
      <vt:lpstr>Apresentação do PowerPoint</vt:lpstr>
      <vt:lpstr>Apresentação do PowerPoint</vt:lpstr>
      <vt:lpstr>Apresentação do PowerPoint</vt:lpstr>
      <vt:lpstr>Salmonella</vt:lpstr>
      <vt:lpstr>Salmonella</vt:lpstr>
      <vt:lpstr>Transmissão e controle</vt:lpstr>
      <vt:lpstr>Identificação</vt:lpstr>
      <vt:lpstr>Yersinia</vt:lpstr>
      <vt:lpstr>Yersinia</vt:lpstr>
      <vt:lpstr>Apresentação do PowerPoint</vt:lpstr>
      <vt:lpstr>Yersinia</vt:lpstr>
      <vt:lpstr>Yersinia</vt:lpstr>
      <vt:lpstr> Klebsiella</vt:lpstr>
      <vt:lpstr>Infecções no trato urinário</vt:lpstr>
      <vt:lpstr>Infecção hospitalar</vt:lpstr>
      <vt:lpstr>Edwardsiella tarda</vt:lpstr>
      <vt:lpstr>Citrobacter</vt:lpstr>
      <vt:lpstr>Enterobactérias</vt:lpstr>
      <vt:lpstr>Enterobactérias</vt:lpstr>
      <vt:lpstr>Enterobactérias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ICB-USP</dc:creator>
  <cp:lastModifiedBy>Elisabete José Vicente</cp:lastModifiedBy>
  <cp:revision>166</cp:revision>
  <dcterms:created xsi:type="dcterms:W3CDTF">2003-10-08T13:59:07Z</dcterms:created>
  <dcterms:modified xsi:type="dcterms:W3CDTF">2022-10-04T23:21:03Z</dcterms:modified>
</cp:coreProperties>
</file>