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37" r:id="rId4"/>
    <p:sldId id="333" r:id="rId5"/>
    <p:sldId id="335" r:id="rId6"/>
    <p:sldId id="334" r:id="rId7"/>
    <p:sldId id="355" r:id="rId8"/>
    <p:sldId id="332" r:id="rId9"/>
    <p:sldId id="320" r:id="rId10"/>
    <p:sldId id="331" r:id="rId11"/>
    <p:sldId id="330" r:id="rId12"/>
    <p:sldId id="311" r:id="rId13"/>
    <p:sldId id="319" r:id="rId14"/>
    <p:sldId id="338" r:id="rId15"/>
    <p:sldId id="339" r:id="rId16"/>
    <p:sldId id="340" r:id="rId17"/>
    <p:sldId id="341" r:id="rId18"/>
    <p:sldId id="342" r:id="rId19"/>
    <p:sldId id="343" r:id="rId20"/>
    <p:sldId id="313" r:id="rId21"/>
    <p:sldId id="312" r:id="rId22"/>
    <p:sldId id="345" r:id="rId23"/>
    <p:sldId id="321" r:id="rId24"/>
    <p:sldId id="346" r:id="rId25"/>
    <p:sldId id="258" r:id="rId26"/>
    <p:sldId id="347" r:id="rId27"/>
    <p:sldId id="314" r:id="rId28"/>
    <p:sldId id="315" r:id="rId29"/>
    <p:sldId id="348" r:id="rId30"/>
    <p:sldId id="353" r:id="rId31"/>
    <p:sldId id="352" r:id="rId32"/>
    <p:sldId id="349" r:id="rId33"/>
    <p:sldId id="351" r:id="rId34"/>
    <p:sldId id="350" r:id="rId35"/>
    <p:sldId id="317" r:id="rId36"/>
    <p:sldId id="316" r:id="rId37"/>
    <p:sldId id="326" r:id="rId38"/>
    <p:sldId id="318" r:id="rId39"/>
    <p:sldId id="324" r:id="rId40"/>
    <p:sldId id="323" r:id="rId41"/>
    <p:sldId id="354" r:id="rId42"/>
    <p:sldId id="302" r:id="rId43"/>
    <p:sldId id="325" r:id="rId44"/>
    <p:sldId id="328" r:id="rId45"/>
    <p:sldId id="329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08" autoAdjust="0"/>
  </p:normalViewPr>
  <p:slideViewPr>
    <p:cSldViewPr>
      <p:cViewPr>
        <p:scale>
          <a:sx n="70" d="100"/>
          <a:sy n="70" d="100"/>
        </p:scale>
        <p:origin x="-108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5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03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08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848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24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48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01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91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30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71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63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C5A25-D767-4BE5-AF5B-DEE1D0717993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2BD7-84D2-44B9-AF7D-8CEC6682E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98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6106" y="118373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Mecanismos da Emoção no Sistema Nervoso</a:t>
            </a:r>
            <a:endParaRPr lang="pt-BR" sz="36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416824" cy="556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0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66278"/>
            <a:ext cx="864552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920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4064"/>
            <a:ext cx="7156815" cy="58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24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55776" y="1340768"/>
            <a:ext cx="4357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O que é  a emoção?</a:t>
            </a:r>
            <a:endParaRPr lang="pt-BR" sz="4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3327375"/>
            <a:ext cx="8425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Amor, ódio, felicidade, tristeza, medo, coragem, ansiedade, etc...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841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r="13754"/>
          <a:stretch/>
        </p:blipFill>
        <p:spPr bwMode="auto">
          <a:xfrm>
            <a:off x="544964" y="260648"/>
            <a:ext cx="431506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91" b="12388"/>
          <a:stretch/>
        </p:blipFill>
        <p:spPr bwMode="auto">
          <a:xfrm>
            <a:off x="6012160" y="260648"/>
            <a:ext cx="2483452" cy="301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4004129" cy="300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55" y="3992238"/>
            <a:ext cx="3506378" cy="262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0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620688"/>
            <a:ext cx="831692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92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9532"/>
            <a:ext cx="8602927" cy="516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93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72" y="980728"/>
            <a:ext cx="8684316" cy="489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405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416824" cy="592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99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6624736" cy="613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536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7301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3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12702" r="8154"/>
          <a:stretch/>
        </p:blipFill>
        <p:spPr bwMode="auto">
          <a:xfrm>
            <a:off x="683519" y="404664"/>
            <a:ext cx="7992937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690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3488" y="980728"/>
            <a:ext cx="8032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dirty="0" smtClean="0"/>
              <a:t>Expressão </a:t>
            </a:r>
            <a:r>
              <a:rPr lang="pt-BR" sz="3200" b="1" dirty="0" smtClean="0"/>
              <a:t>emocional </a:t>
            </a:r>
            <a:r>
              <a:rPr lang="pt-BR" sz="4000" dirty="0" smtClean="0"/>
              <a:t>≠</a:t>
            </a:r>
            <a:r>
              <a:rPr lang="pt-BR" sz="3200" dirty="0" smtClean="0"/>
              <a:t> </a:t>
            </a:r>
            <a:r>
              <a:rPr lang="pt-BR" sz="3200" b="1" i="1" dirty="0"/>
              <a:t>E</a:t>
            </a:r>
            <a:r>
              <a:rPr lang="pt-BR" sz="3200" b="1" i="1" dirty="0" smtClean="0"/>
              <a:t>xperiência</a:t>
            </a:r>
            <a:r>
              <a:rPr lang="pt-BR" sz="3200" b="1" dirty="0" smtClean="0"/>
              <a:t> emocional</a:t>
            </a:r>
            <a:endParaRPr lang="pt-BR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r="18382"/>
          <a:stretch/>
        </p:blipFill>
        <p:spPr bwMode="auto">
          <a:xfrm>
            <a:off x="659351" y="2582482"/>
            <a:ext cx="285238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72" y="2582482"/>
            <a:ext cx="4234037" cy="248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22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267" y="44624"/>
            <a:ext cx="2953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Teorias da Emoção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4100879"/>
            <a:ext cx="8488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Teoria de James-Lange (1884</a:t>
            </a:r>
            <a:r>
              <a:rPr lang="pt-BR" sz="2400" b="1" dirty="0" smtClean="0"/>
              <a:t>)</a:t>
            </a:r>
          </a:p>
          <a:p>
            <a:endParaRPr lang="pt-BR" sz="2400" b="1" dirty="0" smtClean="0"/>
          </a:p>
          <a:p>
            <a:r>
              <a:rPr lang="pt-BR" sz="2400" b="1" i="1" dirty="0" smtClean="0"/>
              <a:t>‘Emoção </a:t>
            </a:r>
            <a:r>
              <a:rPr lang="pt-BR" sz="2400" b="1" i="1" dirty="0" smtClean="0"/>
              <a:t>é uma resposta a alterações  fisiológicas do </a:t>
            </a:r>
            <a:r>
              <a:rPr lang="pt-BR" sz="2400" b="1" i="1" dirty="0" smtClean="0"/>
              <a:t>organismos’</a:t>
            </a:r>
            <a:endParaRPr lang="pt-BR" sz="2400" b="1" i="1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106267" y="567844"/>
            <a:ext cx="8786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55" y="970090"/>
            <a:ext cx="19050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30" y="970089"/>
            <a:ext cx="24669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115616" y="342900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William </a:t>
            </a:r>
            <a:r>
              <a:rPr lang="pt-BR" dirty="0"/>
              <a:t>J</a:t>
            </a:r>
            <a:r>
              <a:rPr lang="pt-BR" dirty="0" smtClean="0"/>
              <a:t>ames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921034" y="3429000"/>
            <a:ext cx="115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Carl </a:t>
            </a:r>
            <a:r>
              <a:rPr lang="pt-BR" dirty="0"/>
              <a:t>L</a:t>
            </a:r>
            <a:r>
              <a:rPr lang="pt-BR" dirty="0" smtClean="0"/>
              <a:t>ange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44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2246" y="3429000"/>
            <a:ext cx="8956811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Teoria de Cannon-</a:t>
            </a:r>
            <a:r>
              <a:rPr lang="pt-BR" b="1" dirty="0" err="1" smtClean="0"/>
              <a:t>Bard</a:t>
            </a:r>
            <a:r>
              <a:rPr lang="pt-BR" b="1" dirty="0" smtClean="0"/>
              <a:t> (1927)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A </a:t>
            </a:r>
            <a:r>
              <a:rPr lang="pt-BR" i="1" dirty="0" smtClean="0"/>
              <a:t>experiência</a:t>
            </a:r>
            <a:r>
              <a:rPr lang="pt-BR" dirty="0" smtClean="0"/>
              <a:t> emocional pode ocorrer independentemente da </a:t>
            </a:r>
            <a:r>
              <a:rPr lang="pt-BR" i="1" dirty="0" smtClean="0"/>
              <a:t>expressão</a:t>
            </a:r>
            <a:r>
              <a:rPr lang="pt-BR" dirty="0" smtClean="0"/>
              <a:t> emocional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Transecção da medula espinal não elimina as emoções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dirty="0" smtClean="0"/>
              <a:t>Diferentes emoções medo ou raiva provocam mudanças iguais no organismo: aumento da </a:t>
            </a:r>
          </a:p>
          <a:p>
            <a:r>
              <a:rPr lang="pt-BR" dirty="0" smtClean="0"/>
              <a:t>      frequência </a:t>
            </a:r>
            <a:r>
              <a:rPr lang="pt-BR" dirty="0" smtClean="0"/>
              <a:t>cardíaca, inibição da digestão e sudorese.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/>
              <a:t>O tálamo seria o centro das emoções.</a:t>
            </a:r>
          </a:p>
          <a:p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76037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5"/>
          <a:stretch/>
        </p:blipFill>
        <p:spPr bwMode="auto">
          <a:xfrm>
            <a:off x="3026392" y="404664"/>
            <a:ext cx="1706416" cy="22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2586390"/>
            <a:ext cx="1430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Walter </a:t>
            </a:r>
            <a:r>
              <a:rPr lang="pt-BR" sz="1600" dirty="0"/>
              <a:t>C</a:t>
            </a:r>
            <a:r>
              <a:rPr lang="pt-BR" sz="1600" dirty="0" smtClean="0"/>
              <a:t>annon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75856" y="2586390"/>
            <a:ext cx="1077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Philip </a:t>
            </a:r>
            <a:r>
              <a:rPr lang="pt-BR" sz="1600" dirty="0" err="1"/>
              <a:t>B</a:t>
            </a:r>
            <a:r>
              <a:rPr lang="pt-BR" sz="1600" dirty="0" err="1" smtClean="0"/>
              <a:t>ard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716580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" t="26377" b="2084"/>
          <a:stretch/>
        </p:blipFill>
        <p:spPr>
          <a:xfrm>
            <a:off x="107504" y="620688"/>
            <a:ext cx="892111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4071263"/>
            <a:ext cx="900682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O </a:t>
            </a:r>
            <a:r>
              <a:rPr lang="pt-BR" sz="2400" b="1" dirty="0" smtClean="0"/>
              <a:t>Sistema </a:t>
            </a:r>
            <a:r>
              <a:rPr lang="pt-BR" sz="2400" b="1" dirty="0"/>
              <a:t>L</a:t>
            </a:r>
            <a:r>
              <a:rPr lang="pt-BR" sz="2400" b="1" dirty="0" smtClean="0"/>
              <a:t>ímbico </a:t>
            </a:r>
            <a:r>
              <a:rPr lang="pt-BR" sz="2400" b="1" dirty="0" smtClean="0"/>
              <a:t>de Paul Broca</a:t>
            </a:r>
          </a:p>
          <a:p>
            <a:pPr>
              <a:lnSpc>
                <a:spcPct val="150000"/>
              </a:lnSpc>
            </a:pPr>
            <a:r>
              <a:rPr lang="pt-BR" sz="2000" b="1" dirty="0" smtClean="0"/>
              <a:t>Conjunto de estruturas corticais ao redor no tronco encefálico (</a:t>
            </a:r>
            <a:r>
              <a:rPr lang="pt-BR" sz="2000" b="1" i="1" dirty="0" err="1" smtClean="0"/>
              <a:t>limbus</a:t>
            </a:r>
            <a:r>
              <a:rPr lang="pt-BR" sz="2000" b="1" dirty="0" smtClean="0"/>
              <a:t> = borda),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c</a:t>
            </a:r>
            <a:r>
              <a:rPr lang="pt-BR" sz="2000" b="1" dirty="0" smtClean="0"/>
              <a:t>hamando-as de </a:t>
            </a:r>
            <a:r>
              <a:rPr lang="pt-BR" sz="2000" b="1" dirty="0"/>
              <a:t>L</a:t>
            </a:r>
            <a:r>
              <a:rPr lang="pt-BR" sz="2000" b="1" dirty="0" smtClean="0"/>
              <a:t>obo Límbico (giro cingulado e hipocampo) e associadas ao olfato</a:t>
            </a:r>
            <a:r>
              <a:rPr lang="pt-BR" sz="2000" dirty="0" smtClean="0"/>
              <a:t>.</a:t>
            </a:r>
          </a:p>
          <a:p>
            <a:endParaRPr lang="pt-B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7" y="332656"/>
            <a:ext cx="2232218" cy="296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57383" y="3275692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Paul Broca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781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39501" y="188640"/>
            <a:ext cx="4844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O que é o Sistema Límbico?</a:t>
            </a:r>
            <a:endParaRPr lang="pt-BR" sz="32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1520" y="908720"/>
            <a:ext cx="8899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Circuitos neurais que interconectam estruturas corticais e </a:t>
            </a:r>
            <a:r>
              <a:rPr lang="pt-BR" sz="2400" dirty="0" err="1" smtClean="0"/>
              <a:t>subcorticais</a:t>
            </a:r>
            <a:endParaRPr 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048375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1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828" y="4149080"/>
            <a:ext cx="6692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O circuito </a:t>
            </a:r>
            <a:r>
              <a:rPr lang="pt-BR" sz="2400" b="1" dirty="0" smtClean="0"/>
              <a:t>de </a:t>
            </a:r>
            <a:r>
              <a:rPr lang="pt-BR" sz="2400" b="1" dirty="0" err="1" smtClean="0"/>
              <a:t>Papez</a:t>
            </a:r>
            <a:endParaRPr lang="pt-BR" sz="2400" b="1" dirty="0" smtClean="0"/>
          </a:p>
          <a:p>
            <a:r>
              <a:rPr lang="pt-BR" sz="2400" dirty="0" smtClean="0"/>
              <a:t>‘Sistema da emoção’ ligando o córtex ao hipotálamo</a:t>
            </a:r>
          </a:p>
          <a:p>
            <a:endParaRPr lang="pt-BR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0597"/>
            <a:ext cx="2095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71600" y="3419708"/>
            <a:ext cx="136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James </a:t>
            </a:r>
            <a:r>
              <a:rPr lang="pt-BR" dirty="0" err="1"/>
              <a:t>P</a:t>
            </a:r>
            <a:r>
              <a:rPr lang="pt-BR" dirty="0" err="1" smtClean="0"/>
              <a:t>apez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937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012" y="35913"/>
            <a:ext cx="3105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Circuito de </a:t>
            </a:r>
            <a:r>
              <a:rPr lang="pt-BR" sz="3200" b="1" dirty="0" err="1"/>
              <a:t>P</a:t>
            </a:r>
            <a:r>
              <a:rPr lang="pt-BR" sz="3200" b="1" dirty="0" err="1" smtClean="0"/>
              <a:t>apez</a:t>
            </a:r>
            <a:endParaRPr lang="pt-BR" sz="3200" b="1" dirty="0"/>
          </a:p>
        </p:txBody>
      </p:sp>
      <p:sp>
        <p:nvSpPr>
          <p:cNvPr id="3" name="Retângulo 2"/>
          <p:cNvSpPr/>
          <p:nvPr/>
        </p:nvSpPr>
        <p:spPr>
          <a:xfrm>
            <a:off x="3339042" y="3212976"/>
            <a:ext cx="2438766" cy="8640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Córtex</a:t>
            </a:r>
          </a:p>
          <a:p>
            <a:pPr algn="ctr"/>
            <a:r>
              <a:rPr lang="pt-BR" sz="2400" b="1" dirty="0" smtClean="0"/>
              <a:t>cingulado</a:t>
            </a:r>
            <a:endParaRPr lang="pt-BR" sz="2400" b="1" dirty="0"/>
          </a:p>
        </p:txBody>
      </p:sp>
      <p:sp>
        <p:nvSpPr>
          <p:cNvPr id="4" name="Retângulo 3"/>
          <p:cNvSpPr/>
          <p:nvPr/>
        </p:nvSpPr>
        <p:spPr>
          <a:xfrm>
            <a:off x="6093674" y="4437112"/>
            <a:ext cx="2438766" cy="8640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Hipocampo</a:t>
            </a:r>
          </a:p>
        </p:txBody>
      </p:sp>
      <p:sp>
        <p:nvSpPr>
          <p:cNvPr id="5" name="Retângulo 4"/>
          <p:cNvSpPr/>
          <p:nvPr/>
        </p:nvSpPr>
        <p:spPr>
          <a:xfrm>
            <a:off x="611560" y="4365104"/>
            <a:ext cx="2438766" cy="8640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Núcleos anteriores do tálamo</a:t>
            </a:r>
          </a:p>
        </p:txBody>
      </p:sp>
      <p:sp>
        <p:nvSpPr>
          <p:cNvPr id="6" name="Retângulo 5"/>
          <p:cNvSpPr/>
          <p:nvPr/>
        </p:nvSpPr>
        <p:spPr>
          <a:xfrm>
            <a:off x="3347864" y="5661248"/>
            <a:ext cx="2438766" cy="8640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Hipotálamo</a:t>
            </a:r>
          </a:p>
        </p:txBody>
      </p:sp>
      <p:sp>
        <p:nvSpPr>
          <p:cNvPr id="7" name="Retângulo 6"/>
          <p:cNvSpPr/>
          <p:nvPr/>
        </p:nvSpPr>
        <p:spPr>
          <a:xfrm>
            <a:off x="3347864" y="1412776"/>
            <a:ext cx="2438766" cy="8640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 smtClean="0"/>
              <a:t>Neocórtex</a:t>
            </a:r>
            <a:endParaRPr lang="pt-BR" sz="2400" b="1" dirty="0" smtClean="0"/>
          </a:p>
        </p:txBody>
      </p:sp>
      <p:sp>
        <p:nvSpPr>
          <p:cNvPr id="10" name="Arco 9"/>
          <p:cNvSpPr/>
          <p:nvPr/>
        </p:nvSpPr>
        <p:spPr>
          <a:xfrm rot="20594807">
            <a:off x="5571228" y="3501008"/>
            <a:ext cx="1070614" cy="1080120"/>
          </a:xfrm>
          <a:prstGeom prst="arc">
            <a:avLst>
              <a:gd name="adj1" fmla="val 16200000"/>
              <a:gd name="adj2" fmla="val 1651287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Arco 10"/>
          <p:cNvSpPr/>
          <p:nvPr/>
        </p:nvSpPr>
        <p:spPr>
          <a:xfrm rot="5099883">
            <a:off x="5723628" y="5044887"/>
            <a:ext cx="1070614" cy="1080120"/>
          </a:xfrm>
          <a:prstGeom prst="arc">
            <a:avLst>
              <a:gd name="adj1" fmla="val 16200000"/>
              <a:gd name="adj2" fmla="val 1651287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Arco 11"/>
          <p:cNvSpPr/>
          <p:nvPr/>
        </p:nvSpPr>
        <p:spPr>
          <a:xfrm rot="9841995">
            <a:off x="2293357" y="4995578"/>
            <a:ext cx="1070614" cy="1080120"/>
          </a:xfrm>
          <a:prstGeom prst="arc">
            <a:avLst>
              <a:gd name="adj1" fmla="val 16200000"/>
              <a:gd name="adj2" fmla="val 1651287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Arco 12"/>
          <p:cNvSpPr/>
          <p:nvPr/>
        </p:nvSpPr>
        <p:spPr>
          <a:xfrm rot="15802640">
            <a:off x="2186615" y="3554969"/>
            <a:ext cx="1070614" cy="1080120"/>
          </a:xfrm>
          <a:prstGeom prst="arc">
            <a:avLst>
              <a:gd name="adj1" fmla="val 16200000"/>
              <a:gd name="adj2" fmla="val 1651287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/>
          <p:nvPr/>
        </p:nvCxnSpPr>
        <p:spPr>
          <a:xfrm flipV="1">
            <a:off x="4558425" y="2420888"/>
            <a:ext cx="0" cy="57606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796136" y="1628800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‘Colorido emocional’</a:t>
            </a:r>
            <a:endParaRPr lang="pt-BR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796136" y="2987660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/>
              <a:t>Experiência</a:t>
            </a:r>
            <a:r>
              <a:rPr lang="pt-BR" b="1" dirty="0" smtClean="0"/>
              <a:t> emocional</a:t>
            </a:r>
            <a:endParaRPr lang="pt-BR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796136" y="6300028"/>
            <a:ext cx="218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/>
              <a:t>Expressão</a:t>
            </a:r>
            <a:r>
              <a:rPr lang="pt-BR" b="1" dirty="0" smtClean="0"/>
              <a:t> emocional</a:t>
            </a:r>
            <a:endParaRPr lang="pt-BR" b="1" dirty="0"/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176012" y="584684"/>
            <a:ext cx="8788476" cy="36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4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9784"/>
            <a:ext cx="4232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 Síndrome de </a:t>
            </a:r>
            <a:r>
              <a:rPr lang="pt-BR" sz="2800" b="1" dirty="0" err="1" smtClean="0"/>
              <a:t>Klüver-Bucy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48671" y="1695430"/>
            <a:ext cx="806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Remoção bilateral dos lobos temporais (lobotomia temporal</a:t>
            </a:r>
            <a:r>
              <a:rPr lang="pt-BR" sz="2400" b="1" dirty="0" smtClean="0"/>
              <a:t>)</a:t>
            </a:r>
            <a:endParaRPr lang="pt-BR" sz="24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266967" y="703004"/>
            <a:ext cx="86255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9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9784"/>
            <a:ext cx="4232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 Síndrome de </a:t>
            </a:r>
            <a:r>
              <a:rPr lang="pt-BR" sz="2800" b="1" dirty="0" err="1" smtClean="0"/>
              <a:t>Klüver-Bucy</a:t>
            </a:r>
            <a:endParaRPr lang="pt-BR" sz="2800" b="1" dirty="0"/>
          </a:p>
        </p:txBody>
      </p:sp>
      <p:sp>
        <p:nvSpPr>
          <p:cNvPr id="3" name="Retângulo 2"/>
          <p:cNvSpPr/>
          <p:nvPr/>
        </p:nvSpPr>
        <p:spPr>
          <a:xfrm>
            <a:off x="538813" y="1023119"/>
            <a:ext cx="6193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redução dramática do medo e da agressividade</a:t>
            </a:r>
            <a:endParaRPr lang="pt-BR" sz="2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60"/>
          <a:stretch/>
        </p:blipFill>
        <p:spPr bwMode="auto">
          <a:xfrm>
            <a:off x="251520" y="1570456"/>
            <a:ext cx="8546203" cy="423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266967" y="703004"/>
            <a:ext cx="86255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55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t="14521" r="6250"/>
          <a:stretch/>
        </p:blipFill>
        <p:spPr bwMode="auto">
          <a:xfrm>
            <a:off x="467544" y="1052736"/>
            <a:ext cx="8420100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254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5916" r="46889" b="6478"/>
          <a:stretch/>
        </p:blipFill>
        <p:spPr bwMode="auto">
          <a:xfrm>
            <a:off x="2339752" y="1196752"/>
            <a:ext cx="42291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1520" y="179784"/>
            <a:ext cx="4232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 Síndrome de </a:t>
            </a:r>
            <a:r>
              <a:rPr lang="pt-BR" sz="2800" b="1" dirty="0" err="1" smtClean="0"/>
              <a:t>Klüver-Bucy</a:t>
            </a:r>
            <a:endParaRPr lang="pt-BR" sz="2800" b="1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266967" y="703004"/>
            <a:ext cx="86255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1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9784"/>
            <a:ext cx="4232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 Síndrome de </a:t>
            </a:r>
            <a:r>
              <a:rPr lang="pt-BR" sz="2800" b="1" dirty="0" err="1" smtClean="0"/>
              <a:t>Klüver-Bucy</a:t>
            </a:r>
            <a:endParaRPr lang="pt-BR" sz="28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35" y="1412776"/>
            <a:ext cx="7498913" cy="530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1520" y="924689"/>
            <a:ext cx="6390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Incapacidade de reconhecer o medo em expressões faciais</a:t>
            </a:r>
            <a:endParaRPr lang="pt-BR" sz="20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266967" y="703004"/>
            <a:ext cx="86255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775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9784"/>
            <a:ext cx="4232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 Síndrome de </a:t>
            </a:r>
            <a:r>
              <a:rPr lang="pt-BR" sz="2800" b="1" dirty="0" err="1" smtClean="0"/>
              <a:t>Klüver-Bucy</a:t>
            </a:r>
            <a:endParaRPr lang="pt-BR" sz="2800" b="1" dirty="0"/>
          </a:p>
        </p:txBody>
      </p:sp>
      <p:sp>
        <p:nvSpPr>
          <p:cNvPr id="3" name="Retângulo 2"/>
          <p:cNvSpPr/>
          <p:nvPr/>
        </p:nvSpPr>
        <p:spPr>
          <a:xfrm>
            <a:off x="316409" y="1340768"/>
            <a:ext cx="833535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err="1"/>
              <a:t>Agnosia</a:t>
            </a:r>
            <a:r>
              <a:rPr lang="pt-BR" sz="2400" b="1" dirty="0"/>
              <a:t> </a:t>
            </a:r>
            <a:r>
              <a:rPr lang="pt-BR" sz="2400" b="1" dirty="0" smtClean="0"/>
              <a:t>visual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perda </a:t>
            </a:r>
            <a:r>
              <a:rPr lang="pt-BR" dirty="0"/>
              <a:t>ou deterioração da capacidade para reconhecer ou identificar objetos apesar de </a:t>
            </a:r>
            <a:endParaRPr lang="pt-BR" dirty="0" smtClean="0"/>
          </a:p>
          <a:p>
            <a:pPr>
              <a:lnSpc>
                <a:spcPct val="150000"/>
              </a:lnSpc>
            </a:pPr>
            <a:r>
              <a:rPr lang="pt-BR" dirty="0" smtClean="0"/>
              <a:t>manterem </a:t>
            </a:r>
            <a:r>
              <a:rPr lang="pt-BR" dirty="0"/>
              <a:t>a função sensorial intacta (visão, audição e tato)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266967" y="703004"/>
            <a:ext cx="86255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703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9784"/>
            <a:ext cx="4232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 Síndrome de </a:t>
            </a:r>
            <a:r>
              <a:rPr lang="pt-BR" sz="2800" b="1" dirty="0" err="1" smtClean="0"/>
              <a:t>Klüver-Bucy</a:t>
            </a:r>
            <a:endParaRPr lang="pt-BR" sz="2800" b="1" dirty="0"/>
          </a:p>
        </p:txBody>
      </p:sp>
      <p:sp>
        <p:nvSpPr>
          <p:cNvPr id="3" name="Retângulo 2"/>
          <p:cNvSpPr/>
          <p:nvPr/>
        </p:nvSpPr>
        <p:spPr>
          <a:xfrm>
            <a:off x="395536" y="764704"/>
            <a:ext cx="1502206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err="1"/>
              <a:t>Hiperfagia</a:t>
            </a:r>
            <a:endParaRPr lang="pt-BR" sz="24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r="9375"/>
          <a:stretch/>
        </p:blipFill>
        <p:spPr bwMode="auto">
          <a:xfrm>
            <a:off x="1538925" y="1637184"/>
            <a:ext cx="6849499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266967" y="703004"/>
            <a:ext cx="86255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11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179784"/>
            <a:ext cx="4232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 Síndrome de </a:t>
            </a:r>
            <a:r>
              <a:rPr lang="pt-BR" sz="2800" b="1" dirty="0" err="1" smtClean="0"/>
              <a:t>Klüver-Bucy</a:t>
            </a:r>
            <a:endParaRPr lang="pt-BR" sz="28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52824" y="1327758"/>
            <a:ext cx="4899418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smtClean="0"/>
              <a:t>Comportamento </a:t>
            </a:r>
            <a:r>
              <a:rPr lang="pt-BR" sz="2400" b="1" dirty="0" smtClean="0"/>
              <a:t>sexual </a:t>
            </a:r>
            <a:r>
              <a:rPr lang="pt-BR" sz="2400" b="1" dirty="0" smtClean="0"/>
              <a:t>inapropriado</a:t>
            </a:r>
            <a:endParaRPr lang="pt-BR" sz="24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10201"/>
            <a:ext cx="3528392" cy="46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266967" y="703004"/>
            <a:ext cx="86255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08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179784"/>
            <a:ext cx="3061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Amígdala e o medo</a:t>
            </a:r>
            <a:endParaRPr lang="pt-BR" sz="2800" b="1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703004"/>
            <a:ext cx="8640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15133" y="908720"/>
            <a:ext cx="519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Lesões na amígdala abolem o medo e a agressividade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" t="2428" r="48589" b="42658"/>
          <a:stretch/>
        </p:blipFill>
        <p:spPr>
          <a:xfrm>
            <a:off x="1063502" y="1484784"/>
            <a:ext cx="732492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5057" y="-27384"/>
            <a:ext cx="667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Amígdala e circuitos associados às emoções</a:t>
            </a:r>
            <a:endParaRPr lang="pt-BR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10090"/>
            <a:ext cx="7812360" cy="585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56951" y="476672"/>
            <a:ext cx="88355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5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9" descr="Figure 2.8 – Principal afferent projections to the amygdala. The amygdaloid complex is enclosed by an ellipse. BLA, basolateral complex; AB, accessory basal nucleus; BA, basal nucleus; LA, lateral nucleus; CeA, central nucleus; CeL and CeM, lateral and medial part of the CeA, respectively. Adapted from LeDoux (2007) and Pape and Pare (2010).  &#10;               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11" descr="Figure 2.8 – Principal afferent projections to the amygdala. The amygdaloid complex is enclosed by an ellipse. BLA, basolateral complex; AB, accessory basal nucleus; BA, basal nucleus; LA, lateral nucleus; CeA, central nucleus; CeL and CeM, lateral and medial part of the CeA, respectively. Adapted from LeDoux (2007) and Pape and Pare (2010).  &#10;                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5" r="16372" b="10288"/>
          <a:stretch/>
        </p:blipFill>
        <p:spPr bwMode="auto">
          <a:xfrm>
            <a:off x="460375" y="1052736"/>
            <a:ext cx="7621551" cy="514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07975" y="116632"/>
            <a:ext cx="7470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Principais divisões e conexões da Amigdala</a:t>
            </a:r>
            <a:endParaRPr lang="pt-BR" sz="3200" b="1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07975" y="692696"/>
            <a:ext cx="85845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653" y="107340"/>
            <a:ext cx="6759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Circuito neural para o medo aprendido</a:t>
            </a:r>
            <a:endParaRPr lang="pt-BR" sz="3200" b="1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26653" y="692115"/>
            <a:ext cx="886582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upo 6"/>
          <p:cNvGrpSpPr/>
          <p:nvPr/>
        </p:nvGrpSpPr>
        <p:grpSpPr>
          <a:xfrm>
            <a:off x="368490" y="1241946"/>
            <a:ext cx="8523990" cy="5131558"/>
            <a:chOff x="368490" y="1241946"/>
            <a:chExt cx="8523990" cy="513155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9" t="18109" r="2750" b="7065"/>
            <a:stretch/>
          </p:blipFill>
          <p:spPr bwMode="auto">
            <a:xfrm>
              <a:off x="368490" y="1241946"/>
              <a:ext cx="8523990" cy="5131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368490" y="1988840"/>
              <a:ext cx="2403310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3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91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3294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338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332656"/>
            <a:ext cx="631481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6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15900"/>
            <a:ext cx="8480425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697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499966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7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59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8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3421"/>
            <a:ext cx="7629044" cy="582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7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5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8558"/>
            <a:ext cx="5256584" cy="619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55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6"/>
          <a:stretch/>
        </p:blipFill>
        <p:spPr bwMode="auto">
          <a:xfrm>
            <a:off x="2030397" y="332656"/>
            <a:ext cx="513765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97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00113" y="549275"/>
            <a:ext cx="71358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800" dirty="0">
                <a:solidFill>
                  <a:schemeClr val="bg1"/>
                </a:solidFill>
              </a:rPr>
              <a:t>Paladar </a:t>
            </a:r>
            <a:r>
              <a:rPr lang="pt-BR" sz="2400" dirty="0">
                <a:solidFill>
                  <a:schemeClr val="bg1"/>
                </a:solidFill>
              </a:rPr>
              <a:t>(gosto)</a:t>
            </a:r>
            <a:r>
              <a:rPr lang="pt-BR" sz="4800" dirty="0">
                <a:solidFill>
                  <a:schemeClr val="bg1"/>
                </a:solidFill>
              </a:rPr>
              <a:t>   ≠   Sabor</a:t>
            </a:r>
          </a:p>
        </p:txBody>
      </p:sp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279525" y="1916113"/>
            <a:ext cx="13163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sz="2400">
                <a:solidFill>
                  <a:schemeClr val="bg1"/>
                </a:solidFill>
              </a:rPr>
              <a:t>Doce</a:t>
            </a:r>
          </a:p>
          <a:p>
            <a:pPr eaLnBrk="1" hangingPunct="1">
              <a:lnSpc>
                <a:spcPct val="150000"/>
              </a:lnSpc>
            </a:pPr>
            <a:r>
              <a:rPr lang="pt-BR" sz="2400">
                <a:solidFill>
                  <a:schemeClr val="bg1"/>
                </a:solidFill>
              </a:rPr>
              <a:t>Salgado</a:t>
            </a:r>
          </a:p>
          <a:p>
            <a:pPr eaLnBrk="1" hangingPunct="1">
              <a:lnSpc>
                <a:spcPct val="150000"/>
              </a:lnSpc>
            </a:pPr>
            <a:r>
              <a:rPr lang="pt-BR" sz="2400">
                <a:solidFill>
                  <a:schemeClr val="bg1"/>
                </a:solidFill>
              </a:rPr>
              <a:t>Amargo</a:t>
            </a:r>
          </a:p>
          <a:p>
            <a:pPr eaLnBrk="1" hangingPunct="1">
              <a:lnSpc>
                <a:spcPct val="150000"/>
              </a:lnSpc>
            </a:pPr>
            <a:r>
              <a:rPr lang="pt-BR" sz="2400">
                <a:solidFill>
                  <a:schemeClr val="bg1"/>
                </a:solidFill>
              </a:rPr>
              <a:t>Azedo</a:t>
            </a:r>
          </a:p>
          <a:p>
            <a:pPr eaLnBrk="1" hangingPunct="1">
              <a:lnSpc>
                <a:spcPct val="150000"/>
              </a:lnSpc>
            </a:pPr>
            <a:r>
              <a:rPr lang="pt-BR" sz="2400">
                <a:solidFill>
                  <a:schemeClr val="bg1"/>
                </a:solidFill>
              </a:rPr>
              <a:t>Umami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5580063" y="1993900"/>
            <a:ext cx="1247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1"/>
                </a:solidFill>
              </a:rPr>
              <a:t>Paladar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5580063" y="2463800"/>
            <a:ext cx="1093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1"/>
                </a:solidFill>
              </a:rPr>
              <a:t>Cheiro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5580063" y="2916238"/>
            <a:ext cx="119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1"/>
                </a:solidFill>
              </a:rPr>
              <a:t>Textura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5580063" y="3440113"/>
            <a:ext cx="950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1"/>
                </a:solidFill>
              </a:rPr>
              <a:t>Visão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5580063" y="3935413"/>
            <a:ext cx="1298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1"/>
                </a:solidFill>
              </a:rPr>
              <a:t>Audição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5580063" y="4479925"/>
            <a:ext cx="3455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dirty="0">
                <a:solidFill>
                  <a:schemeClr val="bg1"/>
                </a:solidFill>
              </a:rPr>
              <a:t>Aprendizado e memória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622300" y="1341438"/>
            <a:ext cx="8053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5580112" y="5055269"/>
            <a:ext cx="1314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dirty="0" smtClean="0">
                <a:solidFill>
                  <a:schemeClr val="bg1"/>
                </a:solidFill>
              </a:rPr>
              <a:t>Emoção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845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71475"/>
            <a:ext cx="8212137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9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336</Words>
  <Application>Microsoft Office PowerPoint</Application>
  <PresentationFormat>Apresentação na tela (4:3)</PresentationFormat>
  <Paragraphs>70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</dc:creator>
  <cp:lastModifiedBy>Guilherme</cp:lastModifiedBy>
  <cp:revision>129</cp:revision>
  <dcterms:created xsi:type="dcterms:W3CDTF">2017-10-24T11:05:00Z</dcterms:created>
  <dcterms:modified xsi:type="dcterms:W3CDTF">2017-11-22T15:03:47Z</dcterms:modified>
</cp:coreProperties>
</file>