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3" r:id="rId6"/>
    <p:sldId id="264" r:id="rId7"/>
    <p:sldId id="265" r:id="rId8"/>
    <p:sldId id="260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62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E85BB-05C4-4189-9A64-FCABFE699922}" type="datetimeFigureOut">
              <a:rPr lang="pt-BR" smtClean="0"/>
              <a:t>03/12/2020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AC381-1565-47BC-B29E-3C19DBAF95E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219395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E85BB-05C4-4189-9A64-FCABFE699922}" type="datetimeFigureOut">
              <a:rPr lang="pt-BR" smtClean="0"/>
              <a:t>03/12/2020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AC381-1565-47BC-B29E-3C19DBAF95E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760662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E85BB-05C4-4189-9A64-FCABFE699922}" type="datetimeFigureOut">
              <a:rPr lang="pt-BR" smtClean="0"/>
              <a:t>03/12/2020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AC381-1565-47BC-B29E-3C19DBAF95E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051055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E85BB-05C4-4189-9A64-FCABFE699922}" type="datetimeFigureOut">
              <a:rPr lang="pt-BR" smtClean="0"/>
              <a:t>03/12/2020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AC381-1565-47BC-B29E-3C19DBAF95E7}" type="slidenum">
              <a:rPr lang="pt-BR" smtClean="0"/>
              <a:t>‹nº›</a:t>
            </a:fld>
            <a:endParaRPr lang="pt-BR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853467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E85BB-05C4-4189-9A64-FCABFE699922}" type="datetimeFigureOut">
              <a:rPr lang="pt-BR" smtClean="0"/>
              <a:t>03/12/2020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AC381-1565-47BC-B29E-3C19DBAF95E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933728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E85BB-05C4-4189-9A64-FCABFE699922}" type="datetimeFigureOut">
              <a:rPr lang="pt-BR" smtClean="0"/>
              <a:t>03/12/2020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AC381-1565-47BC-B29E-3C19DBAF95E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615092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 de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E85BB-05C4-4189-9A64-FCABFE699922}" type="datetimeFigureOut">
              <a:rPr lang="pt-BR" smtClean="0"/>
              <a:t>03/12/2020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AC381-1565-47BC-B29E-3C19DBAF95E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565714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E85BB-05C4-4189-9A64-FCABFE699922}" type="datetimeFigureOut">
              <a:rPr lang="pt-BR" smtClean="0"/>
              <a:t>03/12/2020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AC381-1565-47BC-B29E-3C19DBAF95E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198970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E85BB-05C4-4189-9A64-FCABFE699922}" type="datetimeFigureOut">
              <a:rPr lang="pt-BR" smtClean="0"/>
              <a:t>03/12/2020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AC381-1565-47BC-B29E-3C19DBAF95E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919420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E85BB-05C4-4189-9A64-FCABFE699922}" type="datetimeFigureOut">
              <a:rPr lang="pt-BR" smtClean="0"/>
              <a:t>03/12/2020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AC381-1565-47BC-B29E-3C19DBAF95E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19562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E85BB-05C4-4189-9A64-FCABFE699922}" type="datetimeFigureOut">
              <a:rPr lang="pt-BR" smtClean="0"/>
              <a:t>03/12/2020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AC381-1565-47BC-B29E-3C19DBAF95E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93015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E85BB-05C4-4189-9A64-FCABFE699922}" type="datetimeFigureOut">
              <a:rPr lang="pt-BR" smtClean="0"/>
              <a:t>03/12/2020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AC381-1565-47BC-B29E-3C19DBAF95E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504976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E85BB-05C4-4189-9A64-FCABFE699922}" type="datetimeFigureOut">
              <a:rPr lang="pt-BR" smtClean="0"/>
              <a:t>03/12/2020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AC381-1565-47BC-B29E-3C19DBAF95E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555834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E85BB-05C4-4189-9A64-FCABFE699922}" type="datetimeFigureOut">
              <a:rPr lang="pt-BR" smtClean="0"/>
              <a:t>03/12/2020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AC381-1565-47BC-B29E-3C19DBAF95E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885050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E85BB-05C4-4189-9A64-FCABFE699922}" type="datetimeFigureOut">
              <a:rPr lang="pt-BR" smtClean="0"/>
              <a:t>03/12/2020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AC381-1565-47BC-B29E-3C19DBAF95E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334925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E85BB-05C4-4189-9A64-FCABFE699922}" type="datetimeFigureOut">
              <a:rPr lang="pt-BR" smtClean="0"/>
              <a:t>03/12/2020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AC381-1565-47BC-B29E-3C19DBAF95E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159420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E85BB-05C4-4189-9A64-FCABFE699922}" type="datetimeFigureOut">
              <a:rPr lang="pt-BR" smtClean="0"/>
              <a:t>03/12/2020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AC381-1565-47BC-B29E-3C19DBAF95E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027467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F7CE85BB-05C4-4189-9A64-FCABFE699922}" type="datetimeFigureOut">
              <a:rPr lang="pt-BR" smtClean="0"/>
              <a:t>03/12/2020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627AC381-1565-47BC-B29E-3C19DBAF95E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2165073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sv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4" Type="http://schemas.openxmlformats.org/officeDocument/2006/relationships/image" Target="../media/image7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3.png"/><Relationship Id="rId7" Type="http://schemas.openxmlformats.org/officeDocument/2006/relationships/image" Target="../media/image15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Relationship Id="rId9" Type="http://schemas.openxmlformats.org/officeDocument/2006/relationships/image" Target="../media/image17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976BAAA-75A1-48AA-B7DE-B6B8070992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EDE662B-16C4-4E18-9AD0-D86FEB396A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817428" y="1257301"/>
            <a:ext cx="2450127" cy="4343399"/>
          </a:xfrm>
          <a:effectLst/>
        </p:spPr>
        <p:txBody>
          <a:bodyPr anchor="ctr">
            <a:normAutofit/>
          </a:bodyPr>
          <a:lstStyle/>
          <a:p>
            <a:pPr algn="l"/>
            <a:r>
              <a:rPr lang="pt-BR" dirty="0"/>
              <a:t>Alexandre Inda 8989241</a:t>
            </a:r>
          </a:p>
          <a:p>
            <a:pPr algn="l"/>
            <a:r>
              <a:rPr lang="pt-BR" dirty="0"/>
              <a:t>Prof. </a:t>
            </a:r>
            <a:r>
              <a:rPr lang="pt-BR"/>
              <a:t>Dr. Francisco </a:t>
            </a:r>
            <a:r>
              <a:rPr lang="pt-BR" dirty="0"/>
              <a:t>F. Cardoso</a:t>
            </a:r>
          </a:p>
          <a:p>
            <a:pPr algn="l"/>
            <a:endParaRPr lang="pt-BR" dirty="0"/>
          </a:p>
        </p:txBody>
      </p:sp>
      <p:sp useBgFill="1">
        <p:nvSpPr>
          <p:cNvPr id="10" name="Freeform: Shape 9">
            <a:extLst>
              <a:ext uri="{FF2B5EF4-FFF2-40B4-BE49-F238E27FC236}">
                <a16:creationId xmlns:a16="http://schemas.microsoft.com/office/drawing/2014/main" id="{65A5F259-CDF7-4A15-A66C-A9939D23E3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-2"/>
            <a:ext cx="8386486" cy="6858002"/>
          </a:xfrm>
          <a:custGeom>
            <a:avLst/>
            <a:gdLst>
              <a:gd name="connsiteX0" fmla="*/ 0 w 6088489"/>
              <a:gd name="connsiteY0" fmla="*/ 0 h 6858002"/>
              <a:gd name="connsiteX1" fmla="*/ 3563332 w 6088489"/>
              <a:gd name="connsiteY1" fmla="*/ 0 h 6858002"/>
              <a:gd name="connsiteX2" fmla="*/ 3563332 w 6088489"/>
              <a:gd name="connsiteY2" fmla="*/ 3 h 6858002"/>
              <a:gd name="connsiteX3" fmla="*/ 5842099 w 6088489"/>
              <a:gd name="connsiteY3" fmla="*/ 3 h 6858002"/>
              <a:gd name="connsiteX4" fmla="*/ 5842099 w 6088489"/>
              <a:gd name="connsiteY4" fmla="*/ 4 h 6858002"/>
              <a:gd name="connsiteX5" fmla="*/ 5835346 w 6088489"/>
              <a:gd name="connsiteY5" fmla="*/ 4 h 6858002"/>
              <a:gd name="connsiteX6" fmla="*/ 5841229 w 6088489"/>
              <a:gd name="connsiteY6" fmla="*/ 40466 h 6858002"/>
              <a:gd name="connsiteX7" fmla="*/ 5858543 w 6088489"/>
              <a:gd name="connsiteY7" fmla="*/ 159110 h 6858002"/>
              <a:gd name="connsiteX8" fmla="*/ 5870645 w 6088489"/>
              <a:gd name="connsiteY8" fmla="*/ 245521 h 6858002"/>
              <a:gd name="connsiteX9" fmla="*/ 5883420 w 6088489"/>
              <a:gd name="connsiteY9" fmla="*/ 348391 h 6858002"/>
              <a:gd name="connsiteX10" fmla="*/ 5898716 w 6088489"/>
              <a:gd name="connsiteY10" fmla="*/ 470463 h 6858002"/>
              <a:gd name="connsiteX11" fmla="*/ 5914853 w 6088489"/>
              <a:gd name="connsiteY11" fmla="*/ 605566 h 6858002"/>
              <a:gd name="connsiteX12" fmla="*/ 5931830 w 6088489"/>
              <a:gd name="connsiteY12" fmla="*/ 757813 h 6858002"/>
              <a:gd name="connsiteX13" fmla="*/ 5949815 w 6088489"/>
              <a:gd name="connsiteY13" fmla="*/ 923777 h 6858002"/>
              <a:gd name="connsiteX14" fmla="*/ 5967801 w 6088489"/>
              <a:gd name="connsiteY14" fmla="*/ 1104142 h 6858002"/>
              <a:gd name="connsiteX15" fmla="*/ 5986122 w 6088489"/>
              <a:gd name="connsiteY15" fmla="*/ 1296166 h 6858002"/>
              <a:gd name="connsiteX16" fmla="*/ 6003099 w 6088489"/>
              <a:gd name="connsiteY16" fmla="*/ 1503278 h 6858002"/>
              <a:gd name="connsiteX17" fmla="*/ 6019404 w 6088489"/>
              <a:gd name="connsiteY17" fmla="*/ 1719991 h 6858002"/>
              <a:gd name="connsiteX18" fmla="*/ 6034196 w 6088489"/>
              <a:gd name="connsiteY18" fmla="*/ 1949048 h 6858002"/>
              <a:gd name="connsiteX19" fmla="*/ 6048315 w 6088489"/>
              <a:gd name="connsiteY19" fmla="*/ 2187706 h 6858002"/>
              <a:gd name="connsiteX20" fmla="*/ 6061595 w 6088489"/>
              <a:gd name="connsiteY20" fmla="*/ 2436652 h 6858002"/>
              <a:gd name="connsiteX21" fmla="*/ 6066301 w 6088489"/>
              <a:gd name="connsiteY21" fmla="*/ 2564211 h 6858002"/>
              <a:gd name="connsiteX22" fmla="*/ 6071512 w 6088489"/>
              <a:gd name="connsiteY22" fmla="*/ 2694512 h 6858002"/>
              <a:gd name="connsiteX23" fmla="*/ 6076386 w 6088489"/>
              <a:gd name="connsiteY23" fmla="*/ 2826871 h 6858002"/>
              <a:gd name="connsiteX24" fmla="*/ 6079580 w 6088489"/>
              <a:gd name="connsiteY24" fmla="*/ 2959917 h 6858002"/>
              <a:gd name="connsiteX25" fmla="*/ 6082438 w 6088489"/>
              <a:gd name="connsiteY25" fmla="*/ 3095705 h 6858002"/>
              <a:gd name="connsiteX26" fmla="*/ 6085463 w 6088489"/>
              <a:gd name="connsiteY26" fmla="*/ 3232865 h 6858002"/>
              <a:gd name="connsiteX27" fmla="*/ 6087480 w 6088489"/>
              <a:gd name="connsiteY27" fmla="*/ 3372768 h 6858002"/>
              <a:gd name="connsiteX28" fmla="*/ 6087480 w 6088489"/>
              <a:gd name="connsiteY28" fmla="*/ 3514043 h 6858002"/>
              <a:gd name="connsiteX29" fmla="*/ 6088489 w 6088489"/>
              <a:gd name="connsiteY29" fmla="*/ 3656689 h 6858002"/>
              <a:gd name="connsiteX30" fmla="*/ 6087480 w 6088489"/>
              <a:gd name="connsiteY30" fmla="*/ 3800707 h 6858002"/>
              <a:gd name="connsiteX31" fmla="*/ 6085463 w 6088489"/>
              <a:gd name="connsiteY31" fmla="*/ 3946783 h 6858002"/>
              <a:gd name="connsiteX32" fmla="*/ 6083614 w 6088489"/>
              <a:gd name="connsiteY32" fmla="*/ 4092858 h 6858002"/>
              <a:gd name="connsiteX33" fmla="*/ 6079580 w 6088489"/>
              <a:gd name="connsiteY33" fmla="*/ 4240991 h 6858002"/>
              <a:gd name="connsiteX34" fmla="*/ 6075378 w 6088489"/>
              <a:gd name="connsiteY34" fmla="*/ 4390495 h 6858002"/>
              <a:gd name="connsiteX35" fmla="*/ 6070503 w 6088489"/>
              <a:gd name="connsiteY35" fmla="*/ 4540000 h 6858002"/>
              <a:gd name="connsiteX36" fmla="*/ 6063612 w 6088489"/>
              <a:gd name="connsiteY36" fmla="*/ 4690876 h 6858002"/>
              <a:gd name="connsiteX37" fmla="*/ 6055375 w 6088489"/>
              <a:gd name="connsiteY37" fmla="*/ 4843123 h 6858002"/>
              <a:gd name="connsiteX38" fmla="*/ 6047475 w 6088489"/>
              <a:gd name="connsiteY38" fmla="*/ 4996057 h 6858002"/>
              <a:gd name="connsiteX39" fmla="*/ 6037390 w 6088489"/>
              <a:gd name="connsiteY39" fmla="*/ 5148990 h 6858002"/>
              <a:gd name="connsiteX40" fmla="*/ 6025287 w 6088489"/>
              <a:gd name="connsiteY40" fmla="*/ 5303981 h 6858002"/>
              <a:gd name="connsiteX41" fmla="*/ 6013185 w 6088489"/>
              <a:gd name="connsiteY41" fmla="*/ 5456914 h 6858002"/>
              <a:gd name="connsiteX42" fmla="*/ 5999233 w 6088489"/>
              <a:gd name="connsiteY42" fmla="*/ 5612591 h 6858002"/>
              <a:gd name="connsiteX43" fmla="*/ 5983937 w 6088489"/>
              <a:gd name="connsiteY43" fmla="*/ 5768953 h 6858002"/>
              <a:gd name="connsiteX44" fmla="*/ 5967801 w 6088489"/>
              <a:gd name="connsiteY44" fmla="*/ 5923258 h 6858002"/>
              <a:gd name="connsiteX45" fmla="*/ 5948975 w 6088489"/>
              <a:gd name="connsiteY45" fmla="*/ 6079621 h 6858002"/>
              <a:gd name="connsiteX46" fmla="*/ 5928804 w 6088489"/>
              <a:gd name="connsiteY46" fmla="*/ 6235297 h 6858002"/>
              <a:gd name="connsiteX47" fmla="*/ 5908801 w 6088489"/>
              <a:gd name="connsiteY47" fmla="*/ 6391660 h 6858002"/>
              <a:gd name="connsiteX48" fmla="*/ 5885437 w 6088489"/>
              <a:gd name="connsiteY48" fmla="*/ 6547336 h 6858002"/>
              <a:gd name="connsiteX49" fmla="*/ 5861568 w 6088489"/>
              <a:gd name="connsiteY49" fmla="*/ 6702327 h 6858002"/>
              <a:gd name="connsiteX50" fmla="*/ 5836524 w 6088489"/>
              <a:gd name="connsiteY50" fmla="*/ 6858002 h 6858002"/>
              <a:gd name="connsiteX51" fmla="*/ 3563332 w 6088489"/>
              <a:gd name="connsiteY51" fmla="*/ 6858002 h 6858002"/>
              <a:gd name="connsiteX52" fmla="*/ 1223490 w 6088489"/>
              <a:gd name="connsiteY52" fmla="*/ 6858002 h 6858002"/>
              <a:gd name="connsiteX53" fmla="*/ 0 w 6088489"/>
              <a:gd name="connsiteY53" fmla="*/ 6858002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6088489" h="6858002">
                <a:moveTo>
                  <a:pt x="0" y="0"/>
                </a:moveTo>
                <a:lnTo>
                  <a:pt x="3563332" y="0"/>
                </a:lnTo>
                <a:lnTo>
                  <a:pt x="3563332" y="3"/>
                </a:lnTo>
                <a:lnTo>
                  <a:pt x="5842099" y="3"/>
                </a:lnTo>
                <a:lnTo>
                  <a:pt x="5842099" y="4"/>
                </a:lnTo>
                <a:lnTo>
                  <a:pt x="5835346" y="4"/>
                </a:lnTo>
                <a:lnTo>
                  <a:pt x="5841229" y="40466"/>
                </a:lnTo>
                <a:lnTo>
                  <a:pt x="5858543" y="159110"/>
                </a:lnTo>
                <a:lnTo>
                  <a:pt x="5870645" y="245521"/>
                </a:lnTo>
                <a:lnTo>
                  <a:pt x="5883420" y="348391"/>
                </a:lnTo>
                <a:lnTo>
                  <a:pt x="5898716" y="470463"/>
                </a:lnTo>
                <a:lnTo>
                  <a:pt x="5914853" y="605566"/>
                </a:lnTo>
                <a:lnTo>
                  <a:pt x="5931830" y="757813"/>
                </a:lnTo>
                <a:lnTo>
                  <a:pt x="5949815" y="923777"/>
                </a:lnTo>
                <a:lnTo>
                  <a:pt x="5967801" y="1104142"/>
                </a:lnTo>
                <a:lnTo>
                  <a:pt x="5986122" y="1296166"/>
                </a:lnTo>
                <a:lnTo>
                  <a:pt x="6003099" y="1503278"/>
                </a:lnTo>
                <a:lnTo>
                  <a:pt x="6019404" y="1719991"/>
                </a:lnTo>
                <a:lnTo>
                  <a:pt x="6034196" y="1949048"/>
                </a:lnTo>
                <a:lnTo>
                  <a:pt x="6048315" y="2187706"/>
                </a:lnTo>
                <a:lnTo>
                  <a:pt x="6061595" y="2436652"/>
                </a:lnTo>
                <a:lnTo>
                  <a:pt x="6066301" y="2564211"/>
                </a:lnTo>
                <a:lnTo>
                  <a:pt x="6071512" y="2694512"/>
                </a:lnTo>
                <a:lnTo>
                  <a:pt x="6076386" y="2826871"/>
                </a:lnTo>
                <a:lnTo>
                  <a:pt x="6079580" y="2959917"/>
                </a:lnTo>
                <a:lnTo>
                  <a:pt x="6082438" y="3095705"/>
                </a:lnTo>
                <a:lnTo>
                  <a:pt x="6085463" y="3232865"/>
                </a:lnTo>
                <a:lnTo>
                  <a:pt x="6087480" y="3372768"/>
                </a:lnTo>
                <a:lnTo>
                  <a:pt x="6087480" y="3514043"/>
                </a:lnTo>
                <a:lnTo>
                  <a:pt x="6088489" y="3656689"/>
                </a:lnTo>
                <a:lnTo>
                  <a:pt x="6087480" y="3800707"/>
                </a:lnTo>
                <a:lnTo>
                  <a:pt x="6085463" y="3946783"/>
                </a:lnTo>
                <a:lnTo>
                  <a:pt x="6083614" y="4092858"/>
                </a:lnTo>
                <a:lnTo>
                  <a:pt x="6079580" y="4240991"/>
                </a:lnTo>
                <a:lnTo>
                  <a:pt x="6075378" y="4390495"/>
                </a:lnTo>
                <a:lnTo>
                  <a:pt x="6070503" y="4540000"/>
                </a:lnTo>
                <a:lnTo>
                  <a:pt x="6063612" y="4690876"/>
                </a:lnTo>
                <a:lnTo>
                  <a:pt x="6055375" y="4843123"/>
                </a:lnTo>
                <a:lnTo>
                  <a:pt x="6047475" y="4996057"/>
                </a:lnTo>
                <a:lnTo>
                  <a:pt x="6037390" y="5148990"/>
                </a:lnTo>
                <a:lnTo>
                  <a:pt x="6025287" y="5303981"/>
                </a:lnTo>
                <a:lnTo>
                  <a:pt x="6013185" y="5456914"/>
                </a:lnTo>
                <a:lnTo>
                  <a:pt x="5999233" y="5612591"/>
                </a:lnTo>
                <a:lnTo>
                  <a:pt x="5983937" y="5768953"/>
                </a:lnTo>
                <a:lnTo>
                  <a:pt x="5967801" y="5923258"/>
                </a:lnTo>
                <a:lnTo>
                  <a:pt x="5948975" y="6079621"/>
                </a:lnTo>
                <a:lnTo>
                  <a:pt x="5928804" y="6235297"/>
                </a:lnTo>
                <a:lnTo>
                  <a:pt x="5908801" y="6391660"/>
                </a:lnTo>
                <a:lnTo>
                  <a:pt x="5885437" y="6547336"/>
                </a:lnTo>
                <a:lnTo>
                  <a:pt x="5861568" y="6702327"/>
                </a:lnTo>
                <a:lnTo>
                  <a:pt x="5836524" y="6858002"/>
                </a:lnTo>
                <a:lnTo>
                  <a:pt x="3563332" y="6858002"/>
                </a:lnTo>
                <a:lnTo>
                  <a:pt x="1223490" y="6858002"/>
                </a:lnTo>
                <a:lnTo>
                  <a:pt x="0" y="6858002"/>
                </a:lnTo>
                <a:close/>
              </a:path>
            </a:pathLst>
          </a:custGeom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0A60E4A-A9AB-4209-9C8B-2E97A3EC16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3795" y="1257301"/>
            <a:ext cx="6672865" cy="4343399"/>
          </a:xfrm>
        </p:spPr>
        <p:txBody>
          <a:bodyPr anchor="ctr">
            <a:normAutofit/>
          </a:bodyPr>
          <a:lstStyle/>
          <a:p>
            <a:r>
              <a:rPr lang="pt-BR" dirty="0"/>
              <a:t>Inovação Tecnológica na Construção de Condomínios Horizontais</a:t>
            </a:r>
          </a:p>
        </p:txBody>
      </p:sp>
    </p:spTree>
    <p:extLst>
      <p:ext uri="{BB962C8B-B14F-4D97-AF65-F5344CB8AC3E}">
        <p14:creationId xmlns:p14="http://schemas.microsoft.com/office/powerpoint/2010/main" val="5950350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AB0ED85-9612-4B8F-9408-292F7C2BCB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/>
              <a:t>Maply</a:t>
            </a:r>
            <a:endParaRPr lang="pt-BR" dirty="0"/>
          </a:p>
        </p:txBody>
      </p:sp>
      <p:sp>
        <p:nvSpPr>
          <p:cNvPr id="5" name="Espaço Reservado para Conteúdo 2">
            <a:extLst>
              <a:ext uri="{FF2B5EF4-FFF2-40B4-BE49-F238E27FC236}">
                <a16:creationId xmlns:a16="http://schemas.microsoft.com/office/drawing/2014/main" id="{3FE0F291-4B72-428E-94B6-3F9BE5CE06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732449"/>
            <a:ext cx="6970572" cy="4058751"/>
          </a:xfrm>
        </p:spPr>
        <p:txBody>
          <a:bodyPr/>
          <a:lstStyle/>
          <a:p>
            <a:r>
              <a:rPr lang="pt-BR" dirty="0"/>
              <a:t>Empreendimento Terras Alpha Caruaru</a:t>
            </a:r>
          </a:p>
        </p:txBody>
      </p:sp>
      <p:sp>
        <p:nvSpPr>
          <p:cNvPr id="6" name="Espaço Reservado para Conteúdo 2">
            <a:extLst>
              <a:ext uri="{FF2B5EF4-FFF2-40B4-BE49-F238E27FC236}">
                <a16:creationId xmlns:a16="http://schemas.microsoft.com/office/drawing/2014/main" id="{CDA99545-9784-4D79-83B6-7E7A56517678}"/>
              </a:ext>
            </a:extLst>
          </p:cNvPr>
          <p:cNvSpPr txBox="1">
            <a:spLocks/>
          </p:cNvSpPr>
          <p:nvPr/>
        </p:nvSpPr>
        <p:spPr>
          <a:xfrm>
            <a:off x="913795" y="5943598"/>
            <a:ext cx="4358001" cy="53178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 fontScale="62500" lnSpcReduction="20000"/>
          </a:bodyPr>
          <a:lstStyle>
            <a:lvl1pPr marL="3429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/>
              <a:t>Pavimentação mais adiantada</a:t>
            </a:r>
          </a:p>
          <a:p>
            <a:r>
              <a:rPr lang="pt-BR" dirty="0"/>
              <a:t>Redes de água e esgoto quase completas</a:t>
            </a:r>
          </a:p>
        </p:txBody>
      </p:sp>
      <p:sp>
        <p:nvSpPr>
          <p:cNvPr id="8" name="Espaço Reservado para Conteúdo 2">
            <a:extLst>
              <a:ext uri="{FF2B5EF4-FFF2-40B4-BE49-F238E27FC236}">
                <a16:creationId xmlns:a16="http://schemas.microsoft.com/office/drawing/2014/main" id="{6B8AEB68-2661-487B-BE2B-295A66721350}"/>
              </a:ext>
            </a:extLst>
          </p:cNvPr>
          <p:cNvSpPr txBox="1">
            <a:spLocks/>
          </p:cNvSpPr>
          <p:nvPr/>
        </p:nvSpPr>
        <p:spPr>
          <a:xfrm>
            <a:off x="7357425" y="5982510"/>
            <a:ext cx="4358001" cy="53178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 marL="3429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pt-BR" sz="1300" dirty="0"/>
              <a:t>Integração com projetos CAD</a:t>
            </a:r>
          </a:p>
          <a:p>
            <a:endParaRPr lang="pt-BR"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EE50B94A-32DA-4690-857B-AE0EA517C4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4358" y="2266617"/>
            <a:ext cx="1620742" cy="3524583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F994824D-085F-4F70-BB9C-D1CB160D4F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21292" y="2266617"/>
            <a:ext cx="1963883" cy="3524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5527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AB0ED85-9612-4B8F-9408-292F7C2BCB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/>
              <a:t>Maply</a:t>
            </a:r>
            <a:endParaRPr lang="pt-BR" dirty="0"/>
          </a:p>
        </p:txBody>
      </p:sp>
      <p:sp>
        <p:nvSpPr>
          <p:cNvPr id="5" name="Espaço Reservado para Conteúdo 2">
            <a:extLst>
              <a:ext uri="{FF2B5EF4-FFF2-40B4-BE49-F238E27FC236}">
                <a16:creationId xmlns:a16="http://schemas.microsoft.com/office/drawing/2014/main" id="{3FE0F291-4B72-428E-94B6-3F9BE5CE06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732449"/>
            <a:ext cx="5813576" cy="4058751"/>
          </a:xfrm>
        </p:spPr>
        <p:txBody>
          <a:bodyPr/>
          <a:lstStyle/>
          <a:p>
            <a:r>
              <a:rPr lang="pt-BR" dirty="0"/>
              <a:t>Relação com os Agentes</a:t>
            </a:r>
          </a:p>
          <a:p>
            <a:pPr lvl="1"/>
            <a:r>
              <a:rPr lang="pt-BR" dirty="0"/>
              <a:t>Clientes/Fornecedores</a:t>
            </a:r>
          </a:p>
          <a:p>
            <a:pPr lvl="2"/>
            <a:r>
              <a:rPr lang="pt-BR" dirty="0"/>
              <a:t>Imagens ajudam na visualização por parte destes agentes, que sempre devem estar bem informados no andamento das obras, e as imagens aéreas auxiliam o entendimento</a:t>
            </a:r>
          </a:p>
          <a:p>
            <a:pPr lvl="1"/>
            <a:r>
              <a:rPr lang="pt-BR" dirty="0"/>
              <a:t>Construtora</a:t>
            </a:r>
          </a:p>
          <a:p>
            <a:pPr lvl="2"/>
            <a:r>
              <a:rPr lang="pt-BR" dirty="0"/>
              <a:t>Auxílio na visualização e comunicação de problemas e entraves durante a fase de construção</a:t>
            </a:r>
          </a:p>
          <a:p>
            <a:pPr lvl="2"/>
            <a:r>
              <a:rPr lang="pt-BR" dirty="0"/>
              <a:t>Exemplo: material de 3ª categoria não esperado causou atrasos devido à chuva que não drenava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AF9CE84A-968F-4EF9-A919-E07499DB94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1750" y="1603377"/>
            <a:ext cx="2429722" cy="1313364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9A4AC7BD-A7B8-4775-9E07-74F3C35E32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1123" y="2639870"/>
            <a:ext cx="2522225" cy="1354733"/>
          </a:xfrm>
          <a:prstGeom prst="rect">
            <a:avLst/>
          </a:prstGeom>
        </p:spPr>
      </p:pic>
      <p:cxnSp>
        <p:nvCxnSpPr>
          <p:cNvPr id="11" name="Conector: Angulado 10">
            <a:extLst>
              <a:ext uri="{FF2B5EF4-FFF2-40B4-BE49-F238E27FC236}">
                <a16:creationId xmlns:a16="http://schemas.microsoft.com/office/drawing/2014/main" id="{198D9C2C-C414-4A3E-AF6B-9756D9A55B61}"/>
              </a:ext>
            </a:extLst>
          </p:cNvPr>
          <p:cNvCxnSpPr>
            <a:cxnSpLocks/>
          </p:cNvCxnSpPr>
          <p:nvPr/>
        </p:nvCxnSpPr>
        <p:spPr>
          <a:xfrm>
            <a:off x="9563878" y="1968759"/>
            <a:ext cx="779748" cy="430492"/>
          </a:xfrm>
          <a:prstGeom prst="bentConnector3">
            <a:avLst>
              <a:gd name="adj1" fmla="val 99490"/>
            </a:avLst>
          </a:prstGeom>
          <a:ln w="76200">
            <a:solidFill>
              <a:schemeClr val="accent1"/>
            </a:solidFill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0AFCF157-A2E4-4CB2-986F-6AA70933C964}"/>
              </a:ext>
            </a:extLst>
          </p:cNvPr>
          <p:cNvSpPr txBox="1"/>
          <p:nvPr/>
        </p:nvSpPr>
        <p:spPr>
          <a:xfrm>
            <a:off x="10511406" y="1658593"/>
            <a:ext cx="12163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accent1"/>
                </a:solidFill>
              </a:rPr>
              <a:t>Evolução das Obras</a:t>
            </a:r>
          </a:p>
        </p:txBody>
      </p:sp>
      <p:pic>
        <p:nvPicPr>
          <p:cNvPr id="17" name="Imagem 16">
            <a:extLst>
              <a:ext uri="{FF2B5EF4-FFF2-40B4-BE49-F238E27FC236}">
                <a16:creationId xmlns:a16="http://schemas.microsoft.com/office/drawing/2014/main" id="{DC6DE70F-5709-45BB-90EC-688254CC26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71821" y="4395505"/>
            <a:ext cx="2692057" cy="1718235"/>
          </a:xfrm>
          <a:prstGeom prst="rect">
            <a:avLst/>
          </a:prstGeom>
        </p:spPr>
      </p:pic>
      <p:sp>
        <p:nvSpPr>
          <p:cNvPr id="18" name="CaixaDeTexto 17">
            <a:extLst>
              <a:ext uri="{FF2B5EF4-FFF2-40B4-BE49-F238E27FC236}">
                <a16:creationId xmlns:a16="http://schemas.microsoft.com/office/drawing/2014/main" id="{D876DFCF-EA93-4CB5-A4B8-290F62067528}"/>
              </a:ext>
            </a:extLst>
          </p:cNvPr>
          <p:cNvSpPr txBox="1"/>
          <p:nvPr/>
        </p:nvSpPr>
        <p:spPr>
          <a:xfrm>
            <a:off x="9785791" y="4654457"/>
            <a:ext cx="17071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accent1"/>
                </a:solidFill>
              </a:rPr>
              <a:t>Problema de Drenagem no Empreendimento</a:t>
            </a:r>
          </a:p>
        </p:txBody>
      </p:sp>
    </p:spTree>
    <p:extLst>
      <p:ext uri="{BB962C8B-B14F-4D97-AF65-F5344CB8AC3E}">
        <p14:creationId xmlns:p14="http://schemas.microsoft.com/office/powerpoint/2010/main" val="11472479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C2E66A-517C-4A1C-BF99-D090E79DD6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As Ferramentas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F1DFACF-A392-47FE-B255-99D0FDD8F0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4" y="1732449"/>
            <a:ext cx="5182205" cy="4058751"/>
          </a:xfrm>
        </p:spPr>
        <p:txBody>
          <a:bodyPr/>
          <a:lstStyle/>
          <a:p>
            <a:r>
              <a:rPr lang="pt-BR" dirty="0"/>
              <a:t>Power BI Integrado com Planilha de Planejamento</a:t>
            </a:r>
          </a:p>
          <a:p>
            <a:pPr lvl="1"/>
            <a:r>
              <a:rPr lang="pt-BR" dirty="0"/>
              <a:t>Facilidade de visualização por parte da equipe de planejamento</a:t>
            </a:r>
          </a:p>
          <a:p>
            <a:pPr lvl="1"/>
            <a:r>
              <a:rPr lang="pt-BR" dirty="0"/>
              <a:t>Divulgação de resultados, interna e externamente</a:t>
            </a:r>
          </a:p>
          <a:p>
            <a:pPr lvl="1"/>
            <a:r>
              <a:rPr lang="pt-BR" dirty="0"/>
              <a:t>Integração com plataforma </a:t>
            </a:r>
            <a:r>
              <a:rPr lang="pt-BR" dirty="0" err="1"/>
              <a:t>maply</a:t>
            </a:r>
            <a:r>
              <a:rPr lang="pt-BR" dirty="0"/>
              <a:t> seria um próximo passo ideal</a:t>
            </a:r>
          </a:p>
        </p:txBody>
      </p:sp>
      <p:pic>
        <p:nvPicPr>
          <p:cNvPr id="5" name="Gráfico 4" descr="Calendário diário">
            <a:extLst>
              <a:ext uri="{FF2B5EF4-FFF2-40B4-BE49-F238E27FC236}">
                <a16:creationId xmlns:a16="http://schemas.microsoft.com/office/drawing/2014/main" id="{37010C3E-EFDF-4F41-AEE8-C2C328E399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04052" y="1921907"/>
            <a:ext cx="3014186" cy="3014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1103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C2E66A-517C-4A1C-BF99-D090E79DD6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Integração com os Agentes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F1DFACF-A392-47FE-B255-99D0FDD8F0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2108756"/>
            <a:ext cx="6233625" cy="3620925"/>
          </a:xfrm>
        </p:spPr>
        <p:txBody>
          <a:bodyPr>
            <a:normAutofit/>
          </a:bodyPr>
          <a:lstStyle/>
          <a:p>
            <a:r>
              <a:rPr lang="pt-BR" dirty="0"/>
              <a:t>Desenvolvida pelo próprio pessoal interno da empresa com auxílio de consultoria de Power BI</a:t>
            </a:r>
          </a:p>
          <a:p>
            <a:r>
              <a:rPr lang="pt-BR" dirty="0"/>
              <a:t>Fundamental ter uma ferramenta de fácil visualização para que todos da empresa saibam o andamento das obras</a:t>
            </a:r>
          </a:p>
          <a:p>
            <a:r>
              <a:rPr lang="pt-BR" dirty="0"/>
              <a:t>Utilizada interna e externamente, para que todos os agentes envolvidos possam visualizar as informações da obra com maior objetividade</a:t>
            </a:r>
          </a:p>
        </p:txBody>
      </p:sp>
    </p:spTree>
    <p:extLst>
      <p:ext uri="{BB962C8B-B14F-4D97-AF65-F5344CB8AC3E}">
        <p14:creationId xmlns:p14="http://schemas.microsoft.com/office/powerpoint/2010/main" val="7961969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C2E66A-517C-4A1C-BF99-D090E79DD6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567655"/>
            <a:ext cx="10353762" cy="970450"/>
          </a:xfrm>
        </p:spPr>
        <p:txBody>
          <a:bodyPr/>
          <a:lstStyle/>
          <a:p>
            <a:r>
              <a:rPr lang="pt-BR" dirty="0"/>
              <a:t>Power BI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DB01F7C5-B07D-4A29-889E-E01E3BCA95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4367" y="1731833"/>
            <a:ext cx="9163266" cy="4566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3603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C2E66A-517C-4A1C-BF99-D090E79DD6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567655"/>
            <a:ext cx="10353762" cy="970450"/>
          </a:xfrm>
        </p:spPr>
        <p:txBody>
          <a:bodyPr/>
          <a:lstStyle/>
          <a:p>
            <a:r>
              <a:rPr lang="pt-BR" dirty="0"/>
              <a:t>Power BI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12AC84B9-169E-4436-971C-A0B601A47B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3801" y="1663680"/>
            <a:ext cx="8773749" cy="447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0959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C2E66A-517C-4A1C-BF99-D090E79DD6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Conclusão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F1DFACF-A392-47FE-B255-99D0FDD8F0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A tecnologia facilita muito a integração entre agentes, principalmente no que diz respeito á troca de informações</a:t>
            </a:r>
          </a:p>
          <a:p>
            <a:r>
              <a:rPr lang="pt-BR" dirty="0"/>
              <a:t>A divulgação de imagens e visualização de informações era feita de forma muito arcaica, com muita dificuldade de um cliente leigo entender</a:t>
            </a:r>
          </a:p>
          <a:p>
            <a:r>
              <a:rPr lang="pt-BR"/>
              <a:t>Próximo passo:</a:t>
            </a:r>
            <a:endParaRPr lang="pt-BR" dirty="0"/>
          </a:p>
          <a:p>
            <a:pPr lvl="1"/>
            <a:r>
              <a:rPr lang="pt-BR" dirty="0"/>
              <a:t>Mais um nível de integração, onde as imagens </a:t>
            </a:r>
            <a:r>
              <a:rPr lang="pt-BR" dirty="0" err="1"/>
              <a:t>aéras</a:t>
            </a:r>
            <a:r>
              <a:rPr lang="pt-BR" dirty="0"/>
              <a:t> da plataforma </a:t>
            </a:r>
            <a:r>
              <a:rPr lang="pt-BR" dirty="0" err="1"/>
              <a:t>Maply</a:t>
            </a:r>
            <a:r>
              <a:rPr lang="pt-BR" dirty="0"/>
              <a:t> possam ser utilizadas para medições, seria um nível a mais de tecnologia e integração para facilitar outro problema dos serviços: as medições </a:t>
            </a:r>
          </a:p>
        </p:txBody>
      </p:sp>
    </p:spTree>
    <p:extLst>
      <p:ext uri="{BB962C8B-B14F-4D97-AF65-F5344CB8AC3E}">
        <p14:creationId xmlns:p14="http://schemas.microsoft.com/office/powerpoint/2010/main" val="26710501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C2E66A-517C-4A1C-BF99-D090E79DD6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>
            <a:normAutofit/>
          </a:bodyPr>
          <a:lstStyle/>
          <a:p>
            <a:r>
              <a:rPr lang="pt-BR" dirty="0"/>
              <a:t>Introdução</a:t>
            </a:r>
          </a:p>
        </p:txBody>
      </p:sp>
      <p:grpSp>
        <p:nvGrpSpPr>
          <p:cNvPr id="4" name="Agrupar 3">
            <a:extLst>
              <a:ext uri="{FF2B5EF4-FFF2-40B4-BE49-F238E27FC236}">
                <a16:creationId xmlns:a16="http://schemas.microsoft.com/office/drawing/2014/main" id="{6192D015-9D00-45BC-B13F-2D71AE8A8D3B}"/>
              </a:ext>
            </a:extLst>
          </p:cNvPr>
          <p:cNvGrpSpPr/>
          <p:nvPr/>
        </p:nvGrpSpPr>
        <p:grpSpPr>
          <a:xfrm>
            <a:off x="1393237" y="3076878"/>
            <a:ext cx="9396000" cy="2251814"/>
            <a:chOff x="1393237" y="3076878"/>
            <a:chExt cx="9396000" cy="2251814"/>
          </a:xfrm>
        </p:grpSpPr>
        <p:sp>
          <p:nvSpPr>
            <p:cNvPr id="6" name="Retângulo 5" descr="Suburban scene">
              <a:extLst>
                <a:ext uri="{FF2B5EF4-FFF2-40B4-BE49-F238E27FC236}">
                  <a16:creationId xmlns:a16="http://schemas.microsoft.com/office/drawing/2014/main" id="{0AC57782-FE12-44D5-9AFA-2EDBFD2FE6DA}"/>
                </a:ext>
              </a:extLst>
            </p:cNvPr>
            <p:cNvSpPr/>
            <p:nvPr/>
          </p:nvSpPr>
          <p:spPr>
            <a:xfrm>
              <a:off x="1943203" y="3076878"/>
              <a:ext cx="1223997" cy="1219399"/>
            </a:xfrm>
            <a:prstGeom prst="rect">
              <a:avLst/>
            </a:prstGeom>
            <a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Forma Livre: Forma 6">
              <a:extLst>
                <a:ext uri="{FF2B5EF4-FFF2-40B4-BE49-F238E27FC236}">
                  <a16:creationId xmlns:a16="http://schemas.microsoft.com/office/drawing/2014/main" id="{0992B057-6707-4735-A52C-6FBC274ABF1A}"/>
                </a:ext>
              </a:extLst>
            </p:cNvPr>
            <p:cNvSpPr/>
            <p:nvPr/>
          </p:nvSpPr>
          <p:spPr>
            <a:xfrm>
              <a:off x="1393237" y="4608692"/>
              <a:ext cx="4320000" cy="720000"/>
            </a:xfrm>
            <a:custGeom>
              <a:avLst/>
              <a:gdLst>
                <a:gd name="connsiteX0" fmla="*/ 0 w 4320000"/>
                <a:gd name="connsiteY0" fmla="*/ 0 h 720000"/>
                <a:gd name="connsiteX1" fmla="*/ 4320000 w 4320000"/>
                <a:gd name="connsiteY1" fmla="*/ 0 h 720000"/>
                <a:gd name="connsiteX2" fmla="*/ 4320000 w 4320000"/>
                <a:gd name="connsiteY2" fmla="*/ 720000 h 720000"/>
                <a:gd name="connsiteX3" fmla="*/ 0 w 4320000"/>
                <a:gd name="connsiteY3" fmla="*/ 720000 h 720000"/>
                <a:gd name="connsiteX4" fmla="*/ 0 w 4320000"/>
                <a:gd name="connsiteY4" fmla="*/ 0 h 7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20000" h="720000">
                  <a:moveTo>
                    <a:pt x="0" y="0"/>
                  </a:moveTo>
                  <a:lnTo>
                    <a:pt x="4320000" y="0"/>
                  </a:lnTo>
                  <a:lnTo>
                    <a:pt x="4320000" y="720000"/>
                  </a:lnTo>
                  <a:lnTo>
                    <a:pt x="0" y="72000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marL="0" lvl="0" indent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BR" sz="1700" kern="1200"/>
                <a:t>As obras de condomínios horizontais envolvem áreas muito grandes, e necessidade de muita construção de infraestrutura</a:t>
              </a:r>
              <a:endParaRPr lang="en-US" sz="1700" kern="1200"/>
            </a:p>
          </p:txBody>
        </p:sp>
        <p:sp>
          <p:nvSpPr>
            <p:cNvPr id="9" name="Forma Livre: Forma 8">
              <a:extLst>
                <a:ext uri="{FF2B5EF4-FFF2-40B4-BE49-F238E27FC236}">
                  <a16:creationId xmlns:a16="http://schemas.microsoft.com/office/drawing/2014/main" id="{6038454E-0C0F-43C9-95E3-2198B6B2CDD2}"/>
                </a:ext>
              </a:extLst>
            </p:cNvPr>
            <p:cNvSpPr/>
            <p:nvPr/>
          </p:nvSpPr>
          <p:spPr>
            <a:xfrm>
              <a:off x="6469237" y="4608692"/>
              <a:ext cx="4320000" cy="720000"/>
            </a:xfrm>
            <a:custGeom>
              <a:avLst/>
              <a:gdLst>
                <a:gd name="connsiteX0" fmla="*/ 0 w 4320000"/>
                <a:gd name="connsiteY0" fmla="*/ 0 h 720000"/>
                <a:gd name="connsiteX1" fmla="*/ 4320000 w 4320000"/>
                <a:gd name="connsiteY1" fmla="*/ 0 h 720000"/>
                <a:gd name="connsiteX2" fmla="*/ 4320000 w 4320000"/>
                <a:gd name="connsiteY2" fmla="*/ 720000 h 720000"/>
                <a:gd name="connsiteX3" fmla="*/ 0 w 4320000"/>
                <a:gd name="connsiteY3" fmla="*/ 720000 h 720000"/>
                <a:gd name="connsiteX4" fmla="*/ 0 w 4320000"/>
                <a:gd name="connsiteY4" fmla="*/ 0 h 7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20000" h="720000">
                  <a:moveTo>
                    <a:pt x="0" y="0"/>
                  </a:moveTo>
                  <a:lnTo>
                    <a:pt x="4320000" y="0"/>
                  </a:lnTo>
                  <a:lnTo>
                    <a:pt x="4320000" y="720000"/>
                  </a:lnTo>
                  <a:lnTo>
                    <a:pt x="0" y="72000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marL="0" lvl="0" indent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BR" sz="1700" kern="1200"/>
                <a:t>A tecnologia neste tipo de obra pode auxiliar diversos agentes nas tomadas de decisão e divulgação dos empreendimentos </a:t>
              </a:r>
              <a:endParaRPr lang="en-US" sz="1700" kern="1200"/>
            </a:p>
          </p:txBody>
        </p:sp>
      </p:grpSp>
      <p:sp>
        <p:nvSpPr>
          <p:cNvPr id="12" name="Retângulo 11" descr="Suburban scene">
            <a:extLst>
              <a:ext uri="{FF2B5EF4-FFF2-40B4-BE49-F238E27FC236}">
                <a16:creationId xmlns:a16="http://schemas.microsoft.com/office/drawing/2014/main" id="{D1F60A9D-CACF-4B4A-9DB8-E25761311174}"/>
              </a:ext>
            </a:extLst>
          </p:cNvPr>
          <p:cNvSpPr/>
          <p:nvPr/>
        </p:nvSpPr>
        <p:spPr>
          <a:xfrm>
            <a:off x="3105050" y="3076878"/>
            <a:ext cx="1223996" cy="1219398"/>
          </a:xfrm>
          <a:prstGeom prst="rect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3" name="Retângulo 12" descr="Suburban scene">
            <a:extLst>
              <a:ext uri="{FF2B5EF4-FFF2-40B4-BE49-F238E27FC236}">
                <a16:creationId xmlns:a16="http://schemas.microsoft.com/office/drawing/2014/main" id="{24693BE7-3C02-4D71-9DD9-3E4931EF4926}"/>
              </a:ext>
            </a:extLst>
          </p:cNvPr>
          <p:cNvSpPr/>
          <p:nvPr/>
        </p:nvSpPr>
        <p:spPr>
          <a:xfrm>
            <a:off x="4266897" y="3076878"/>
            <a:ext cx="1223996" cy="1219398"/>
          </a:xfrm>
          <a:prstGeom prst="rect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4" name="Retângulo 13" descr="Suburban scene">
            <a:extLst>
              <a:ext uri="{FF2B5EF4-FFF2-40B4-BE49-F238E27FC236}">
                <a16:creationId xmlns:a16="http://schemas.microsoft.com/office/drawing/2014/main" id="{615881BE-D76D-49C8-95C6-87CCE10C8D7A}"/>
              </a:ext>
            </a:extLst>
          </p:cNvPr>
          <p:cNvSpPr/>
          <p:nvPr/>
        </p:nvSpPr>
        <p:spPr>
          <a:xfrm>
            <a:off x="2555202" y="2154763"/>
            <a:ext cx="1223996" cy="1219398"/>
          </a:xfrm>
          <a:prstGeom prst="rect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5" name="Retângulo 14" descr="Suburban scene">
            <a:extLst>
              <a:ext uri="{FF2B5EF4-FFF2-40B4-BE49-F238E27FC236}">
                <a16:creationId xmlns:a16="http://schemas.microsoft.com/office/drawing/2014/main" id="{41CE97B0-27DF-494E-A6DF-B0C016B63474}"/>
              </a:ext>
            </a:extLst>
          </p:cNvPr>
          <p:cNvSpPr/>
          <p:nvPr/>
        </p:nvSpPr>
        <p:spPr>
          <a:xfrm>
            <a:off x="3762201" y="2154763"/>
            <a:ext cx="1223996" cy="1219398"/>
          </a:xfrm>
          <a:prstGeom prst="rect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pic>
        <p:nvPicPr>
          <p:cNvPr id="17" name="Imagem 16">
            <a:extLst>
              <a:ext uri="{FF2B5EF4-FFF2-40B4-BE49-F238E27FC236}">
                <a16:creationId xmlns:a16="http://schemas.microsoft.com/office/drawing/2014/main" id="{1B2A81D2-AA7C-4160-872D-967D3B3D42F3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5341" y="2381869"/>
            <a:ext cx="1727775" cy="172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8149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C2E66A-517C-4A1C-BF99-D090E79DD6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9472" y="609600"/>
            <a:ext cx="5844759" cy="970450"/>
          </a:xfrm>
        </p:spPr>
        <p:txBody>
          <a:bodyPr>
            <a:normAutofit/>
          </a:bodyPr>
          <a:lstStyle/>
          <a:p>
            <a:r>
              <a:rPr lang="pt-BR" dirty="0"/>
              <a:t>Objetivos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405F23C-C82E-4181-95EA-321F3D891A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4" r="2807" b="1446"/>
          <a:stretch/>
        </p:blipFill>
        <p:spPr>
          <a:xfrm>
            <a:off x="-10650" y="1"/>
            <a:ext cx="4966697" cy="6858000"/>
          </a:xfrm>
          <a:prstGeom prst="rect">
            <a:avLst/>
          </a:prstGeom>
        </p:spPr>
      </p:pic>
      <p:pic>
        <p:nvPicPr>
          <p:cNvPr id="5" name="Gráfico 4" descr="Alvo">
            <a:extLst>
              <a:ext uri="{FF2B5EF4-FFF2-40B4-BE49-F238E27FC236}">
                <a16:creationId xmlns:a16="http://schemas.microsoft.com/office/drawing/2014/main" id="{04BB5127-F5CA-4F5D-AF04-C82A0FE8F8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32815" y="1193554"/>
            <a:ext cx="4003193" cy="4003193"/>
          </a:xfrm>
          <a:prstGeom prst="rect">
            <a:avLst/>
          </a:prstGeom>
        </p:spPr>
      </p:pic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F1DFACF-A392-47FE-B255-99D0FDD8F0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79472" y="1828801"/>
            <a:ext cx="5844760" cy="3866048"/>
          </a:xfrm>
        </p:spPr>
        <p:txBody>
          <a:bodyPr anchor="ctr">
            <a:normAutofit/>
          </a:bodyPr>
          <a:lstStyle/>
          <a:p>
            <a:r>
              <a:rPr lang="pt-BR" dirty="0"/>
              <a:t>Mostrar os impactos de algumas inovações tecnológicas no contexto de condomínios horizontais</a:t>
            </a:r>
          </a:p>
          <a:p>
            <a:r>
              <a:rPr lang="pt-BR" dirty="0"/>
              <a:t>Explicar quais são os agentes responsáveis e envolvidos</a:t>
            </a:r>
          </a:p>
          <a:p>
            <a:r>
              <a:rPr lang="pt-BR" dirty="0"/>
              <a:t>Mostrar exemplos de utilização das ferramentas e seus impactos nos agentes</a:t>
            </a:r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174593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C2E66A-517C-4A1C-BF99-D090E79DD6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5910517" cy="1348986"/>
          </a:xfrm>
        </p:spPr>
        <p:txBody>
          <a:bodyPr>
            <a:normAutofit/>
          </a:bodyPr>
          <a:lstStyle/>
          <a:p>
            <a:r>
              <a:rPr lang="pt-BR"/>
              <a:t>Os Agentes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F1DFACF-A392-47FE-B255-99D0FDD8F0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9860" y="1958586"/>
            <a:ext cx="5910517" cy="3685130"/>
          </a:xfrm>
        </p:spPr>
        <p:txBody>
          <a:bodyPr>
            <a:normAutofit fontScale="92500" lnSpcReduction="20000"/>
          </a:bodyPr>
          <a:lstStyle/>
          <a:p>
            <a:r>
              <a:rPr lang="pt-BR" sz="3000" dirty="0"/>
              <a:t>Construtora/Incorporadora</a:t>
            </a:r>
          </a:p>
          <a:p>
            <a:pPr lvl="1"/>
            <a:r>
              <a:rPr lang="pt-BR" sz="1700" dirty="0"/>
              <a:t>Responsável por idealizar o empreendimento e o construir</a:t>
            </a:r>
          </a:p>
          <a:p>
            <a:pPr lvl="1"/>
            <a:r>
              <a:rPr lang="pt-BR" sz="1700" dirty="0"/>
              <a:t>Tem diversas áreas envolvidas, que cuidam de relações com outros agentes</a:t>
            </a:r>
          </a:p>
          <a:p>
            <a:pPr lvl="2"/>
            <a:r>
              <a:rPr lang="pt-BR" sz="1700" dirty="0"/>
              <a:t>Meio Ambiente</a:t>
            </a:r>
          </a:p>
          <a:p>
            <a:pPr lvl="3"/>
            <a:r>
              <a:rPr lang="pt-BR" sz="1700" dirty="0"/>
              <a:t>Garante que toda a legislação ambiental está sendo cumprida</a:t>
            </a:r>
          </a:p>
          <a:p>
            <a:pPr lvl="2"/>
            <a:r>
              <a:rPr lang="pt-BR" sz="1700" dirty="0"/>
              <a:t>Negócios</a:t>
            </a:r>
          </a:p>
          <a:p>
            <a:pPr lvl="3"/>
            <a:r>
              <a:rPr lang="pt-BR" sz="1700" dirty="0"/>
              <a:t>Garante as licenças com os órgãos governamentais envolvidos</a:t>
            </a:r>
          </a:p>
          <a:p>
            <a:pPr lvl="2"/>
            <a:r>
              <a:rPr lang="pt-BR" sz="1700" dirty="0"/>
              <a:t>Planejamento e Construção</a:t>
            </a:r>
          </a:p>
          <a:p>
            <a:pPr lvl="3"/>
            <a:r>
              <a:rPr lang="pt-BR" sz="1700" dirty="0"/>
              <a:t>Garante prazos e qualidade das obras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A5B6B2C-C44F-441A-B6EE-80D965ACA4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4" r="2807" b="1446"/>
          <a:stretch/>
        </p:blipFill>
        <p:spPr>
          <a:xfrm>
            <a:off x="7501468" y="1"/>
            <a:ext cx="4690532" cy="68580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0EAD4726-4343-49C7-94B5-CEA4A3C013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78736" y="0"/>
            <a:ext cx="4513264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Gráfico 4" descr="Funcionário de escritório">
            <a:extLst>
              <a:ext uri="{FF2B5EF4-FFF2-40B4-BE49-F238E27FC236}">
                <a16:creationId xmlns:a16="http://schemas.microsoft.com/office/drawing/2014/main" id="{34C90758-EED7-4F7A-9781-0982242C2A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949292" y="321734"/>
            <a:ext cx="1964266" cy="1964266"/>
          </a:xfrm>
          <a:prstGeom prst="rect">
            <a:avLst/>
          </a:prstGeom>
        </p:spPr>
      </p:pic>
      <p:pic>
        <p:nvPicPr>
          <p:cNvPr id="7" name="Gráfico 6" descr="Guindaste">
            <a:extLst>
              <a:ext uri="{FF2B5EF4-FFF2-40B4-BE49-F238E27FC236}">
                <a16:creationId xmlns:a16="http://schemas.microsoft.com/office/drawing/2014/main" id="{27D1D284-7F11-4751-AD28-A21130C056B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941407" y="2446868"/>
            <a:ext cx="1964266" cy="1964266"/>
          </a:xfrm>
          <a:prstGeom prst="rect">
            <a:avLst/>
          </a:prstGeom>
        </p:spPr>
      </p:pic>
      <p:pic>
        <p:nvPicPr>
          <p:cNvPr id="9" name="Gráfico 8" descr="Árvore decídua">
            <a:extLst>
              <a:ext uri="{FF2B5EF4-FFF2-40B4-BE49-F238E27FC236}">
                <a16:creationId xmlns:a16="http://schemas.microsoft.com/office/drawing/2014/main" id="{91DA3010-2B7A-4F53-9265-964FF7B664A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945349" y="4572001"/>
            <a:ext cx="1964266" cy="1964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3686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13766711-9004-4A0C-AFCA-7F52B72A6E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AC2E66A-517C-4A1C-BF99-D090E79DD6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6003053" cy="970450"/>
          </a:xfrm>
        </p:spPr>
        <p:txBody>
          <a:bodyPr>
            <a:normAutofit/>
          </a:bodyPr>
          <a:lstStyle/>
          <a:p>
            <a:r>
              <a:rPr lang="pt-BR">
                <a:ln>
                  <a:solidFill>
                    <a:srgbClr val="404040">
                      <a:alpha val="10000"/>
                    </a:srgbClr>
                  </a:solidFill>
                </a:ln>
                <a:solidFill>
                  <a:srgbClr val="DADADA"/>
                </a:solidFill>
              </a:rPr>
              <a:t>Os Agentes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F1DFACF-A392-47FE-B255-99D0FDD8F0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732449"/>
            <a:ext cx="6003053" cy="4058751"/>
          </a:xfrm>
        </p:spPr>
        <p:txBody>
          <a:bodyPr anchor="ctr">
            <a:normAutofit/>
          </a:bodyPr>
          <a:lstStyle/>
          <a:p>
            <a:r>
              <a:rPr lang="pt-BR" dirty="0">
                <a:ln>
                  <a:solidFill>
                    <a:srgbClr val="404040">
                      <a:alpha val="10000"/>
                    </a:srgbClr>
                  </a:solidFill>
                </a:ln>
                <a:solidFill>
                  <a:srgbClr val="DADADA"/>
                </a:solidFill>
              </a:rPr>
              <a:t>Esfera Pública (Governamental)</a:t>
            </a:r>
          </a:p>
          <a:p>
            <a:pPr lvl="1"/>
            <a:r>
              <a:rPr lang="pt-BR" dirty="0">
                <a:ln>
                  <a:solidFill>
                    <a:srgbClr val="404040">
                      <a:alpha val="10000"/>
                    </a:srgbClr>
                  </a:solidFill>
                </a:ln>
                <a:solidFill>
                  <a:srgbClr val="DADADA"/>
                </a:solidFill>
              </a:rPr>
              <a:t>Fiscaliza e identifica se os empreendimentos estão seguindo as legislações municipais/estaduais/federais</a:t>
            </a:r>
          </a:p>
          <a:p>
            <a:pPr lvl="1"/>
            <a:r>
              <a:rPr lang="pt-BR" dirty="0">
                <a:ln>
                  <a:solidFill>
                    <a:srgbClr val="404040">
                      <a:alpha val="10000"/>
                    </a:srgbClr>
                  </a:solidFill>
                </a:ln>
                <a:solidFill>
                  <a:srgbClr val="DADADA"/>
                </a:solidFill>
              </a:rPr>
              <a:t>Aprova projetos</a:t>
            </a:r>
          </a:p>
          <a:p>
            <a:pPr lvl="1"/>
            <a:r>
              <a:rPr lang="pt-BR" dirty="0">
                <a:ln>
                  <a:solidFill>
                    <a:srgbClr val="404040">
                      <a:alpha val="10000"/>
                    </a:srgbClr>
                  </a:solidFill>
                </a:ln>
                <a:solidFill>
                  <a:srgbClr val="DADADA"/>
                </a:solidFill>
              </a:rPr>
              <a:t>Pode impedir o andamento esperado das construções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9D87990-4B89-42C0-89D8-E13079968B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1978" y="965196"/>
            <a:ext cx="3685394" cy="4781641"/>
          </a:xfrm>
          <a:prstGeom prst="rect">
            <a:avLst/>
          </a:prstGeom>
          <a:solidFill>
            <a:schemeClr val="bg1"/>
          </a:solidFill>
          <a:ln w="190500">
            <a:solidFill>
              <a:srgbClr val="FFFFFF">
                <a:alpha val="6667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Gráfico 5" descr="Contrato DPE">
            <a:extLst>
              <a:ext uri="{FF2B5EF4-FFF2-40B4-BE49-F238E27FC236}">
                <a16:creationId xmlns:a16="http://schemas.microsoft.com/office/drawing/2014/main" id="{D6BEBE6D-4C8D-4681-B58C-37405C1826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961853" y="1938506"/>
            <a:ext cx="2835022" cy="2835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1575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3766711-9004-4A0C-AFCA-7F52B72A6E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AC2E66A-517C-4A1C-BF99-D090E79DD6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6003053" cy="970450"/>
          </a:xfrm>
        </p:spPr>
        <p:txBody>
          <a:bodyPr>
            <a:normAutofit/>
          </a:bodyPr>
          <a:lstStyle/>
          <a:p>
            <a:r>
              <a:rPr lang="pt-BR">
                <a:ln>
                  <a:solidFill>
                    <a:srgbClr val="404040">
                      <a:alpha val="10000"/>
                    </a:srgbClr>
                  </a:solidFill>
                </a:ln>
                <a:solidFill>
                  <a:srgbClr val="DADADA"/>
                </a:solidFill>
              </a:rPr>
              <a:t>Os Agentes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F1DFACF-A392-47FE-B255-99D0FDD8F0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732449"/>
            <a:ext cx="6003053" cy="4058751"/>
          </a:xfrm>
        </p:spPr>
        <p:txBody>
          <a:bodyPr anchor="ctr">
            <a:normAutofit/>
          </a:bodyPr>
          <a:lstStyle/>
          <a:p>
            <a:r>
              <a:rPr lang="pt-BR" dirty="0">
                <a:ln>
                  <a:solidFill>
                    <a:srgbClr val="404040">
                      <a:alpha val="10000"/>
                    </a:srgbClr>
                  </a:solidFill>
                </a:ln>
                <a:solidFill>
                  <a:srgbClr val="DADADA"/>
                </a:solidFill>
              </a:rPr>
              <a:t>Clientes/Investidores</a:t>
            </a:r>
          </a:p>
          <a:p>
            <a:pPr lvl="1"/>
            <a:r>
              <a:rPr lang="pt-BR" dirty="0">
                <a:ln>
                  <a:solidFill>
                    <a:srgbClr val="404040">
                      <a:alpha val="10000"/>
                    </a:srgbClr>
                  </a:solidFill>
                </a:ln>
                <a:solidFill>
                  <a:srgbClr val="DADADA"/>
                </a:solidFill>
              </a:rPr>
              <a:t>A empresa tem a obrigação de mandar relatórios periódicos indicando o andamento das obras e previsões de prazo</a:t>
            </a:r>
          </a:p>
          <a:p>
            <a:pPr lvl="1"/>
            <a:r>
              <a:rPr lang="pt-BR" dirty="0">
                <a:ln>
                  <a:solidFill>
                    <a:srgbClr val="404040">
                      <a:alpha val="10000"/>
                    </a:srgbClr>
                  </a:solidFill>
                </a:ln>
                <a:solidFill>
                  <a:srgbClr val="DADADA"/>
                </a:solidFill>
              </a:rPr>
              <a:t>Devem receber o produto com a qualidade e prazos prometidos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9D87990-4B89-42C0-89D8-E13079968B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1978" y="965196"/>
            <a:ext cx="3685394" cy="4781641"/>
          </a:xfrm>
          <a:prstGeom prst="rect">
            <a:avLst/>
          </a:prstGeom>
          <a:solidFill>
            <a:schemeClr val="bg1"/>
          </a:solidFill>
          <a:ln w="190500">
            <a:solidFill>
              <a:srgbClr val="FFFFFF">
                <a:alpha val="6667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Gráfico 4" descr="Tendência ascendente">
            <a:extLst>
              <a:ext uri="{FF2B5EF4-FFF2-40B4-BE49-F238E27FC236}">
                <a16:creationId xmlns:a16="http://schemas.microsoft.com/office/drawing/2014/main" id="{51994741-9DD2-43BF-88BA-C9E95EB097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961853" y="1938506"/>
            <a:ext cx="2835022" cy="2835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0251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13766711-9004-4A0C-AFCA-7F52B72A6E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AC2E66A-517C-4A1C-BF99-D090E79DD6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6003053" cy="970450"/>
          </a:xfrm>
        </p:spPr>
        <p:txBody>
          <a:bodyPr>
            <a:normAutofit/>
          </a:bodyPr>
          <a:lstStyle/>
          <a:p>
            <a:r>
              <a:rPr lang="pt-BR">
                <a:ln>
                  <a:solidFill>
                    <a:srgbClr val="404040">
                      <a:alpha val="10000"/>
                    </a:srgbClr>
                  </a:solidFill>
                </a:ln>
                <a:solidFill>
                  <a:srgbClr val="DADADA"/>
                </a:solidFill>
              </a:rPr>
              <a:t>Os Agentes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F1DFACF-A392-47FE-B255-99D0FDD8F0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732449"/>
            <a:ext cx="6003053" cy="4058751"/>
          </a:xfrm>
        </p:spPr>
        <p:txBody>
          <a:bodyPr anchor="ctr">
            <a:normAutofit/>
          </a:bodyPr>
          <a:lstStyle/>
          <a:p>
            <a:r>
              <a:rPr lang="pt-BR" dirty="0">
                <a:ln>
                  <a:solidFill>
                    <a:srgbClr val="404040">
                      <a:alpha val="10000"/>
                    </a:srgbClr>
                  </a:solidFill>
                </a:ln>
                <a:solidFill>
                  <a:srgbClr val="DADADA"/>
                </a:solidFill>
              </a:rPr>
              <a:t>Fornecedores</a:t>
            </a:r>
          </a:p>
          <a:p>
            <a:pPr lvl="1"/>
            <a:r>
              <a:rPr lang="pt-BR" dirty="0">
                <a:ln>
                  <a:solidFill>
                    <a:srgbClr val="404040">
                      <a:alpha val="10000"/>
                    </a:srgbClr>
                  </a:solidFill>
                </a:ln>
                <a:solidFill>
                  <a:srgbClr val="DADADA"/>
                </a:solidFill>
              </a:rPr>
              <a:t>Podem ser fornecedores de mão de obra, soluções tecnológicas, RH, entre muitas coisas</a:t>
            </a:r>
          </a:p>
          <a:p>
            <a:pPr lvl="1"/>
            <a:r>
              <a:rPr lang="pt-BR" dirty="0">
                <a:ln>
                  <a:solidFill>
                    <a:srgbClr val="404040">
                      <a:alpha val="10000"/>
                    </a:srgbClr>
                  </a:solidFill>
                </a:ln>
                <a:solidFill>
                  <a:srgbClr val="DADADA"/>
                </a:solidFill>
              </a:rPr>
              <a:t>O foco deste trabalho será o fornecimento de soluções tecnológicas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9D87990-4B89-42C0-89D8-E13079968B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1978" y="965196"/>
            <a:ext cx="3685394" cy="4781641"/>
          </a:xfrm>
          <a:prstGeom prst="rect">
            <a:avLst/>
          </a:prstGeom>
          <a:solidFill>
            <a:schemeClr val="bg1"/>
          </a:solidFill>
          <a:ln w="190500">
            <a:solidFill>
              <a:srgbClr val="FFFFFF">
                <a:alpha val="6667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Gráfico 5" descr="Aperto de mãos">
            <a:extLst>
              <a:ext uri="{FF2B5EF4-FFF2-40B4-BE49-F238E27FC236}">
                <a16:creationId xmlns:a16="http://schemas.microsoft.com/office/drawing/2014/main" id="{77BB73FA-B5DA-426A-A6BD-08163A0B9F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961853" y="1938506"/>
            <a:ext cx="2835022" cy="2835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0038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C2E66A-517C-4A1C-BF99-D090E79DD6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As Ferramentas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F1DFACF-A392-47FE-B255-99D0FDD8F0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732449"/>
            <a:ext cx="4675242" cy="4058751"/>
          </a:xfrm>
        </p:spPr>
        <p:txBody>
          <a:bodyPr/>
          <a:lstStyle/>
          <a:p>
            <a:r>
              <a:rPr lang="pt-BR" dirty="0" err="1"/>
              <a:t>Maply</a:t>
            </a:r>
            <a:endParaRPr lang="pt-BR" dirty="0"/>
          </a:p>
          <a:p>
            <a:pPr lvl="1"/>
            <a:r>
              <a:rPr lang="pt-BR" dirty="0"/>
              <a:t>Software de imagens aéreas pro drone que permitem construção de modelos em tempo real de como está o empreendimento</a:t>
            </a:r>
          </a:p>
          <a:p>
            <a:pPr lvl="1"/>
            <a:r>
              <a:rPr lang="pt-BR" dirty="0"/>
              <a:t>Fácil utilização e enorme sinergia com obras de infraestrutura</a:t>
            </a:r>
          </a:p>
          <a:p>
            <a:pPr lvl="1"/>
            <a:r>
              <a:rPr lang="pt-BR" dirty="0"/>
              <a:t>Controle dos drones pelo pessoal de obra e imagens são compartilhadas via internet, com interface de fácil utilização</a:t>
            </a:r>
          </a:p>
        </p:txBody>
      </p:sp>
      <p:pic>
        <p:nvPicPr>
          <p:cNvPr id="1026" name="Picture 2" descr="Maply: Plataforma Completa para Trabalhar com Dados Aéreos">
            <a:extLst>
              <a:ext uri="{FF2B5EF4-FFF2-40B4-BE49-F238E27FC236}">
                <a16:creationId xmlns:a16="http://schemas.microsoft.com/office/drawing/2014/main" id="{28ADA5C8-803F-470B-B351-6F4737AF26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2965" y="1732449"/>
            <a:ext cx="4799043" cy="1150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49BA6154-8BF0-407A-8F6E-491FCBD3A7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2964" y="3113575"/>
            <a:ext cx="4799043" cy="2699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56922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AB0ED85-9612-4B8F-9408-292F7C2BCB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/>
              <a:t>Maply</a:t>
            </a:r>
            <a:endParaRPr lang="pt-BR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8C99F8B6-4CE4-4672-AD2B-39119F2B0B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4156" y="2266618"/>
            <a:ext cx="1614258" cy="3524582"/>
          </a:xfrm>
          <a:prstGeom prst="rect">
            <a:avLst/>
          </a:prstGeom>
        </p:spPr>
      </p:pic>
      <p:sp>
        <p:nvSpPr>
          <p:cNvPr id="5" name="Espaço Reservado para Conteúdo 2">
            <a:extLst>
              <a:ext uri="{FF2B5EF4-FFF2-40B4-BE49-F238E27FC236}">
                <a16:creationId xmlns:a16="http://schemas.microsoft.com/office/drawing/2014/main" id="{3FE0F291-4B72-428E-94B6-3F9BE5CE06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732449"/>
            <a:ext cx="6970572" cy="4058751"/>
          </a:xfrm>
        </p:spPr>
        <p:txBody>
          <a:bodyPr/>
          <a:lstStyle/>
          <a:p>
            <a:r>
              <a:rPr lang="pt-BR" dirty="0"/>
              <a:t>Empreendimento Terras Alpha Caruaru</a:t>
            </a:r>
          </a:p>
        </p:txBody>
      </p:sp>
      <p:sp>
        <p:nvSpPr>
          <p:cNvPr id="6" name="Espaço Reservado para Conteúdo 2">
            <a:extLst>
              <a:ext uri="{FF2B5EF4-FFF2-40B4-BE49-F238E27FC236}">
                <a16:creationId xmlns:a16="http://schemas.microsoft.com/office/drawing/2014/main" id="{CDA99545-9784-4D79-83B6-7E7A56517678}"/>
              </a:ext>
            </a:extLst>
          </p:cNvPr>
          <p:cNvSpPr txBox="1">
            <a:spLocks/>
          </p:cNvSpPr>
          <p:nvPr/>
        </p:nvSpPr>
        <p:spPr>
          <a:xfrm>
            <a:off x="913795" y="5943598"/>
            <a:ext cx="4358001" cy="53178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 fontScale="62500" lnSpcReduction="20000"/>
          </a:bodyPr>
          <a:lstStyle>
            <a:lvl1pPr marL="3429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/>
              <a:t>Imagem do início da construção</a:t>
            </a:r>
          </a:p>
          <a:p>
            <a:r>
              <a:rPr lang="pt-BR" dirty="0"/>
              <a:t>Canteiro e demarcação de ruas visível, terraplenagem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D018B5FC-1761-48DD-9560-189E6C1ADC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1872" y="2266618"/>
            <a:ext cx="1691963" cy="3526051"/>
          </a:xfrm>
          <a:prstGeom prst="rect">
            <a:avLst/>
          </a:prstGeom>
        </p:spPr>
      </p:pic>
      <p:sp>
        <p:nvSpPr>
          <p:cNvPr id="8" name="Espaço Reservado para Conteúdo 2">
            <a:extLst>
              <a:ext uri="{FF2B5EF4-FFF2-40B4-BE49-F238E27FC236}">
                <a16:creationId xmlns:a16="http://schemas.microsoft.com/office/drawing/2014/main" id="{6B8AEB68-2661-487B-BE2B-295A66721350}"/>
              </a:ext>
            </a:extLst>
          </p:cNvPr>
          <p:cNvSpPr txBox="1">
            <a:spLocks/>
          </p:cNvSpPr>
          <p:nvPr/>
        </p:nvSpPr>
        <p:spPr>
          <a:xfrm>
            <a:off x="7357425" y="5982510"/>
            <a:ext cx="4358001" cy="53178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 marL="3429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pt-BR" sz="1300" dirty="0"/>
              <a:t>Terraplenagem mais adiantada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5833036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rdósia">
  <a:themeElements>
    <a:clrScheme name="Ardósia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Ardósia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rdósia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</TotalTime>
  <Words>572</Words>
  <Application>Microsoft Office PowerPoint</Application>
  <PresentationFormat>Widescreen</PresentationFormat>
  <Paragraphs>73</Paragraphs>
  <Slides>16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16</vt:i4>
      </vt:variant>
    </vt:vector>
  </HeadingPairs>
  <TitlesOfParts>
    <vt:vector size="19" baseType="lpstr">
      <vt:lpstr>Calisto MT</vt:lpstr>
      <vt:lpstr>Wingdings 2</vt:lpstr>
      <vt:lpstr>Ardósia</vt:lpstr>
      <vt:lpstr>Inovação Tecnológica na Construção de Condomínios Horizontais</vt:lpstr>
      <vt:lpstr>Introdução</vt:lpstr>
      <vt:lpstr>Objetivos</vt:lpstr>
      <vt:lpstr>Os Agentes</vt:lpstr>
      <vt:lpstr>Os Agentes</vt:lpstr>
      <vt:lpstr>Os Agentes</vt:lpstr>
      <vt:lpstr>Os Agentes</vt:lpstr>
      <vt:lpstr>As Ferramentas</vt:lpstr>
      <vt:lpstr>Maply</vt:lpstr>
      <vt:lpstr>Maply</vt:lpstr>
      <vt:lpstr>Maply</vt:lpstr>
      <vt:lpstr>As Ferramentas</vt:lpstr>
      <vt:lpstr>Integração com os Agentes</vt:lpstr>
      <vt:lpstr>Power BI</vt:lpstr>
      <vt:lpstr>Power BI</vt:lpstr>
      <vt:lpstr>Conclusão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Inovação Tecnológica na Construção de Condomínios Horizontais</dc:title>
  <dc:creator>Alexandre Inda</dc:creator>
  <cp:lastModifiedBy>Alexandre Inda</cp:lastModifiedBy>
  <cp:revision>10</cp:revision>
  <dcterms:created xsi:type="dcterms:W3CDTF">2020-11-30T20:45:34Z</dcterms:created>
  <dcterms:modified xsi:type="dcterms:W3CDTF">2020-12-03T05:16:45Z</dcterms:modified>
</cp:coreProperties>
</file>