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2" r:id="rId13"/>
    <p:sldId id="279" r:id="rId14"/>
    <p:sldId id="289" r:id="rId15"/>
    <p:sldId id="293" r:id="rId16"/>
    <p:sldId id="294" r:id="rId17"/>
    <p:sldId id="281" r:id="rId18"/>
    <p:sldId id="282" r:id="rId19"/>
    <p:sldId id="283" r:id="rId20"/>
    <p:sldId id="280" r:id="rId21"/>
    <p:sldId id="284" r:id="rId22"/>
    <p:sldId id="288" r:id="rId23"/>
    <p:sldId id="287" r:id="rId24"/>
    <p:sldId id="285" r:id="rId25"/>
    <p:sldId id="286" r:id="rId26"/>
    <p:sldId id="274" r:id="rId27"/>
    <p:sldId id="273" r:id="rId28"/>
    <p:sldId id="301" r:id="rId29"/>
    <p:sldId id="275" r:id="rId30"/>
    <p:sldId id="302" r:id="rId31"/>
    <p:sldId id="300" r:id="rId32"/>
    <p:sldId id="276" r:id="rId33"/>
    <p:sldId id="277" r:id="rId34"/>
    <p:sldId id="278" r:id="rId35"/>
    <p:sldId id="295" r:id="rId36"/>
    <p:sldId id="296" r:id="rId37"/>
    <p:sldId id="297" r:id="rId38"/>
    <p:sldId id="298" r:id="rId39"/>
    <p:sldId id="299" r:id="rId40"/>
    <p:sldId id="303" r:id="rId41"/>
    <p:sldId id="304" r:id="rId42"/>
    <p:sldId id="305" r:id="rId43"/>
    <p:sldId id="306" r:id="rId4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E7DB0-E88E-48C3-B0AA-329DB68C27FC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EEB81-63D0-4C87-8A24-8DFF44F54B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770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91B4DD-7ACB-4975-AE10-E406B9E2905D}" type="slidenum">
              <a:rPr lang="pt-BR" altLang="pt-BR"/>
              <a:pPr>
                <a:spcBef>
                  <a:spcPct val="0"/>
                </a:spcBef>
              </a:pPr>
              <a:t>14</a:t>
            </a:fld>
            <a:endParaRPr lang="pt-BR" altLang="pt-BR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2188" cy="3416300"/>
          </a:xfrm>
          <a:ln w="12700" cap="flat">
            <a:solidFill>
              <a:schemeClr val="tx1"/>
            </a:solidFill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02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ED9A0E-4B4B-4C99-9FDE-2F4393D9F74B}" type="slidenum">
              <a:rPr lang="pt-BR" altLang="pt-BR"/>
              <a:pPr>
                <a:spcBef>
                  <a:spcPct val="0"/>
                </a:spcBef>
              </a:pPr>
              <a:t>15</a:t>
            </a:fld>
            <a:endParaRPr lang="pt-BR" altLang="pt-BR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2188" cy="3416300"/>
          </a:xfrm>
          <a:ln w="12700" cap="flat">
            <a:solidFill>
              <a:schemeClr val="tx1"/>
            </a:solidFill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619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ED9A0E-4B4B-4C99-9FDE-2F4393D9F74B}" type="slidenum">
              <a:rPr lang="pt-BR" altLang="pt-BR"/>
              <a:pPr>
                <a:spcBef>
                  <a:spcPct val="0"/>
                </a:spcBef>
              </a:pPr>
              <a:t>16</a:t>
            </a:fld>
            <a:endParaRPr lang="pt-BR" altLang="pt-BR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2188" cy="3416300"/>
          </a:xfrm>
          <a:ln w="12700" cap="flat">
            <a:solidFill>
              <a:schemeClr val="tx1"/>
            </a:solidFill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619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0DCB872-2045-4A66-B61C-41DF799600F1}" type="slidenum">
              <a:rPr lang="pt-BR" altLang="pt-BR">
                <a:latin typeface="Times New Roman" pitchFamily="18" charset="0"/>
              </a:rPr>
              <a:pPr>
                <a:spcBef>
                  <a:spcPct val="0"/>
                </a:spcBef>
              </a:pPr>
              <a:t>17</a:t>
            </a:fld>
            <a:endParaRPr lang="pt-BR" altLang="pt-BR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  <p:sp>
        <p:nvSpPr>
          <p:cNvPr id="450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7BD686CF-A4BE-40A6-87CC-2B029C9F97A2}" type="slidenum">
              <a:rPr lang="pt-BR" altLang="pt-BR">
                <a:latin typeface="Times New Roman" pitchFamily="18" charset="0"/>
              </a:rPr>
              <a:pPr>
                <a:spcBef>
                  <a:spcPct val="0"/>
                </a:spcBef>
              </a:pPr>
              <a:t>18</a:t>
            </a:fld>
            <a:endParaRPr lang="pt-BR" altLang="pt-BR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  <p:sp>
        <p:nvSpPr>
          <p:cNvPr id="471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B8AF95E9-EB5D-4CB1-8DDD-94D42C77B3E5}" type="slidenum">
              <a:rPr lang="pt-BR" altLang="pt-BR">
                <a:latin typeface="Times New Roman" pitchFamily="18" charset="0"/>
              </a:rPr>
              <a:pPr>
                <a:spcBef>
                  <a:spcPct val="0"/>
                </a:spcBef>
              </a:pPr>
              <a:t>19</a:t>
            </a:fld>
            <a:endParaRPr lang="pt-BR" altLang="pt-BR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6B294261-78B4-4928-86F8-C51C5845E4E4}" type="slidenum">
              <a:rPr lang="pt-BR" altLang="pt-BR">
                <a:latin typeface="Times New Roman" pitchFamily="18" charset="0"/>
              </a:rPr>
              <a:pPr>
                <a:spcBef>
                  <a:spcPct val="0"/>
                </a:spcBef>
              </a:pPr>
              <a:t>20</a:t>
            </a:fld>
            <a:endParaRPr lang="pt-BR" altLang="pt-BR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593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BBC1057E-EDC7-4C71-9D74-661494F0262A}" type="slidenum">
              <a:rPr lang="pt-BR" altLang="pt-BR">
                <a:latin typeface="Times New Roman" pitchFamily="18" charset="0"/>
              </a:rPr>
              <a:pPr>
                <a:spcBef>
                  <a:spcPct val="0"/>
                </a:spcBef>
              </a:pPr>
              <a:t>21</a:t>
            </a:fld>
            <a:endParaRPr lang="pt-BR" altLang="pt-BR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798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2C16C4A-7D05-4A09-9906-8D2C3BD687D5}" type="slidenum">
              <a:rPr lang="pt-BR" altLang="pt-BR">
                <a:latin typeface="Times New Roman" pitchFamily="18" charset="0"/>
              </a:rPr>
              <a:pPr>
                <a:spcBef>
                  <a:spcPct val="0"/>
                </a:spcBef>
              </a:pPr>
              <a:t>22</a:t>
            </a:fld>
            <a:endParaRPr lang="pt-BR" altLang="pt-BR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C1F8-06B6-4333-B86B-65036785B893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914-E41E-48A1-92EB-AA36593BF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536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C1F8-06B6-4333-B86B-65036785B893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914-E41E-48A1-92EB-AA36593BF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1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C1F8-06B6-4333-B86B-65036785B893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914-E41E-48A1-92EB-AA36593BF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16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C1F8-06B6-4333-B86B-65036785B893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914-E41E-48A1-92EB-AA36593BF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770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C1F8-06B6-4333-B86B-65036785B893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914-E41E-48A1-92EB-AA36593BF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98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C1F8-06B6-4333-B86B-65036785B893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914-E41E-48A1-92EB-AA36593BF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28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C1F8-06B6-4333-B86B-65036785B893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914-E41E-48A1-92EB-AA36593BF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21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C1F8-06B6-4333-B86B-65036785B893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914-E41E-48A1-92EB-AA36593BF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26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C1F8-06B6-4333-B86B-65036785B893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914-E41E-48A1-92EB-AA36593BF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0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C1F8-06B6-4333-B86B-65036785B893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914-E41E-48A1-92EB-AA36593BF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203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C1F8-06B6-4333-B86B-65036785B893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0914-E41E-48A1-92EB-AA36593BF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240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AC1F8-06B6-4333-B86B-65036785B893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40914-E41E-48A1-92EB-AA36593BF3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213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Áreas funcionais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Marketing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9779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3437" y="165100"/>
            <a:ext cx="10515600" cy="777875"/>
          </a:xfrm>
        </p:spPr>
        <p:txBody>
          <a:bodyPr>
            <a:normAutofit/>
          </a:bodyPr>
          <a:lstStyle/>
          <a:p>
            <a:r>
              <a:rPr lang="pt-BR" b="1" i="1" dirty="0"/>
              <a:t>ÁREA FUNCIONAL: Administração de Serviços</a:t>
            </a:r>
            <a:r>
              <a:rPr lang="pt-BR" b="1" dirty="0" smtClean="0"/>
              <a:t> 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024" y="790576"/>
            <a:ext cx="11782425" cy="5705474"/>
          </a:xfrm>
        </p:spPr>
        <p:txBody>
          <a:bodyPr>
            <a:noAutofit/>
          </a:bodyPr>
          <a:lstStyle/>
          <a:p>
            <a:r>
              <a:rPr lang="pt-BR" sz="2000" b="1" i="1" dirty="0" smtClean="0"/>
              <a:t>Função </a:t>
            </a:r>
            <a:r>
              <a:rPr lang="pt-BR" sz="2000" b="1" i="1" dirty="0"/>
              <a:t>de transportes</a:t>
            </a:r>
            <a:r>
              <a:rPr lang="pt-BR" sz="2000" i="1" dirty="0"/>
              <a:t>, </a:t>
            </a:r>
            <a:r>
              <a:rPr lang="pt-BR" sz="2000" dirty="0"/>
              <a:t>em que podem ser identificadas as seguintes atividades: </a:t>
            </a:r>
          </a:p>
          <a:p>
            <a:r>
              <a:rPr lang="pt-BR" sz="2000" dirty="0" smtClean="0"/>
              <a:t>planejamento </a:t>
            </a:r>
            <a:r>
              <a:rPr lang="pt-BR" sz="2000" dirty="0"/>
              <a:t>da frota de veículos e normalização do uso dos transportes na empresa; </a:t>
            </a:r>
            <a:r>
              <a:rPr lang="pt-BR" sz="2000" dirty="0" smtClean="0"/>
              <a:t>administração </a:t>
            </a:r>
            <a:r>
              <a:rPr lang="pt-BR" sz="2000" dirty="0"/>
              <a:t>da frota de veículos (controles, alienações, programação do uso, relatórios sobre acidentes etc.). </a:t>
            </a:r>
          </a:p>
          <a:p>
            <a:r>
              <a:rPr lang="pt-BR" sz="2000" b="1" i="1" dirty="0" smtClean="0"/>
              <a:t>Função </a:t>
            </a:r>
            <a:r>
              <a:rPr lang="pt-BR" sz="2000" b="1" i="1" dirty="0"/>
              <a:t>serviços de apoio</a:t>
            </a:r>
            <a:r>
              <a:rPr lang="pt-BR" sz="2000" i="1" dirty="0"/>
              <a:t>, </a:t>
            </a:r>
            <a:r>
              <a:rPr lang="pt-BR" sz="2000" dirty="0"/>
              <a:t>em que podem ser identificadas as seguintes atividades: </a:t>
            </a:r>
          </a:p>
          <a:p>
            <a:r>
              <a:rPr lang="pt-BR" sz="2000" dirty="0" smtClean="0"/>
              <a:t>manutenção</a:t>
            </a:r>
            <a:r>
              <a:rPr lang="pt-BR" sz="2000" dirty="0"/>
              <a:t>, conservação e reforma dos locais, instalações civis, elétricas e hidráulicas; </a:t>
            </a:r>
            <a:r>
              <a:rPr lang="pt-BR" sz="2000" dirty="0" smtClean="0"/>
              <a:t>administração </a:t>
            </a:r>
            <a:r>
              <a:rPr lang="pt-BR" sz="2000" dirty="0"/>
              <a:t>de móveis e equipamentos de escritório (normatização, padronização, controle físico, orçamento, </a:t>
            </a:r>
            <a:r>
              <a:rPr lang="pt-BR" sz="2000" dirty="0" smtClean="0"/>
              <a:t>inventário</a:t>
            </a:r>
            <a:r>
              <a:rPr lang="pt-BR" sz="2000" dirty="0"/>
              <a:t>); </a:t>
            </a:r>
            <a:r>
              <a:rPr lang="pt-BR" sz="2000" dirty="0" smtClean="0"/>
              <a:t> </a:t>
            </a:r>
            <a:r>
              <a:rPr lang="pt-BR" sz="2000" dirty="0"/>
              <a:t>planejamento e operação do sistema de comunicação telefônica; </a:t>
            </a:r>
            <a:r>
              <a:rPr lang="pt-BR" sz="2000" dirty="0" smtClean="0"/>
              <a:t>serviços </a:t>
            </a:r>
            <a:r>
              <a:rPr lang="pt-BR" sz="2000" dirty="0"/>
              <a:t>de zeladoria, limpeza e copa; </a:t>
            </a:r>
            <a:r>
              <a:rPr lang="pt-BR" sz="2000" dirty="0" smtClean="0"/>
              <a:t>manutenção </a:t>
            </a:r>
            <a:r>
              <a:rPr lang="pt-BR" sz="2000" dirty="0"/>
              <a:t>de correspondência da empresa (recebimento, expedição e classificação, serviços de malote); </a:t>
            </a:r>
            <a:r>
              <a:rPr lang="pt-BR" sz="2000" dirty="0" smtClean="0"/>
              <a:t> </a:t>
            </a:r>
            <a:r>
              <a:rPr lang="pt-BR" sz="2000" dirty="0"/>
              <a:t>administração dos arquivos (normatização, padronização e organização de arquivos); </a:t>
            </a:r>
            <a:r>
              <a:rPr lang="pt-BR" sz="2000" dirty="0" smtClean="0"/>
              <a:t>serviços </a:t>
            </a:r>
            <a:r>
              <a:rPr lang="pt-BR" sz="2000" dirty="0"/>
              <a:t>de gráfica; </a:t>
            </a:r>
            <a:r>
              <a:rPr lang="pt-BR" sz="2000" dirty="0" smtClean="0"/>
              <a:t> </a:t>
            </a:r>
            <a:r>
              <a:rPr lang="pt-BR" sz="2000" dirty="0"/>
              <a:t>relações públicas; </a:t>
            </a:r>
            <a:r>
              <a:rPr lang="pt-BR" sz="2000" dirty="0" smtClean="0"/>
              <a:t>segurança</a:t>
            </a:r>
            <a:r>
              <a:rPr lang="pt-BR" sz="2000" dirty="0"/>
              <a:t>; </a:t>
            </a:r>
            <a:r>
              <a:rPr lang="pt-BR" sz="2000" dirty="0" smtClean="0"/>
              <a:t>serviços </a:t>
            </a:r>
            <a:r>
              <a:rPr lang="pt-BR" sz="2000" dirty="0"/>
              <a:t>jurídicos; </a:t>
            </a:r>
            <a:r>
              <a:rPr lang="pt-BR" sz="2000" dirty="0" smtClean="0"/>
              <a:t>informações </a:t>
            </a:r>
            <a:r>
              <a:rPr lang="pt-BR" sz="2000" dirty="0"/>
              <a:t>técnicas e acervo bibliográfico. </a:t>
            </a:r>
          </a:p>
          <a:p>
            <a:r>
              <a:rPr lang="pt-BR" sz="2000" b="1" i="1" dirty="0" smtClean="0"/>
              <a:t>Função </a:t>
            </a:r>
            <a:r>
              <a:rPr lang="pt-BR" sz="2000" b="1" i="1" dirty="0"/>
              <a:t>patrimônio imobiliário</a:t>
            </a:r>
            <a:r>
              <a:rPr lang="pt-BR" sz="2000" i="1" dirty="0"/>
              <a:t>, </a:t>
            </a:r>
            <a:r>
              <a:rPr lang="pt-BR" sz="2000" dirty="0"/>
              <a:t>em que podem ser identificadas as seguintes atividades: </a:t>
            </a:r>
          </a:p>
          <a:p>
            <a:r>
              <a:rPr lang="pt-BR" sz="2000" dirty="0" smtClean="0"/>
              <a:t>cadastro </a:t>
            </a:r>
            <a:r>
              <a:rPr lang="pt-BR" sz="2000" dirty="0"/>
              <a:t>do patrimônio imobiliário; </a:t>
            </a:r>
            <a:r>
              <a:rPr lang="pt-BR" sz="2000" dirty="0" smtClean="0"/>
              <a:t>alienação </a:t>
            </a:r>
            <a:r>
              <a:rPr lang="pt-BR" sz="2000" dirty="0"/>
              <a:t>e locação de imóveis; </a:t>
            </a:r>
            <a:r>
              <a:rPr lang="pt-BR" sz="2000" dirty="0" smtClean="0"/>
              <a:t>administração </a:t>
            </a:r>
            <a:r>
              <a:rPr lang="pt-BR" sz="2000" dirty="0"/>
              <a:t>do patrimônio imobiliário (reformas, modificações, construção de edificações, documentação, regularização).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097976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3437" y="165100"/>
            <a:ext cx="10515600" cy="777875"/>
          </a:xfrm>
        </p:spPr>
        <p:txBody>
          <a:bodyPr>
            <a:normAutofit/>
          </a:bodyPr>
          <a:lstStyle/>
          <a:p>
            <a:r>
              <a:rPr lang="pt-BR" b="1" i="1" dirty="0"/>
              <a:t>ÁREA FUNCIONAL: Gestão Empresarial</a:t>
            </a:r>
            <a:r>
              <a:rPr lang="pt-BR" b="1" dirty="0" smtClean="0"/>
              <a:t> 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024" y="790576"/>
            <a:ext cx="11782425" cy="5705474"/>
          </a:xfrm>
        </p:spPr>
        <p:txBody>
          <a:bodyPr>
            <a:noAutofit/>
          </a:bodyPr>
          <a:lstStyle/>
          <a:p>
            <a:r>
              <a:rPr lang="pt-BR" b="1" i="1" dirty="0" smtClean="0"/>
              <a:t>Função </a:t>
            </a:r>
            <a:r>
              <a:rPr lang="pt-BR" b="1" i="1" dirty="0"/>
              <a:t>de planejamento e controle empresarial</a:t>
            </a:r>
            <a:r>
              <a:rPr lang="pt-BR" i="1" dirty="0"/>
              <a:t>, </a:t>
            </a:r>
            <a:r>
              <a:rPr lang="pt-BR" dirty="0"/>
              <a:t>em que podem ser identificadas as seguintes atividades: </a:t>
            </a:r>
          </a:p>
          <a:p>
            <a:pPr lvl="1"/>
            <a:r>
              <a:rPr lang="pt-BR" sz="2000" dirty="0" smtClean="0"/>
              <a:t>planejamento </a:t>
            </a:r>
            <a:r>
              <a:rPr lang="pt-BR" sz="2000" dirty="0"/>
              <a:t>estratégico; </a:t>
            </a:r>
          </a:p>
          <a:p>
            <a:pPr lvl="1"/>
            <a:r>
              <a:rPr lang="pt-BR" sz="2000" dirty="0" smtClean="0"/>
              <a:t>planejamentos </a:t>
            </a:r>
            <a:r>
              <a:rPr lang="pt-BR" sz="2000" dirty="0"/>
              <a:t>táticos; </a:t>
            </a:r>
          </a:p>
          <a:p>
            <a:pPr lvl="1"/>
            <a:r>
              <a:rPr lang="pt-BR" sz="2000" dirty="0" smtClean="0"/>
              <a:t>planejamentos </a:t>
            </a:r>
            <a:r>
              <a:rPr lang="pt-BR" sz="2000" dirty="0"/>
              <a:t>operacionais; </a:t>
            </a:r>
          </a:p>
          <a:p>
            <a:pPr lvl="1"/>
            <a:r>
              <a:rPr lang="pt-BR" sz="2000" dirty="0" smtClean="0"/>
              <a:t>acompanhamento </a:t>
            </a:r>
            <a:r>
              <a:rPr lang="pt-BR" sz="2000" dirty="0"/>
              <a:t>das atividades da empresa; </a:t>
            </a:r>
          </a:p>
          <a:p>
            <a:pPr lvl="1"/>
            <a:r>
              <a:rPr lang="pt-BR" sz="2000" dirty="0" smtClean="0"/>
              <a:t>auditoria</a:t>
            </a:r>
            <a:r>
              <a:rPr lang="pt-BR" sz="2000" dirty="0"/>
              <a:t>. </a:t>
            </a:r>
          </a:p>
          <a:p>
            <a:r>
              <a:rPr lang="pt-BR" b="1" i="1" dirty="0" smtClean="0"/>
              <a:t>Função </a:t>
            </a:r>
            <a:r>
              <a:rPr lang="pt-BR" b="1" i="1" dirty="0"/>
              <a:t>de sistemas de informações</a:t>
            </a:r>
            <a:r>
              <a:rPr lang="pt-BR" i="1" dirty="0"/>
              <a:t>, em que podem </a:t>
            </a:r>
            <a:r>
              <a:rPr lang="pt-BR" dirty="0"/>
              <a:t>ser identificadas as seguintes atividades: </a:t>
            </a:r>
          </a:p>
          <a:p>
            <a:pPr lvl="1"/>
            <a:r>
              <a:rPr lang="pt-BR" sz="2000" dirty="0" smtClean="0"/>
              <a:t>planejamento </a:t>
            </a:r>
            <a:r>
              <a:rPr lang="pt-BR" sz="2000" dirty="0"/>
              <a:t>de sistemas de informações; </a:t>
            </a:r>
          </a:p>
          <a:p>
            <a:pPr lvl="1"/>
            <a:r>
              <a:rPr lang="pt-BR" sz="2000" dirty="0" smtClean="0"/>
              <a:t>desenvolvimento </a:t>
            </a:r>
            <a:r>
              <a:rPr lang="pt-BR" sz="2000" dirty="0"/>
              <a:t>e manutenção dos sistemas de informações; </a:t>
            </a:r>
          </a:p>
          <a:p>
            <a:pPr lvl="1"/>
            <a:r>
              <a:rPr lang="pt-BR" sz="2000" dirty="0" smtClean="0"/>
              <a:t>processamento </a:t>
            </a:r>
            <a:r>
              <a:rPr lang="pt-BR" sz="2000" dirty="0"/>
              <a:t>de dados.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082162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209926" y="1981200"/>
            <a:ext cx="54578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en-US" altLang="pt-BR" sz="2800" dirty="0" err="1"/>
              <a:t>Remédio</a:t>
            </a:r>
            <a:r>
              <a:rPr lang="en-US" altLang="pt-BR" sz="2800" dirty="0"/>
              <a:t> contra crises</a:t>
            </a:r>
          </a:p>
          <a:p>
            <a:pPr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en-US" altLang="pt-BR" sz="2800" dirty="0" err="1"/>
              <a:t>Bicho</a:t>
            </a:r>
            <a:r>
              <a:rPr lang="en-US" altLang="pt-BR" sz="2800" dirty="0"/>
              <a:t> de </a:t>
            </a:r>
            <a:r>
              <a:rPr lang="en-US" altLang="pt-BR" sz="2800" dirty="0" err="1"/>
              <a:t>sete</a:t>
            </a:r>
            <a:r>
              <a:rPr lang="en-US" altLang="pt-BR" sz="2800" dirty="0"/>
              <a:t> </a:t>
            </a:r>
            <a:r>
              <a:rPr lang="en-US" altLang="pt-BR" sz="2800" dirty="0" err="1"/>
              <a:t>cabeças</a:t>
            </a:r>
            <a:endParaRPr lang="en-US" altLang="pt-BR" sz="2800" dirty="0"/>
          </a:p>
          <a:p>
            <a:pPr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en-US" altLang="pt-BR" sz="2800" dirty="0" err="1"/>
              <a:t>Fórmula</a:t>
            </a:r>
            <a:r>
              <a:rPr lang="en-US" altLang="pt-BR" sz="2800" dirty="0"/>
              <a:t> </a:t>
            </a:r>
            <a:r>
              <a:rPr lang="en-US" altLang="pt-BR" sz="2800" dirty="0" err="1"/>
              <a:t>mágica</a:t>
            </a:r>
            <a:endParaRPr lang="en-US" altLang="pt-BR" sz="2800" dirty="0"/>
          </a:p>
          <a:p>
            <a:pPr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en-US" altLang="pt-BR" sz="2800" dirty="0"/>
              <a:t>“Arte </a:t>
            </a:r>
            <a:r>
              <a:rPr lang="en-US" altLang="pt-BR" sz="2800" dirty="0" err="1"/>
              <a:t>maliciosa</a:t>
            </a:r>
            <a:r>
              <a:rPr lang="en-US" altLang="pt-BR" sz="2800" dirty="0"/>
              <a:t>”</a:t>
            </a:r>
          </a:p>
          <a:p>
            <a:pPr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en-US" altLang="pt-BR" sz="2800" u="sng" dirty="0"/>
              <a:t>Propaganda</a:t>
            </a:r>
          </a:p>
          <a:p>
            <a:pPr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en-US" altLang="pt-BR" sz="2800" dirty="0" err="1"/>
              <a:t>Vendas</a:t>
            </a:r>
            <a:endParaRPr lang="en-US" altLang="pt-BR" sz="2800" dirty="0"/>
          </a:p>
          <a:p>
            <a:pPr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en-US" altLang="pt-BR" sz="2800" dirty="0" err="1"/>
              <a:t>Resultado</a:t>
            </a:r>
            <a:r>
              <a:rPr lang="en-US" altLang="pt-BR" sz="2800" dirty="0"/>
              <a:t> de </a:t>
            </a:r>
            <a:r>
              <a:rPr lang="en-US" altLang="pt-BR" sz="2800" dirty="0" err="1"/>
              <a:t>bom</a:t>
            </a:r>
            <a:r>
              <a:rPr lang="en-US" altLang="pt-BR" sz="2800" dirty="0"/>
              <a:t> </a:t>
            </a:r>
            <a:r>
              <a:rPr lang="en-US" altLang="pt-BR" sz="2800" dirty="0" err="1"/>
              <a:t>senso</a:t>
            </a:r>
            <a:endParaRPr lang="en-US" altLang="pt-BR" sz="2800" dirty="0"/>
          </a:p>
          <a:p>
            <a:pPr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en-US" altLang="pt-BR" sz="2800" dirty="0" err="1"/>
              <a:t>Genialidades</a:t>
            </a:r>
            <a:endParaRPr lang="en-US" altLang="pt-BR" sz="2800" dirty="0"/>
          </a:p>
          <a:p>
            <a:pPr>
              <a:buClr>
                <a:schemeClr val="tx2"/>
              </a:buClr>
              <a:buSzPct val="75000"/>
              <a:buFont typeface="Monotype Sorts" pitchFamily="2" charset="2"/>
              <a:buNone/>
            </a:pPr>
            <a:endParaRPr lang="pt-PT" altLang="pt-BR" sz="2800" i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211388" y="209550"/>
            <a:ext cx="7772400" cy="1162050"/>
          </a:xfrm>
        </p:spPr>
        <p:txBody>
          <a:bodyPr/>
          <a:lstStyle/>
          <a:p>
            <a:pPr eaLnBrk="1" hangingPunct="1"/>
            <a:r>
              <a:rPr lang="pt-BR" altLang="pt-BR" smtClean="0"/>
              <a:t>O que marketing não é...</a:t>
            </a:r>
          </a:p>
        </p:txBody>
      </p:sp>
    </p:spTree>
    <p:extLst>
      <p:ext uri="{BB962C8B-B14F-4D97-AF65-F5344CB8AC3E}">
        <p14:creationId xmlns:p14="http://schemas.microsoft.com/office/powerpoint/2010/main" val="2749491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Marketing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Marketing é o processo social por meio do qual pessoas e grupos de pessoas obtêm aquilo de que necessitam e o que desejam com a criação, oferta e livre negociação de produtos e serviços de valor com outros (Philip Kotler);</a:t>
            </a:r>
          </a:p>
          <a:p>
            <a:r>
              <a:rPr lang="pt-BR" dirty="0" smtClean="0"/>
              <a:t>Kotler </a:t>
            </a:r>
            <a:r>
              <a:rPr lang="pt-BR" dirty="0"/>
              <a:t>(1990), “conceitua-se </a:t>
            </a:r>
            <a:r>
              <a:rPr lang="pt-BR" i="1" dirty="0"/>
              <a:t>marketing </a:t>
            </a:r>
            <a:r>
              <a:rPr lang="pt-BR" dirty="0"/>
              <a:t>como </a:t>
            </a:r>
            <a:r>
              <a:rPr lang="pt-BR" dirty="0" smtClean="0"/>
              <a:t>uma orientação </a:t>
            </a:r>
            <a:r>
              <a:rPr lang="pt-BR" dirty="0"/>
              <a:t>da </a:t>
            </a:r>
            <a:r>
              <a:rPr lang="pt-BR" dirty="0" smtClean="0"/>
              <a:t>administração </a:t>
            </a:r>
            <a:r>
              <a:rPr lang="pt-BR" dirty="0"/>
              <a:t>baseada no entendimento de </a:t>
            </a:r>
            <a:r>
              <a:rPr lang="pt-BR" dirty="0" smtClean="0"/>
              <a:t>que a </a:t>
            </a:r>
            <a:r>
              <a:rPr lang="pt-BR" dirty="0"/>
              <a:t>tarefa </a:t>
            </a:r>
            <a:r>
              <a:rPr lang="pt-BR" dirty="0" smtClean="0"/>
              <a:t>primordial da </a:t>
            </a:r>
            <a:r>
              <a:rPr lang="pt-BR" dirty="0"/>
              <a:t>organização é </a:t>
            </a:r>
            <a:r>
              <a:rPr lang="pt-BR" u="sng" dirty="0"/>
              <a:t>determinar as necessidades, desejos e valores de um </a:t>
            </a:r>
            <a:r>
              <a:rPr lang="pt-BR" u="sng" dirty="0" smtClean="0"/>
              <a:t>mercado</a:t>
            </a:r>
            <a:r>
              <a:rPr lang="pt-BR" dirty="0" smtClean="0"/>
              <a:t> visado </a:t>
            </a:r>
            <a:r>
              <a:rPr lang="pt-BR" dirty="0"/>
              <a:t>e adaptar a organização para promover as satisfações desejadas </a:t>
            </a:r>
            <a:r>
              <a:rPr lang="pt-BR" dirty="0" smtClean="0"/>
              <a:t>de forma </a:t>
            </a:r>
            <a:r>
              <a:rPr lang="pt-BR" dirty="0"/>
              <a:t>mais efetiva e eficiente que seus concorrentes</a:t>
            </a:r>
            <a:r>
              <a:rPr lang="pt-BR" dirty="0" smtClean="0"/>
              <a:t>.”	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7331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11388" y="165100"/>
            <a:ext cx="7772400" cy="1162050"/>
          </a:xfrm>
          <a:noFill/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pt-BR" altLang="pt-BR" smtClean="0"/>
              <a:t>Vendas x Marketing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2282" y="1200955"/>
            <a:ext cx="4929724" cy="4114800"/>
          </a:xfrm>
          <a:noFill/>
        </p:spPr>
        <p:txBody>
          <a:bodyPr vert="horz" lIns="90488" tIns="44450" rIns="90488" bIns="44450" rtlCol="0">
            <a:noAutofit/>
          </a:bodyPr>
          <a:lstStyle/>
          <a:p>
            <a:pPr eaLnBrk="1" hangingPunct="1">
              <a:buFontTx/>
              <a:buNone/>
            </a:pPr>
            <a:r>
              <a:rPr lang="pt-BR" altLang="pt-BR" sz="2400" b="1" dirty="0">
                <a:solidFill>
                  <a:schemeClr val="tx2"/>
                </a:solidFill>
              </a:rPr>
              <a:t>VENDAS</a:t>
            </a:r>
          </a:p>
          <a:p>
            <a:pPr eaLnBrk="1" hangingPunct="1"/>
            <a:r>
              <a:rPr lang="pt-BR" altLang="pt-BR" sz="2400" dirty="0"/>
              <a:t>Ênfase no produto.</a:t>
            </a:r>
          </a:p>
          <a:p>
            <a:pPr eaLnBrk="1" hangingPunct="1"/>
            <a:r>
              <a:rPr lang="pt-BR" altLang="pt-BR" sz="2400" dirty="0"/>
              <a:t>A empresa fabrica, em primeiro lugar o produto, e só então pensa em como vendê-lo de maneira lucrativa.</a:t>
            </a:r>
          </a:p>
          <a:p>
            <a:pPr eaLnBrk="1" hangingPunct="1"/>
            <a:r>
              <a:rPr lang="pt-BR" altLang="pt-BR" sz="2400" dirty="0"/>
              <a:t>Mentalidade interna, voltada para a empresa.</a:t>
            </a:r>
          </a:p>
          <a:p>
            <a:pPr eaLnBrk="1" hangingPunct="1"/>
            <a:r>
              <a:rPr lang="pt-BR" altLang="pt-BR" sz="2400" dirty="0"/>
              <a:t>A ênfase é colocada nas necessidades da empresa (do vendedor).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297770" y="1226713"/>
            <a:ext cx="5614854" cy="4114800"/>
          </a:xfrm>
          <a:noFill/>
        </p:spPr>
        <p:txBody>
          <a:bodyPr vert="horz" lIns="90488" tIns="44450" rIns="90488" bIns="44450" rtlCol="0">
            <a:noAutofit/>
          </a:bodyPr>
          <a:lstStyle/>
          <a:p>
            <a:pPr eaLnBrk="1" hangingPunct="1">
              <a:buFontTx/>
              <a:buNone/>
            </a:pPr>
            <a:r>
              <a:rPr lang="pt-BR" altLang="pt-BR" sz="2400" b="1" dirty="0">
                <a:solidFill>
                  <a:schemeClr val="tx2"/>
                </a:solidFill>
              </a:rPr>
              <a:t>MARKETING</a:t>
            </a:r>
          </a:p>
          <a:p>
            <a:pPr eaLnBrk="1" hangingPunct="1"/>
            <a:r>
              <a:rPr lang="pt-BR" altLang="pt-BR" sz="2400" dirty="0"/>
              <a:t>Ênfase nas necessidades do cliente.</a:t>
            </a:r>
          </a:p>
          <a:p>
            <a:pPr eaLnBrk="1" hangingPunct="1"/>
            <a:r>
              <a:rPr lang="pt-BR" altLang="pt-BR" sz="2400" dirty="0"/>
              <a:t>A empresa determina, em primeiro lugar, o que os clientes desejam e pensa, então, na maneira de fabricar e vender, com lucro, um produto que satisfaça essas expectativas.</a:t>
            </a:r>
          </a:p>
          <a:p>
            <a:pPr eaLnBrk="1" hangingPunct="1"/>
            <a:r>
              <a:rPr lang="pt-BR" altLang="pt-BR" sz="2400" dirty="0"/>
              <a:t>Mentalidade externa, voltada para o mercado</a:t>
            </a:r>
          </a:p>
          <a:p>
            <a:pPr eaLnBrk="1" hangingPunct="1"/>
            <a:r>
              <a:rPr lang="pt-BR" altLang="pt-BR" sz="2400" dirty="0"/>
              <a:t>A ênfase é colocada nas necessidades do mercado (do comprador).</a:t>
            </a:r>
          </a:p>
        </p:txBody>
      </p:sp>
    </p:spTree>
    <p:extLst>
      <p:ext uri="{BB962C8B-B14F-4D97-AF65-F5344CB8AC3E}">
        <p14:creationId xmlns:p14="http://schemas.microsoft.com/office/powerpoint/2010/main" val="299804379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 pensamento dos executivos de vendas</a:t>
            </a:r>
            <a:endParaRPr lang="pt-BR" altLang="pt-BR" dirty="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25003" y="1455313"/>
            <a:ext cx="11320529" cy="4721650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pt-BR" altLang="pt-BR" b="1" i="1" dirty="0">
                <a:solidFill>
                  <a:schemeClr val="tx2"/>
                </a:solidFill>
              </a:rPr>
              <a:t>VOLUME DE VENDAS EM VEZ DE LUCROS:</a:t>
            </a:r>
            <a:r>
              <a:rPr lang="pt-BR" altLang="pt-BR" i="1" dirty="0"/>
              <a:t> </a:t>
            </a:r>
            <a:r>
              <a:rPr lang="pt-BR" altLang="pt-BR" dirty="0"/>
              <a:t>têm como objetivo aumentar as vendas correntes para cumprirem compromissos de quota e ganham boas comissões e gratificações. Em geral não </a:t>
            </a:r>
            <a:r>
              <a:rPr lang="pt-BR" altLang="pt-BR" dirty="0" err="1"/>
              <a:t>dãp</a:t>
            </a:r>
            <a:r>
              <a:rPr lang="pt-BR" altLang="pt-BR" dirty="0"/>
              <a:t> atenção </a:t>
            </a:r>
            <a:r>
              <a:rPr lang="pt-BR" altLang="pt-BR" dirty="0" smtClean="0"/>
              <a:t>a diferenças </a:t>
            </a:r>
            <a:r>
              <a:rPr lang="pt-BR" altLang="pt-BR" dirty="0"/>
              <a:t>de lucros entre diferentes produtos ou classes de clientes, a menos que estes fatores se reflitam na remuneração.</a:t>
            </a:r>
          </a:p>
          <a:p>
            <a:pPr>
              <a:spcBef>
                <a:spcPct val="0"/>
              </a:spcBef>
            </a:pPr>
            <a:r>
              <a:rPr lang="pt-BR" altLang="pt-BR" b="1" i="1" dirty="0">
                <a:solidFill>
                  <a:schemeClr val="tx2"/>
                </a:solidFill>
              </a:rPr>
              <a:t>CURTO PRAZO EM VEZ DE LONGO PRAZO:</a:t>
            </a:r>
            <a:r>
              <a:rPr lang="pt-BR" altLang="pt-BR" b="1" i="1" dirty="0"/>
              <a:t> </a:t>
            </a:r>
            <a:r>
              <a:rPr lang="pt-BR" altLang="pt-BR" dirty="0"/>
              <a:t>orientam-se no sentido </a:t>
            </a:r>
            <a:r>
              <a:rPr lang="pt-BR" altLang="pt-BR" dirty="0" smtClean="0"/>
              <a:t>dos produtos</a:t>
            </a:r>
            <a:r>
              <a:rPr lang="pt-BR" altLang="pt-BR" dirty="0"/>
              <a:t>, clientes, mercados e estratégias de hoje. Não se inclinam </a:t>
            </a:r>
            <a:r>
              <a:rPr lang="pt-BR" altLang="pt-BR" dirty="0" smtClean="0"/>
              <a:t>a pensar </a:t>
            </a:r>
            <a:r>
              <a:rPr lang="pt-BR" altLang="pt-BR" dirty="0"/>
              <a:t>em estratégias de produto/mercado para os próximos 5 anos</a:t>
            </a:r>
            <a:r>
              <a:rPr lang="pt-BR" altLang="pt-BR" dirty="0" smtClean="0"/>
              <a:t>.</a:t>
            </a:r>
          </a:p>
          <a:p>
            <a:pPr>
              <a:spcBef>
                <a:spcPct val="0"/>
              </a:spcBef>
            </a:pPr>
            <a:r>
              <a:rPr lang="pt-BR" altLang="pt-BR" b="1" i="1" dirty="0">
                <a:solidFill>
                  <a:schemeClr val="tx2"/>
                </a:solidFill>
              </a:rPr>
              <a:t>CLIENTES INDIVIDUAIS EM VEZ DE SEGMENTOS DE MERCADO:</a:t>
            </a:r>
            <a:r>
              <a:rPr lang="pt-BR" altLang="pt-BR" b="1" i="1" dirty="0"/>
              <a:t> </a:t>
            </a:r>
            <a:r>
              <a:rPr lang="pt-BR" altLang="pt-BR" dirty="0"/>
              <a:t>estão </a:t>
            </a:r>
            <a:r>
              <a:rPr lang="pt-BR" altLang="pt-BR" dirty="0" smtClean="0"/>
              <a:t>bem informados </a:t>
            </a:r>
            <a:r>
              <a:rPr lang="pt-BR" altLang="pt-BR" dirty="0"/>
              <a:t>sobre os clientes individuais e os fatores de uma transação de vendas específica. Não se preocupam com estratégias para segmentos</a:t>
            </a:r>
            <a:r>
              <a:rPr lang="pt-BR" altLang="pt-BR" dirty="0" smtClean="0"/>
              <a:t>.</a:t>
            </a:r>
          </a:p>
          <a:p>
            <a:pPr>
              <a:spcBef>
                <a:spcPct val="0"/>
              </a:spcBef>
            </a:pPr>
            <a:r>
              <a:rPr lang="pt-BR" altLang="pt-BR" b="1" i="1" dirty="0">
                <a:solidFill>
                  <a:schemeClr val="tx2"/>
                </a:solidFill>
              </a:rPr>
              <a:t>TRABALHO  DE CAMPO:</a:t>
            </a:r>
            <a:r>
              <a:rPr lang="pt-BR" altLang="pt-BR" b="1" i="1" dirty="0"/>
              <a:t> </a:t>
            </a:r>
            <a:r>
              <a:rPr lang="pt-BR" altLang="pt-BR" dirty="0"/>
              <a:t>preferem tentar as vendas junto a clientes 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dirty="0"/>
              <a:t>desenvolver planos e estratégias e elaborar métodos de execução.</a:t>
            </a:r>
          </a:p>
          <a:p>
            <a:pPr marL="0" indent="0">
              <a:spcBef>
                <a:spcPct val="0"/>
              </a:spcBef>
              <a:buNone/>
            </a:pPr>
            <a:endParaRPr lang="pt-BR" altLang="pt-BR" dirty="0"/>
          </a:p>
          <a:p>
            <a:pPr>
              <a:spcBef>
                <a:spcPct val="0"/>
              </a:spcBef>
            </a:pPr>
            <a:endParaRPr lang="pt-BR" altLang="pt-BR" dirty="0" smtClean="0"/>
          </a:p>
          <a:p>
            <a:pPr>
              <a:spcBef>
                <a:spcPct val="0"/>
              </a:spcBef>
            </a:pPr>
            <a:endParaRPr lang="pt-BR" alt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034850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O pensamento dos executivos de marketing</a:t>
            </a:r>
            <a:endParaRPr lang="pt-BR" altLang="pt-BR" dirty="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25003" y="1455313"/>
            <a:ext cx="11320529" cy="5164428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pt-BR" altLang="pt-BR" b="1" i="1" dirty="0">
                <a:solidFill>
                  <a:schemeClr val="tx2"/>
                </a:solidFill>
              </a:rPr>
              <a:t>PLANEJAMENTO DO LUCRO: </a:t>
            </a:r>
            <a:r>
              <a:rPr lang="pt-BR" altLang="pt-BR" dirty="0"/>
              <a:t>planejam o volume de vendas em </a:t>
            </a:r>
            <a:r>
              <a:rPr lang="pt-BR" altLang="pt-BR" dirty="0" smtClean="0"/>
              <a:t>torno dos </a:t>
            </a:r>
            <a:r>
              <a:rPr lang="pt-BR" altLang="pt-BR" dirty="0"/>
              <a:t>lucros. O objetivo é produzir combinações de produtos, clientes </a:t>
            </a:r>
            <a:r>
              <a:rPr lang="pt-BR" altLang="pt-BR" dirty="0" smtClean="0"/>
              <a:t>e marketing</a:t>
            </a:r>
            <a:r>
              <a:rPr lang="pt-BR" altLang="pt-BR" dirty="0"/>
              <a:t>, para atingir um volume rentável e parcelas de mercado </a:t>
            </a:r>
            <a:r>
              <a:rPr lang="pt-BR" altLang="pt-BR" dirty="0" smtClean="0"/>
              <a:t>em níveis </a:t>
            </a:r>
            <a:r>
              <a:rPr lang="pt-BR" altLang="pt-BR" dirty="0"/>
              <a:t>de risco </a:t>
            </a:r>
            <a:r>
              <a:rPr lang="pt-BR" altLang="pt-BR" dirty="0" smtClean="0"/>
              <a:t>aceitáveis.</a:t>
            </a:r>
          </a:p>
          <a:p>
            <a:pPr>
              <a:spcBef>
                <a:spcPct val="0"/>
              </a:spcBef>
            </a:pPr>
            <a:r>
              <a:rPr lang="pt-BR" altLang="pt-BR" b="1" i="1" dirty="0" smtClean="0">
                <a:solidFill>
                  <a:schemeClr val="tx2"/>
                </a:solidFill>
              </a:rPr>
              <a:t>TENDÊNCIAS</a:t>
            </a:r>
            <a:r>
              <a:rPr lang="pt-BR" altLang="pt-BR" b="1" i="1" dirty="0">
                <a:solidFill>
                  <a:schemeClr val="tx2"/>
                </a:solidFill>
              </a:rPr>
              <a:t>, AMEAÇAS E OPORTUNIDADES A LONGO PRAZO</a:t>
            </a:r>
            <a:r>
              <a:rPr lang="pt-BR" altLang="pt-BR" b="1" i="1" dirty="0" smtClean="0">
                <a:solidFill>
                  <a:schemeClr val="tx2"/>
                </a:solidFill>
              </a:rPr>
              <a:t>: </a:t>
            </a:r>
            <a:r>
              <a:rPr lang="pt-BR" altLang="pt-BR" dirty="0"/>
              <a:t>estudam a maneira pela qual a empresa pode traduzir esses fatores em novos </a:t>
            </a:r>
            <a:r>
              <a:rPr lang="pt-BR" altLang="pt-BR" dirty="0" smtClean="0"/>
              <a:t> produtos</a:t>
            </a:r>
            <a:r>
              <a:rPr lang="pt-BR" altLang="pt-BR" dirty="0"/>
              <a:t>, mercados e estratégias que assegurarão crescimento a longo prazo</a:t>
            </a:r>
            <a:r>
              <a:rPr lang="pt-BR" altLang="pt-BR" i="1" dirty="0" smtClean="0"/>
              <a:t>.</a:t>
            </a:r>
          </a:p>
          <a:p>
            <a:pPr>
              <a:spcBef>
                <a:spcPct val="0"/>
              </a:spcBef>
            </a:pPr>
            <a:r>
              <a:rPr lang="pt-BR" altLang="pt-BR" b="1" i="1" dirty="0">
                <a:solidFill>
                  <a:schemeClr val="tx2"/>
                </a:solidFill>
              </a:rPr>
              <a:t>TIPOS DE CLIENTES E DIFERENÇAS DE SEGMENTOS:</a:t>
            </a:r>
            <a:r>
              <a:rPr lang="pt-BR" altLang="pt-BR" i="1" dirty="0"/>
              <a:t> </a:t>
            </a:r>
            <a:r>
              <a:rPr lang="pt-BR" altLang="pt-BR" dirty="0"/>
              <a:t>esperam </a:t>
            </a:r>
            <a:r>
              <a:rPr lang="pt-BR" altLang="pt-BR" dirty="0" smtClean="0"/>
              <a:t>descobrir formas </a:t>
            </a:r>
            <a:r>
              <a:rPr lang="pt-BR" altLang="pt-BR" dirty="0"/>
              <a:t>para oferecer um valor superior aos segmentos mais rentáveis</a:t>
            </a:r>
            <a:r>
              <a:rPr lang="pt-BR" altLang="pt-BR" dirty="0" smtClean="0"/>
              <a:t>.</a:t>
            </a:r>
          </a:p>
          <a:p>
            <a:pPr>
              <a:spcBef>
                <a:spcPct val="0"/>
              </a:spcBef>
            </a:pPr>
            <a:r>
              <a:rPr lang="pt-BR" altLang="pt-BR" b="1" i="1" dirty="0">
                <a:solidFill>
                  <a:schemeClr val="tx2"/>
                </a:solidFill>
              </a:rPr>
              <a:t>BONS SISTEMAS  PARA ANÁLISES DE MERCADO, PLANEJAMENTO </a:t>
            </a:r>
            <a:r>
              <a:rPr lang="pt-BR" altLang="pt-BR" b="1" i="1" dirty="0" smtClean="0">
                <a:solidFill>
                  <a:schemeClr val="tx2"/>
                </a:solidFill>
              </a:rPr>
              <a:t>E CONTROLE</a:t>
            </a:r>
            <a:r>
              <a:rPr lang="pt-BR" altLang="pt-BR" b="1" i="1" dirty="0">
                <a:solidFill>
                  <a:schemeClr val="tx2"/>
                </a:solidFill>
              </a:rPr>
              <a:t>:</a:t>
            </a:r>
            <a:r>
              <a:rPr lang="pt-BR" altLang="pt-BR" i="1" dirty="0"/>
              <a:t> </a:t>
            </a:r>
            <a:r>
              <a:rPr lang="pt-BR" altLang="pt-BR" dirty="0"/>
              <a:t>sentem-se à vontade para lidar com números e com o </a:t>
            </a:r>
            <a:r>
              <a:rPr lang="pt-BR" altLang="pt-BR" dirty="0" smtClean="0"/>
              <a:t>tratamento das </a:t>
            </a:r>
            <a:r>
              <a:rPr lang="pt-BR" altLang="pt-BR" dirty="0"/>
              <a:t>implicações financeiras de planos de marketing.</a:t>
            </a:r>
          </a:p>
          <a:p>
            <a:pPr>
              <a:spcBef>
                <a:spcPct val="0"/>
              </a:spcBef>
            </a:pPr>
            <a:endParaRPr lang="pt-BR" altLang="pt-BR" dirty="0"/>
          </a:p>
          <a:p>
            <a:pPr>
              <a:spcBef>
                <a:spcPct val="0"/>
              </a:spcBef>
              <a:buFontTx/>
              <a:buNone/>
            </a:pPr>
            <a:endParaRPr lang="pt-BR" altLang="pt-BR" i="1" dirty="0"/>
          </a:p>
          <a:p>
            <a:pPr>
              <a:spcBef>
                <a:spcPct val="0"/>
              </a:spcBef>
            </a:pPr>
            <a:endParaRPr lang="pt-BR" altLang="pt-BR" b="1" i="1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</a:pPr>
            <a:endParaRPr lang="pt-BR" alt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927137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4176185" y="1562101"/>
            <a:ext cx="5778500" cy="58896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200">
                <a:solidFill>
                  <a:srgbClr val="FF0000"/>
                </a:solidFill>
                <a:latin typeface="Arial Black" pitchFamily="34" charset="0"/>
              </a:rPr>
              <a:t>Em 50 ANOS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68351" y="2514600"/>
            <a:ext cx="10572749" cy="2584450"/>
            <a:chOff x="336" y="1377"/>
            <a:chExt cx="5040" cy="1469"/>
          </a:xfrm>
        </p:grpSpPr>
        <p:sp>
          <p:nvSpPr>
            <p:cNvPr id="41989" name="Text Box 2"/>
            <p:cNvSpPr txBox="1">
              <a:spLocks noChangeArrowheads="1"/>
            </p:cNvSpPr>
            <p:nvPr/>
          </p:nvSpPr>
          <p:spPr bwMode="auto">
            <a:xfrm>
              <a:off x="528" y="1852"/>
              <a:ext cx="4704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9F9F9"/>
                </a:buClr>
                <a:buSzPct val="65000"/>
                <a:buFont typeface="Wingdings 2" pitchFamily="18" charset="2"/>
                <a:buChar char=""/>
                <a:defRPr sz="2800"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 2" pitchFamily="18" charset="2"/>
                <a:buChar char=""/>
                <a:defRPr sz="2400"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95000"/>
                <a:buFont typeface="Wingdings" pitchFamily="2" charset="2"/>
                <a:buChar char=""/>
                <a:defRPr sz="2200"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3000" b="1">
                  <a:solidFill>
                    <a:srgbClr val="000000"/>
                  </a:solidFill>
                  <a:latin typeface="Comic Sans MS" pitchFamily="66" charset="0"/>
                </a:rPr>
                <a:t>DAS 500  MAIORES E MELHORES</a:t>
              </a:r>
            </a:p>
          </p:txBody>
        </p:sp>
        <p:sp>
          <p:nvSpPr>
            <p:cNvPr id="41990" name="Text Box 4"/>
            <p:cNvSpPr txBox="1">
              <a:spLocks noChangeArrowheads="1"/>
            </p:cNvSpPr>
            <p:nvPr/>
          </p:nvSpPr>
          <p:spPr bwMode="auto">
            <a:xfrm>
              <a:off x="336" y="2487"/>
              <a:ext cx="5040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9F9F9"/>
                </a:buClr>
                <a:buSzPct val="65000"/>
                <a:buFont typeface="Wingdings 2" pitchFamily="18" charset="2"/>
                <a:buChar char=""/>
                <a:defRPr sz="2800"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 2" pitchFamily="18" charset="2"/>
                <a:buChar char=""/>
                <a:defRPr sz="2400"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95000"/>
                <a:buFont typeface="Wingdings" pitchFamily="2" charset="2"/>
                <a:buChar char=""/>
                <a:defRPr sz="2200"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3500" b="1">
                  <a:solidFill>
                    <a:srgbClr val="000000"/>
                  </a:solidFill>
                  <a:latin typeface="Arial Black" pitchFamily="34" charset="0"/>
                </a:rPr>
                <a:t>SÓ  20%  ESTÃO  LÁ</a:t>
              </a:r>
            </a:p>
          </p:txBody>
        </p:sp>
        <p:sp>
          <p:nvSpPr>
            <p:cNvPr id="41991" name="Text Box 6"/>
            <p:cNvSpPr txBox="1">
              <a:spLocks noChangeArrowheads="1"/>
            </p:cNvSpPr>
            <p:nvPr/>
          </p:nvSpPr>
          <p:spPr bwMode="auto">
            <a:xfrm>
              <a:off x="480" y="1377"/>
              <a:ext cx="4704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9F9F9"/>
                </a:buClr>
                <a:buSzPct val="65000"/>
                <a:buFont typeface="Wingdings 2" pitchFamily="18" charset="2"/>
                <a:buChar char=""/>
                <a:defRPr sz="2800"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 2" pitchFamily="18" charset="2"/>
                <a:buChar char=""/>
                <a:defRPr sz="2400"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95000"/>
                <a:buFont typeface="Wingdings" pitchFamily="2" charset="2"/>
                <a:buChar char=""/>
                <a:defRPr sz="2200"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3500" b="1">
                  <a:solidFill>
                    <a:srgbClr val="000000"/>
                  </a:solidFill>
                  <a:latin typeface="Arial" charset="0"/>
                </a:rPr>
                <a:t>SEGUNDO A REVISTA EXAME</a:t>
              </a:r>
            </a:p>
          </p:txBody>
        </p:sp>
      </p:grpSp>
      <p:pic>
        <p:nvPicPr>
          <p:cNvPr id="41988" name="Picture 1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88"/>
          <a:stretch>
            <a:fillRect/>
          </a:stretch>
        </p:blipFill>
        <p:spPr bwMode="auto">
          <a:xfrm>
            <a:off x="1130300" y="293688"/>
            <a:ext cx="2347384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7731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090085" y="1700213"/>
            <a:ext cx="10433049" cy="1293812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  <a:miter lim="800000"/>
            <a:headEnd/>
            <a:tailEnd/>
          </a:ln>
          <a:effectLst>
            <a:outerShdw blurRad="25400" dist="25400" dir="36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pt-BR" sz="2600" b="1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pt-BR" sz="2600" b="1" dirty="0" smtClean="0">
                <a:solidFill>
                  <a:srgbClr val="FF0000"/>
                </a:solidFill>
                <a:latin typeface="Arial" charset="0"/>
              </a:rPr>
              <a:t>0% DOS PRODUTOS / SERVIÇOS LANÇADOS NOS  ÚLTIMOS 50 ANOS NÃO EXISTEM MAIS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19667" y="3500439"/>
            <a:ext cx="11176000" cy="5794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200" b="1" dirty="0">
                <a:solidFill>
                  <a:srgbClr val="0000FF"/>
                </a:solidFill>
                <a:latin typeface="Arial" charset="0"/>
              </a:rPr>
              <a:t>A maioria </a:t>
            </a:r>
            <a:r>
              <a:rPr lang="pt-BR" altLang="pt-BR" sz="3200" b="1" u="sng" dirty="0">
                <a:solidFill>
                  <a:srgbClr val="FF0000"/>
                </a:solidFill>
                <a:latin typeface="Arial" charset="0"/>
              </a:rPr>
              <a:t>não</a:t>
            </a:r>
            <a:r>
              <a:rPr lang="pt-BR" altLang="pt-BR" sz="3200" b="1" dirty="0">
                <a:solidFill>
                  <a:srgbClr val="0000FF"/>
                </a:solidFill>
                <a:latin typeface="Arial" charset="0"/>
              </a:rPr>
              <a:t> percebeu a hora </a:t>
            </a:r>
            <a:r>
              <a:rPr lang="pt-BR" altLang="pt-BR" sz="3200" b="1" dirty="0" smtClean="0">
                <a:solidFill>
                  <a:srgbClr val="0000FF"/>
                </a:solidFill>
                <a:latin typeface="Arial" charset="0"/>
              </a:rPr>
              <a:t>que tinham de </a:t>
            </a:r>
            <a:r>
              <a:rPr lang="pt-BR" altLang="pt-BR" sz="3200" b="1" dirty="0">
                <a:solidFill>
                  <a:srgbClr val="0000FF"/>
                </a:solidFill>
                <a:latin typeface="Arial" charset="0"/>
              </a:rPr>
              <a:t>mudar</a:t>
            </a:r>
          </a:p>
        </p:txBody>
      </p:sp>
      <p:sp>
        <p:nvSpPr>
          <p:cNvPr id="8198" name="Text Box 24"/>
          <p:cNvSpPr txBox="1">
            <a:spLocks noChangeArrowheads="1"/>
          </p:cNvSpPr>
          <p:nvPr/>
        </p:nvSpPr>
        <p:spPr bwMode="auto">
          <a:xfrm>
            <a:off x="670985" y="663576"/>
            <a:ext cx="10864849" cy="492125"/>
          </a:xfrm>
          <a:prstGeom prst="rect">
            <a:avLst/>
          </a:prstGeom>
          <a:noFill/>
          <a:ln>
            <a:noFill/>
          </a:ln>
          <a:effectLst>
            <a:outerShdw blurRad="25400" dist="12700" dir="16200000" rotWithShape="0">
              <a:prstClr val="blac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PT" sz="2600" b="1" dirty="0" smtClean="0">
                <a:solidFill>
                  <a:srgbClr val="FF0000"/>
                </a:solidFill>
                <a:latin typeface="Arial" charset="0"/>
              </a:rPr>
              <a:t>QUEM TEM QUE SE AJUSTAR AO MERCADO?</a:t>
            </a:r>
            <a:endParaRPr lang="pt-BR" sz="2600" b="1" dirty="0" smtClean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2447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 autoUpdateAnimBg="0"/>
      <p:bldP spid="1229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1"/>
          <p:cNvSpPr>
            <a:spLocks noChangeArrowheads="1"/>
          </p:cNvSpPr>
          <p:nvPr/>
        </p:nvSpPr>
        <p:spPr bwMode="auto">
          <a:xfrm>
            <a:off x="1117600" y="273050"/>
            <a:ext cx="10160000" cy="762000"/>
          </a:xfrm>
          <a:prstGeom prst="flowChartTerminator">
            <a:avLst/>
          </a:prstGeom>
          <a:noFill/>
          <a:ln>
            <a:noFill/>
          </a:ln>
          <a:effectLst>
            <a:outerShdw blurRad="25400" dist="25400" dir="36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pt-BR" sz="3000" b="1" dirty="0">
                <a:solidFill>
                  <a:srgbClr val="FF0000"/>
                </a:solidFill>
                <a:latin typeface="Arial" charset="0"/>
              </a:rPr>
              <a:t>Exemplo de empresas orientadas ao produto</a:t>
            </a: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2256368" y="1035050"/>
            <a:ext cx="4109458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ts val="5000"/>
              </a:lnSpc>
              <a:defRPr/>
            </a:pPr>
            <a:r>
              <a:rPr lang="pt-BR" sz="3000" b="1" dirty="0" smtClean="0">
                <a:solidFill>
                  <a:srgbClr val="000000"/>
                </a:solidFill>
                <a:latin typeface="+mj-lt"/>
              </a:rPr>
              <a:t>CONGA</a:t>
            </a:r>
          </a:p>
          <a:p>
            <a:pPr eaLnBrk="1" hangingPunct="1">
              <a:lnSpc>
                <a:spcPts val="5000"/>
              </a:lnSpc>
              <a:defRPr/>
            </a:pPr>
            <a:r>
              <a:rPr lang="pt-BR" sz="3000" b="1" dirty="0" smtClean="0">
                <a:solidFill>
                  <a:srgbClr val="000000"/>
                </a:solidFill>
                <a:latin typeface="+mj-lt"/>
              </a:rPr>
              <a:t>FLIT</a:t>
            </a:r>
          </a:p>
          <a:p>
            <a:pPr eaLnBrk="1" hangingPunct="1">
              <a:lnSpc>
                <a:spcPts val="5000"/>
              </a:lnSpc>
              <a:defRPr/>
            </a:pPr>
            <a:r>
              <a:rPr lang="pt-BR" sz="3000" b="1" dirty="0" smtClean="0">
                <a:solidFill>
                  <a:srgbClr val="000000"/>
                </a:solidFill>
                <a:latin typeface="+mj-lt"/>
              </a:rPr>
              <a:t>TRANSBRASIL</a:t>
            </a:r>
          </a:p>
          <a:p>
            <a:pPr eaLnBrk="1" hangingPunct="1">
              <a:lnSpc>
                <a:spcPts val="5000"/>
              </a:lnSpc>
              <a:defRPr/>
            </a:pPr>
            <a:r>
              <a:rPr lang="pt-BR" sz="3000" b="1" dirty="0" smtClean="0">
                <a:solidFill>
                  <a:srgbClr val="000000"/>
                </a:solidFill>
                <a:latin typeface="+mj-lt"/>
              </a:rPr>
              <a:t>ENCICLOPEDIA BRITÂNICA</a:t>
            </a:r>
            <a:endParaRPr lang="pt-PT" sz="3000" b="1" dirty="0" smtClean="0">
              <a:solidFill>
                <a:srgbClr val="000000"/>
              </a:solidFill>
              <a:latin typeface="+mj-lt"/>
            </a:endParaRPr>
          </a:p>
          <a:p>
            <a:pPr eaLnBrk="1" hangingPunct="1">
              <a:lnSpc>
                <a:spcPts val="5000"/>
              </a:lnSpc>
              <a:defRPr/>
            </a:pPr>
            <a:r>
              <a:rPr lang="pt-BR" sz="3000" b="1" dirty="0" smtClean="0">
                <a:solidFill>
                  <a:srgbClr val="000000"/>
                </a:solidFill>
                <a:latin typeface="+mj-lt"/>
              </a:rPr>
              <a:t>LOBRÁS/MESBLA/SEARS</a:t>
            </a:r>
          </a:p>
          <a:p>
            <a:pPr eaLnBrk="1" hangingPunct="1">
              <a:lnSpc>
                <a:spcPts val="5000"/>
              </a:lnSpc>
              <a:defRPr/>
            </a:pPr>
            <a:r>
              <a:rPr lang="pt-BR" sz="3000" b="1" dirty="0" smtClean="0">
                <a:solidFill>
                  <a:srgbClr val="000000"/>
                </a:solidFill>
                <a:latin typeface="+mj-lt"/>
              </a:rPr>
              <a:t>KODAK</a:t>
            </a:r>
          </a:p>
        </p:txBody>
      </p:sp>
    </p:spTree>
    <p:extLst>
      <p:ext uri="{BB962C8B-B14F-4D97-AF65-F5344CB8AC3E}">
        <p14:creationId xmlns:p14="http://schemas.microsoft.com/office/powerpoint/2010/main" val="22299989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6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6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6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6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6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vimos nas últimas aulas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600" dirty="0" smtClean="0"/>
              <a:t>12/03</a:t>
            </a:r>
          </a:p>
          <a:p>
            <a:pPr lvl="1"/>
            <a:r>
              <a:rPr lang="pt-BR" sz="3200" dirty="0" smtClean="0"/>
              <a:t>Contabilidade como sistema de informação</a:t>
            </a:r>
          </a:p>
          <a:p>
            <a:r>
              <a:rPr lang="pt-BR" sz="3600" dirty="0" smtClean="0"/>
              <a:t>19/03</a:t>
            </a:r>
          </a:p>
          <a:p>
            <a:pPr lvl="1"/>
            <a:r>
              <a:rPr lang="pt-BR" sz="3200" dirty="0" smtClean="0"/>
              <a:t>Escolas de Administração</a:t>
            </a:r>
          </a:p>
          <a:p>
            <a:pPr lvl="1"/>
            <a:r>
              <a:rPr lang="pt-BR" sz="3200" dirty="0" smtClean="0"/>
              <a:t>Processo administrativo (planejar, organizar, dirigir e controlar</a:t>
            </a:r>
            <a:r>
              <a:rPr lang="pt-BR" sz="3200" dirty="0" smtClean="0"/>
              <a:t>)</a:t>
            </a:r>
          </a:p>
          <a:p>
            <a:pPr lvl="1"/>
            <a:r>
              <a:rPr lang="pt-BR" sz="3200" dirty="0" smtClean="0"/>
              <a:t>Larissa </a:t>
            </a:r>
            <a:r>
              <a:rPr lang="pt-BR" sz="3200" dirty="0" err="1" smtClean="0"/>
              <a:t>Borgh</a:t>
            </a:r>
            <a:endParaRPr lang="pt-BR" sz="3200" dirty="0" smtClean="0"/>
          </a:p>
          <a:p>
            <a:pPr lvl="1"/>
            <a:r>
              <a:rPr lang="pt-BR" sz="3200" dirty="0" smtClean="0"/>
              <a:t>Isadora</a:t>
            </a:r>
          </a:p>
          <a:p>
            <a:pPr lvl="1"/>
            <a:r>
              <a:rPr lang="pt-BR" sz="3200" dirty="0" smtClean="0"/>
              <a:t>Bruno</a:t>
            </a:r>
          </a:p>
          <a:p>
            <a:pPr lvl="1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56912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220"/>
          <p:cNvSpPr txBox="1">
            <a:spLocks noChangeArrowheads="1"/>
          </p:cNvSpPr>
          <p:nvPr/>
        </p:nvSpPr>
        <p:spPr bwMode="auto">
          <a:xfrm>
            <a:off x="549141" y="1499985"/>
            <a:ext cx="10848661" cy="2862322"/>
          </a:xfrm>
          <a:prstGeom prst="rect">
            <a:avLst/>
          </a:prstGeom>
          <a:solidFill>
            <a:srgbClr val="DDDDDD"/>
          </a:solidFill>
          <a:ln w="317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blurRad="152400" dist="25400" dir="7800000" algn="ctr" rotWithShape="0">
              <a:srgbClr val="000000"/>
            </a:outerShdw>
          </a:effec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pt-BR" b="1" dirty="0" smtClean="0">
                <a:solidFill>
                  <a:srgbClr val="000000"/>
                </a:solidFill>
                <a:latin typeface="Arial Black" pitchFamily="34" charset="0"/>
              </a:rPr>
              <a:t>MAIZENA - 1854, no Brasil 1874</a:t>
            </a:r>
          </a:p>
          <a:p>
            <a:pPr>
              <a:lnSpc>
                <a:spcPct val="150000"/>
              </a:lnSpc>
              <a:defRPr/>
            </a:pPr>
            <a:r>
              <a:rPr lang="pt-BR" dirty="0" smtClean="0">
                <a:solidFill>
                  <a:srgbClr val="000000"/>
                </a:solidFill>
                <a:latin typeface="Arial Black" pitchFamily="34" charset="0"/>
              </a:rPr>
              <a:t>COCA COLA - 1886, no Brasil 1943</a:t>
            </a:r>
          </a:p>
          <a:p>
            <a:pPr>
              <a:lnSpc>
                <a:spcPct val="150000"/>
              </a:lnSpc>
              <a:defRPr/>
            </a:pPr>
            <a:r>
              <a:rPr lang="pt-BR" dirty="0" smtClean="0">
                <a:solidFill>
                  <a:srgbClr val="000000"/>
                </a:solidFill>
                <a:latin typeface="Arial Black" pitchFamily="34" charset="0"/>
              </a:rPr>
              <a:t>LEITE CONDENSADO (</a:t>
            </a:r>
            <a:r>
              <a:rPr lang="pt-BR" dirty="0" err="1" smtClean="0">
                <a:solidFill>
                  <a:srgbClr val="000000"/>
                </a:solidFill>
                <a:latin typeface="Arial Black" pitchFamily="34" charset="0"/>
              </a:rPr>
              <a:t>Milkmaid</a:t>
            </a:r>
            <a:r>
              <a:rPr lang="pt-BR" dirty="0" smtClean="0">
                <a:solidFill>
                  <a:srgbClr val="000000"/>
                </a:solidFill>
                <a:latin typeface="Arial Black" pitchFamily="34" charset="0"/>
              </a:rPr>
              <a:t>) - 1867, no Brasil 1890</a:t>
            </a:r>
          </a:p>
          <a:p>
            <a:pPr>
              <a:lnSpc>
                <a:spcPct val="150000"/>
              </a:lnSpc>
              <a:defRPr/>
            </a:pPr>
            <a:r>
              <a:rPr lang="pt-BR" dirty="0" smtClean="0">
                <a:solidFill>
                  <a:srgbClr val="000000"/>
                </a:solidFill>
                <a:latin typeface="Arial Black" pitchFamily="34" charset="0"/>
              </a:rPr>
              <a:t>PASTILHA VALDA - 1902, no Brasil 1912</a:t>
            </a:r>
          </a:p>
          <a:p>
            <a:pPr>
              <a:lnSpc>
                <a:spcPct val="150000"/>
              </a:lnSpc>
              <a:defRPr/>
            </a:pPr>
            <a:r>
              <a:rPr lang="pt-BR" dirty="0" smtClean="0">
                <a:solidFill>
                  <a:srgbClr val="000000"/>
                </a:solidFill>
                <a:latin typeface="Arial Black" pitchFamily="34" charset="0"/>
              </a:rPr>
              <a:t>ASPIRINA - 1899, no Brasil </a:t>
            </a:r>
            <a:r>
              <a:rPr lang="pt-BR" dirty="0">
                <a:solidFill>
                  <a:srgbClr val="000000"/>
                </a:solidFill>
                <a:latin typeface="Arial Black" pitchFamily="34" charset="0"/>
              </a:rPr>
              <a:t>1900</a:t>
            </a:r>
          </a:p>
        </p:txBody>
      </p:sp>
      <p:sp>
        <p:nvSpPr>
          <p:cNvPr id="39940" name="Text Box 1230"/>
          <p:cNvSpPr txBox="1">
            <a:spLocks noChangeArrowheads="1"/>
          </p:cNvSpPr>
          <p:nvPr/>
        </p:nvSpPr>
        <p:spPr bwMode="auto">
          <a:xfrm>
            <a:off x="2544233" y="333376"/>
            <a:ext cx="6891867" cy="5238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>
                <a:solidFill>
                  <a:srgbClr val="FFFF00"/>
                </a:solidFill>
                <a:latin typeface="Arial Black" pitchFamily="34" charset="0"/>
              </a:rPr>
              <a:t>FEITAS  PARA DURAR!</a:t>
            </a:r>
          </a:p>
        </p:txBody>
      </p:sp>
    </p:spTree>
    <p:extLst>
      <p:ext uri="{BB962C8B-B14F-4D97-AF65-F5344CB8AC3E}">
        <p14:creationId xmlns:p14="http://schemas.microsoft.com/office/powerpoint/2010/main" val="1282144421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luxo Básic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286800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8" name="WordArt 21"/>
          <p:cNvSpPr>
            <a:spLocks noChangeArrowheads="1" noChangeShapeType="1" noTextEdit="1"/>
          </p:cNvSpPr>
          <p:nvPr/>
        </p:nvSpPr>
        <p:spPr bwMode="auto">
          <a:xfrm>
            <a:off x="527051" y="2565400"/>
            <a:ext cx="3649133" cy="11509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8593"/>
              </a:avLst>
            </a:prstTxWarp>
          </a:bodyPr>
          <a:lstStyle/>
          <a:p>
            <a:pPr algn="ctr"/>
            <a:r>
              <a:rPr lang="pt-BR" sz="3600" kern="10">
                <a:ln w="63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Serviço de Pós-venda</a:t>
            </a:r>
          </a:p>
        </p:txBody>
      </p:sp>
      <p:sp>
        <p:nvSpPr>
          <p:cNvPr id="22549" name="AutoShape 22"/>
          <p:cNvSpPr>
            <a:spLocks noChangeArrowheads="1"/>
          </p:cNvSpPr>
          <p:nvPr/>
        </p:nvSpPr>
        <p:spPr bwMode="auto">
          <a:xfrm>
            <a:off x="2159000" y="3573463"/>
            <a:ext cx="287867" cy="720725"/>
          </a:xfrm>
          <a:prstGeom prst="upArrow">
            <a:avLst>
              <a:gd name="adj1" fmla="val 50000"/>
              <a:gd name="adj2" fmla="val 83456"/>
            </a:avLst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latin typeface="Times New Roman" pitchFamily="18" charset="0"/>
            </a:endParaRPr>
          </a:p>
        </p:txBody>
      </p:sp>
      <p:sp>
        <p:nvSpPr>
          <p:cNvPr id="22551" name="Line 24"/>
          <p:cNvSpPr>
            <a:spLocks noChangeShapeType="1"/>
          </p:cNvSpPr>
          <p:nvPr/>
        </p:nvSpPr>
        <p:spPr bwMode="auto">
          <a:xfrm flipV="1">
            <a:off x="4368800" y="1989138"/>
            <a:ext cx="1981200" cy="10795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" name="WordArt 19"/>
          <p:cNvSpPr>
            <a:spLocks noChangeArrowheads="1" noChangeShapeType="1" noTextEdit="1"/>
          </p:cNvSpPr>
          <p:nvPr/>
        </p:nvSpPr>
        <p:spPr bwMode="auto">
          <a:xfrm>
            <a:off x="527052" y="4149725"/>
            <a:ext cx="3168649" cy="6477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pt-BR" sz="3600" b="1" kern="10">
                <a:ln w="63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FC0E3"/>
                </a:solidFill>
                <a:latin typeface="Arial"/>
                <a:cs typeface="Arial"/>
              </a:rPr>
              <a:t>Comunicação</a:t>
            </a:r>
          </a:p>
        </p:txBody>
      </p:sp>
      <p:sp>
        <p:nvSpPr>
          <p:cNvPr id="25" name="AutoShape 20"/>
          <p:cNvSpPr>
            <a:spLocks noChangeArrowheads="1"/>
          </p:cNvSpPr>
          <p:nvPr/>
        </p:nvSpPr>
        <p:spPr bwMode="auto">
          <a:xfrm>
            <a:off x="1968500" y="4835525"/>
            <a:ext cx="287867" cy="609600"/>
          </a:xfrm>
          <a:prstGeom prst="upArrow">
            <a:avLst>
              <a:gd name="adj1" fmla="val 50000"/>
              <a:gd name="adj2" fmla="val 100209"/>
            </a:avLst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latin typeface="Times New Roman" pitchFamily="18" charset="0"/>
            </a:endParaRPr>
          </a:p>
        </p:txBody>
      </p:sp>
      <p:sp>
        <p:nvSpPr>
          <p:cNvPr id="26" name="WordArt 17"/>
          <p:cNvSpPr>
            <a:spLocks noChangeArrowheads="1" noChangeShapeType="1" noTextEdit="1"/>
          </p:cNvSpPr>
          <p:nvPr/>
        </p:nvSpPr>
        <p:spPr bwMode="auto">
          <a:xfrm>
            <a:off x="334434" y="5518150"/>
            <a:ext cx="3263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635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FF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Distribuição</a:t>
            </a:r>
          </a:p>
        </p:txBody>
      </p:sp>
      <p:sp>
        <p:nvSpPr>
          <p:cNvPr id="27" name="AutoShape 18"/>
          <p:cNvSpPr>
            <a:spLocks noChangeArrowheads="1"/>
          </p:cNvSpPr>
          <p:nvPr/>
        </p:nvSpPr>
        <p:spPr bwMode="auto">
          <a:xfrm>
            <a:off x="3790951" y="5516564"/>
            <a:ext cx="1246716" cy="288925"/>
          </a:xfrm>
          <a:prstGeom prst="leftArrow">
            <a:avLst>
              <a:gd name="adj1" fmla="val 50000"/>
              <a:gd name="adj2" fmla="val 80907"/>
            </a:avLst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latin typeface="Times New Roman" pitchFamily="18" charset="0"/>
            </a:endParaRPr>
          </a:p>
        </p:txBody>
      </p:sp>
      <p:sp>
        <p:nvSpPr>
          <p:cNvPr id="28" name="WordArt 15"/>
          <p:cNvSpPr>
            <a:spLocks noChangeArrowheads="1" noChangeShapeType="1" noTextEdit="1"/>
          </p:cNvSpPr>
          <p:nvPr/>
        </p:nvSpPr>
        <p:spPr bwMode="auto">
          <a:xfrm rot="907871">
            <a:off x="5166784" y="5614988"/>
            <a:ext cx="2978149" cy="60166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Fabricação</a:t>
            </a:r>
          </a:p>
        </p:txBody>
      </p:sp>
      <p:sp>
        <p:nvSpPr>
          <p:cNvPr id="29" name="AutoShape 16"/>
          <p:cNvSpPr>
            <a:spLocks noChangeArrowheads="1"/>
          </p:cNvSpPr>
          <p:nvPr/>
        </p:nvSpPr>
        <p:spPr bwMode="auto">
          <a:xfrm>
            <a:off x="7920567" y="6092825"/>
            <a:ext cx="958851" cy="215900"/>
          </a:xfrm>
          <a:prstGeom prst="leftArrow">
            <a:avLst>
              <a:gd name="adj1" fmla="val 50000"/>
              <a:gd name="adj2" fmla="val 83272"/>
            </a:avLst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latin typeface="Times New Roman" pitchFamily="18" charset="0"/>
            </a:endParaRPr>
          </a:p>
        </p:txBody>
      </p:sp>
      <p:sp>
        <p:nvSpPr>
          <p:cNvPr id="30" name="AutoShape 11"/>
          <p:cNvSpPr>
            <a:spLocks noChangeArrowheads="1"/>
          </p:cNvSpPr>
          <p:nvPr/>
        </p:nvSpPr>
        <p:spPr bwMode="auto">
          <a:xfrm>
            <a:off x="9840384" y="4059238"/>
            <a:ext cx="480483" cy="1096962"/>
          </a:xfrm>
          <a:prstGeom prst="downArrow">
            <a:avLst>
              <a:gd name="adj1" fmla="val 50000"/>
              <a:gd name="adj2" fmla="val 44928"/>
            </a:avLst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latin typeface="Times New Roman" pitchFamily="18" charset="0"/>
            </a:endParaRPr>
          </a:p>
        </p:txBody>
      </p:sp>
      <p:cxnSp>
        <p:nvCxnSpPr>
          <p:cNvPr id="31" name="AutoShape 12"/>
          <p:cNvCxnSpPr>
            <a:cxnSpLocks noChangeShapeType="1"/>
          </p:cNvCxnSpPr>
          <p:nvPr/>
        </p:nvCxnSpPr>
        <p:spPr bwMode="auto">
          <a:xfrm rot="16200000" flipV="1">
            <a:off x="5341144" y="2887399"/>
            <a:ext cx="3814763" cy="1729317"/>
          </a:xfrm>
          <a:prstGeom prst="bentConnector3">
            <a:avLst>
              <a:gd name="adj1" fmla="val 50000"/>
            </a:avLst>
          </a:prstGeom>
          <a:noFill/>
          <a:ln w="508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6479117" y="1916113"/>
            <a:ext cx="116628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3" name="Line 14"/>
          <p:cNvSpPr>
            <a:spLocks noChangeShapeType="1"/>
          </p:cNvSpPr>
          <p:nvPr/>
        </p:nvSpPr>
        <p:spPr bwMode="auto">
          <a:xfrm flipH="1" flipV="1">
            <a:off x="8113184" y="5661025"/>
            <a:ext cx="956733" cy="431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34" name="Grupo 33"/>
          <p:cNvGrpSpPr>
            <a:grpSpLocks/>
          </p:cNvGrpSpPr>
          <p:nvPr/>
        </p:nvGrpSpPr>
        <p:grpSpPr bwMode="auto">
          <a:xfrm>
            <a:off x="349251" y="47626"/>
            <a:ext cx="11698816" cy="4011613"/>
            <a:chOff x="179513" y="47625"/>
            <a:chExt cx="8773986" cy="4011613"/>
          </a:xfrm>
        </p:grpSpPr>
        <p:grpSp>
          <p:nvGrpSpPr>
            <p:cNvPr id="78867" name="Grupo 34"/>
            <p:cNvGrpSpPr>
              <a:grpSpLocks/>
            </p:cNvGrpSpPr>
            <p:nvPr/>
          </p:nvGrpSpPr>
          <p:grpSpPr bwMode="auto">
            <a:xfrm>
              <a:off x="2290904" y="47625"/>
              <a:ext cx="6662595" cy="4011613"/>
              <a:chOff x="2290763" y="47625"/>
              <a:chExt cx="6662116" cy="4011933"/>
            </a:xfrm>
          </p:grpSpPr>
          <p:sp>
            <p:nvSpPr>
              <p:cNvPr id="78871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2290763" y="47625"/>
                <a:ext cx="4152900" cy="42862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pt-BR" sz="2800" kern="1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Impact"/>
                  </a:rPr>
                  <a:t>Fluxo Ampliado de Marketing</a:t>
                </a:r>
              </a:p>
            </p:txBody>
          </p:sp>
          <p:sp>
            <p:nvSpPr>
              <p:cNvPr id="78872" name="AutoShape 9"/>
              <p:cNvSpPr>
                <a:spLocks noChangeArrowheads="1"/>
              </p:cNvSpPr>
              <p:nvPr/>
            </p:nvSpPr>
            <p:spPr bwMode="auto">
              <a:xfrm>
                <a:off x="7164388" y="2349500"/>
                <a:ext cx="360362" cy="647700"/>
              </a:xfrm>
              <a:prstGeom prst="downArrow">
                <a:avLst>
                  <a:gd name="adj1" fmla="val 50000"/>
                  <a:gd name="adj2" fmla="val 44934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F9F9F9"/>
                  </a:buClr>
                  <a:buSzPct val="65000"/>
                  <a:buFont typeface="Wingdings 2" pitchFamily="18" charset="2"/>
                  <a:buChar char=""/>
                  <a:defRPr sz="2800">
                    <a:solidFill>
                      <a:schemeClr val="tx1"/>
                    </a:solidFill>
                    <a:latin typeface="Book Antiqua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80000"/>
                  <a:buFont typeface="Wingdings 2" pitchFamily="18" charset="2"/>
                  <a:buChar char=""/>
                  <a:defRPr sz="2400">
                    <a:solidFill>
                      <a:schemeClr val="tx1"/>
                    </a:solidFill>
                    <a:latin typeface="Book Antiqua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95000"/>
                  <a:buFont typeface="Wingdings" pitchFamily="2" charset="2"/>
                  <a:buChar char=""/>
                  <a:defRPr sz="2200">
                    <a:solidFill>
                      <a:schemeClr val="tx1"/>
                    </a:solidFill>
                    <a:latin typeface="Book Antiqua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Font typeface="Wingdings 3" pitchFamily="18" charset="2"/>
                  <a:buChar char=""/>
                  <a:defRPr sz="2000">
                    <a:solidFill>
                      <a:schemeClr val="tx1"/>
                    </a:solidFill>
                    <a:latin typeface="Book Antiqua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Font typeface="Wingdings 2" pitchFamily="18" charset="2"/>
                  <a:buChar char=""/>
                  <a:defRPr sz="2000">
                    <a:solidFill>
                      <a:schemeClr val="tx1"/>
                    </a:solidFill>
                    <a:latin typeface="Book Antiqua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 2" pitchFamily="18" charset="2"/>
                  <a:buChar char=""/>
                  <a:defRPr sz="2000">
                    <a:solidFill>
                      <a:schemeClr val="tx1"/>
                    </a:solidFill>
                    <a:latin typeface="Book Antiqua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 2" pitchFamily="18" charset="2"/>
                  <a:buChar char=""/>
                  <a:defRPr sz="2000">
                    <a:solidFill>
                      <a:schemeClr val="tx1"/>
                    </a:solidFill>
                    <a:latin typeface="Book Antiqua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 2" pitchFamily="18" charset="2"/>
                  <a:buChar char=""/>
                  <a:defRPr sz="2000">
                    <a:solidFill>
                      <a:schemeClr val="tx1"/>
                    </a:solidFill>
                    <a:latin typeface="Book Antiqua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Wingdings 2" pitchFamily="18" charset="2"/>
                  <a:buChar char=""/>
                  <a:defRPr sz="2000">
                    <a:solidFill>
                      <a:schemeClr val="tx1"/>
                    </a:solidFill>
                    <a:latin typeface="Book Antiqua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pt-BR" altLang="pt-BR" sz="2400">
                  <a:latin typeface="Times New Roman" pitchFamily="18" charset="0"/>
                </a:endParaRPr>
              </a:p>
            </p:txBody>
          </p:sp>
          <p:sp>
            <p:nvSpPr>
              <p:cNvPr id="41" name="CaixaDeTexto 40"/>
              <p:cNvSpPr txBox="1"/>
              <p:nvPr/>
            </p:nvSpPr>
            <p:spPr>
              <a:xfrm>
                <a:off x="5219700" y="3043895"/>
                <a:ext cx="3733179" cy="1015663"/>
              </a:xfrm>
              <a:prstGeom prst="rect">
                <a:avLst/>
              </a:prstGeom>
              <a:noFill/>
              <a:effectLst>
                <a:outerShdw blurRad="25400" dist="12700" dir="3600000" algn="ctr" rotWithShape="0">
                  <a:schemeClr val="bg1"/>
                </a:outerShdw>
              </a:effectLst>
              <a:scene3d>
                <a:camera prst="perspectiveRight"/>
                <a:lightRig rig="threePt" dir="t"/>
              </a:scene3d>
              <a:sp3d>
                <a:bevelT/>
              </a:sp3d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pt-BR" sz="3000" b="1" dirty="0">
                    <a:solidFill>
                      <a:srgbClr val="0D11B3"/>
                    </a:solidFill>
                    <a:latin typeface="Arial" pitchFamily="34" charset="0"/>
                    <a:cs typeface="Arial" pitchFamily="34" charset="0"/>
                  </a:rPr>
                  <a:t>Desenvolvimento de Produto</a:t>
                </a:r>
              </a:p>
            </p:txBody>
          </p:sp>
        </p:grpSp>
        <p:sp>
          <p:nvSpPr>
            <p:cNvPr id="78868" name="WordArt 6"/>
            <p:cNvSpPr>
              <a:spLocks noChangeArrowheads="1" noChangeShapeType="1" noTextEdit="1"/>
            </p:cNvSpPr>
            <p:nvPr/>
          </p:nvSpPr>
          <p:spPr bwMode="auto">
            <a:xfrm>
              <a:off x="5651500" y="836613"/>
              <a:ext cx="3097213" cy="143986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pt-BR" sz="3600" kern="10" spc="720">
                  <a:solidFill>
                    <a:srgbClr val="0000FF"/>
                  </a:solidFill>
                  <a:effectLst>
                    <a:outerShdw dist="45791" dir="3378596" algn="ctr" rotWithShape="0">
                      <a:srgbClr val="4D4D4D">
                        <a:alpha val="79999"/>
                      </a:srgbClr>
                    </a:outerShdw>
                  </a:effectLst>
                  <a:latin typeface="Arial Black"/>
                </a:rPr>
                <a:t>Pesquisa</a:t>
              </a:r>
            </a:p>
            <a:p>
              <a:pPr algn="ctr"/>
              <a:r>
                <a:rPr lang="pt-BR" sz="3600" kern="10" spc="720">
                  <a:solidFill>
                    <a:srgbClr val="0000FF"/>
                  </a:solidFill>
                  <a:effectLst>
                    <a:outerShdw dist="45791" dir="3378596" algn="ctr" rotWithShape="0">
                      <a:srgbClr val="4D4D4D">
                        <a:alpha val="79999"/>
                      </a:srgbClr>
                    </a:outerShdw>
                  </a:effectLst>
                  <a:latin typeface="Arial Black"/>
                </a:rPr>
                <a:t>Mercadológica</a:t>
              </a:r>
            </a:p>
          </p:txBody>
        </p:sp>
        <p:sp>
          <p:nvSpPr>
            <p:cNvPr id="78869" name="AutoShape 7"/>
            <p:cNvSpPr>
              <a:spLocks noChangeArrowheads="1"/>
            </p:cNvSpPr>
            <p:nvPr/>
          </p:nvSpPr>
          <p:spPr bwMode="auto">
            <a:xfrm>
              <a:off x="3635375" y="1268413"/>
              <a:ext cx="2087563" cy="360362"/>
            </a:xfrm>
            <a:prstGeom prst="rightArrow">
              <a:avLst>
                <a:gd name="adj1" fmla="val 50000"/>
                <a:gd name="adj2" fmla="val 144824"/>
              </a:avLst>
            </a:prstGeom>
            <a:solidFill>
              <a:srgbClr val="FF00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9F9F9"/>
                </a:buClr>
                <a:buSzPct val="65000"/>
                <a:buFont typeface="Wingdings 2" pitchFamily="18" charset="2"/>
                <a:buChar char=""/>
                <a:defRPr sz="2800">
                  <a:solidFill>
                    <a:schemeClr val="tx1"/>
                  </a:solidFill>
                  <a:latin typeface="Book Antiqua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 2" pitchFamily="18" charset="2"/>
                <a:buChar char=""/>
                <a:defRPr sz="2400">
                  <a:solidFill>
                    <a:schemeClr val="tx1"/>
                  </a:solidFill>
                  <a:latin typeface="Book Antiqua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95000"/>
                <a:buFont typeface="Wingdings" pitchFamily="2" charset="2"/>
                <a:buChar char=""/>
                <a:defRPr sz="2200">
                  <a:solidFill>
                    <a:schemeClr val="tx1"/>
                  </a:solidFill>
                  <a:latin typeface="Book Antiqua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Book Antiqu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2400">
                <a:latin typeface="Times New Roman" pitchFamily="18" charset="0"/>
              </a:endParaRPr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179513" y="548680"/>
              <a:ext cx="3240360" cy="1631216"/>
            </a:xfrm>
            <a:prstGeom prst="rect">
              <a:avLst/>
            </a:prstGeom>
            <a:noFill/>
            <a:scene3d>
              <a:camera prst="perspectiveRelaxedModerately"/>
              <a:lightRig rig="sunrise" dir="t"/>
            </a:scene3d>
            <a:sp3d extrusionH="76200" contourW="12700" prstMaterial="dkEdge">
              <a:bevelT w="25400"/>
              <a:bevelB w="38100" h="69850"/>
              <a:extrusionClr>
                <a:schemeClr val="bg1"/>
              </a:extrusionClr>
              <a:contourClr>
                <a:schemeClr val="tx1">
                  <a:lumMod val="50000"/>
                </a:schemeClr>
              </a:contourClr>
            </a:sp3d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200000"/>
                </a:lnSpc>
                <a:defRPr/>
              </a:pPr>
              <a:r>
                <a:rPr lang="pt-BR" sz="2500" b="1" dirty="0">
                  <a:solidFill>
                    <a:srgbClr val="0D11B3"/>
                  </a:solidFill>
                  <a:latin typeface="Arial Black" pitchFamily="34" charset="0"/>
                </a:rPr>
                <a:t>Necessidades</a:t>
              </a:r>
            </a:p>
            <a:p>
              <a:pPr algn="ctr" eaLnBrk="1" hangingPunct="1">
                <a:lnSpc>
                  <a:spcPct val="200000"/>
                </a:lnSpc>
                <a:defRPr/>
              </a:pPr>
              <a:r>
                <a:rPr lang="pt-BR" sz="2500" b="1" dirty="0">
                  <a:solidFill>
                    <a:srgbClr val="0D11B3"/>
                  </a:solidFill>
                  <a:latin typeface="Arial Black" pitchFamily="34" charset="0"/>
                </a:rPr>
                <a:t>Desejos</a:t>
              </a:r>
            </a:p>
          </p:txBody>
        </p:sp>
      </p:grpSp>
      <p:sp>
        <p:nvSpPr>
          <p:cNvPr id="42" name="WordArt 10"/>
          <p:cNvSpPr>
            <a:spLocks noChangeArrowheads="1" noChangeShapeType="1" noTextEdit="1"/>
          </p:cNvSpPr>
          <p:nvPr/>
        </p:nvSpPr>
        <p:spPr bwMode="auto">
          <a:xfrm>
            <a:off x="9167285" y="4868864"/>
            <a:ext cx="2305049" cy="15827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Teste</a:t>
            </a:r>
          </a:p>
          <a:p>
            <a:pPr algn="ctr"/>
            <a:r>
              <a:rPr lang="pt-BR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Piloto</a:t>
            </a:r>
          </a:p>
        </p:txBody>
      </p:sp>
    </p:spTree>
    <p:extLst>
      <p:ext uri="{BB962C8B-B14F-4D97-AF65-F5344CB8AC3E}">
        <p14:creationId xmlns:p14="http://schemas.microsoft.com/office/powerpoint/2010/main" val="111402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8" grpId="0" animBg="1"/>
      <p:bldP spid="22549" grpId="0" animBg="1"/>
      <p:bldP spid="2255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4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Contabilidade também presente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5400" dirty="0" smtClean="0"/>
              <a:t>Ferramentas como </a:t>
            </a:r>
          </a:p>
          <a:p>
            <a:pPr lvl="1"/>
            <a:r>
              <a:rPr lang="pt-BR" altLang="pt-BR" sz="4800" dirty="0" smtClean="0"/>
              <a:t>TCO </a:t>
            </a:r>
            <a:r>
              <a:rPr lang="pt-BR" altLang="pt-BR" sz="4800" dirty="0"/>
              <a:t>(</a:t>
            </a:r>
            <a:r>
              <a:rPr lang="pt-BR" altLang="pt-BR" sz="4800" i="1" dirty="0"/>
              <a:t>Total </a:t>
            </a:r>
            <a:r>
              <a:rPr lang="pt-BR" altLang="pt-BR" sz="4800" i="1" dirty="0" err="1"/>
              <a:t>Cost</a:t>
            </a:r>
            <a:r>
              <a:rPr lang="pt-BR" altLang="pt-BR" sz="4800" i="1" dirty="0"/>
              <a:t> </a:t>
            </a:r>
            <a:r>
              <a:rPr lang="pt-BR" altLang="pt-BR" sz="4800" i="1" dirty="0" err="1"/>
              <a:t>of</a:t>
            </a:r>
            <a:r>
              <a:rPr lang="pt-BR" altLang="pt-BR" sz="4800" i="1" dirty="0"/>
              <a:t> </a:t>
            </a:r>
            <a:r>
              <a:rPr lang="pt-BR" altLang="pt-BR" sz="4800" i="1" dirty="0" err="1"/>
              <a:t>Ownership</a:t>
            </a:r>
            <a:r>
              <a:rPr lang="pt-BR" altLang="pt-BR" sz="4800" i="1" dirty="0" smtClean="0"/>
              <a:t>) ou Custo do Consumidor</a:t>
            </a:r>
          </a:p>
          <a:p>
            <a:pPr lvl="1"/>
            <a:r>
              <a:rPr lang="pt-BR" altLang="pt-BR" sz="4800" dirty="0"/>
              <a:t> Custo Alvo (Meta) – Target </a:t>
            </a:r>
            <a:r>
              <a:rPr lang="pt-BR" altLang="pt-BR" sz="4800" dirty="0" err="1"/>
              <a:t>Costing</a:t>
            </a:r>
            <a:endParaRPr lang="pt-BR" altLang="pt-BR" sz="4800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3896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26988"/>
            <a:ext cx="8229600" cy="1143001"/>
          </a:xfrm>
        </p:spPr>
        <p:txBody>
          <a:bodyPr/>
          <a:lstStyle/>
          <a:p>
            <a:pPr eaLnBrk="1" hangingPunct="1"/>
            <a:r>
              <a:rPr lang="pt-BR" altLang="pt-BR" b="1" smtClean="0"/>
              <a:t>Decompondo o TCO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979489"/>
            <a:ext cx="7561262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185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858368"/>
          </a:xfrm>
        </p:spPr>
        <p:txBody>
          <a:bodyPr/>
          <a:lstStyle/>
          <a:p>
            <a:pPr eaLnBrk="1" hangingPunct="1"/>
            <a:r>
              <a:rPr lang="pt-BR" altLang="pt-BR" sz="3800" b="1" dirty="0"/>
              <a:t>Custo Alvo (Meta) – Target </a:t>
            </a:r>
            <a:r>
              <a:rPr lang="pt-BR" altLang="pt-BR" sz="3800" b="1" dirty="0" err="1"/>
              <a:t>Costing</a:t>
            </a:r>
            <a:endParaRPr lang="pt-BR" altLang="pt-BR" sz="3800" b="1" dirty="0"/>
          </a:p>
        </p:txBody>
      </p:sp>
      <p:pic>
        <p:nvPicPr>
          <p:cNvPr id="942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1052513"/>
            <a:ext cx="7993062" cy="559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892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Mix de </a:t>
            </a:r>
            <a:r>
              <a:rPr lang="pt-BR" dirty="0" smtClean="0"/>
              <a:t>Marketing – 4Ps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conceito de </a:t>
            </a:r>
            <a:r>
              <a:rPr lang="pt-BR" i="1" dirty="0" err="1"/>
              <a:t>mix</a:t>
            </a:r>
            <a:r>
              <a:rPr lang="pt-BR" i="1" dirty="0"/>
              <a:t> </a:t>
            </a:r>
            <a:r>
              <a:rPr lang="pt-BR" dirty="0"/>
              <a:t>de </a:t>
            </a:r>
            <a:r>
              <a:rPr lang="pt-BR" i="1" dirty="0"/>
              <a:t>marketing </a:t>
            </a:r>
            <a:r>
              <a:rPr lang="pt-BR" dirty="0"/>
              <a:t>é definido por Kotler como:</a:t>
            </a:r>
          </a:p>
          <a:p>
            <a:r>
              <a:rPr lang="pt-BR" dirty="0"/>
              <a:t>“O conjunto de ferramentas que a empresa usa para atingir seus </a:t>
            </a:r>
            <a:r>
              <a:rPr lang="pt-BR" dirty="0" smtClean="0"/>
              <a:t>objetivos de </a:t>
            </a:r>
            <a:r>
              <a:rPr lang="pt-BR" i="1" dirty="0"/>
              <a:t>marketing </a:t>
            </a:r>
            <a:r>
              <a:rPr lang="pt-BR" dirty="0"/>
              <a:t>no mercado alvo.”</a:t>
            </a:r>
          </a:p>
          <a:p>
            <a:r>
              <a:rPr lang="pt-BR" dirty="0"/>
              <a:t>Dessa forma, </a:t>
            </a:r>
            <a:r>
              <a:rPr lang="pt-BR" dirty="0" smtClean="0"/>
              <a:t>pode-se </a:t>
            </a:r>
            <a:r>
              <a:rPr lang="pt-BR" dirty="0"/>
              <a:t>entender que o </a:t>
            </a:r>
            <a:r>
              <a:rPr lang="pt-BR" i="1" dirty="0" err="1"/>
              <a:t>mix</a:t>
            </a:r>
            <a:r>
              <a:rPr lang="pt-BR" i="1" dirty="0"/>
              <a:t> </a:t>
            </a:r>
            <a:r>
              <a:rPr lang="pt-BR" dirty="0"/>
              <a:t>de </a:t>
            </a:r>
            <a:r>
              <a:rPr lang="pt-BR" i="1" dirty="0"/>
              <a:t>marketing </a:t>
            </a:r>
            <a:r>
              <a:rPr lang="pt-BR" dirty="0"/>
              <a:t>é a base </a:t>
            </a:r>
            <a:r>
              <a:rPr lang="pt-BR" dirty="0" smtClean="0"/>
              <a:t>fundamental para </a:t>
            </a:r>
            <a:r>
              <a:rPr lang="pt-BR" dirty="0"/>
              <a:t>o </a:t>
            </a:r>
            <a:r>
              <a:rPr lang="pt-BR" i="1" dirty="0"/>
              <a:t>marketing </a:t>
            </a:r>
            <a:r>
              <a:rPr lang="pt-BR" dirty="0"/>
              <a:t>tático e operacional da empresa. </a:t>
            </a:r>
            <a:endParaRPr lang="pt-BR" dirty="0" smtClean="0"/>
          </a:p>
          <a:p>
            <a:r>
              <a:rPr lang="pt-BR" dirty="0"/>
              <a:t>Os 4P’s são assim chamados pois compilam todas as etapas do planejamento de ações de um Produto, desde a definição de seu Preço, a Promoção de suas características e a Praça do seu mercado potencial.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9030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208213" y="2905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4400">
                <a:solidFill>
                  <a:schemeClr val="tx2"/>
                </a:solidFill>
              </a:rPr>
              <a:t>A estrutura dos Quatro Pês</a:t>
            </a: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4657725" y="1876425"/>
            <a:ext cx="2343150" cy="876300"/>
          </a:xfrm>
          <a:prstGeom prst="ellipse">
            <a:avLst/>
          </a:prstGeom>
          <a:gradFill rotWithShape="0">
            <a:gsLst>
              <a:gs pos="0">
                <a:srgbClr val="009900"/>
              </a:gs>
              <a:gs pos="50000">
                <a:srgbClr val="FFFFFF"/>
              </a:gs>
              <a:gs pos="100000">
                <a:srgbClr val="0099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00"/>
            </a:extrusionClr>
            <a:contourClr>
              <a:srgbClr val="009900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5038725" y="3419475"/>
            <a:ext cx="1581150" cy="895350"/>
          </a:xfrm>
          <a:prstGeom prst="ellipse">
            <a:avLst/>
          </a:prstGeom>
          <a:gradFill rotWithShape="0">
            <a:gsLst>
              <a:gs pos="0">
                <a:srgbClr val="33CC33"/>
              </a:gs>
              <a:gs pos="50000">
                <a:srgbClr val="FFFFFF"/>
              </a:gs>
              <a:gs pos="100000">
                <a:srgbClr val="33CC33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4505325" y="2695575"/>
            <a:ext cx="666750" cy="1885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505575" y="2676525"/>
            <a:ext cx="723900" cy="180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3209925" y="2371725"/>
            <a:ext cx="1447800" cy="933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6981825" y="2390775"/>
            <a:ext cx="165735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279650" y="3270251"/>
            <a:ext cx="2179638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900" b="1">
                <a:solidFill>
                  <a:srgbClr val="000066"/>
                </a:solidFill>
                <a:latin typeface="Arial Narrow" panose="020B0606020202030204" pitchFamily="34" charset="0"/>
              </a:rPr>
              <a:t>Produto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Variedade de produtos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Qualidade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Design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Características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Nome de marca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Embalagem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Tamanhos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Serviços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Garantias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Devoluções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900">
              <a:latin typeface="Arial Narrow" panose="020B0606020202030204" pitchFamily="34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765551" y="4679951"/>
            <a:ext cx="2092239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900" b="1">
                <a:solidFill>
                  <a:srgbClr val="000066"/>
                </a:solidFill>
                <a:latin typeface="Arial Narrow" panose="020B0606020202030204" pitchFamily="34" charset="0"/>
              </a:rPr>
              <a:t>Preço</a:t>
            </a:r>
            <a:endParaRPr lang="pt-BR" altLang="pt-BR" sz="250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Preço nominal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Descontos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Concessões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Prazos para pagamento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Condições de crédito</a:t>
            </a:r>
            <a:endParaRPr lang="pt-BR" altLang="pt-BR" sz="2500">
              <a:latin typeface="Arial Narrow" panose="020B0606020202030204" pitchFamily="34" charset="0"/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432551" y="4679951"/>
            <a:ext cx="1874231" cy="195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900" b="1">
                <a:solidFill>
                  <a:srgbClr val="000066"/>
                </a:solidFill>
                <a:latin typeface="Arial Narrow" panose="020B0606020202030204" pitchFamily="34" charset="0"/>
              </a:rPr>
              <a:t>Promoção</a:t>
            </a:r>
            <a:endParaRPr lang="pt-BR" altLang="pt-BR" sz="250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Promoção de vendas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Publicidade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Propaganda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Força de vendas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Relações públicas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Marketing Direto</a:t>
            </a:r>
            <a:endParaRPr lang="pt-BR" altLang="pt-BR" sz="2500">
              <a:latin typeface="Arial Narrow" panose="020B0606020202030204" pitchFamily="34" charset="0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8489950" y="3270251"/>
            <a:ext cx="1545616" cy="195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900" b="1">
                <a:solidFill>
                  <a:srgbClr val="000066"/>
                </a:solidFill>
                <a:latin typeface="Arial Narrow" panose="020B0606020202030204" pitchFamily="34" charset="0"/>
              </a:rPr>
              <a:t>Praça</a:t>
            </a:r>
            <a:endParaRPr lang="pt-BR" altLang="pt-BR" sz="2500">
              <a:solidFill>
                <a:srgbClr val="000066"/>
              </a:solidFill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Canais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Cobertura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Variedade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Pontos-de-venda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Estoque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700">
                <a:latin typeface="Arial Narrow" panose="020B0606020202030204" pitchFamily="34" charset="0"/>
              </a:rPr>
              <a:t>Transporte</a:t>
            </a:r>
            <a:endParaRPr lang="pt-BR" altLang="pt-BR" sz="2500">
              <a:latin typeface="Arial Narrow" panose="020B0606020202030204" pitchFamily="34" charset="0"/>
            </a:endParaRP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946651" y="2108200"/>
            <a:ext cx="17875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900" b="1">
                <a:solidFill>
                  <a:srgbClr val="000066"/>
                </a:solidFill>
                <a:latin typeface="Arial Narrow" panose="020B0606020202030204" pitchFamily="34" charset="0"/>
              </a:rPr>
              <a:t>Mix de Marketing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5156200" y="3695700"/>
            <a:ext cx="13525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700" b="1">
                <a:solidFill>
                  <a:srgbClr val="000066"/>
                </a:solidFill>
                <a:latin typeface="Arial Narrow" panose="020B0606020202030204" pitchFamily="34" charset="0"/>
              </a:rPr>
              <a:t>Mercado-Alvo</a:t>
            </a: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3457575" y="2162175"/>
            <a:ext cx="1276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6962775" y="2200275"/>
            <a:ext cx="1257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2622551" y="1955800"/>
            <a:ext cx="8874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900" b="1">
                <a:solidFill>
                  <a:srgbClr val="000066"/>
                </a:solidFill>
                <a:latin typeface="Arial Narrow" panose="020B0606020202030204" pitchFamily="34" charset="0"/>
              </a:rPr>
              <a:t>Política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8185151" y="1879600"/>
            <a:ext cx="178125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900" b="1">
                <a:solidFill>
                  <a:srgbClr val="000066"/>
                </a:solidFill>
                <a:latin typeface="Arial Narrow" panose="020B0606020202030204" pitchFamily="34" charset="0"/>
              </a:rPr>
              <a:t>Público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900" b="1">
                <a:solidFill>
                  <a:srgbClr val="000066"/>
                </a:solidFill>
                <a:latin typeface="Arial Narrow" panose="020B0606020202030204" pitchFamily="34" charset="0"/>
              </a:rPr>
              <a:t>(opinião pública)</a:t>
            </a:r>
          </a:p>
        </p:txBody>
      </p:sp>
    </p:spTree>
    <p:extLst>
      <p:ext uri="{BB962C8B-B14F-4D97-AF65-F5344CB8AC3E}">
        <p14:creationId xmlns:p14="http://schemas.microsoft.com/office/powerpoint/2010/main" val="31934925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8190962" y="290512"/>
            <a:ext cx="3425781" cy="6226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4400" dirty="0">
                <a:solidFill>
                  <a:schemeClr val="tx2"/>
                </a:solidFill>
              </a:rPr>
              <a:t>A estrutura dos Quatro Pês</a:t>
            </a:r>
          </a:p>
        </p:txBody>
      </p:sp>
      <p:pic>
        <p:nvPicPr>
          <p:cNvPr id="8194" name="Picture 2" descr="https://blog.luz.vc/wp-content/uploads/2013/10/exemplo-4-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30" y="132747"/>
            <a:ext cx="7512617" cy="638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2435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Produto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1449" y="1066800"/>
            <a:ext cx="11858625" cy="5110163"/>
          </a:xfrm>
        </p:spPr>
        <p:txBody>
          <a:bodyPr>
            <a:normAutofit/>
          </a:bodyPr>
          <a:lstStyle/>
          <a:p>
            <a:r>
              <a:rPr lang="pt-BR" dirty="0"/>
              <a:t>Os produtos podem ser definidos como bens tangíveis, de caráter físico</a:t>
            </a:r>
            <a:r>
              <a:rPr lang="pt-BR" dirty="0" smtClean="0"/>
              <a:t>, como </a:t>
            </a:r>
            <a:r>
              <a:rPr lang="pt-BR" dirty="0"/>
              <a:t>um automóvel, um óculos, um livro, mas é importante entender </a:t>
            </a:r>
            <a:r>
              <a:rPr lang="pt-BR" dirty="0" smtClean="0"/>
              <a:t>que os </a:t>
            </a:r>
            <a:r>
              <a:rPr lang="pt-BR" dirty="0"/>
              <a:t>serviços também são produtos, quando estudantes se matriculam em </a:t>
            </a:r>
            <a:r>
              <a:rPr lang="pt-BR" dirty="0" smtClean="0"/>
              <a:t>uma escola </a:t>
            </a:r>
            <a:r>
              <a:rPr lang="pt-BR" dirty="0"/>
              <a:t>eles estão comprando um produto, esperam receber benefícios </a:t>
            </a:r>
            <a:r>
              <a:rPr lang="pt-BR" dirty="0" smtClean="0"/>
              <a:t>em forma </a:t>
            </a:r>
            <a:r>
              <a:rPr lang="pt-BR" dirty="0"/>
              <a:t>de conhecimento. É importante destacar que no contexto do </a:t>
            </a:r>
            <a:r>
              <a:rPr lang="pt-BR" i="1" dirty="0" err="1"/>
              <a:t>mix</a:t>
            </a:r>
            <a:r>
              <a:rPr lang="pt-BR" i="1" dirty="0"/>
              <a:t> </a:t>
            </a:r>
            <a:r>
              <a:rPr lang="pt-BR" dirty="0" smtClean="0"/>
              <a:t>de </a:t>
            </a:r>
            <a:r>
              <a:rPr lang="pt-BR" i="1" dirty="0" smtClean="0"/>
              <a:t>marketing</a:t>
            </a:r>
            <a:r>
              <a:rPr lang="pt-BR" dirty="0"/>
              <a:t>, consideramos como produtos os bens tangíveis e os </a:t>
            </a:r>
            <a:r>
              <a:rPr lang="pt-BR" dirty="0" smtClean="0"/>
              <a:t>intangíveis (</a:t>
            </a:r>
            <a:r>
              <a:rPr lang="pt-BR" dirty="0"/>
              <a:t>serviços), no entanto deve-se ficar claro e que os dois possuem </a:t>
            </a:r>
            <a:r>
              <a:rPr lang="pt-BR" dirty="0" smtClean="0"/>
              <a:t>características e </a:t>
            </a:r>
            <a:r>
              <a:rPr lang="pt-BR" dirty="0"/>
              <a:t>particularidades diferentes quando comparados entre si. Em </a:t>
            </a:r>
            <a:r>
              <a:rPr lang="pt-BR" dirty="0" smtClean="0"/>
              <a:t>aulas  posteriormente iremos </a:t>
            </a:r>
            <a:r>
              <a:rPr lang="pt-BR" dirty="0"/>
              <a:t>estudá-los separadamente com mais profundidade.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5902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b="1" dirty="0" smtClean="0"/>
              <a:t>ÁREAS FUNCIONAIS FIM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025" y="1381124"/>
            <a:ext cx="11782425" cy="5267325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 </a:t>
            </a:r>
            <a:r>
              <a:rPr lang="pt-BR" sz="3600" dirty="0" smtClean="0"/>
              <a:t>Englobam </a:t>
            </a:r>
            <a:r>
              <a:rPr lang="pt-BR" sz="3600" dirty="0"/>
              <a:t>as funções e atividades envolvidas diretamente no ciclo de transformação de recursos em produtos e de sua colocação no mercado. Podem pertencer a essa categoria as seguintes áreas funcionais: </a:t>
            </a:r>
          </a:p>
          <a:p>
            <a:pPr lvl="1"/>
            <a:r>
              <a:rPr lang="pt-BR" sz="3200" b="1" dirty="0" smtClean="0"/>
              <a:t>Marketing</a:t>
            </a:r>
            <a:r>
              <a:rPr lang="pt-BR" sz="3200" b="1" dirty="0"/>
              <a:t>: </a:t>
            </a:r>
            <a:r>
              <a:rPr lang="pt-BR" sz="3200" dirty="0"/>
              <a:t>é a função relativa à identificação das necessidades de mercado, bem como à colocação dos produtos e serviços junto aos consumidores. </a:t>
            </a:r>
          </a:p>
          <a:p>
            <a:pPr lvl="1"/>
            <a:r>
              <a:rPr lang="pt-BR" sz="3200" b="1" dirty="0" smtClean="0"/>
              <a:t>Produção</a:t>
            </a:r>
            <a:r>
              <a:rPr lang="pt-BR" sz="3200" b="1" dirty="0"/>
              <a:t>: </a:t>
            </a:r>
            <a:r>
              <a:rPr lang="pt-BR" sz="3200" dirty="0"/>
              <a:t>é a função relativa à transformação das matérias-primas em produtos e serviços a serem colocados no mercado. 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2549786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Produto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1449" y="1066800"/>
            <a:ext cx="11858625" cy="5110163"/>
          </a:xfrm>
        </p:spPr>
        <p:txBody>
          <a:bodyPr>
            <a:normAutofit/>
          </a:bodyPr>
          <a:lstStyle/>
          <a:p>
            <a:r>
              <a:rPr lang="pt-BR" dirty="0"/>
              <a:t>Uma prática importante na definição do produto é tentar entender quais atributos valorizados pelo público que são ignorados pela concorrência. Sem deixar de lado o posicionamento escolhido pela empresa. Por exemplo, o cartão de crédito </a:t>
            </a:r>
            <a:r>
              <a:rPr lang="pt-BR" dirty="0" err="1"/>
              <a:t>Nubank</a:t>
            </a:r>
            <a:r>
              <a:rPr lang="pt-BR" dirty="0"/>
              <a:t> conseguiu crescer em um mercado só com grandes players com uma experiência de uso de acordo com o público escolhido</a:t>
            </a:r>
            <a:r>
              <a:rPr lang="pt-BR" dirty="0" smtClean="0"/>
              <a:t>.</a:t>
            </a:r>
          </a:p>
          <a:p>
            <a:r>
              <a:rPr lang="pt-BR" dirty="0"/>
              <a:t>O público em questão é composto pelos </a:t>
            </a:r>
            <a:r>
              <a:rPr lang="pt-BR" i="1" dirty="0" err="1"/>
              <a:t>millenials</a:t>
            </a:r>
            <a:r>
              <a:rPr lang="pt-BR" dirty="0"/>
              <a:t>, a geração que hoje possui até 30 anos e lida muito bem com tecnologia. Toda a experiência do produto foi pensada de acordo com as demandas desse público. Facilidade de entendimento de taxas e tarifas, aplicativo fácil de usar no qual tudo se resolve, extrato com nomes amigáveis e atendimento extremamente pessoal e de qualidade.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6529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Preço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1449" y="1066800"/>
            <a:ext cx="11858625" cy="5110163"/>
          </a:xfrm>
        </p:spPr>
        <p:txBody>
          <a:bodyPr>
            <a:normAutofit fontScale="92500"/>
          </a:bodyPr>
          <a:lstStyle/>
          <a:p>
            <a:r>
              <a:rPr lang="pt-BR" dirty="0"/>
              <a:t>A variável preço é um dos responsáveis direto pela 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</a:t>
            </a:r>
            <a:r>
              <a:rPr lang="pt-BR" dirty="0"/>
              <a:t> de venda. O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concorrência e o consumidor</a:t>
            </a:r>
            <a:r>
              <a:rPr lang="pt-BR" dirty="0"/>
              <a:t> são três dos principais aspectos que </a:t>
            </a:r>
            <a:r>
              <a:rPr lang="pt-BR" dirty="0" smtClean="0"/>
              <a:t>fazem parte </a:t>
            </a:r>
            <a:r>
              <a:rPr lang="pt-BR" dirty="0"/>
              <a:t>da formulação de uma política de preços.</a:t>
            </a:r>
          </a:p>
          <a:p>
            <a:r>
              <a:rPr lang="pt-BR" dirty="0"/>
              <a:t>O preço de um produto ou serviço tem grande influência nas vendas, </a:t>
            </a:r>
            <a:r>
              <a:rPr lang="pt-BR" dirty="0" smtClean="0"/>
              <a:t>quando ocorre </a:t>
            </a:r>
            <a:r>
              <a:rPr lang="pt-BR" dirty="0"/>
              <a:t>redução de preço para alguns produtos a venda dos mesmos </a:t>
            </a:r>
            <a:r>
              <a:rPr lang="pt-BR" dirty="0" smtClean="0"/>
              <a:t>tende a </a:t>
            </a:r>
            <a:r>
              <a:rPr lang="pt-BR" dirty="0"/>
              <a:t>crescer. Assim </a:t>
            </a:r>
            <a:r>
              <a:rPr lang="pt-BR" dirty="0" smtClean="0"/>
              <a:t>pode-se </a:t>
            </a:r>
            <a:r>
              <a:rPr lang="pt-BR" dirty="0"/>
              <a:t>entender que o preço de um produto </a:t>
            </a:r>
            <a:r>
              <a:rPr lang="pt-BR" dirty="0" smtClean="0"/>
              <a:t>impactará sobre </a:t>
            </a:r>
            <a:r>
              <a:rPr lang="pt-BR" dirty="0"/>
              <a:t>as receitas e consequentemente sobre os lucros. Como pode-se </a:t>
            </a:r>
            <a:r>
              <a:rPr lang="pt-BR" dirty="0" smtClean="0"/>
              <a:t>perceber a </a:t>
            </a:r>
            <a:r>
              <a:rPr lang="pt-BR" dirty="0"/>
              <a:t>variável preço tem efeito sobre a economia, sobre as empresas e </a:t>
            </a:r>
            <a:r>
              <a:rPr lang="pt-BR" dirty="0" smtClean="0"/>
              <a:t>sobre os </a:t>
            </a:r>
            <a:r>
              <a:rPr lang="pt-BR" dirty="0"/>
              <a:t>consumidores em geral, por isso parece essencial entendermos como </a:t>
            </a:r>
            <a:r>
              <a:rPr lang="pt-BR" dirty="0" smtClean="0"/>
              <a:t>é determinado </a:t>
            </a:r>
            <a:r>
              <a:rPr lang="pt-BR" dirty="0"/>
              <a:t>essa variável</a:t>
            </a:r>
            <a:r>
              <a:rPr lang="pt-BR" dirty="0" smtClean="0"/>
              <a:t>.</a:t>
            </a:r>
          </a:p>
          <a:p>
            <a:r>
              <a:rPr lang="pt-BR" dirty="0"/>
              <a:t>Para o estabelecimento de preço, primeiramente a empresa precisa </a:t>
            </a:r>
            <a:r>
              <a:rPr lang="pt-BR" dirty="0" smtClean="0"/>
              <a:t>decidir onde </a:t>
            </a:r>
            <a:r>
              <a:rPr lang="pt-BR" dirty="0"/>
              <a:t>deseja posicionar sua oferta no mercado, quanto mais claros os </a:t>
            </a:r>
            <a:r>
              <a:rPr lang="pt-BR" dirty="0" smtClean="0"/>
              <a:t>objetivos da </a:t>
            </a:r>
            <a:r>
              <a:rPr lang="pt-BR" dirty="0"/>
              <a:t>organização, mais facilmente será determinar os preços</a:t>
            </a:r>
            <a:r>
              <a:rPr lang="pt-BR" dirty="0" smtClean="0"/>
              <a:t>. </a:t>
            </a:r>
            <a:r>
              <a:rPr lang="pt-BR" dirty="0"/>
              <a:t>Cada preço proporcionará </a:t>
            </a:r>
            <a:r>
              <a:rPr lang="pt-BR" u="sng" dirty="0"/>
              <a:t>níveis diferentes de demanda </a:t>
            </a:r>
            <a:r>
              <a:rPr lang="pt-BR" dirty="0"/>
              <a:t>e </a:t>
            </a:r>
            <a:r>
              <a:rPr lang="pt-BR" dirty="0" smtClean="0"/>
              <a:t>consequentemente diferentes </a:t>
            </a:r>
            <a:r>
              <a:rPr lang="pt-BR" dirty="0"/>
              <a:t>impactos.</a:t>
            </a:r>
          </a:p>
        </p:txBody>
      </p:sp>
    </p:spTree>
    <p:extLst>
      <p:ext uri="{BB962C8B-B14F-4D97-AF65-F5344CB8AC3E}">
        <p14:creationId xmlns:p14="http://schemas.microsoft.com/office/powerpoint/2010/main" val="17473035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Preço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1449" y="1066800"/>
            <a:ext cx="11858625" cy="5110163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As </a:t>
            </a:r>
            <a:r>
              <a:rPr lang="pt-BR" dirty="0"/>
              <a:t>empresas optam por um método de determinação de preços</a:t>
            </a:r>
            <a:r>
              <a:rPr lang="pt-BR" dirty="0" smtClean="0"/>
              <a:t>, alguns </a:t>
            </a:r>
            <a:r>
              <a:rPr lang="pt-BR" dirty="0"/>
              <a:t>dos métodos mais utilizados são os preços de </a:t>
            </a:r>
            <a:r>
              <a:rPr lang="pt-BR" i="1" dirty="0" err="1"/>
              <a:t>markup</a:t>
            </a:r>
            <a:r>
              <a:rPr lang="pt-BR" dirty="0"/>
              <a:t>, preço de valor</a:t>
            </a:r>
            <a:r>
              <a:rPr lang="pt-BR" dirty="0" smtClean="0"/>
              <a:t>, preço </a:t>
            </a:r>
            <a:r>
              <a:rPr lang="pt-BR" dirty="0"/>
              <a:t>de mercado.</a:t>
            </a:r>
          </a:p>
          <a:p>
            <a:r>
              <a:rPr lang="pt-BR" b="1" dirty="0" smtClean="0"/>
              <a:t>Preço </a:t>
            </a:r>
            <a:r>
              <a:rPr lang="pt-BR" b="1" dirty="0"/>
              <a:t>de </a:t>
            </a:r>
            <a:r>
              <a:rPr lang="pt-BR" b="1" i="1" dirty="0" err="1"/>
              <a:t>markup</a:t>
            </a:r>
            <a:r>
              <a:rPr lang="pt-BR" b="1" i="1" dirty="0"/>
              <a:t> </a:t>
            </a:r>
            <a:r>
              <a:rPr lang="pt-BR" dirty="0"/>
              <a:t>– é um índice </a:t>
            </a:r>
            <a:r>
              <a:rPr lang="pt-BR" dirty="0" smtClean="0"/>
              <a:t>utilizado </a:t>
            </a:r>
            <a:r>
              <a:rPr lang="pt-BR" dirty="0"/>
              <a:t>na formação de preço de </a:t>
            </a:r>
            <a:r>
              <a:rPr lang="pt-BR" dirty="0" smtClean="0"/>
              <a:t>venda e </a:t>
            </a:r>
            <a:r>
              <a:rPr lang="pt-BR" dirty="0"/>
              <a:t>consiste na aplicação de um valor margem sobre o custo de </a:t>
            </a:r>
            <a:r>
              <a:rPr lang="pt-BR" dirty="0" smtClean="0"/>
              <a:t>fabricação de </a:t>
            </a:r>
            <a:r>
              <a:rPr lang="pt-BR" dirty="0"/>
              <a:t>um produto ou serviço.</a:t>
            </a:r>
          </a:p>
          <a:p>
            <a:r>
              <a:rPr lang="pt-BR" b="1" dirty="0" smtClean="0"/>
              <a:t>Preço </a:t>
            </a:r>
            <a:r>
              <a:rPr lang="pt-BR" b="1" dirty="0"/>
              <a:t>de valor </a:t>
            </a:r>
            <a:r>
              <a:rPr lang="pt-BR" dirty="0"/>
              <a:t>– a soma dos esforços que despendemos para obter o </a:t>
            </a:r>
            <a:r>
              <a:rPr lang="pt-BR" dirty="0" smtClean="0"/>
              <a:t>que buscamos</a:t>
            </a:r>
            <a:r>
              <a:rPr lang="pt-BR" dirty="0"/>
              <a:t>, representam o preço que pagamos para obter o que queremos</a:t>
            </a:r>
            <a:r>
              <a:rPr lang="pt-BR" dirty="0" smtClean="0"/>
              <a:t>, enquanto </a:t>
            </a:r>
            <a:r>
              <a:rPr lang="pt-BR" dirty="0"/>
              <a:t>a soma dos benefícios que recebemos ao obter o que </a:t>
            </a:r>
            <a:r>
              <a:rPr lang="pt-BR" dirty="0" smtClean="0"/>
              <a:t>buscamos representa </a:t>
            </a:r>
            <a:r>
              <a:rPr lang="pt-BR" dirty="0"/>
              <a:t>o preço de valor.</a:t>
            </a:r>
          </a:p>
          <a:p>
            <a:r>
              <a:rPr lang="pt-BR" b="1" dirty="0" smtClean="0"/>
              <a:t>Preço </a:t>
            </a:r>
            <a:r>
              <a:rPr lang="pt-BR" b="1" dirty="0"/>
              <a:t>de mercado </a:t>
            </a:r>
            <a:r>
              <a:rPr lang="pt-BR" dirty="0"/>
              <a:t>– o preço de mercado também chamado de </a:t>
            </a:r>
            <a:r>
              <a:rPr lang="pt-BR" dirty="0" smtClean="0"/>
              <a:t>preço de </a:t>
            </a:r>
            <a:r>
              <a:rPr lang="pt-BR" dirty="0"/>
              <a:t>equilíbrio, representa o preço que se forma no mercado, levando </a:t>
            </a:r>
            <a:r>
              <a:rPr lang="pt-BR" dirty="0" smtClean="0"/>
              <a:t>em consideração </a:t>
            </a:r>
            <a:r>
              <a:rPr lang="pt-BR" dirty="0"/>
              <a:t>os interesses dos consumidores e dos produtores de </a:t>
            </a:r>
            <a:r>
              <a:rPr lang="pt-BR" dirty="0" smtClean="0"/>
              <a:t>forma conjunta</a:t>
            </a:r>
            <a:r>
              <a:rPr lang="pt-BR" dirty="0"/>
              <a:t>. Isto é possível quando a quantidade demandada pelos </a:t>
            </a:r>
            <a:r>
              <a:rPr lang="pt-BR" dirty="0" smtClean="0"/>
              <a:t>consumidores é </a:t>
            </a:r>
            <a:r>
              <a:rPr lang="pt-BR" dirty="0"/>
              <a:t>igual à quantidade ofertada pelos produtores.</a:t>
            </a:r>
          </a:p>
        </p:txBody>
      </p:sp>
    </p:spTree>
    <p:extLst>
      <p:ext uri="{BB962C8B-B14F-4D97-AF65-F5344CB8AC3E}">
        <p14:creationId xmlns:p14="http://schemas.microsoft.com/office/powerpoint/2010/main" val="22537830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Preço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1449" y="1066800"/>
            <a:ext cx="11858625" cy="5110163"/>
          </a:xfrm>
        </p:spPr>
        <p:txBody>
          <a:bodyPr>
            <a:noAutofit/>
          </a:bodyPr>
          <a:lstStyle/>
          <a:p>
            <a:r>
              <a:rPr lang="pt-BR" sz="3200" dirty="0"/>
              <a:t>Após a seleção do método de determinação de preço, a empresa </a:t>
            </a:r>
            <a:r>
              <a:rPr lang="pt-BR" sz="3200" dirty="0" smtClean="0"/>
              <a:t>consegue selecionar </a:t>
            </a:r>
            <a:r>
              <a:rPr lang="pt-BR" sz="3200" dirty="0"/>
              <a:t>mais facilmente o seu preço final. A empresa ainda deve </a:t>
            </a:r>
            <a:r>
              <a:rPr lang="pt-BR" sz="3200" dirty="0" smtClean="0"/>
              <a:t>considerar nessa </a:t>
            </a:r>
            <a:r>
              <a:rPr lang="pt-BR" sz="3200" dirty="0"/>
              <a:t>seleção final alguns fatores adicionais como a determinação de </a:t>
            </a:r>
            <a:r>
              <a:rPr lang="pt-BR" sz="3200" dirty="0" smtClean="0"/>
              <a:t>preço psicológico</a:t>
            </a:r>
            <a:r>
              <a:rPr lang="pt-BR" sz="3200" dirty="0"/>
              <a:t>, pois alguns consumidores associam o fator qualidade a preço</a:t>
            </a:r>
            <a:r>
              <a:rPr lang="pt-BR" sz="3200" dirty="0" smtClean="0"/>
              <a:t>, deve </a:t>
            </a:r>
            <a:r>
              <a:rPr lang="pt-BR" sz="3200" dirty="0"/>
              <a:t>considerar a influência de outros elementos de </a:t>
            </a:r>
            <a:r>
              <a:rPr lang="pt-BR" sz="3200" i="1" dirty="0"/>
              <a:t>marketing</a:t>
            </a:r>
            <a:r>
              <a:rPr lang="pt-BR" sz="3200" dirty="0"/>
              <a:t>, as </a:t>
            </a:r>
            <a:r>
              <a:rPr lang="pt-BR" sz="3200" dirty="0" smtClean="0"/>
              <a:t>políticas de </a:t>
            </a:r>
            <a:r>
              <a:rPr lang="pt-BR" sz="3200" dirty="0"/>
              <a:t>preço da empresa e o impacto do preço sobre os terceiros</a:t>
            </a:r>
            <a:r>
              <a:rPr lang="pt-BR" sz="3200" dirty="0" smtClean="0"/>
              <a:t>. </a:t>
            </a:r>
          </a:p>
          <a:p>
            <a:r>
              <a:rPr lang="pt-BR" sz="3200" dirty="0" smtClean="0"/>
              <a:t>Táticas, Políticas e Técnicas de preço</a:t>
            </a:r>
          </a:p>
          <a:p>
            <a:pPr lvl="1"/>
            <a:r>
              <a:rPr lang="pt-BR" sz="2800" dirty="0" smtClean="0"/>
              <a:t>Preço Psicológico (1,99), Preços de lideres (chamariz ou ainda </a:t>
            </a:r>
            <a:r>
              <a:rPr lang="pt-BR" sz="2800" dirty="0" err="1" smtClean="0"/>
              <a:t>loss</a:t>
            </a:r>
            <a:r>
              <a:rPr lang="pt-BR" sz="2800" dirty="0" smtClean="0"/>
              <a:t> </a:t>
            </a:r>
            <a:r>
              <a:rPr lang="pt-BR" sz="2800" dirty="0" err="1" smtClean="0"/>
              <a:t>leaders</a:t>
            </a:r>
            <a:r>
              <a:rPr lang="pt-BR" sz="2800" dirty="0" smtClean="0"/>
              <a:t>), Unidades Múltiplas (leve 3 e pague 2), Pacote de Preços (Combos), Preço Geográfico...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983355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pt-BR" dirty="0"/>
              <a:t>Praça (canais de distribuição</a:t>
            </a:r>
            <a:r>
              <a:rPr lang="pt-BR" dirty="0" smtClean="0"/>
              <a:t>) - </a:t>
            </a:r>
            <a:r>
              <a:rPr lang="pt-BR" dirty="0" err="1" smtClean="0"/>
              <a:t>Place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1449" y="1066800"/>
            <a:ext cx="11858625" cy="5110163"/>
          </a:xfrm>
        </p:spPr>
        <p:txBody>
          <a:bodyPr>
            <a:noAutofit/>
          </a:bodyPr>
          <a:lstStyle/>
          <a:p>
            <a:r>
              <a:rPr lang="pt-BR" sz="2600" dirty="0"/>
              <a:t>Praça, no caso de </a:t>
            </a:r>
            <a:r>
              <a:rPr lang="pt-BR" sz="2600" i="1" dirty="0"/>
              <a:t>marketing</a:t>
            </a:r>
            <a:r>
              <a:rPr lang="pt-BR" sz="2600" dirty="0"/>
              <a:t>, se refere aos canais de distribuição. A função </a:t>
            </a:r>
            <a:r>
              <a:rPr lang="pt-BR" sz="2600" dirty="0" smtClean="0"/>
              <a:t>da distribuição </a:t>
            </a:r>
            <a:r>
              <a:rPr lang="pt-BR" sz="2600" dirty="0"/>
              <a:t>diz respeito à movimentação física dos produtos para os </a:t>
            </a:r>
            <a:r>
              <a:rPr lang="pt-BR" sz="2600" dirty="0" smtClean="0"/>
              <a:t>consumidores finais</a:t>
            </a:r>
            <a:r>
              <a:rPr lang="pt-BR" sz="2600" dirty="0"/>
              <a:t>, são os intermediários, que têm o objetivo de levar o </a:t>
            </a:r>
            <a:r>
              <a:rPr lang="pt-BR" sz="2600" dirty="0" smtClean="0"/>
              <a:t>produto adequado </a:t>
            </a:r>
            <a:r>
              <a:rPr lang="pt-BR" sz="2600" dirty="0"/>
              <a:t>ao lugar certo por meio dos canais de distribuições apropriados</a:t>
            </a:r>
            <a:r>
              <a:rPr lang="pt-BR" sz="2600" dirty="0" smtClean="0"/>
              <a:t>, fazendo </a:t>
            </a:r>
            <a:r>
              <a:rPr lang="pt-BR" sz="2600" dirty="0"/>
              <a:t>com que não haja falta de produtos em nenhum mercado importante</a:t>
            </a:r>
            <a:r>
              <a:rPr lang="pt-BR" sz="2600" dirty="0" smtClean="0"/>
              <a:t>.</a:t>
            </a:r>
          </a:p>
          <a:p>
            <a:r>
              <a:rPr lang="pt-BR" sz="2600" dirty="0"/>
              <a:t>As atividades de distribuição são muito importantes, pois não adianta </a:t>
            </a:r>
            <a:r>
              <a:rPr lang="pt-BR" sz="2600" dirty="0" smtClean="0"/>
              <a:t>ter produtos </a:t>
            </a:r>
            <a:r>
              <a:rPr lang="pt-BR" sz="2600" dirty="0"/>
              <a:t>inovadores, a um preço atrativo se os produtos não </a:t>
            </a:r>
            <a:r>
              <a:rPr lang="pt-BR" sz="2600" dirty="0" smtClean="0"/>
              <a:t>conseguem chegar </a:t>
            </a:r>
            <a:r>
              <a:rPr lang="pt-BR" sz="2600" dirty="0"/>
              <a:t>até o alcance dos compradores quando estes o desejam. A </a:t>
            </a:r>
            <a:r>
              <a:rPr lang="pt-BR" sz="2600" dirty="0" smtClean="0"/>
              <a:t>distribuição envolve </a:t>
            </a:r>
            <a:r>
              <a:rPr lang="pt-BR" sz="2600" dirty="0"/>
              <a:t>todos os estágios do desenvolvimento de um produto ou serviço</a:t>
            </a:r>
            <a:r>
              <a:rPr lang="pt-BR" sz="2600" dirty="0" smtClean="0"/>
              <a:t>, desde </a:t>
            </a:r>
            <a:r>
              <a:rPr lang="pt-BR" sz="2600" dirty="0"/>
              <a:t>as compras dos recursos ou matérias-primas, pela fabricação, até </a:t>
            </a:r>
            <a:r>
              <a:rPr lang="pt-BR" sz="2600" dirty="0" smtClean="0"/>
              <a:t>as vendas </a:t>
            </a:r>
            <a:r>
              <a:rPr lang="pt-BR" sz="2600" dirty="0"/>
              <a:t>finais</a:t>
            </a:r>
            <a:r>
              <a:rPr lang="pt-BR" sz="2600" dirty="0" smtClean="0"/>
              <a:t>.</a:t>
            </a:r>
          </a:p>
          <a:p>
            <a:r>
              <a:rPr lang="pt-BR" sz="2600" dirty="0"/>
              <a:t>O número de distribuidores é variável de acordo com o negócio e o mercado</a:t>
            </a:r>
            <a:r>
              <a:rPr lang="pt-BR" sz="2600" dirty="0" smtClean="0"/>
              <a:t>, podendo </a:t>
            </a:r>
            <a:r>
              <a:rPr lang="pt-BR" sz="2600" dirty="0"/>
              <a:t>ter a ausência de um intermediário (distribuidor), ou pode ter </a:t>
            </a:r>
            <a:r>
              <a:rPr lang="pt-BR" sz="2600" dirty="0" smtClean="0"/>
              <a:t>também mais </a:t>
            </a:r>
            <a:r>
              <a:rPr lang="pt-BR" sz="2600" dirty="0"/>
              <a:t>de um intermediário, sendo alguns exemplos de intermediários, </a:t>
            </a:r>
            <a:r>
              <a:rPr lang="pt-BR" sz="2600" dirty="0" smtClean="0"/>
              <a:t>varejistas e </a:t>
            </a:r>
            <a:r>
              <a:rPr lang="pt-BR" sz="2600" dirty="0"/>
              <a:t>atacadistas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3102499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pt-BR" dirty="0"/>
              <a:t>Praça (canais de distribuição)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Resultado de imagem para canais de distribuiçã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737" y="1023869"/>
            <a:ext cx="8511907" cy="5599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9742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pt-BR" dirty="0"/>
              <a:t>Praça (canais de distribuição)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Picture 2" descr="https://i2.wp.com/mktsemsegredos.com/wp-content/uploads/2017/10/19-CANAIS-DE-DIST.png?resize=780%2C4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42" y="1159835"/>
            <a:ext cx="9606610" cy="539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497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Promoção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1449" y="1066800"/>
            <a:ext cx="11858625" cy="5110163"/>
          </a:xfrm>
        </p:spPr>
        <p:txBody>
          <a:bodyPr>
            <a:noAutofit/>
          </a:bodyPr>
          <a:lstStyle/>
          <a:p>
            <a:r>
              <a:rPr lang="pt-BR" dirty="0"/>
              <a:t>Promoção, se refere às estratégias de divulgação</a:t>
            </a:r>
            <a:r>
              <a:rPr lang="pt-BR" dirty="0" smtClean="0"/>
              <a:t>, de </a:t>
            </a:r>
            <a:r>
              <a:rPr lang="pt-BR" dirty="0"/>
              <a:t>como a empresa irá informar e persuadir os consumidores </a:t>
            </a:r>
            <a:r>
              <a:rPr lang="pt-BR" dirty="0" smtClean="0"/>
              <a:t>sobre seus </a:t>
            </a:r>
            <a:r>
              <a:rPr lang="pt-BR" dirty="0"/>
              <a:t>produtos. Para isso, a área de promoção utiliza-se de três ferramentas</a:t>
            </a:r>
            <a:r>
              <a:rPr lang="pt-BR" dirty="0" smtClean="0"/>
              <a:t>, propaganda</a:t>
            </a:r>
            <a:r>
              <a:rPr lang="pt-BR" dirty="0"/>
              <a:t>, relações públicas e promoção de vendas</a:t>
            </a:r>
            <a:r>
              <a:rPr lang="pt-BR" dirty="0" smtClean="0"/>
              <a:t>.</a:t>
            </a:r>
          </a:p>
          <a:p>
            <a:r>
              <a:rPr lang="pt-BR" b="1" dirty="0"/>
              <a:t>P</a:t>
            </a:r>
            <a:r>
              <a:rPr lang="pt-BR" b="1" dirty="0" smtClean="0"/>
              <a:t>ropaganda</a:t>
            </a:r>
            <a:r>
              <a:rPr lang="pt-BR" dirty="0" smtClean="0"/>
              <a:t> </a:t>
            </a:r>
            <a:r>
              <a:rPr lang="pt-BR" dirty="0"/>
              <a:t>é definido como uma forma remunerada </a:t>
            </a:r>
            <a:r>
              <a:rPr lang="pt-BR" dirty="0" smtClean="0"/>
              <a:t>de apresentação </a:t>
            </a:r>
            <a:r>
              <a:rPr lang="pt-BR" dirty="0"/>
              <a:t>não pessoal de ideias, produtos, ou serviços por meio de </a:t>
            </a:r>
            <a:r>
              <a:rPr lang="pt-BR" dirty="0" smtClean="0"/>
              <a:t>uma identificação </a:t>
            </a:r>
            <a:r>
              <a:rPr lang="pt-BR" dirty="0"/>
              <a:t>do patrocinador. Os anúncios são formas eficazes em </a:t>
            </a:r>
            <a:r>
              <a:rPr lang="pt-BR" dirty="0" smtClean="0"/>
              <a:t>termos de </a:t>
            </a:r>
            <a:r>
              <a:rPr lang="pt-BR" dirty="0"/>
              <a:t>custos e de disseminação de </a:t>
            </a:r>
            <a:r>
              <a:rPr lang="pt-BR" dirty="0" smtClean="0"/>
              <a:t>mensagem.</a:t>
            </a:r>
          </a:p>
          <a:p>
            <a:r>
              <a:rPr lang="pt-BR" dirty="0"/>
              <a:t>Para desenvolver uma propaganda, os gerentes devem começar pela </a:t>
            </a:r>
            <a:r>
              <a:rPr lang="pt-BR" dirty="0" smtClean="0"/>
              <a:t>identificação do </a:t>
            </a:r>
            <a:r>
              <a:rPr lang="pt-BR" dirty="0"/>
              <a:t>mercado-alvo e dos desejos do consumidor. Após esta identificação, </a:t>
            </a:r>
            <a:r>
              <a:rPr lang="pt-BR" dirty="0" smtClean="0"/>
              <a:t>o departamento </a:t>
            </a:r>
            <a:r>
              <a:rPr lang="pt-BR" dirty="0"/>
              <a:t>responsável pode tomar as principais decisões que são </a:t>
            </a:r>
            <a:r>
              <a:rPr lang="pt-BR" dirty="0" smtClean="0"/>
              <a:t>resumidas nos 5Ms.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8328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Promoção – 5M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445" y="266564"/>
            <a:ext cx="6885278" cy="622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44987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Promoção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1449" y="1066800"/>
            <a:ext cx="11858625" cy="5110163"/>
          </a:xfrm>
        </p:spPr>
        <p:txBody>
          <a:bodyPr>
            <a:noAutofit/>
          </a:bodyPr>
          <a:lstStyle/>
          <a:p>
            <a:r>
              <a:rPr lang="pt-BR" sz="3200" b="1" dirty="0"/>
              <a:t>Relações </a:t>
            </a:r>
            <a:r>
              <a:rPr lang="pt-BR" sz="3200" b="1" dirty="0" smtClean="0"/>
              <a:t>públicas - </a:t>
            </a:r>
            <a:r>
              <a:rPr lang="pt-BR" sz="3200" dirty="0" smtClean="0"/>
              <a:t>É </a:t>
            </a:r>
            <a:r>
              <a:rPr lang="pt-BR" sz="3200" dirty="0"/>
              <a:t>uma atividade da variável promoção que tem como objetivo comunicar </a:t>
            </a:r>
            <a:r>
              <a:rPr lang="pt-BR" sz="3200" dirty="0" smtClean="0"/>
              <a:t>uma imagem </a:t>
            </a:r>
            <a:r>
              <a:rPr lang="pt-BR" sz="3200" dirty="0"/>
              <a:t>positiva do produto ou serviço. Essa área é responsável por uma </a:t>
            </a:r>
            <a:r>
              <a:rPr lang="pt-BR" sz="3200" dirty="0" smtClean="0"/>
              <a:t>série de </a:t>
            </a:r>
            <a:r>
              <a:rPr lang="pt-BR" sz="3200" dirty="0"/>
              <a:t>ferramentas como publicações, eventos, notícias, identidade de mídia</a:t>
            </a:r>
            <a:r>
              <a:rPr lang="pt-BR" sz="3200" dirty="0" smtClean="0"/>
              <a:t>, relação </a:t>
            </a:r>
            <a:r>
              <a:rPr lang="pt-BR" sz="3200" dirty="0"/>
              <a:t>com imprensa</a:t>
            </a:r>
            <a:r>
              <a:rPr lang="pt-BR" sz="3200" dirty="0" smtClean="0"/>
              <a:t>...</a:t>
            </a:r>
          </a:p>
          <a:p>
            <a:r>
              <a:rPr lang="pt-BR" sz="3200" b="1" dirty="0"/>
              <a:t>Promoção de </a:t>
            </a:r>
            <a:r>
              <a:rPr lang="pt-BR" sz="3200" b="1" dirty="0" smtClean="0"/>
              <a:t>vendas - </a:t>
            </a:r>
            <a:r>
              <a:rPr lang="pt-BR" sz="3200" dirty="0" smtClean="0"/>
              <a:t>Consiste </a:t>
            </a:r>
            <a:r>
              <a:rPr lang="pt-BR" sz="3200" dirty="0"/>
              <a:t>em um conjunto de atividades que tem como intuito </a:t>
            </a:r>
            <a:r>
              <a:rPr lang="pt-BR" sz="3200" dirty="0" smtClean="0"/>
              <a:t>incrementar as </a:t>
            </a:r>
            <a:r>
              <a:rPr lang="pt-BR" sz="3200" dirty="0"/>
              <a:t>vendas em curto prazo, estimular compras mais rápidas. Como </a:t>
            </a:r>
            <a:r>
              <a:rPr lang="pt-BR" sz="3200" dirty="0" smtClean="0"/>
              <a:t>exemplo de </a:t>
            </a:r>
            <a:r>
              <a:rPr lang="pt-BR" sz="3200" dirty="0"/>
              <a:t>práticas da promoção de vendas podemos citar amostras grátis, </a:t>
            </a:r>
            <a:r>
              <a:rPr lang="pt-BR" sz="3200" dirty="0" smtClean="0"/>
              <a:t>cupons de </a:t>
            </a:r>
            <a:r>
              <a:rPr lang="pt-BR" sz="3200" dirty="0"/>
              <a:t>descontos, brindes, garantias e descontos em geral que são </a:t>
            </a:r>
            <a:r>
              <a:rPr lang="pt-BR" sz="3200" dirty="0" smtClean="0"/>
              <a:t>direcionados ao </a:t>
            </a:r>
            <a:r>
              <a:rPr lang="pt-BR" sz="3200" dirty="0"/>
              <a:t>mercado.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94156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3437" y="165100"/>
            <a:ext cx="10515600" cy="777875"/>
          </a:xfrm>
        </p:spPr>
        <p:txBody>
          <a:bodyPr/>
          <a:lstStyle/>
          <a:p>
            <a:r>
              <a:rPr lang="pt-BR" dirty="0" smtClean="0"/>
              <a:t> </a:t>
            </a:r>
            <a:r>
              <a:rPr lang="pt-BR" b="1" dirty="0" smtClean="0"/>
              <a:t>ÁREAS FUNCIONAIS MEIO 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025" y="942976"/>
            <a:ext cx="11782425" cy="5705474"/>
          </a:xfrm>
        </p:spPr>
        <p:txBody>
          <a:bodyPr>
            <a:normAutofit fontScale="77500" lnSpcReduction="20000"/>
          </a:bodyPr>
          <a:lstStyle/>
          <a:p>
            <a:r>
              <a:rPr lang="pt-BR" sz="3600" dirty="0" smtClean="0"/>
              <a:t>Congregam </a:t>
            </a:r>
            <a:r>
              <a:rPr lang="pt-BR" sz="3600" dirty="0"/>
              <a:t>as funções e atividades que proporcionam os meios para que haja a transformação de recursos em produtos e serviços e sua colocação no mercado. Podem ser desse tipo, para uma empresa industrial e comercial qualquer, as seguintes áreas funcionais: </a:t>
            </a:r>
          </a:p>
          <a:p>
            <a:pPr lvl="1"/>
            <a:r>
              <a:rPr lang="pt-BR" sz="3200" b="1" dirty="0" smtClean="0"/>
              <a:t>Administração </a:t>
            </a:r>
            <a:r>
              <a:rPr lang="pt-BR" sz="3200" b="1" dirty="0"/>
              <a:t>financeira: </a:t>
            </a:r>
            <a:r>
              <a:rPr lang="pt-BR" sz="3200" dirty="0"/>
              <a:t>é a função relativa a planejamento, captação, orçamentação e gestão dos recursos financeiros, envolvendo também os registros contábeis das operações realizadas nas empresas. </a:t>
            </a:r>
          </a:p>
          <a:p>
            <a:pPr lvl="1"/>
            <a:r>
              <a:rPr lang="pt-BR" sz="3200" b="1" dirty="0" smtClean="0"/>
              <a:t>Administração </a:t>
            </a:r>
            <a:r>
              <a:rPr lang="pt-BR" sz="3200" b="1" dirty="0"/>
              <a:t>de materiais: </a:t>
            </a:r>
            <a:r>
              <a:rPr lang="pt-BR" sz="3200" dirty="0"/>
              <a:t>é a função relativa a suprimento de materiais, serviços e equipamentos, normatização, armazenamento e movimentação de materiais e equipamentos da empresa. </a:t>
            </a:r>
          </a:p>
          <a:p>
            <a:pPr lvl="1"/>
            <a:r>
              <a:rPr lang="pt-BR" sz="3200" b="1" dirty="0" smtClean="0"/>
              <a:t>Administração </a:t>
            </a:r>
            <a:r>
              <a:rPr lang="pt-BR" sz="3200" b="1" dirty="0"/>
              <a:t>de recursos humanos: </a:t>
            </a:r>
            <a:r>
              <a:rPr lang="pt-BR" sz="3200" dirty="0"/>
              <a:t>é a função relativa a atendimento de recursos humanos da empresa, planejamento e gestão desse recurso, de seu desenvolvimento, benefícios, obrigações sociais etc. </a:t>
            </a:r>
          </a:p>
          <a:p>
            <a:pPr lvl="1"/>
            <a:r>
              <a:rPr lang="pt-BR" sz="3200" b="1" dirty="0" smtClean="0"/>
              <a:t>Administração </a:t>
            </a:r>
            <a:r>
              <a:rPr lang="pt-BR" sz="3200" b="1" dirty="0"/>
              <a:t>de serviços: </a:t>
            </a:r>
            <a:r>
              <a:rPr lang="pt-BR" sz="3200" dirty="0"/>
              <a:t>é a função relativa a transporte de pessoas, administração dos escritórios, documentação, patrimônio imobiliário da empresa, serviços jurídicos, segurança etc. </a:t>
            </a:r>
          </a:p>
          <a:p>
            <a:pPr lvl="1"/>
            <a:r>
              <a:rPr lang="pt-BR" sz="3200" b="1" dirty="0" smtClean="0"/>
              <a:t>Gestão </a:t>
            </a:r>
            <a:r>
              <a:rPr lang="pt-BR" sz="3200" b="1" dirty="0"/>
              <a:t>empresarial: </a:t>
            </a:r>
            <a:r>
              <a:rPr lang="pt-BR" sz="3200" dirty="0"/>
              <a:t>é a função relativa ao planejamento empresarial e ao desenvolvimento de sistema de informações. </a:t>
            </a:r>
          </a:p>
        </p:txBody>
      </p:sp>
    </p:spTree>
    <p:extLst>
      <p:ext uri="{BB962C8B-B14F-4D97-AF65-F5344CB8AC3E}">
        <p14:creationId xmlns:p14="http://schemas.microsoft.com/office/powerpoint/2010/main" val="24187999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Entendendo os 4Ps na prática</a:t>
            </a:r>
            <a:br>
              <a:rPr lang="pt-BR" dirty="0" smtClean="0"/>
            </a:br>
            <a:r>
              <a:rPr lang="pt-BR" dirty="0"/>
              <a:t>Imagine duas situações de vendedores de agua</a:t>
            </a:r>
            <a:r>
              <a:rPr lang="pt-BR" dirty="0" smtClean="0"/>
              <a:t>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 smtClean="0"/>
              <a:t>a) Água Vendida em Engarrafamentos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/>
              <a:t>b) Água Perrier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9218" name="Picture 2" descr="https://blog.luz.vc/wp-content/uploads/2013/10/caso-composto-de-marke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629" y="2511379"/>
            <a:ext cx="4576795" cy="2860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Resultado de imagem para engarrafamento agua vended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822" y="2859955"/>
            <a:ext cx="4802792" cy="251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2449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Agua engarrafamento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b="1" dirty="0"/>
              <a:t>Mercado Alvo</a:t>
            </a:r>
            <a:r>
              <a:rPr lang="pt-BR" sz="3200" dirty="0"/>
              <a:t>: clientes que estão mortos de sede em engarrafamentos ou estádios de futebol.</a:t>
            </a:r>
          </a:p>
          <a:p>
            <a:r>
              <a:rPr lang="pt-BR" sz="3200" b="1" dirty="0"/>
              <a:t>Produto</a:t>
            </a:r>
            <a:r>
              <a:rPr lang="pt-BR" sz="3200" dirty="0"/>
              <a:t>: água mineral de fácil acesso.</a:t>
            </a:r>
          </a:p>
          <a:p>
            <a:r>
              <a:rPr lang="pt-BR" sz="3200" b="1" dirty="0"/>
              <a:t>Preço</a:t>
            </a:r>
            <a:r>
              <a:rPr lang="pt-BR" sz="3200" dirty="0"/>
              <a:t>: entre R$2,00 e R$3,00 (dependendo da concorrência entre os ambulantes).</a:t>
            </a:r>
          </a:p>
          <a:p>
            <a:r>
              <a:rPr lang="pt-BR" sz="3200" b="1" dirty="0"/>
              <a:t>Praça</a:t>
            </a:r>
            <a:r>
              <a:rPr lang="pt-BR" sz="3200" dirty="0"/>
              <a:t>: os maiores engarrafamentos e filas para estabelecimentos.</a:t>
            </a:r>
          </a:p>
          <a:p>
            <a:r>
              <a:rPr lang="pt-BR" sz="3200" b="1" dirty="0"/>
              <a:t>Promoção:</a:t>
            </a:r>
            <a:r>
              <a:rPr lang="pt-BR" sz="3200" dirty="0"/>
              <a:t> ignora-se a marca da água. Promoção feita pelo próprio ambulante gritando ou segurando cartazes</a:t>
            </a:r>
            <a:r>
              <a:rPr lang="pt-BR" sz="3200" dirty="0" smtClean="0"/>
              <a:t>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2915374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Agua Perrier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Mercado Alvo:</a:t>
            </a:r>
            <a:r>
              <a:rPr lang="pt-BR" sz="3200" dirty="0"/>
              <a:t> segmento de clientes de alto padrão de consumo.</a:t>
            </a:r>
          </a:p>
          <a:p>
            <a:r>
              <a:rPr lang="pt-BR" sz="3200" b="1" dirty="0"/>
              <a:t>Produto</a:t>
            </a:r>
            <a:r>
              <a:rPr lang="pt-BR" sz="3200" dirty="0"/>
              <a:t>: a água mais gaseificada naturalmente do mundo.</a:t>
            </a:r>
          </a:p>
          <a:p>
            <a:r>
              <a:rPr lang="pt-BR" sz="3200" b="1" dirty="0"/>
              <a:t>Preço:</a:t>
            </a:r>
            <a:r>
              <a:rPr lang="pt-BR" sz="3200" dirty="0"/>
              <a:t> entre R$5,00 e R$15,00 (dependendo da praça)</a:t>
            </a:r>
          </a:p>
          <a:p>
            <a:r>
              <a:rPr lang="pt-BR" sz="3200" b="1" dirty="0"/>
              <a:t>Praça</a:t>
            </a:r>
            <a:r>
              <a:rPr lang="pt-BR" sz="3200" dirty="0"/>
              <a:t>: restaurantes, mercados e boates de luxo.</a:t>
            </a:r>
          </a:p>
          <a:p>
            <a:r>
              <a:rPr lang="pt-BR" sz="3200" b="1" dirty="0"/>
              <a:t>Promoção</a:t>
            </a:r>
            <a:r>
              <a:rPr lang="pt-BR" sz="3200" dirty="0"/>
              <a:t>: propagandas com Dita Von </a:t>
            </a:r>
            <a:r>
              <a:rPr lang="pt-BR" sz="3200" dirty="0" err="1"/>
              <a:t>Teese</a:t>
            </a:r>
            <a:r>
              <a:rPr lang="pt-BR" sz="3200" dirty="0"/>
              <a:t>, dançarina burlesca.</a:t>
            </a:r>
          </a:p>
          <a:p>
            <a:pPr marL="0" indent="0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4576643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para ser entregue até 09/04 as 19:00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Imaginando um curso de Ciências Contábeis de:</a:t>
            </a:r>
          </a:p>
          <a:p>
            <a:pPr lvl="1"/>
            <a:r>
              <a:rPr lang="pt-BR" dirty="0" smtClean="0"/>
              <a:t>A) Universidade Pública (USP)</a:t>
            </a:r>
          </a:p>
          <a:p>
            <a:pPr lvl="1"/>
            <a:r>
              <a:rPr lang="pt-BR" dirty="0" smtClean="0"/>
              <a:t>B) Universidade Privada (</a:t>
            </a:r>
            <a:r>
              <a:rPr lang="pt-BR" dirty="0" err="1" smtClean="0"/>
              <a:t>Unip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C) Universidade Privada à Distância (Anhanguera)</a:t>
            </a:r>
          </a:p>
          <a:p>
            <a:r>
              <a:rPr lang="pt-BR" dirty="0" smtClean="0"/>
              <a:t>Determine o mercado alvo, Produto, Preço, Praça e Promoção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9164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3437" y="165100"/>
            <a:ext cx="10515600" cy="777875"/>
          </a:xfrm>
        </p:spPr>
        <p:txBody>
          <a:bodyPr>
            <a:normAutofit/>
          </a:bodyPr>
          <a:lstStyle/>
          <a:p>
            <a:r>
              <a:rPr lang="pt-BR" b="1" i="1" dirty="0" smtClean="0"/>
              <a:t>ÁREA </a:t>
            </a:r>
            <a:r>
              <a:rPr lang="pt-BR" b="1" i="1" dirty="0"/>
              <a:t>FUNCIONAL: Marketing</a:t>
            </a:r>
            <a:r>
              <a:rPr lang="pt-BR" b="1" dirty="0" smtClean="0"/>
              <a:t> 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025" y="942976"/>
            <a:ext cx="11782425" cy="5705474"/>
          </a:xfrm>
        </p:spPr>
        <p:txBody>
          <a:bodyPr>
            <a:normAutofit lnSpcReduction="10000"/>
          </a:bodyPr>
          <a:lstStyle/>
          <a:p>
            <a:r>
              <a:rPr lang="pt-BR" sz="3200" dirty="0" smtClean="0"/>
              <a:t> </a:t>
            </a:r>
            <a:r>
              <a:rPr lang="pt-BR" sz="3200" b="1" i="1" dirty="0"/>
              <a:t>Função produto</a:t>
            </a:r>
            <a:r>
              <a:rPr lang="pt-BR" sz="3200" i="1" dirty="0"/>
              <a:t>, </a:t>
            </a:r>
            <a:r>
              <a:rPr lang="pt-BR" sz="3200" dirty="0"/>
              <a:t>em que podem ser consideradas as seguintes atividades: </a:t>
            </a:r>
          </a:p>
          <a:p>
            <a:pPr lvl="1"/>
            <a:r>
              <a:rPr lang="pt-BR" dirty="0" smtClean="0"/>
              <a:t>desenvolvimento </a:t>
            </a:r>
            <a:r>
              <a:rPr lang="pt-BR" dirty="0"/>
              <a:t>dos produtos atuais; </a:t>
            </a:r>
            <a:r>
              <a:rPr lang="pt-BR" dirty="0" smtClean="0"/>
              <a:t>lançamento </a:t>
            </a:r>
            <a:r>
              <a:rPr lang="pt-BR" dirty="0"/>
              <a:t>de novos produtos; </a:t>
            </a:r>
            <a:r>
              <a:rPr lang="pt-BR" dirty="0" smtClean="0"/>
              <a:t>estudo </a:t>
            </a:r>
            <a:r>
              <a:rPr lang="pt-BR" dirty="0"/>
              <a:t>de mercado; </a:t>
            </a:r>
            <a:r>
              <a:rPr lang="pt-BR" dirty="0" smtClean="0"/>
              <a:t>forma </a:t>
            </a:r>
            <a:r>
              <a:rPr lang="pt-BR" dirty="0"/>
              <a:t>de apresentação; </a:t>
            </a:r>
            <a:r>
              <a:rPr lang="pt-BR" dirty="0" smtClean="0"/>
              <a:t>embalagem</a:t>
            </a:r>
            <a:r>
              <a:rPr lang="pt-BR" dirty="0"/>
              <a:t>. </a:t>
            </a:r>
          </a:p>
          <a:p>
            <a:r>
              <a:rPr lang="pt-BR" sz="3200" b="1" i="1" dirty="0" smtClean="0"/>
              <a:t>Função </a:t>
            </a:r>
            <a:r>
              <a:rPr lang="pt-BR" sz="3200" b="1" i="1" dirty="0"/>
              <a:t>distribuição</a:t>
            </a:r>
            <a:r>
              <a:rPr lang="pt-BR" sz="3200" i="1" dirty="0"/>
              <a:t>, </a:t>
            </a:r>
            <a:r>
              <a:rPr lang="pt-BR" sz="3200" dirty="0"/>
              <a:t>em que podem ser consideradas as seguintes atividades: </a:t>
            </a:r>
          </a:p>
          <a:p>
            <a:pPr lvl="1"/>
            <a:r>
              <a:rPr lang="pt-BR" dirty="0" smtClean="0"/>
              <a:t>expedição, venda direta, venda </a:t>
            </a:r>
            <a:r>
              <a:rPr lang="pt-BR" dirty="0"/>
              <a:t>por atacado. </a:t>
            </a:r>
          </a:p>
          <a:p>
            <a:r>
              <a:rPr lang="pt-BR" sz="3200" b="1" i="1" dirty="0" smtClean="0"/>
              <a:t>Função </a:t>
            </a:r>
            <a:r>
              <a:rPr lang="pt-BR" sz="3200" b="1" i="1" dirty="0"/>
              <a:t>promoção</a:t>
            </a:r>
            <a:r>
              <a:rPr lang="pt-BR" sz="3200" i="1" dirty="0"/>
              <a:t>, </a:t>
            </a:r>
            <a:r>
              <a:rPr lang="pt-BR" sz="3200" dirty="0"/>
              <a:t>em que podem ser consideradas as seguintes atividades: </a:t>
            </a:r>
          </a:p>
          <a:p>
            <a:pPr lvl="1"/>
            <a:r>
              <a:rPr lang="pt-BR" dirty="0" smtClean="0"/>
              <a:t>material </a:t>
            </a:r>
            <a:r>
              <a:rPr lang="pt-BR" dirty="0"/>
              <a:t>promocional; </a:t>
            </a:r>
            <a:r>
              <a:rPr lang="pt-BR" dirty="0" smtClean="0"/>
              <a:t>promoção</a:t>
            </a:r>
            <a:r>
              <a:rPr lang="pt-BR" dirty="0"/>
              <a:t>; </a:t>
            </a:r>
            <a:r>
              <a:rPr lang="pt-BR" dirty="0" smtClean="0"/>
              <a:t>publicidade</a:t>
            </a:r>
            <a:r>
              <a:rPr lang="pt-BR" dirty="0"/>
              <a:t>; </a:t>
            </a:r>
            <a:r>
              <a:rPr lang="pt-BR" dirty="0" smtClean="0"/>
              <a:t>propaganda</a:t>
            </a:r>
            <a:r>
              <a:rPr lang="pt-BR" dirty="0"/>
              <a:t>; </a:t>
            </a:r>
            <a:r>
              <a:rPr lang="pt-BR" dirty="0" smtClean="0"/>
              <a:t>amostra </a:t>
            </a:r>
            <a:r>
              <a:rPr lang="pt-BR" dirty="0"/>
              <a:t>grátis</a:t>
            </a:r>
            <a:r>
              <a:rPr lang="pt-BR" dirty="0" smtClean="0"/>
              <a:t>.</a:t>
            </a:r>
          </a:p>
          <a:p>
            <a:r>
              <a:rPr lang="pt-BR" sz="3200" b="1" i="1" dirty="0"/>
              <a:t>Função preços</a:t>
            </a:r>
            <a:r>
              <a:rPr lang="pt-BR" sz="3200" i="1" dirty="0"/>
              <a:t>, </a:t>
            </a:r>
            <a:r>
              <a:rPr lang="pt-BR" sz="3200" dirty="0"/>
              <a:t>em que podem ser consideradas as seguintes atividades: </a:t>
            </a:r>
          </a:p>
          <a:p>
            <a:pPr lvl="1"/>
            <a:r>
              <a:rPr lang="pt-BR" dirty="0" smtClean="0"/>
              <a:t>estudos </a:t>
            </a:r>
            <a:r>
              <a:rPr lang="pt-BR" dirty="0"/>
              <a:t>e análises; </a:t>
            </a:r>
          </a:p>
          <a:p>
            <a:pPr lvl="1"/>
            <a:r>
              <a:rPr lang="pt-BR" dirty="0" smtClean="0"/>
              <a:t>estrutura </a:t>
            </a:r>
            <a:r>
              <a:rPr lang="pt-BR" dirty="0"/>
              <a:t>de preços, descontos e prazos.</a:t>
            </a:r>
          </a:p>
        </p:txBody>
      </p:sp>
    </p:spTree>
    <p:extLst>
      <p:ext uri="{BB962C8B-B14F-4D97-AF65-F5344CB8AC3E}">
        <p14:creationId xmlns:p14="http://schemas.microsoft.com/office/powerpoint/2010/main" val="3569733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3437" y="165100"/>
            <a:ext cx="10515600" cy="777875"/>
          </a:xfrm>
        </p:spPr>
        <p:txBody>
          <a:bodyPr>
            <a:normAutofit/>
          </a:bodyPr>
          <a:lstStyle/>
          <a:p>
            <a:r>
              <a:rPr lang="pt-BR" b="1" i="1" dirty="0"/>
              <a:t>ÁREA FUNCIONAL: Produção</a:t>
            </a:r>
            <a:r>
              <a:rPr lang="pt-BR" b="1" dirty="0" smtClean="0"/>
              <a:t> 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025" y="942976"/>
            <a:ext cx="11782425" cy="5705474"/>
          </a:xfrm>
        </p:spPr>
        <p:txBody>
          <a:bodyPr>
            <a:normAutofit fontScale="92500" lnSpcReduction="10000"/>
          </a:bodyPr>
          <a:lstStyle/>
          <a:p>
            <a:r>
              <a:rPr lang="pt-BR" sz="3200" b="1" i="1" dirty="0" smtClean="0"/>
              <a:t>Função </a:t>
            </a:r>
            <a:r>
              <a:rPr lang="pt-BR" sz="3200" b="1" i="1" dirty="0"/>
              <a:t>fabricação</a:t>
            </a:r>
            <a:r>
              <a:rPr lang="pt-BR" sz="3200" i="1" dirty="0"/>
              <a:t>, </a:t>
            </a:r>
            <a:r>
              <a:rPr lang="pt-BR" sz="3200" dirty="0"/>
              <a:t>em que podem ser consideradas as seguintes atividades: </a:t>
            </a:r>
          </a:p>
          <a:p>
            <a:pPr lvl="1"/>
            <a:r>
              <a:rPr lang="pt-BR" dirty="0" smtClean="0"/>
              <a:t>processo </a:t>
            </a:r>
            <a:r>
              <a:rPr lang="pt-BR" dirty="0"/>
              <a:t>produtivo; </a:t>
            </a:r>
          </a:p>
          <a:p>
            <a:pPr lvl="1"/>
            <a:r>
              <a:rPr lang="pt-BR" dirty="0" smtClean="0"/>
              <a:t>programação</a:t>
            </a:r>
            <a:r>
              <a:rPr lang="pt-BR" dirty="0"/>
              <a:t>; </a:t>
            </a:r>
          </a:p>
          <a:p>
            <a:pPr lvl="1"/>
            <a:r>
              <a:rPr lang="pt-BR" dirty="0" smtClean="0"/>
              <a:t>controle</a:t>
            </a:r>
            <a:r>
              <a:rPr lang="pt-BR" dirty="0"/>
              <a:t>. </a:t>
            </a:r>
          </a:p>
          <a:p>
            <a:r>
              <a:rPr lang="pt-BR" sz="3200" b="1" i="1" dirty="0" smtClean="0"/>
              <a:t>Função </a:t>
            </a:r>
            <a:r>
              <a:rPr lang="pt-BR" sz="3200" b="1" i="1" dirty="0"/>
              <a:t>qualidade</a:t>
            </a:r>
            <a:r>
              <a:rPr lang="pt-BR" sz="3200" i="1" dirty="0"/>
              <a:t>, </a:t>
            </a:r>
            <a:r>
              <a:rPr lang="pt-BR" sz="3200" dirty="0"/>
              <a:t>em que podem ser consideradas as seguintes atividades: </a:t>
            </a:r>
          </a:p>
          <a:p>
            <a:pPr lvl="1"/>
            <a:r>
              <a:rPr lang="pt-BR" dirty="0" smtClean="0"/>
              <a:t>planejamento</a:t>
            </a:r>
            <a:r>
              <a:rPr lang="pt-BR" dirty="0"/>
              <a:t>; </a:t>
            </a:r>
          </a:p>
          <a:p>
            <a:pPr lvl="1"/>
            <a:r>
              <a:rPr lang="pt-BR" dirty="0" smtClean="0"/>
              <a:t>desenvolvimento</a:t>
            </a:r>
            <a:r>
              <a:rPr lang="pt-BR" dirty="0"/>
              <a:t>; </a:t>
            </a:r>
          </a:p>
          <a:p>
            <a:pPr lvl="1"/>
            <a:r>
              <a:rPr lang="pt-BR" dirty="0" smtClean="0"/>
              <a:t>controle</a:t>
            </a:r>
            <a:r>
              <a:rPr lang="pt-BR" dirty="0"/>
              <a:t>. </a:t>
            </a:r>
          </a:p>
          <a:p>
            <a:r>
              <a:rPr lang="pt-BR" sz="3200" b="1" i="1" dirty="0" smtClean="0"/>
              <a:t>Função </a:t>
            </a:r>
            <a:r>
              <a:rPr lang="pt-BR" sz="3200" b="1" i="1" dirty="0"/>
              <a:t>manutenção</a:t>
            </a:r>
            <a:r>
              <a:rPr lang="pt-BR" sz="3200" i="1" dirty="0"/>
              <a:t>, </a:t>
            </a:r>
            <a:r>
              <a:rPr lang="pt-BR" sz="3200" dirty="0"/>
              <a:t>em que podem ser consideradas as seguintes atividades: </a:t>
            </a:r>
          </a:p>
          <a:p>
            <a:pPr lvl="1"/>
            <a:r>
              <a:rPr lang="pt-BR" dirty="0" smtClean="0"/>
              <a:t>preventiva</a:t>
            </a:r>
            <a:r>
              <a:rPr lang="pt-BR" dirty="0"/>
              <a:t>; </a:t>
            </a:r>
          </a:p>
          <a:p>
            <a:pPr lvl="1"/>
            <a:r>
              <a:rPr lang="pt-BR" dirty="0" smtClean="0"/>
              <a:t>corretiva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7603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3437" y="165100"/>
            <a:ext cx="10515600" cy="777875"/>
          </a:xfrm>
        </p:spPr>
        <p:txBody>
          <a:bodyPr>
            <a:normAutofit/>
          </a:bodyPr>
          <a:lstStyle/>
          <a:p>
            <a:r>
              <a:rPr lang="pt-BR" b="1" i="1" dirty="0"/>
              <a:t>ÁREA FUNCIONAL: Administração Financeira</a:t>
            </a:r>
            <a:r>
              <a:rPr lang="pt-BR" b="1" dirty="0" smtClean="0"/>
              <a:t> 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025" y="917218"/>
            <a:ext cx="11782425" cy="570547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pt-BR" sz="2400" b="1" i="1" dirty="0" smtClean="0"/>
              <a:t>Função </a:t>
            </a:r>
            <a:r>
              <a:rPr lang="pt-BR" sz="2400" b="1" i="1" dirty="0"/>
              <a:t>planejamento de recursos financeiros</a:t>
            </a:r>
            <a:r>
              <a:rPr lang="pt-BR" sz="2400" i="1" dirty="0"/>
              <a:t>, </a:t>
            </a:r>
            <a:r>
              <a:rPr lang="pt-BR" sz="2400" dirty="0"/>
              <a:t>em que podem ser consideradas as seguintes atividades; </a:t>
            </a:r>
          </a:p>
          <a:p>
            <a:pPr lvl="1">
              <a:spcBef>
                <a:spcPts val="600"/>
              </a:spcBef>
            </a:pPr>
            <a:r>
              <a:rPr lang="pt-BR" sz="1800" dirty="0" smtClean="0"/>
              <a:t>orçamentos</a:t>
            </a:r>
            <a:r>
              <a:rPr lang="pt-BR" sz="1800" dirty="0"/>
              <a:t>; </a:t>
            </a:r>
            <a:r>
              <a:rPr lang="pt-BR" sz="1800" dirty="0" smtClean="0"/>
              <a:t> programação </a:t>
            </a:r>
            <a:r>
              <a:rPr lang="pt-BR" sz="1800" dirty="0"/>
              <a:t>das necessidades de recursos financeiros; </a:t>
            </a:r>
            <a:r>
              <a:rPr lang="pt-BR" sz="1800" dirty="0" smtClean="0"/>
              <a:t> projeções </a:t>
            </a:r>
            <a:r>
              <a:rPr lang="pt-BR" sz="1800" dirty="0"/>
              <a:t>financeiras; </a:t>
            </a:r>
            <a:r>
              <a:rPr lang="pt-BR" sz="1800" dirty="0" smtClean="0"/>
              <a:t> análise </a:t>
            </a:r>
            <a:r>
              <a:rPr lang="pt-BR" sz="1800" dirty="0"/>
              <a:t>do mercado de capitais. </a:t>
            </a:r>
          </a:p>
          <a:p>
            <a:pPr>
              <a:spcBef>
                <a:spcPts val="600"/>
              </a:spcBef>
            </a:pPr>
            <a:r>
              <a:rPr lang="pt-BR" sz="2400" b="1" i="1" dirty="0" smtClean="0"/>
              <a:t>Função </a:t>
            </a:r>
            <a:r>
              <a:rPr lang="pt-BR" sz="2400" b="1" i="1" dirty="0"/>
              <a:t>captação de recursos financeiros</a:t>
            </a:r>
            <a:r>
              <a:rPr lang="pt-BR" sz="2400" i="1" dirty="0"/>
              <a:t>, </a:t>
            </a:r>
            <a:r>
              <a:rPr lang="pt-BR" sz="2400" dirty="0"/>
              <a:t>em que podem ser consideradas as seguintes atividades: </a:t>
            </a:r>
          </a:p>
          <a:p>
            <a:pPr lvl="1">
              <a:spcBef>
                <a:spcPts val="600"/>
              </a:spcBef>
            </a:pPr>
            <a:r>
              <a:rPr lang="pt-BR" sz="1800" dirty="0" smtClean="0"/>
              <a:t>títulos</a:t>
            </a:r>
            <a:r>
              <a:rPr lang="pt-BR" sz="1800" dirty="0"/>
              <a:t>; </a:t>
            </a:r>
            <a:r>
              <a:rPr lang="pt-BR" sz="1800" dirty="0" smtClean="0"/>
              <a:t> empréstimos </a:t>
            </a:r>
            <a:r>
              <a:rPr lang="pt-BR" sz="1800" dirty="0"/>
              <a:t>e financiamentos (negociações e contratação de recursos); </a:t>
            </a:r>
            <a:r>
              <a:rPr lang="pt-BR" sz="1800" dirty="0" smtClean="0"/>
              <a:t> administração </a:t>
            </a:r>
            <a:r>
              <a:rPr lang="pt-BR" sz="1800" dirty="0"/>
              <a:t>de contratos de empréstimos e financiamentos (prestação de contas aos órgãos financiadores, </a:t>
            </a:r>
            <a:r>
              <a:rPr lang="pt-BR" sz="1800" dirty="0" smtClean="0"/>
              <a:t> amortização</a:t>
            </a:r>
            <a:r>
              <a:rPr lang="pt-BR" sz="1800" dirty="0"/>
              <a:t>, correção e encargos financeiros dos contratos). </a:t>
            </a:r>
          </a:p>
          <a:p>
            <a:pPr>
              <a:spcBef>
                <a:spcPts val="600"/>
              </a:spcBef>
            </a:pPr>
            <a:r>
              <a:rPr lang="pt-BR" sz="2400" b="1" i="1" dirty="0" smtClean="0"/>
              <a:t>Função </a:t>
            </a:r>
            <a:r>
              <a:rPr lang="pt-BR" sz="2400" b="1" i="1" dirty="0"/>
              <a:t>gestão dos recursos disponíveis</a:t>
            </a:r>
            <a:r>
              <a:rPr lang="pt-BR" sz="2400" i="1" dirty="0"/>
              <a:t>, </a:t>
            </a:r>
            <a:r>
              <a:rPr lang="pt-BR" sz="2400" dirty="0"/>
              <a:t>em que podem ser consideradas as seguintes atividades: </a:t>
            </a:r>
          </a:p>
          <a:p>
            <a:pPr lvl="1">
              <a:spcBef>
                <a:spcPts val="600"/>
              </a:spcBef>
            </a:pPr>
            <a:r>
              <a:rPr lang="pt-BR" sz="1800" dirty="0" smtClean="0"/>
              <a:t>pagamentos </a:t>
            </a:r>
            <a:r>
              <a:rPr lang="pt-BR" sz="1800" dirty="0"/>
              <a:t>(fundo fixo de caixa, controle de vencimentos, borderôs, reajustes de preços); </a:t>
            </a:r>
            <a:r>
              <a:rPr lang="pt-BR" sz="1800" dirty="0" smtClean="0"/>
              <a:t>recebimentos </a:t>
            </a:r>
            <a:r>
              <a:rPr lang="pt-BR" sz="1800" dirty="0"/>
              <a:t>(controle de recebimentos, registros); </a:t>
            </a:r>
            <a:r>
              <a:rPr lang="pt-BR" sz="1800" dirty="0" smtClean="0"/>
              <a:t>operações </a:t>
            </a:r>
            <a:r>
              <a:rPr lang="pt-BR" sz="1800" dirty="0"/>
              <a:t>bancárias (abertura/encerramento de contas, transferências, conciliações); </a:t>
            </a:r>
            <a:r>
              <a:rPr lang="pt-BR" sz="1800" dirty="0" smtClean="0"/>
              <a:t>fluxo </a:t>
            </a:r>
            <a:r>
              <a:rPr lang="pt-BR" sz="1800" dirty="0"/>
              <a:t>de caixa; </a:t>
            </a:r>
            <a:r>
              <a:rPr lang="pt-BR" sz="1800" dirty="0" smtClean="0"/>
              <a:t>acompanhamento </a:t>
            </a:r>
            <a:r>
              <a:rPr lang="pt-BR" sz="1800" dirty="0"/>
              <a:t>do orçamento financeiro. </a:t>
            </a:r>
          </a:p>
          <a:p>
            <a:pPr>
              <a:spcBef>
                <a:spcPts val="600"/>
              </a:spcBef>
            </a:pPr>
            <a:r>
              <a:rPr lang="pt-BR" sz="2400" b="1" i="1" dirty="0" smtClean="0"/>
              <a:t>Função </a:t>
            </a:r>
            <a:r>
              <a:rPr lang="pt-BR" sz="2400" b="1" i="1" dirty="0"/>
              <a:t>contábil</a:t>
            </a:r>
            <a:r>
              <a:rPr lang="pt-BR" sz="2400" i="1" dirty="0"/>
              <a:t>, </a:t>
            </a:r>
            <a:r>
              <a:rPr lang="pt-BR" sz="2400" dirty="0"/>
              <a:t>em que podem ser consideradas as seguintes atividades: </a:t>
            </a:r>
          </a:p>
          <a:p>
            <a:pPr lvl="1">
              <a:spcBef>
                <a:spcPts val="600"/>
              </a:spcBef>
            </a:pPr>
            <a:r>
              <a:rPr lang="pt-BR" sz="1800" dirty="0" smtClean="0"/>
              <a:t>contabilidade </a:t>
            </a:r>
            <a:r>
              <a:rPr lang="pt-BR" sz="1800" dirty="0"/>
              <a:t>patrimonial (análise, registro patrimonial, correção monetária, depreciação e amortização </a:t>
            </a:r>
            <a:r>
              <a:rPr lang="pt-BR" sz="1800" dirty="0" smtClean="0"/>
              <a:t>do </a:t>
            </a:r>
            <a:r>
              <a:rPr lang="pt-BR" sz="1800" dirty="0"/>
              <a:t>ativo fixo); </a:t>
            </a:r>
            <a:r>
              <a:rPr lang="pt-BR" sz="1800" dirty="0" smtClean="0"/>
              <a:t>contabilidade </a:t>
            </a:r>
            <a:r>
              <a:rPr lang="pt-BR" sz="1800" dirty="0"/>
              <a:t>de custos (apropriações, rateios, relatórios de custos); </a:t>
            </a:r>
            <a:r>
              <a:rPr lang="pt-BR" sz="1800" dirty="0" smtClean="0"/>
              <a:t>contabilidade </a:t>
            </a:r>
            <a:r>
              <a:rPr lang="pt-BR" sz="1800" dirty="0"/>
              <a:t>geral (demonstrações financeiras, relatórios contábeis, contabilidade de contratos </a:t>
            </a:r>
            <a:r>
              <a:rPr lang="pt-BR" sz="1800" dirty="0" smtClean="0"/>
              <a:t>de empréstimos </a:t>
            </a:r>
            <a:r>
              <a:rPr lang="pt-BR" sz="1800" dirty="0"/>
              <a:t>e financiamentos, controle de correntistas).</a:t>
            </a:r>
          </a:p>
        </p:txBody>
      </p:sp>
    </p:spTree>
    <p:extLst>
      <p:ext uri="{BB962C8B-B14F-4D97-AF65-F5344CB8AC3E}">
        <p14:creationId xmlns:p14="http://schemas.microsoft.com/office/powerpoint/2010/main" val="1929293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3437" y="165100"/>
            <a:ext cx="10515600" cy="777875"/>
          </a:xfrm>
        </p:spPr>
        <p:txBody>
          <a:bodyPr>
            <a:normAutofit fontScale="90000"/>
          </a:bodyPr>
          <a:lstStyle/>
          <a:p>
            <a:r>
              <a:rPr lang="pt-BR" b="1" i="1" dirty="0"/>
              <a:t>ÁREA FUNCIONAL: Administração de Materiais</a:t>
            </a:r>
            <a:r>
              <a:rPr lang="pt-BR" b="1" dirty="0" smtClean="0"/>
              <a:t> 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025" y="942976"/>
            <a:ext cx="11782425" cy="570547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pt-BR" sz="2400" b="1" i="1" dirty="0" smtClean="0"/>
              <a:t>Função </a:t>
            </a:r>
            <a:r>
              <a:rPr lang="pt-BR" sz="2400" b="1" i="1" dirty="0"/>
              <a:t>planejamento de materiais e equipamentos</a:t>
            </a:r>
            <a:r>
              <a:rPr lang="pt-BR" sz="2400" i="1" dirty="0"/>
              <a:t>, </a:t>
            </a:r>
            <a:r>
              <a:rPr lang="pt-BR" sz="2400" dirty="0"/>
              <a:t>em que podem ser consideradas as seguintes atividades: </a:t>
            </a:r>
          </a:p>
          <a:p>
            <a:pPr>
              <a:spcBef>
                <a:spcPts val="600"/>
              </a:spcBef>
            </a:pPr>
            <a:r>
              <a:rPr lang="pt-BR" sz="2400" dirty="0" smtClean="0"/>
              <a:t>programação </a:t>
            </a:r>
            <a:r>
              <a:rPr lang="pt-BR" sz="2400" dirty="0"/>
              <a:t>das necessidades de materiais e equipamentos; </a:t>
            </a:r>
            <a:r>
              <a:rPr lang="pt-BR" sz="2400" dirty="0" smtClean="0"/>
              <a:t>análise </a:t>
            </a:r>
            <a:r>
              <a:rPr lang="pt-BR" sz="2400" dirty="0"/>
              <a:t>de estoques (classificação ABC, lote econômico, estoque de segurança etc.); </a:t>
            </a:r>
            <a:r>
              <a:rPr lang="pt-BR" sz="2400" dirty="0" smtClean="0"/>
              <a:t>normalização </a:t>
            </a:r>
            <a:r>
              <a:rPr lang="pt-BR" sz="2400" dirty="0"/>
              <a:t>e padronização; </a:t>
            </a:r>
            <a:r>
              <a:rPr lang="pt-BR" sz="2400" dirty="0" smtClean="0"/>
              <a:t>orçamento </a:t>
            </a:r>
            <a:r>
              <a:rPr lang="pt-BR" sz="2400" dirty="0"/>
              <a:t>de compras. </a:t>
            </a:r>
          </a:p>
          <a:p>
            <a:pPr>
              <a:spcBef>
                <a:spcPts val="600"/>
              </a:spcBef>
            </a:pPr>
            <a:r>
              <a:rPr lang="pt-BR" sz="2400" b="1" i="1" dirty="0" smtClean="0"/>
              <a:t>Função </a:t>
            </a:r>
            <a:r>
              <a:rPr lang="pt-BR" sz="2400" b="1" i="1" dirty="0"/>
              <a:t>aquisições</a:t>
            </a:r>
            <a:r>
              <a:rPr lang="pt-BR" sz="2400" i="1" dirty="0"/>
              <a:t>, </a:t>
            </a:r>
            <a:r>
              <a:rPr lang="pt-BR" sz="2400" dirty="0"/>
              <a:t>em que podem ser consideradas as seguintes atividades: </a:t>
            </a:r>
          </a:p>
          <a:p>
            <a:pPr>
              <a:spcBef>
                <a:spcPts val="600"/>
              </a:spcBef>
            </a:pPr>
            <a:r>
              <a:rPr lang="pt-BR" sz="2400" dirty="0" smtClean="0"/>
              <a:t>seleção </a:t>
            </a:r>
            <a:r>
              <a:rPr lang="pt-BR" sz="2400" dirty="0"/>
              <a:t>e cadastramento de fornecedores (contatos, coleta de dados sobre fornecedores, avaliação etc.); </a:t>
            </a:r>
            <a:r>
              <a:rPr lang="pt-BR" sz="2400" dirty="0" smtClean="0"/>
              <a:t>compras </a:t>
            </a:r>
            <a:r>
              <a:rPr lang="pt-BR" sz="2400" dirty="0"/>
              <a:t>de materiais e equipamentos (licitação, emissão de encomendas, acompanhamento de entregas); </a:t>
            </a:r>
            <a:r>
              <a:rPr lang="pt-BR" sz="2400" dirty="0" smtClean="0"/>
              <a:t> </a:t>
            </a:r>
            <a:r>
              <a:rPr lang="pt-BR" sz="2400" dirty="0"/>
              <a:t>contratação de serviços e obras. </a:t>
            </a:r>
          </a:p>
          <a:p>
            <a:pPr>
              <a:spcBef>
                <a:spcPts val="600"/>
              </a:spcBef>
            </a:pPr>
            <a:r>
              <a:rPr lang="pt-BR" sz="2400" b="1" i="1" dirty="0" smtClean="0"/>
              <a:t>Função </a:t>
            </a:r>
            <a:r>
              <a:rPr lang="pt-BR" sz="2400" b="1" i="1" dirty="0"/>
              <a:t>gestão de materiais e equipamentos</a:t>
            </a:r>
            <a:r>
              <a:rPr lang="pt-BR" sz="2400" i="1" dirty="0"/>
              <a:t>, </a:t>
            </a:r>
            <a:r>
              <a:rPr lang="pt-BR" sz="2400" dirty="0"/>
              <a:t>em que podem ser consideradas as seguintes atividades: </a:t>
            </a:r>
          </a:p>
          <a:p>
            <a:pPr>
              <a:spcBef>
                <a:spcPts val="600"/>
              </a:spcBef>
            </a:pPr>
            <a:r>
              <a:rPr lang="pt-BR" sz="2400" dirty="0" smtClean="0"/>
              <a:t>inspeção </a:t>
            </a:r>
            <a:r>
              <a:rPr lang="pt-BR" sz="2400" dirty="0"/>
              <a:t>e recebimento (verificação de qualidade, quantidade, especificação etc.); </a:t>
            </a:r>
            <a:r>
              <a:rPr lang="pt-BR" sz="2400" dirty="0" smtClean="0"/>
              <a:t>movimentação </a:t>
            </a:r>
            <a:r>
              <a:rPr lang="pt-BR" sz="2400" dirty="0"/>
              <a:t>de materiais (transporte); </a:t>
            </a:r>
            <a:r>
              <a:rPr lang="pt-BR" sz="2400" dirty="0" smtClean="0"/>
              <a:t>alienação </a:t>
            </a:r>
            <a:r>
              <a:rPr lang="pt-BR" sz="2400" dirty="0"/>
              <a:t>de materiais e equipamentos; </a:t>
            </a:r>
            <a:r>
              <a:rPr lang="pt-BR" sz="2400" dirty="0" smtClean="0"/>
              <a:t>controle </a:t>
            </a:r>
            <a:r>
              <a:rPr lang="pt-BR" sz="2400" dirty="0"/>
              <a:t>de estoques (localização física, controle das entradas, requisições, quantidades em estoque, separação </a:t>
            </a:r>
            <a:r>
              <a:rPr lang="pt-BR" sz="2400" dirty="0" smtClean="0"/>
              <a:t>de </a:t>
            </a:r>
            <a:r>
              <a:rPr lang="pt-BR" sz="2400" dirty="0"/>
              <a:t>materiais, armazenagem etc.); </a:t>
            </a:r>
            <a:r>
              <a:rPr lang="pt-BR" sz="2400" dirty="0" smtClean="0"/>
              <a:t> </a:t>
            </a:r>
            <a:r>
              <a:rPr lang="pt-BR" sz="2400" dirty="0"/>
              <a:t>distribuição e armazenagem de materiais e equipamentos (entrega ao requisitante ou a outros almoxarifados).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651010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3437" y="165100"/>
            <a:ext cx="10515600" cy="777875"/>
          </a:xfrm>
        </p:spPr>
        <p:txBody>
          <a:bodyPr>
            <a:normAutofit/>
          </a:bodyPr>
          <a:lstStyle/>
          <a:p>
            <a:r>
              <a:rPr lang="pt-BR" b="1" i="1" dirty="0"/>
              <a:t>ÁREA FUNCIONAL: Recursos Humanos</a:t>
            </a:r>
            <a:r>
              <a:rPr lang="pt-BR" b="1" dirty="0" smtClean="0"/>
              <a:t> 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024" y="790576"/>
            <a:ext cx="11782425" cy="5705474"/>
          </a:xfrm>
        </p:spPr>
        <p:txBody>
          <a:bodyPr>
            <a:noAutofit/>
          </a:bodyPr>
          <a:lstStyle/>
          <a:p>
            <a:r>
              <a:rPr lang="pt-BR" sz="2000" b="1" i="1" dirty="0" smtClean="0"/>
              <a:t>Função </a:t>
            </a:r>
            <a:r>
              <a:rPr lang="pt-BR" sz="2000" b="1" i="1" dirty="0"/>
              <a:t>planejamento</a:t>
            </a:r>
            <a:r>
              <a:rPr lang="pt-BR" sz="2000" i="1" dirty="0"/>
              <a:t>, </a:t>
            </a:r>
            <a:r>
              <a:rPr lang="pt-BR" sz="2000" dirty="0"/>
              <a:t>em que podem ser </a:t>
            </a:r>
            <a:r>
              <a:rPr lang="pt-BR" sz="2000" dirty="0" smtClean="0"/>
              <a:t>identificadas </a:t>
            </a:r>
            <a:r>
              <a:rPr lang="pt-BR" sz="2000" dirty="0"/>
              <a:t>as seguintes atividades: </a:t>
            </a:r>
          </a:p>
          <a:p>
            <a:pPr lvl="1"/>
            <a:r>
              <a:rPr lang="pt-BR" sz="1800" dirty="0" smtClean="0"/>
              <a:t>programação </a:t>
            </a:r>
            <a:r>
              <a:rPr lang="pt-BR" sz="1800" dirty="0"/>
              <a:t>de necessidades de pessoal (quem, quando, para onde, quantos); </a:t>
            </a:r>
            <a:r>
              <a:rPr lang="pt-BR" sz="1800" dirty="0" smtClean="0"/>
              <a:t>análise </a:t>
            </a:r>
            <a:r>
              <a:rPr lang="pt-BR" sz="1800" dirty="0"/>
              <a:t>de mercado de trabalho; </a:t>
            </a:r>
            <a:r>
              <a:rPr lang="pt-BR" sz="1800" dirty="0" smtClean="0"/>
              <a:t>pesquisa </a:t>
            </a:r>
            <a:r>
              <a:rPr lang="pt-BR" sz="1800" dirty="0"/>
              <a:t>de recursos humanos; </a:t>
            </a:r>
            <a:r>
              <a:rPr lang="pt-BR" sz="1800" dirty="0" smtClean="0"/>
              <a:t>orçamento </a:t>
            </a:r>
            <a:r>
              <a:rPr lang="pt-BR" sz="1800" dirty="0"/>
              <a:t>de pessoal. </a:t>
            </a:r>
          </a:p>
          <a:p>
            <a:r>
              <a:rPr lang="pt-BR" sz="2000" dirty="0"/>
              <a:t>• </a:t>
            </a:r>
            <a:r>
              <a:rPr lang="pt-BR" sz="2000" b="1" i="1" dirty="0"/>
              <a:t>Função suprimentos do quadro</a:t>
            </a:r>
            <a:r>
              <a:rPr lang="pt-BR" sz="2000" i="1" dirty="0"/>
              <a:t>, </a:t>
            </a:r>
            <a:r>
              <a:rPr lang="pt-BR" sz="2000" dirty="0"/>
              <a:t>em que podem ser identificadas as seguintes atividades: </a:t>
            </a:r>
          </a:p>
          <a:p>
            <a:pPr lvl="1"/>
            <a:r>
              <a:rPr lang="pt-BR" sz="1800" dirty="0" smtClean="0"/>
              <a:t>cadastramento </a:t>
            </a:r>
            <a:r>
              <a:rPr lang="pt-BR" sz="1800" dirty="0"/>
              <a:t>de candidatos a emprego; </a:t>
            </a:r>
            <a:r>
              <a:rPr lang="pt-BR" sz="1800" dirty="0" smtClean="0"/>
              <a:t>recrutamento</a:t>
            </a:r>
            <a:r>
              <a:rPr lang="pt-BR" sz="1800" dirty="0"/>
              <a:t>; </a:t>
            </a:r>
            <a:r>
              <a:rPr lang="pt-BR" sz="1800" dirty="0" smtClean="0"/>
              <a:t>seleção </a:t>
            </a:r>
            <a:r>
              <a:rPr lang="pt-BR" sz="1800" dirty="0"/>
              <a:t>(exames psicotécnicos, médico, teste de conhecimento profissional); </a:t>
            </a:r>
            <a:r>
              <a:rPr lang="pt-BR" sz="1800" dirty="0" smtClean="0"/>
              <a:t>registro </a:t>
            </a:r>
            <a:r>
              <a:rPr lang="pt-BR" sz="1800" dirty="0"/>
              <a:t>e cadastramento; </a:t>
            </a:r>
            <a:r>
              <a:rPr lang="pt-BR" sz="1800" dirty="0" smtClean="0"/>
              <a:t>contratação </a:t>
            </a:r>
            <a:r>
              <a:rPr lang="pt-BR" sz="1800" dirty="0"/>
              <a:t>de mão-de-obra de terceiros. </a:t>
            </a:r>
          </a:p>
          <a:p>
            <a:r>
              <a:rPr lang="pt-BR" sz="2000" b="1" i="1" dirty="0" smtClean="0"/>
              <a:t>Função </a:t>
            </a:r>
            <a:r>
              <a:rPr lang="pt-BR" sz="2000" b="1" i="1" dirty="0"/>
              <a:t>gestão de recursos humanos</a:t>
            </a:r>
            <a:r>
              <a:rPr lang="pt-BR" sz="2000" i="1" dirty="0"/>
              <a:t>, </a:t>
            </a:r>
            <a:r>
              <a:rPr lang="pt-BR" sz="2000" dirty="0"/>
              <a:t>em que podem ser identificadas as seguintes atividades: </a:t>
            </a:r>
          </a:p>
          <a:p>
            <a:pPr lvl="1"/>
            <a:r>
              <a:rPr lang="pt-BR" sz="1800" dirty="0" smtClean="0"/>
              <a:t>movimentação </a:t>
            </a:r>
            <a:r>
              <a:rPr lang="pt-BR" sz="1800" dirty="0"/>
              <a:t>de pessoal (transferências, promoções, transformação de vagas, admissões, demissões); </a:t>
            </a:r>
            <a:r>
              <a:rPr lang="pt-BR" sz="1800" dirty="0" smtClean="0"/>
              <a:t>cargos </a:t>
            </a:r>
            <a:r>
              <a:rPr lang="pt-BR" sz="1800" dirty="0"/>
              <a:t>e salários; </a:t>
            </a:r>
            <a:r>
              <a:rPr lang="pt-BR" sz="1800" dirty="0" smtClean="0"/>
              <a:t>controle </a:t>
            </a:r>
            <a:r>
              <a:rPr lang="pt-BR" sz="1800" dirty="0"/>
              <a:t>de pessoal (ponto, distribuição de efetivo, controle de produtividade); </a:t>
            </a:r>
            <a:r>
              <a:rPr lang="pt-BR" sz="1800" dirty="0" smtClean="0"/>
              <a:t>acompanhamento </a:t>
            </a:r>
            <a:r>
              <a:rPr lang="pt-BR" sz="1800" dirty="0"/>
              <a:t>de orçamento de pessoal e relações com sindicatos. </a:t>
            </a:r>
          </a:p>
          <a:p>
            <a:r>
              <a:rPr lang="pt-BR" sz="2000" b="1" i="1" dirty="0"/>
              <a:t>Função desenvolvimento de recursos humanos</a:t>
            </a:r>
            <a:r>
              <a:rPr lang="pt-BR" sz="2000" i="1" dirty="0"/>
              <a:t>, </a:t>
            </a:r>
            <a:r>
              <a:rPr lang="pt-BR" sz="2000" dirty="0"/>
              <a:t>em que podem ser identificadas as seguintes atividades: </a:t>
            </a:r>
          </a:p>
          <a:p>
            <a:pPr lvl="1"/>
            <a:r>
              <a:rPr lang="pt-BR" sz="1800" dirty="0" smtClean="0"/>
              <a:t>avaliação </a:t>
            </a:r>
            <a:r>
              <a:rPr lang="pt-BR" sz="1800" dirty="0"/>
              <a:t>de desempenho; </a:t>
            </a:r>
            <a:r>
              <a:rPr lang="pt-BR" sz="1800" dirty="0" smtClean="0"/>
              <a:t>acompanhamento </a:t>
            </a:r>
            <a:r>
              <a:rPr lang="pt-BR" sz="1800" dirty="0"/>
              <a:t>de pessoal; </a:t>
            </a:r>
            <a:r>
              <a:rPr lang="pt-BR" sz="1800" dirty="0" smtClean="0"/>
              <a:t>treinamento</a:t>
            </a:r>
            <a:r>
              <a:rPr lang="pt-BR" sz="1800" dirty="0"/>
              <a:t>. </a:t>
            </a:r>
          </a:p>
          <a:p>
            <a:r>
              <a:rPr lang="pt-BR" sz="2000" b="1" i="1" dirty="0" smtClean="0"/>
              <a:t>Função </a:t>
            </a:r>
            <a:r>
              <a:rPr lang="pt-BR" sz="2000" b="1" i="1" dirty="0"/>
              <a:t>pagamentos e recolhimentos</a:t>
            </a:r>
            <a:r>
              <a:rPr lang="pt-BR" sz="2000" i="1" dirty="0"/>
              <a:t>, </a:t>
            </a:r>
            <a:r>
              <a:rPr lang="pt-BR" sz="2000" dirty="0"/>
              <a:t>em que podem ser identificadas as seguintes atividades: </a:t>
            </a:r>
          </a:p>
          <a:p>
            <a:pPr lvl="1"/>
            <a:r>
              <a:rPr lang="pt-BR" sz="1800" dirty="0" smtClean="0"/>
              <a:t>folha </a:t>
            </a:r>
            <a:r>
              <a:rPr lang="pt-BR" sz="1800" dirty="0"/>
              <a:t>de pagamento; </a:t>
            </a:r>
            <a:r>
              <a:rPr lang="pt-BR" sz="1800" dirty="0" smtClean="0"/>
              <a:t>encargos </a:t>
            </a:r>
            <a:r>
              <a:rPr lang="pt-BR" sz="1800" dirty="0"/>
              <a:t>sociais; </a:t>
            </a:r>
            <a:r>
              <a:rPr lang="pt-BR" sz="1800" dirty="0" smtClean="0"/>
              <a:t>rescisão </a:t>
            </a:r>
            <a:r>
              <a:rPr lang="pt-BR" sz="1800" dirty="0"/>
              <a:t>de contratos de trabalho; </a:t>
            </a:r>
            <a:r>
              <a:rPr lang="pt-BR" sz="1800" dirty="0" smtClean="0"/>
              <a:t>auxílios</a:t>
            </a:r>
            <a:r>
              <a:rPr lang="pt-BR" sz="1800" dirty="0"/>
              <a:t>. </a:t>
            </a:r>
          </a:p>
          <a:p>
            <a:r>
              <a:rPr lang="pt-BR" sz="2000" b="1" i="1" dirty="0" smtClean="0"/>
              <a:t>Função </a:t>
            </a:r>
            <a:r>
              <a:rPr lang="pt-BR" sz="2000" b="1" i="1" dirty="0"/>
              <a:t>benefícios</a:t>
            </a:r>
            <a:r>
              <a:rPr lang="pt-BR" sz="2000" i="1" dirty="0"/>
              <a:t>, </a:t>
            </a:r>
            <a:r>
              <a:rPr lang="pt-BR" sz="2000" dirty="0"/>
              <a:t>em que podem ser identificadas as seguintes atividades: </a:t>
            </a:r>
          </a:p>
          <a:p>
            <a:pPr lvl="1"/>
            <a:r>
              <a:rPr lang="pt-BR" sz="1800" dirty="0"/>
              <a:t>assistência médica; empréstimos e financiamentos; lazer; assistência social. </a:t>
            </a:r>
          </a:p>
          <a:p>
            <a:r>
              <a:rPr lang="pt-BR" sz="2000" b="1" i="1" dirty="0"/>
              <a:t>Função obrigações sociais</a:t>
            </a:r>
            <a:r>
              <a:rPr lang="pt-BR" sz="1600" i="1" dirty="0"/>
              <a:t>, </a:t>
            </a:r>
            <a:r>
              <a:rPr lang="pt-BR" sz="2000" dirty="0"/>
              <a:t>em que podem ser identificadas as seguintes atividades: </a:t>
            </a:r>
          </a:p>
          <a:p>
            <a:pPr lvl="1"/>
            <a:r>
              <a:rPr lang="pt-BR" sz="1800" dirty="0"/>
              <a:t>medicina do trabalho; segurança do trabalho; ações trabalhistas; relatórios fiscais.</a:t>
            </a:r>
          </a:p>
        </p:txBody>
      </p:sp>
    </p:spTree>
    <p:extLst>
      <p:ext uri="{BB962C8B-B14F-4D97-AF65-F5344CB8AC3E}">
        <p14:creationId xmlns:p14="http://schemas.microsoft.com/office/powerpoint/2010/main" val="31198678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3416</Words>
  <Application>Microsoft Office PowerPoint</Application>
  <PresentationFormat>Personalizar</PresentationFormat>
  <Paragraphs>275</Paragraphs>
  <Slides>43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4" baseType="lpstr">
      <vt:lpstr>Tema do Office</vt:lpstr>
      <vt:lpstr>Áreas funcionais</vt:lpstr>
      <vt:lpstr>O que vimos nas últimas aulas</vt:lpstr>
      <vt:lpstr> ÁREAS FUNCIONAIS FIM </vt:lpstr>
      <vt:lpstr> ÁREAS FUNCIONAIS MEIO  </vt:lpstr>
      <vt:lpstr>ÁREA FUNCIONAL: Marketing  </vt:lpstr>
      <vt:lpstr>ÁREA FUNCIONAL: Produção  </vt:lpstr>
      <vt:lpstr>ÁREA FUNCIONAL: Administração Financeira  </vt:lpstr>
      <vt:lpstr>ÁREA FUNCIONAL: Administração de Materiais  </vt:lpstr>
      <vt:lpstr>ÁREA FUNCIONAL: Recursos Humanos  </vt:lpstr>
      <vt:lpstr>ÁREA FUNCIONAL: Administração de Serviços  </vt:lpstr>
      <vt:lpstr>ÁREA FUNCIONAL: Gestão Empresarial  </vt:lpstr>
      <vt:lpstr>O que marketing não é...</vt:lpstr>
      <vt:lpstr>Conceito de Marketing</vt:lpstr>
      <vt:lpstr>Vendas x Marketing</vt:lpstr>
      <vt:lpstr>O pensamento dos executivos de vendas</vt:lpstr>
      <vt:lpstr>O pensamento dos executivos de marketing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Contabilidade também presente</vt:lpstr>
      <vt:lpstr>Decompondo o TCO</vt:lpstr>
      <vt:lpstr>Custo Alvo (Meta) – Target Costing</vt:lpstr>
      <vt:lpstr>Mix de Marketing – 4Ps</vt:lpstr>
      <vt:lpstr>Apresentação do PowerPoint</vt:lpstr>
      <vt:lpstr>Apresentação do PowerPoint</vt:lpstr>
      <vt:lpstr>Produto</vt:lpstr>
      <vt:lpstr>Produto</vt:lpstr>
      <vt:lpstr>Preço</vt:lpstr>
      <vt:lpstr>Preço</vt:lpstr>
      <vt:lpstr>Preço</vt:lpstr>
      <vt:lpstr>Praça (canais de distribuição) - Place</vt:lpstr>
      <vt:lpstr>Praça (canais de distribuição)</vt:lpstr>
      <vt:lpstr>Praça (canais de distribuição)</vt:lpstr>
      <vt:lpstr>Promoção</vt:lpstr>
      <vt:lpstr>Promoção – 5M</vt:lpstr>
      <vt:lpstr>Promoção</vt:lpstr>
      <vt:lpstr>Entendendo os 4Ps na prática Imagine duas situações de vendedores de agua: </vt:lpstr>
      <vt:lpstr>Agua engarrafamento</vt:lpstr>
      <vt:lpstr>Agua Perrier</vt:lpstr>
      <vt:lpstr>Atividade para ser entregue até 09/04 as 19:00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</dc:creator>
  <cp:lastModifiedBy>Cláudio Miranda</cp:lastModifiedBy>
  <cp:revision>26</cp:revision>
  <dcterms:created xsi:type="dcterms:W3CDTF">2018-04-01T19:06:02Z</dcterms:created>
  <dcterms:modified xsi:type="dcterms:W3CDTF">2018-04-02T21:36:16Z</dcterms:modified>
</cp:coreProperties>
</file>