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407" r:id="rId3"/>
    <p:sldId id="257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7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88" r:id="rId21"/>
    <p:sldId id="273" r:id="rId22"/>
    <p:sldId id="284" r:id="rId23"/>
    <p:sldId id="289" r:id="rId24"/>
    <p:sldId id="286" r:id="rId25"/>
    <p:sldId id="287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B11"/>
    <a:srgbClr val="FE6F32"/>
    <a:srgbClr val="FF0000"/>
    <a:srgbClr val="33CC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ABA3B-AEE9-40E7-B58F-638AF9A1ED04}" type="datetimeFigureOut">
              <a:rPr lang="pt-BR" smtClean="0"/>
              <a:t>16/04/2023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0A14A-68B4-4C17-8B7E-AD3737AF9C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93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0E802-7947-4ABE-B4D1-FECE6564C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A5B35A-6610-46C9-BE5A-BBED193C7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BDC3E5-B0CF-4F57-A17A-0FC1795C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50CB82-1895-436F-97C4-28FCC229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4AA640-3B3E-4753-8FB1-B1FFE0E3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18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82AE4-27B0-415D-B090-DE74A2A9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28E9F9-B8F0-451C-B38F-366D7A07F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8994D2-3D65-41FF-8616-D622AB05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D262BA-7E0C-457D-8BC4-75A41CA3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0DAD59-C793-4A58-8DA0-2A731503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48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639960-070E-48B3-8419-587743831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88066D-3990-4F09-B895-4068FD997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364E0C-7C1B-48EB-AE3D-8682C4634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9FE898-EF91-417C-9F39-B897B1EB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19EAEB-EDD5-4A48-8AF9-FE381694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26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2CA8E-2708-4AB6-B668-5905D861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A171BF-6977-4175-BE9E-DFA2F8147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E134BB-48D1-46DD-BC88-A5B19876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6A6455-E135-4119-BB2E-C8025104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1758AA-C269-406D-A14D-5A6FF4B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96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EF7C4-233B-43FE-A978-72D68B18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F72149-2DBA-454F-B968-67BB75092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8A78E2-D42A-4E21-845D-8D54969F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E7CAB2-3759-413B-A907-99AB2488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CB2434-8651-44E5-B4E2-3BC2BD87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65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BCD54-849D-4A0E-8390-46E12DDA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3871F6-E71C-4371-8675-5BB4BCF58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70F8EF-E7C4-441E-8B1F-A43453615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D14ABD-2C41-4F99-9DD3-64333519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16/04/2023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3A21CA-7281-433C-A665-BEB45C0F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10B77D-FD5E-4F32-9E36-CCA035E5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22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256D6-85DA-4A87-AFB0-9E3F11C7D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FDC6F0-9393-4F2F-B11E-8D514EE88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91113A-922A-4133-86FF-EED9AEBD4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9AAA75-3D2E-4C8A-84DE-F19B78D74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8EEEAE-3FF6-4872-A51E-2CC333638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D8BCD1B-1A3C-415C-9682-B455420E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16/04/2023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A9287BE-FA98-4522-8104-DFAB7BE4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EE121F0-582D-4F70-872E-93B6C9F6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41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2BA67-253A-46F9-96CD-D831B2F5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4D49F7-61DF-42BF-9A45-D38E05E0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16/04/2023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B8B2D2-7315-4DD5-A371-71D1677D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B39C26-A7A2-47DB-92DF-797EEC29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05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48BC500-68DA-4633-9383-48FCA5F0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16/04/2023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92CBD5C-0027-464D-BB45-0F5386BC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BED773-DA90-494E-9AA7-582E903A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1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781B4-F3DA-4F5A-815D-247C5720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6F1276-7B3B-48E1-A3B9-218D622B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E4FA70-7721-4BD3-89AD-81B830EF8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10259F-FADB-4F29-BCA6-B9EDB5DD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16/04/2023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87759A-62F4-4502-BCFB-EFF18ACF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246F3A-1000-4898-9336-9089FCFB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23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95795-B778-4A96-B0AF-8B841DCF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83C937-9712-482A-8E90-8261BF12C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B614B2-0A59-4E9E-9D96-0C81E9BD0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E001EA-3E7F-423D-ABF7-0C24241D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16/04/2023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3E67B6-F3C7-4325-AF2B-3AA1E46F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27C88C-49C9-4038-ADBA-73F26C0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26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689A95E-F7FE-4C6F-BE56-82398612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D13B85-3D65-40AD-8EB3-8BCD39B5A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5F3BDB-7769-4145-A287-2D3EA5F41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8E37-9E10-4CDD-9B43-CE8A8ED3CB57}" type="datetimeFigureOut">
              <a:rPr lang="pt-BR" smtClean="0"/>
              <a:t>16/04/2023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AC4724-E840-48F2-9ED9-844485D17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4A408E-00C6-46CA-958B-E64F21C1D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A577-58AB-47B7-BA4F-46A423660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15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73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0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gif"/><Relationship Id="rId7" Type="http://schemas.openxmlformats.org/officeDocument/2006/relationships/image" Target="../media/image6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3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13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">
            <a:extLst>
              <a:ext uri="{FF2B5EF4-FFF2-40B4-BE49-F238E27FC236}">
                <a16:creationId xmlns:a16="http://schemas.microsoft.com/office/drawing/2014/main" id="{F92B92AB-D619-42F1-A4C2-130239391FE7}"/>
              </a:ext>
            </a:extLst>
          </p:cNvPr>
          <p:cNvSpPr txBox="1"/>
          <p:nvPr/>
        </p:nvSpPr>
        <p:spPr>
          <a:xfrm>
            <a:off x="2184200" y="98054"/>
            <a:ext cx="79664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/>
              <a:t>UV-Vis:</a:t>
            </a:r>
            <a:endParaRPr lang="pt-BR" sz="2400" dirty="0"/>
          </a:p>
          <a:p>
            <a:pPr algn="ctr"/>
            <a:r>
              <a:rPr lang="pt-BR" sz="3200" dirty="0" err="1"/>
              <a:t>Dicroismo</a:t>
            </a:r>
            <a:r>
              <a:rPr lang="pt-BR" sz="3200" dirty="0"/>
              <a:t> circular, fluorescência e absorbância</a:t>
            </a:r>
          </a:p>
        </p:txBody>
      </p:sp>
      <p:pic>
        <p:nvPicPr>
          <p:cNvPr id="5" name="Imagem 3">
            <a:extLst>
              <a:ext uri="{FF2B5EF4-FFF2-40B4-BE49-F238E27FC236}">
                <a16:creationId xmlns:a16="http://schemas.microsoft.com/office/drawing/2014/main" id="{CE04D2CF-517B-441D-A12A-F88C9743B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9317" y="3493127"/>
            <a:ext cx="9956241" cy="2552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0CD39F-BAE4-45ED-93B6-585F7CF48964}"/>
              </a:ext>
            </a:extLst>
          </p:cNvPr>
          <p:cNvSpPr txBox="1"/>
          <p:nvPr/>
        </p:nvSpPr>
        <p:spPr>
          <a:xfrm>
            <a:off x="3231752" y="1820979"/>
            <a:ext cx="586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EM </a:t>
            </a:r>
            <a:r>
              <a:rPr lang="pt-BR" b="1" dirty="0" err="1"/>
              <a:t>spectrum</a:t>
            </a:r>
            <a:r>
              <a:rPr lang="pt-BR" b="1" dirty="0"/>
              <a:t> </a:t>
            </a:r>
            <a:r>
              <a:rPr lang="pt-BR" b="1" dirty="0" err="1"/>
              <a:t>vs</a:t>
            </a:r>
            <a:r>
              <a:rPr lang="pt-BR" b="1" dirty="0"/>
              <a:t> molecular </a:t>
            </a:r>
            <a:r>
              <a:rPr lang="pt-BR" b="1" dirty="0" err="1"/>
              <a:t>energy</a:t>
            </a:r>
            <a:r>
              <a:rPr lang="pt-BR" b="1" dirty="0"/>
              <a:t> </a:t>
            </a:r>
            <a:r>
              <a:rPr lang="pt-BR" b="1" dirty="0" err="1"/>
              <a:t>levels</a:t>
            </a:r>
            <a:r>
              <a:rPr lang="pt-BR" b="1" dirty="0"/>
              <a:t> (</a:t>
            </a:r>
            <a:r>
              <a:rPr lang="pt-BR" b="1" dirty="0" err="1"/>
              <a:t>interaction</a:t>
            </a:r>
            <a:r>
              <a:rPr lang="pt-BR" b="1" dirty="0"/>
              <a:t> varies)</a:t>
            </a:r>
            <a:endParaRPr lang="en-US" b="1" dirty="0"/>
          </a:p>
        </p:txBody>
      </p:sp>
      <p:sp>
        <p:nvSpPr>
          <p:cNvPr id="7" name="Arrow: Up-Down 6">
            <a:extLst>
              <a:ext uri="{FF2B5EF4-FFF2-40B4-BE49-F238E27FC236}">
                <a16:creationId xmlns:a16="http://schemas.microsoft.com/office/drawing/2014/main" id="{591EF5D1-2D74-44F3-A297-D57BCBA69624}"/>
              </a:ext>
            </a:extLst>
          </p:cNvPr>
          <p:cNvSpPr/>
          <p:nvPr/>
        </p:nvSpPr>
        <p:spPr>
          <a:xfrm rot="5400000">
            <a:off x="3105482" y="2437607"/>
            <a:ext cx="350982" cy="135719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600" dirty="0"/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DEC5B5B6-04F2-4CB7-9E33-8A404B1F5BCF}"/>
              </a:ext>
            </a:extLst>
          </p:cNvPr>
          <p:cNvSpPr/>
          <p:nvPr/>
        </p:nvSpPr>
        <p:spPr>
          <a:xfrm rot="5400000">
            <a:off x="4452501" y="2447786"/>
            <a:ext cx="350982" cy="1336838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B88CB-3962-41BC-92A9-697DE5FE7E33}"/>
              </a:ext>
            </a:extLst>
          </p:cNvPr>
          <p:cNvSpPr txBox="1"/>
          <p:nvPr/>
        </p:nvSpPr>
        <p:spPr>
          <a:xfrm>
            <a:off x="2711013" y="2372513"/>
            <a:ext cx="117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Electronic</a:t>
            </a:r>
            <a:endParaRPr lang="pt-BR" dirty="0"/>
          </a:p>
          <a:p>
            <a:pPr algn="ctr"/>
            <a:r>
              <a:rPr lang="pt-BR" dirty="0" err="1"/>
              <a:t>transitions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E58BB2-F57D-4751-812C-EB233FC5AD60}"/>
              </a:ext>
            </a:extLst>
          </p:cNvPr>
          <p:cNvSpPr txBox="1"/>
          <p:nvPr/>
        </p:nvSpPr>
        <p:spPr>
          <a:xfrm>
            <a:off x="4039548" y="2383883"/>
            <a:ext cx="117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Vibronic</a:t>
            </a:r>
            <a:endParaRPr lang="pt-BR" dirty="0"/>
          </a:p>
          <a:p>
            <a:pPr algn="ctr"/>
            <a:r>
              <a:rPr lang="pt-BR" dirty="0" err="1"/>
              <a:t>transitions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DC38A0-CDED-4B31-B038-7294F2B77C96}"/>
              </a:ext>
            </a:extLst>
          </p:cNvPr>
          <p:cNvSpPr txBox="1"/>
          <p:nvPr/>
        </p:nvSpPr>
        <p:spPr>
          <a:xfrm>
            <a:off x="5307346" y="2579015"/>
            <a:ext cx="12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Vibrational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E1BC0-7EC6-4ECF-96A4-EAC76E6C507C}"/>
              </a:ext>
            </a:extLst>
          </p:cNvPr>
          <p:cNvSpPr txBox="1"/>
          <p:nvPr/>
        </p:nvSpPr>
        <p:spPr>
          <a:xfrm>
            <a:off x="6475328" y="2567718"/>
            <a:ext cx="74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Rotat</a:t>
            </a:r>
            <a:r>
              <a:rPr lang="pt-BR" dirty="0"/>
              <a:t>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293B69-9F19-48F4-8FC7-1164F6D5FA05}"/>
              </a:ext>
            </a:extLst>
          </p:cNvPr>
          <p:cNvSpPr txBox="1"/>
          <p:nvPr/>
        </p:nvSpPr>
        <p:spPr>
          <a:xfrm>
            <a:off x="7006591" y="2278498"/>
            <a:ext cx="2493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Magnetic</a:t>
            </a:r>
            <a:r>
              <a:rPr lang="pt-BR" dirty="0"/>
              <a:t> </a:t>
            </a:r>
            <a:r>
              <a:rPr lang="pt-BR" dirty="0" err="1"/>
              <a:t>coupling</a:t>
            </a:r>
            <a:endParaRPr lang="pt-BR" dirty="0"/>
          </a:p>
          <a:p>
            <a:pPr algn="ctr"/>
            <a:r>
              <a:rPr lang="pt-BR" dirty="0" err="1"/>
              <a:t>Electrons</a:t>
            </a:r>
            <a:r>
              <a:rPr lang="pt-BR" dirty="0"/>
              <a:t>   </a:t>
            </a:r>
            <a:r>
              <a:rPr lang="pt-BR" dirty="0" err="1"/>
              <a:t>Nucleus</a:t>
            </a:r>
            <a:endParaRPr lang="en-US" dirty="0"/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4EEDD296-9BB1-4F12-A3B7-3DC6FE396C00}"/>
              </a:ext>
            </a:extLst>
          </p:cNvPr>
          <p:cNvSpPr/>
          <p:nvPr/>
        </p:nvSpPr>
        <p:spPr>
          <a:xfrm rot="5400000">
            <a:off x="5719233" y="2528511"/>
            <a:ext cx="350982" cy="1175387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600" dirty="0"/>
          </a:p>
        </p:txBody>
      </p:sp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9743AF14-EEA8-442C-B02E-3BFEDEBADAE1}"/>
              </a:ext>
            </a:extLst>
          </p:cNvPr>
          <p:cNvSpPr/>
          <p:nvPr/>
        </p:nvSpPr>
        <p:spPr>
          <a:xfrm rot="5400000">
            <a:off x="6680437" y="2753314"/>
            <a:ext cx="350982" cy="725783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600" dirty="0"/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1DE8EB22-4734-44CB-A99D-F62441D2CAEF}"/>
              </a:ext>
            </a:extLst>
          </p:cNvPr>
          <p:cNvSpPr/>
          <p:nvPr/>
        </p:nvSpPr>
        <p:spPr>
          <a:xfrm rot="5400000">
            <a:off x="7559044" y="2598876"/>
            <a:ext cx="350982" cy="1010196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600" dirty="0"/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A288D27C-370B-4FA6-96FE-323CD56D6A80}"/>
              </a:ext>
            </a:extLst>
          </p:cNvPr>
          <p:cNvSpPr/>
          <p:nvPr/>
        </p:nvSpPr>
        <p:spPr>
          <a:xfrm rot="5400000">
            <a:off x="8582910" y="2598219"/>
            <a:ext cx="350982" cy="1010196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57CBA4-E440-46A7-9027-823D8DD521DE}"/>
              </a:ext>
            </a:extLst>
          </p:cNvPr>
          <p:cNvSpPr/>
          <p:nvPr/>
        </p:nvSpPr>
        <p:spPr>
          <a:xfrm>
            <a:off x="2706203" y="6259673"/>
            <a:ext cx="6912768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">
                <a:extLst>
                  <a:ext uri="{FF2B5EF4-FFF2-40B4-BE49-F238E27FC236}">
                    <a16:creationId xmlns:a16="http://schemas.microsoft.com/office/drawing/2014/main" id="{4DC48B67-E9B4-4D94-B29F-B482DF679A4A}"/>
                  </a:ext>
                </a:extLst>
              </p:cNvPr>
              <p:cNvSpPr txBox="1"/>
              <p:nvPr/>
            </p:nvSpPr>
            <p:spPr bwMode="auto">
              <a:xfrm>
                <a:off x="2795621" y="6303286"/>
                <a:ext cx="6769100" cy="43180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eletronic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nuclear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rota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ional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vibra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ional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transla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ional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bject 2">
                <a:extLst>
                  <a:ext uri="{FF2B5EF4-FFF2-40B4-BE49-F238E27FC236}">
                    <a16:creationId xmlns:a16="http://schemas.microsoft.com/office/drawing/2014/main" id="{4DC48B67-E9B4-4D94-B29F-B482DF679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5621" y="6303286"/>
                <a:ext cx="6769100" cy="43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341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406EE08-8D91-4FD8-913A-DC7584A02320}"/>
              </a:ext>
            </a:extLst>
          </p:cNvPr>
          <p:cNvSpPr/>
          <p:nvPr/>
        </p:nvSpPr>
        <p:spPr>
          <a:xfrm>
            <a:off x="494950" y="1003338"/>
            <a:ext cx="111825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Se a luz entra na matéria, suas propriedades podem mudar: a intensidade (amplitude), polarização, velocidade, comprimento de onda, etc.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Consideremos dois fenômenos básicos da interação da luz e da matéria: a </a:t>
            </a:r>
            <a:r>
              <a:rPr lang="pt-BR" u="sng" dirty="0"/>
              <a:t>absorção</a:t>
            </a:r>
            <a:r>
              <a:rPr lang="pt-BR" dirty="0"/>
              <a:t> (ou extinção) e a </a:t>
            </a:r>
            <a:r>
              <a:rPr lang="pt-BR" u="sng" dirty="0"/>
              <a:t>diminuição da velocidade</a:t>
            </a:r>
            <a:r>
              <a:rPr lang="pt-BR" dirty="0"/>
              <a:t>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FD104BD-CFCB-49D6-8759-72D15DCE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Interação entre radiação e matéria</a:t>
            </a:r>
          </a:p>
        </p:txBody>
      </p:sp>
    </p:spTree>
    <p:extLst>
      <p:ext uri="{BB962C8B-B14F-4D97-AF65-F5344CB8AC3E}">
        <p14:creationId xmlns:p14="http://schemas.microsoft.com/office/powerpoint/2010/main" val="55690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D116351F-7CBA-4860-953F-6AE689D4B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787" y="612437"/>
            <a:ext cx="95533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quantidade de luz monocromática transmitida por uma amostra é determinada pela comparação das intensidades da luz incidente (I</a:t>
            </a:r>
            <a:r>
              <a:rPr kumimoji="0" lang="pt-PT" altLang="pt-BR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o</a:t>
            </a: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e da luz transmitida (I).</a:t>
            </a:r>
          </a:p>
        </p:txBody>
      </p:sp>
      <p:sp>
        <p:nvSpPr>
          <p:cNvPr id="10" name="Cubo 9">
            <a:extLst>
              <a:ext uri="{FF2B5EF4-FFF2-40B4-BE49-F238E27FC236}">
                <a16:creationId xmlns:a16="http://schemas.microsoft.com/office/drawing/2014/main" id="{85CEBD90-3D21-4624-857C-696534932CE1}"/>
              </a:ext>
            </a:extLst>
          </p:cNvPr>
          <p:cNvSpPr/>
          <p:nvPr/>
        </p:nvSpPr>
        <p:spPr>
          <a:xfrm>
            <a:off x="3575107" y="1776369"/>
            <a:ext cx="5247311" cy="1652631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ubo 10">
            <a:extLst>
              <a:ext uri="{FF2B5EF4-FFF2-40B4-BE49-F238E27FC236}">
                <a16:creationId xmlns:a16="http://schemas.microsoft.com/office/drawing/2014/main" id="{26F423A4-4A68-49FA-B944-9A2550FDBF5A}"/>
              </a:ext>
            </a:extLst>
          </p:cNvPr>
          <p:cNvSpPr/>
          <p:nvPr/>
        </p:nvSpPr>
        <p:spPr>
          <a:xfrm>
            <a:off x="4465739" y="1776368"/>
            <a:ext cx="627773" cy="1652631"/>
          </a:xfrm>
          <a:prstGeom prst="cube">
            <a:avLst>
              <a:gd name="adj" fmla="val 6549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A48850F-7CC6-4EB0-8910-7E4C80677D6D}"/>
              </a:ext>
            </a:extLst>
          </p:cNvPr>
          <p:cNvCxnSpPr>
            <a:cxnSpLocks/>
          </p:cNvCxnSpPr>
          <p:nvPr/>
        </p:nvCxnSpPr>
        <p:spPr>
          <a:xfrm flipH="1">
            <a:off x="3986170" y="3001162"/>
            <a:ext cx="449649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C3A198C-E3AD-4ED2-96DA-98CB7AD345C0}"/>
              </a:ext>
            </a:extLst>
          </p:cNvPr>
          <p:cNvCxnSpPr>
            <a:cxnSpLocks/>
          </p:cNvCxnSpPr>
          <p:nvPr/>
        </p:nvCxnSpPr>
        <p:spPr>
          <a:xfrm>
            <a:off x="3986170" y="1776368"/>
            <a:ext cx="0" cy="12247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62C35DE-FDBA-405D-82E6-B27489242202}"/>
              </a:ext>
            </a:extLst>
          </p:cNvPr>
          <p:cNvCxnSpPr>
            <a:cxnSpLocks/>
          </p:cNvCxnSpPr>
          <p:nvPr/>
        </p:nvCxnSpPr>
        <p:spPr>
          <a:xfrm flipH="1">
            <a:off x="3575108" y="3001162"/>
            <a:ext cx="411062" cy="427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E762AD7-651C-4B99-9A03-980DAD6B3C9C}"/>
              </a:ext>
            </a:extLst>
          </p:cNvPr>
          <p:cNvCxnSpPr>
            <a:cxnSpLocks/>
          </p:cNvCxnSpPr>
          <p:nvPr/>
        </p:nvCxnSpPr>
        <p:spPr>
          <a:xfrm flipH="1" flipV="1">
            <a:off x="3575106" y="2189020"/>
            <a:ext cx="4846083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4EB4547C-2005-4AC4-9C38-6FA122B4B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r="15218"/>
          <a:stretch/>
        </p:blipFill>
        <p:spPr>
          <a:xfrm>
            <a:off x="4682457" y="2029609"/>
            <a:ext cx="411060" cy="1146147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48AC15A4-42C5-473F-BC63-2D36C6A749B9}"/>
              </a:ext>
            </a:extLst>
          </p:cNvPr>
          <p:cNvSpPr/>
          <p:nvPr/>
        </p:nvSpPr>
        <p:spPr>
          <a:xfrm>
            <a:off x="2249904" y="2445468"/>
            <a:ext cx="1119673" cy="5799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B0A8CD83-1888-489C-9FE5-AA13E9C75193}"/>
              </a:ext>
            </a:extLst>
          </p:cNvPr>
          <p:cNvSpPr/>
          <p:nvPr/>
        </p:nvSpPr>
        <p:spPr>
          <a:xfrm>
            <a:off x="8981794" y="2445468"/>
            <a:ext cx="1119673" cy="579954"/>
          </a:xfrm>
          <a:prstGeom prst="rightArrow">
            <a:avLst/>
          </a:prstGeom>
          <a:solidFill>
            <a:srgbClr val="FF00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61CE4D5-DC1E-422F-9BE1-F6C94F9D33F6}"/>
              </a:ext>
            </a:extLst>
          </p:cNvPr>
          <p:cNvSpPr txBox="1"/>
          <p:nvPr/>
        </p:nvSpPr>
        <p:spPr>
          <a:xfrm>
            <a:off x="2491530" y="287719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I</a:t>
            </a:r>
            <a:r>
              <a:rPr lang="pt-BR" baseline="-25000" dirty="0" err="1"/>
              <a:t>o</a:t>
            </a:r>
            <a:endParaRPr lang="pt-BR" baseline="-250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736B2FD-B5BF-4145-A4EF-5E11B48CF571}"/>
              </a:ext>
            </a:extLst>
          </p:cNvPr>
          <p:cNvSpPr txBox="1"/>
          <p:nvPr/>
        </p:nvSpPr>
        <p:spPr>
          <a:xfrm>
            <a:off x="9303739" y="287719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</a:t>
            </a:r>
            <a:endParaRPr lang="pt-BR" baseline="-25000" dirty="0"/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165C4520-D431-4A73-9FFB-085986441BEC}"/>
              </a:ext>
            </a:extLst>
          </p:cNvPr>
          <p:cNvCxnSpPr/>
          <p:nvPr/>
        </p:nvCxnSpPr>
        <p:spPr>
          <a:xfrm>
            <a:off x="3575108" y="3683078"/>
            <a:ext cx="44881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16C27C2-5D39-478C-BBD1-B78CDC4615EB}"/>
              </a:ext>
            </a:extLst>
          </p:cNvPr>
          <p:cNvSpPr txBox="1"/>
          <p:nvPr/>
        </p:nvSpPr>
        <p:spPr>
          <a:xfrm>
            <a:off x="5235530" y="3498412"/>
            <a:ext cx="1586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caminho total </a:t>
            </a:r>
            <a:r>
              <a:rPr lang="pt-BR" i="1" dirty="0"/>
              <a:t>l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FAA903E-C97B-4274-A9C0-BC9599C968CB}"/>
              </a:ext>
            </a:extLst>
          </p:cNvPr>
          <p:cNvSpPr txBox="1"/>
          <p:nvPr/>
        </p:nvSpPr>
        <p:spPr>
          <a:xfrm>
            <a:off x="5164690" y="2189020"/>
            <a:ext cx="2194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1"/>
                </a:solidFill>
              </a:rPr>
              <a:t>moléculas absorvedoras</a:t>
            </a:r>
          </a:p>
          <a:p>
            <a:pPr algn="ctr"/>
            <a:r>
              <a:rPr lang="pt-BR" sz="1600" dirty="0">
                <a:solidFill>
                  <a:schemeClr val="accent1"/>
                </a:solidFill>
              </a:rPr>
              <a:t>(N moléculas/cm</a:t>
            </a:r>
            <a:r>
              <a:rPr lang="pt-BR" sz="1600" baseline="30000" dirty="0">
                <a:solidFill>
                  <a:schemeClr val="accent1"/>
                </a:solidFill>
              </a:rPr>
              <a:t>3</a:t>
            </a:r>
            <a:r>
              <a:rPr lang="pt-BR" sz="1600" dirty="0">
                <a:solidFill>
                  <a:schemeClr val="accent1"/>
                </a:solidFill>
              </a:rPr>
              <a:t>)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1D2BA445-DA0B-4346-BA08-C998FA11F72C}"/>
              </a:ext>
            </a:extLst>
          </p:cNvPr>
          <p:cNvCxnSpPr>
            <a:cxnSpLocks/>
          </p:cNvCxnSpPr>
          <p:nvPr/>
        </p:nvCxnSpPr>
        <p:spPr>
          <a:xfrm>
            <a:off x="4046712" y="1570221"/>
            <a:ext cx="7578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7C799A6-1C96-4801-B6FB-64BF184A2951}"/>
              </a:ext>
            </a:extLst>
          </p:cNvPr>
          <p:cNvSpPr txBox="1"/>
          <p:nvPr/>
        </p:nvSpPr>
        <p:spPr>
          <a:xfrm>
            <a:off x="4294966" y="1355607"/>
            <a:ext cx="279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i="1" dirty="0">
                <a:latin typeface="Lucida Handwriting" panose="03010101010101010101" pitchFamily="66" charset="0"/>
              </a:rPr>
              <a:t>l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3648901-C56E-4641-BC00-6E8094CCD3F7}"/>
              </a:ext>
            </a:extLst>
          </p:cNvPr>
          <p:cNvSpPr txBox="1"/>
          <p:nvPr/>
        </p:nvSpPr>
        <p:spPr>
          <a:xfrm>
            <a:off x="4766824" y="1202602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d</a:t>
            </a:r>
            <a:r>
              <a:rPr lang="pt-BR" i="1" dirty="0">
                <a:latin typeface="Lucida Handwriting" panose="03010101010101010101" pitchFamily="66" charset="0"/>
              </a:rPr>
              <a:t>l</a:t>
            </a:r>
          </a:p>
          <a:p>
            <a:endParaRPr lang="pt-BR" i="1" dirty="0"/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F57A186E-3131-420B-8E08-171BB40AAF48}"/>
              </a:ext>
            </a:extLst>
          </p:cNvPr>
          <p:cNvCxnSpPr>
            <a:cxnSpLocks/>
          </p:cNvCxnSpPr>
          <p:nvPr/>
        </p:nvCxnSpPr>
        <p:spPr>
          <a:xfrm>
            <a:off x="4829685" y="1568509"/>
            <a:ext cx="233873" cy="23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C67125-76E9-4684-9834-B68F9EF060B4}"/>
              </a:ext>
            </a:extLst>
          </p:cNvPr>
          <p:cNvSpPr txBox="1"/>
          <p:nvPr/>
        </p:nvSpPr>
        <p:spPr>
          <a:xfrm>
            <a:off x="7945516" y="0"/>
            <a:ext cx="424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5"/>
                </a:solidFill>
              </a:rPr>
              <a:t>Absorção</a:t>
            </a:r>
            <a:r>
              <a:rPr lang="pt-BR" dirty="0">
                <a:solidFill>
                  <a:schemeClr val="accent5"/>
                </a:solidFill>
              </a:rPr>
              <a:t>: diminuição da intensidade da luz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8" name="CaixaDeTexto 26">
            <a:extLst>
              <a:ext uri="{FF2B5EF4-FFF2-40B4-BE49-F238E27FC236}">
                <a16:creationId xmlns:a16="http://schemas.microsoft.com/office/drawing/2014/main" id="{BF64ECE9-BEB0-40F1-9549-909231A99770}"/>
              </a:ext>
            </a:extLst>
          </p:cNvPr>
          <p:cNvSpPr txBox="1"/>
          <p:nvPr/>
        </p:nvSpPr>
        <p:spPr>
          <a:xfrm>
            <a:off x="4965757" y="3073669"/>
            <a:ext cx="3369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solidFill>
                  <a:schemeClr val="accent1"/>
                </a:solidFill>
              </a:rPr>
              <a:t>σ</a:t>
            </a:r>
            <a:r>
              <a:rPr lang="pt-BR" sz="1600" dirty="0">
                <a:solidFill>
                  <a:schemeClr val="accent1"/>
                </a:solidFill>
              </a:rPr>
              <a:t>, seção de choque absorvedora (cm</a:t>
            </a:r>
            <a:r>
              <a:rPr lang="pt-BR" sz="1600" baseline="30000" dirty="0">
                <a:solidFill>
                  <a:schemeClr val="accent1"/>
                </a:solidFill>
              </a:rPr>
              <a:t>2</a:t>
            </a:r>
            <a:r>
              <a:rPr lang="pt-BR" sz="1600" dirty="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966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83D8D30-DB6F-4116-A848-616829FD521F}"/>
              </a:ext>
            </a:extLst>
          </p:cNvPr>
          <p:cNvSpPr/>
          <p:nvPr/>
        </p:nvSpPr>
        <p:spPr>
          <a:xfrm>
            <a:off x="0" y="493812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Onda plano-polarizada atravessa um </a:t>
            </a:r>
            <a:r>
              <a:rPr lang="pt-BR" dirty="0">
                <a:solidFill>
                  <a:schemeClr val="accent2"/>
                </a:solidFill>
              </a:rPr>
              <a:t>meio</a:t>
            </a:r>
            <a:r>
              <a:rPr lang="pt-BR" dirty="0"/>
              <a:t> que absorve a luz, mas não a refrata (n = 1).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Medimos o vetor de campo onde o feixe de luz intercepta esses dois planos de interseção.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703A32-F0DA-494C-9978-F70D1547A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1" y="3159656"/>
            <a:ext cx="6096000" cy="21431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D35BD1-D6AF-4454-BB48-89F02D53B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93" y="3159656"/>
            <a:ext cx="4762500" cy="214312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5754EB02-FA01-4126-A022-DFC1F4B47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plano-polarizadas em </a:t>
            </a:r>
            <a:r>
              <a:rPr lang="pt-BR" altLang="pt-BR" dirty="0">
                <a:solidFill>
                  <a:schemeClr val="accent1"/>
                </a:solidFill>
                <a:highlight>
                  <a:srgbClr val="FFFF00"/>
                </a:highlight>
              </a:rPr>
              <a:t>meio absorvente, não refrator </a:t>
            </a:r>
            <a:r>
              <a:rPr lang="pt-BR" altLang="pt-BR" dirty="0">
                <a:solidFill>
                  <a:schemeClr val="accent1"/>
                </a:solidFill>
              </a:rPr>
              <a:t>(n =1)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BA4CACE-8023-4B0F-A459-A52DCF7393DE}"/>
              </a:ext>
            </a:extLst>
          </p:cNvPr>
          <p:cNvSpPr/>
          <p:nvPr/>
        </p:nvSpPr>
        <p:spPr>
          <a:xfrm>
            <a:off x="3018696" y="2790324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Perspectiva lateral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153FAF0-425A-49D3-A34C-E35CB7395E03}"/>
              </a:ext>
            </a:extLst>
          </p:cNvPr>
          <p:cNvSpPr/>
          <p:nvPr/>
        </p:nvSpPr>
        <p:spPr>
          <a:xfrm>
            <a:off x="7094936" y="2781935"/>
            <a:ext cx="199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referência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4205945-5AA8-49F2-AD80-C3F4B97E0616}"/>
              </a:ext>
            </a:extLst>
          </p:cNvPr>
          <p:cNvCxnSpPr>
            <a:cxnSpLocks/>
          </p:cNvCxnSpPr>
          <p:nvPr/>
        </p:nvCxnSpPr>
        <p:spPr>
          <a:xfrm flipH="1">
            <a:off x="2786448" y="3086767"/>
            <a:ext cx="4366341" cy="2533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CDD997C1-5204-4C24-A634-3B0ECE7FE614}"/>
              </a:ext>
            </a:extLst>
          </p:cNvPr>
          <p:cNvSpPr/>
          <p:nvPr/>
        </p:nvSpPr>
        <p:spPr>
          <a:xfrm>
            <a:off x="9519287" y="2790324"/>
            <a:ext cx="190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detecção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0A9E327F-3138-4905-BA33-E9E74CC46832}"/>
              </a:ext>
            </a:extLst>
          </p:cNvPr>
          <p:cNvCxnSpPr>
            <a:cxnSpLocks/>
          </p:cNvCxnSpPr>
          <p:nvPr/>
        </p:nvCxnSpPr>
        <p:spPr>
          <a:xfrm flipH="1">
            <a:off x="5619929" y="3086767"/>
            <a:ext cx="3960614" cy="4637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3ACF2A4-7114-49E2-8C5F-39AFDD949ACC}"/>
                  </a:ext>
                </a:extLst>
              </p:cNvPr>
              <p:cNvSpPr/>
              <p:nvPr/>
            </p:nvSpPr>
            <p:spPr>
              <a:xfrm>
                <a:off x="3029956" y="2051686"/>
                <a:ext cx="5545493" cy="431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&gt;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3ACF2A4-7114-49E2-8C5F-39AFDD949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956" y="2051686"/>
                <a:ext cx="5545493" cy="431528"/>
              </a:xfrm>
              <a:prstGeom prst="rect">
                <a:avLst/>
              </a:prstGeom>
              <a:blipFill>
                <a:blip r:embed="rId4"/>
                <a:stretch>
                  <a:fillRect l="-330" b="-1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96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demo.szialab.org/p8.gif">
            <a:extLst>
              <a:ext uri="{FF2B5EF4-FFF2-40B4-BE49-F238E27FC236}">
                <a16:creationId xmlns:a16="http://schemas.microsoft.com/office/drawing/2014/main" id="{7BBD0057-8D06-463F-8042-46BC1357D0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3" y="4500765"/>
            <a:ext cx="6096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demo.szialab.org/p8v.gif">
            <a:extLst>
              <a:ext uri="{FF2B5EF4-FFF2-40B4-BE49-F238E27FC236}">
                <a16:creationId xmlns:a16="http://schemas.microsoft.com/office/drawing/2014/main" id="{09C50EE6-52BF-4B96-A7F2-41E887A53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65" y="4500765"/>
            <a:ext cx="4762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600C17A-C794-4DEB-BF0E-2670244EF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polarizadas circularmente em </a:t>
            </a:r>
            <a:r>
              <a:rPr lang="pt-BR" altLang="pt-BR" dirty="0">
                <a:solidFill>
                  <a:schemeClr val="accent1"/>
                </a:solidFill>
                <a:highlight>
                  <a:srgbClr val="FFFF00"/>
                </a:highlight>
              </a:rPr>
              <a:t>meio absorvente, não refrator </a:t>
            </a:r>
            <a:r>
              <a:rPr lang="pt-BR" altLang="pt-BR" dirty="0">
                <a:solidFill>
                  <a:schemeClr val="accent1"/>
                </a:solidFill>
              </a:rPr>
              <a:t>(n =1)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1CF93E-2AB0-4ECE-956F-12E208951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3" y="1765751"/>
            <a:ext cx="6096000" cy="2143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5C2817-FD1D-498C-BE8F-44404B51C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65" y="1765751"/>
            <a:ext cx="4762500" cy="214312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67E47E9-2E97-4A30-8E82-94389D5AA394}"/>
              </a:ext>
            </a:extLst>
          </p:cNvPr>
          <p:cNvSpPr/>
          <p:nvPr/>
        </p:nvSpPr>
        <p:spPr>
          <a:xfrm>
            <a:off x="2951268" y="1396419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Perspectiva lateral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6C14649-D324-46F9-88B2-A8B21E277682}"/>
              </a:ext>
            </a:extLst>
          </p:cNvPr>
          <p:cNvSpPr/>
          <p:nvPr/>
        </p:nvSpPr>
        <p:spPr>
          <a:xfrm>
            <a:off x="7027508" y="1388030"/>
            <a:ext cx="199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referência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AE56DB28-F076-4A0F-B108-5838623D5C99}"/>
              </a:ext>
            </a:extLst>
          </p:cNvPr>
          <p:cNvCxnSpPr>
            <a:cxnSpLocks/>
          </p:cNvCxnSpPr>
          <p:nvPr/>
        </p:nvCxnSpPr>
        <p:spPr>
          <a:xfrm flipH="1">
            <a:off x="2719020" y="1692862"/>
            <a:ext cx="4366341" cy="2533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0FDF8274-4B2C-45CD-8554-82511E7A40D7}"/>
              </a:ext>
            </a:extLst>
          </p:cNvPr>
          <p:cNvSpPr/>
          <p:nvPr/>
        </p:nvSpPr>
        <p:spPr>
          <a:xfrm>
            <a:off x="9451859" y="1396419"/>
            <a:ext cx="190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detecção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E01B000E-E9DB-49CF-8DF4-23A30468137E}"/>
              </a:ext>
            </a:extLst>
          </p:cNvPr>
          <p:cNvCxnSpPr>
            <a:cxnSpLocks/>
          </p:cNvCxnSpPr>
          <p:nvPr/>
        </p:nvCxnSpPr>
        <p:spPr>
          <a:xfrm flipH="1">
            <a:off x="5552501" y="1692862"/>
            <a:ext cx="3960614" cy="4637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4">
                <a:extLst>
                  <a:ext uri="{FF2B5EF4-FFF2-40B4-BE49-F238E27FC236}">
                    <a16:creationId xmlns:a16="http://schemas.microsoft.com/office/drawing/2014/main" id="{6FCF1FAB-D0B6-427B-9660-9E5A628178D9}"/>
                  </a:ext>
                </a:extLst>
              </p:cNvPr>
              <p:cNvSpPr/>
              <p:nvPr/>
            </p:nvSpPr>
            <p:spPr>
              <a:xfrm>
                <a:off x="3323253" y="3981765"/>
                <a:ext cx="5545493" cy="431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&gt;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tângulo 14">
                <a:extLst>
                  <a:ext uri="{FF2B5EF4-FFF2-40B4-BE49-F238E27FC236}">
                    <a16:creationId xmlns:a16="http://schemas.microsoft.com/office/drawing/2014/main" id="{6FCF1FAB-D0B6-427B-9660-9E5A62817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253" y="3981765"/>
                <a:ext cx="5545493" cy="431528"/>
              </a:xfrm>
              <a:prstGeom prst="rect">
                <a:avLst/>
              </a:prstGeom>
              <a:blipFill>
                <a:blip r:embed="rId6"/>
                <a:stretch>
                  <a:fillRect l="-330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FE41856-70F6-4344-BBDD-2D0B2B4C5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plano-polarizadas </a:t>
            </a:r>
            <a:r>
              <a:rPr lang="pt-BR" altLang="pt-BR" dirty="0">
                <a:solidFill>
                  <a:schemeClr val="accent1"/>
                </a:solidFill>
                <a:highlight>
                  <a:srgbClr val="00FF00"/>
                </a:highlight>
              </a:rPr>
              <a:t>em meio refrator (n &gt; 1), não absorvente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BECD220-B60A-4AAE-B53D-89D17C074D4D}"/>
              </a:ext>
            </a:extLst>
          </p:cNvPr>
          <p:cNvGrpSpPr/>
          <p:nvPr/>
        </p:nvGrpSpPr>
        <p:grpSpPr>
          <a:xfrm>
            <a:off x="573901" y="4563359"/>
            <a:ext cx="11051447" cy="2143125"/>
            <a:chOff x="246077" y="4571748"/>
            <a:chExt cx="11051447" cy="2143125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1083E16-414C-4906-A8D6-A22AC6386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77" y="4571748"/>
              <a:ext cx="6096000" cy="2143125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6556AC5C-582C-4CD9-B07C-E0EB4D28D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024" y="4571748"/>
              <a:ext cx="4762500" cy="21431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5709851-A444-445A-B77D-DADD31434531}"/>
                  </a:ext>
                </a:extLst>
              </p:cNvPr>
              <p:cNvSpPr/>
              <p:nvPr/>
            </p:nvSpPr>
            <p:spPr>
              <a:xfrm>
                <a:off x="4701387" y="3752453"/>
                <a:ext cx="2789225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𝑣𝑎𝑐𝑢𝑜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𝑚𝑎𝑡𝑒𝑟𝑖𝑎𝑙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𝑚𝑎𝑡𝑒𝑟𝑖𝑎𝑙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5709851-A444-445A-B77D-DADD31434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7" y="3752453"/>
                <a:ext cx="2789225" cy="6140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8E566A4-CB83-455A-BE7C-D46EF199FA98}"/>
                  </a:ext>
                </a:extLst>
              </p:cNvPr>
              <p:cNvSpPr/>
              <p:nvPr/>
            </p:nvSpPr>
            <p:spPr>
              <a:xfrm>
                <a:off x="3526503" y="3105547"/>
                <a:ext cx="5323573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𝑖𝑛𝑠𝑖𝑑𝑒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&lt;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𝑜𝑢𝑡𝑠𝑖𝑑𝑒</m:t>
                        </m:r>
                      </m:sub>
                    </m:sSub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𝑖𝑛𝑠𝑖𝑑𝑒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𝑜𝑢𝑡𝑠𝑖𝑑𝑒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8E566A4-CB83-455A-BE7C-D46EF199F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503" y="3105547"/>
                <a:ext cx="5323573" cy="425181"/>
              </a:xfrm>
              <a:prstGeom prst="rect">
                <a:avLst/>
              </a:prstGeom>
              <a:blipFill>
                <a:blip r:embed="rId5"/>
                <a:stretch>
                  <a:fillRect l="-458" b="-1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B130103-4891-43F8-93D9-A205CF5598F2}"/>
              </a:ext>
            </a:extLst>
          </p:cNvPr>
          <p:cNvSpPr/>
          <p:nvPr/>
        </p:nvSpPr>
        <p:spPr>
          <a:xfrm>
            <a:off x="287546" y="522567"/>
            <a:ext cx="11056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1600" dirty="0">
                <a:latin typeface="Arial Unicode MS"/>
              </a:rPr>
              <a:t>Quando o feixe de luz entra no pedaço de material, ele diminui de velocidade porque o n&gt;1.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2480D-D9A2-4C0F-A720-68688F625F91}"/>
              </a:ext>
            </a:extLst>
          </p:cNvPr>
          <p:cNvSpPr/>
          <p:nvPr/>
        </p:nvSpPr>
        <p:spPr>
          <a:xfrm>
            <a:off x="287546" y="1082846"/>
            <a:ext cx="11599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sz="1600" dirty="0">
                <a:latin typeface="Arial Unicode MS"/>
              </a:rPr>
              <a:t>Quando a luz sai do material, sua velocidade e comprimento de onda são restaurados para seus valores originais (vácuo). 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7F4494-192A-4435-9692-0C8889F6E02D}"/>
              </a:ext>
            </a:extLst>
          </p:cNvPr>
          <p:cNvSpPr/>
          <p:nvPr/>
        </p:nvSpPr>
        <p:spPr>
          <a:xfrm>
            <a:off x="279977" y="1579473"/>
            <a:ext cx="8570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sz="1600" dirty="0">
                <a:latin typeface="Arial Unicode MS"/>
              </a:rPr>
              <a:t>Como o material não absorve luz, a intensidade da luz não diminui. 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0C420-5719-405A-AD0B-AEDC28131B1D}"/>
              </a:ext>
            </a:extLst>
          </p:cNvPr>
          <p:cNvSpPr/>
          <p:nvPr/>
        </p:nvSpPr>
        <p:spPr>
          <a:xfrm>
            <a:off x="359434" y="2090980"/>
            <a:ext cx="11473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 um material é colocado entre os os planos de referência e detecção, a luz fica mais lenta no material e tem mais períodos completos. Como este não é um número integral, os dois vetores de campo nos planos de interseção não oscilam na mesma fase.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5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A946E49-2673-4B17-A387-27C20DB3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polarizadas circularmente em </a:t>
            </a:r>
            <a:r>
              <a:rPr lang="pt-BR" altLang="pt-BR" dirty="0">
                <a:solidFill>
                  <a:schemeClr val="accent1"/>
                </a:solidFill>
                <a:highlight>
                  <a:srgbClr val="00FF00"/>
                </a:highlight>
              </a:rPr>
              <a:t>meio refrator (n &gt; 1), não absorvente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ED6C443-B7E3-4BD6-961F-E474868A0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6" y="4525361"/>
            <a:ext cx="6096000" cy="2143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296DE42-F8A2-44FE-BC7D-0EE879D4F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23" y="4525361"/>
            <a:ext cx="4762500" cy="214312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3D0FE102-AC9E-41E5-9494-45236D8D452D}"/>
              </a:ext>
            </a:extLst>
          </p:cNvPr>
          <p:cNvGrpSpPr/>
          <p:nvPr/>
        </p:nvGrpSpPr>
        <p:grpSpPr>
          <a:xfrm>
            <a:off x="570276" y="1866421"/>
            <a:ext cx="11051447" cy="2143125"/>
            <a:chOff x="246077" y="4571748"/>
            <a:chExt cx="11051447" cy="2143125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7E317E0-FF89-427C-A2E9-58326A2D9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77" y="4571748"/>
              <a:ext cx="6096000" cy="2143125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2ECC774-B73A-4132-AA14-210AFE32D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024" y="4571748"/>
              <a:ext cx="4762500" cy="21431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7">
                <a:extLst>
                  <a:ext uri="{FF2B5EF4-FFF2-40B4-BE49-F238E27FC236}">
                    <a16:creationId xmlns:a16="http://schemas.microsoft.com/office/drawing/2014/main" id="{00A2C84F-EB36-40BA-BF27-C125E00A0EFC}"/>
                  </a:ext>
                </a:extLst>
              </p:cNvPr>
              <p:cNvSpPr/>
              <p:nvPr/>
            </p:nvSpPr>
            <p:spPr>
              <a:xfrm>
                <a:off x="3434213" y="4054863"/>
                <a:ext cx="5323573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𝑖𝑛𝑠𝑖𝑑𝑒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&lt;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𝑜𝑢𝑡𝑠𝑖𝑑𝑒</m:t>
                        </m:r>
                      </m:sub>
                    </m:sSub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𝑖𝑛𝑠𝑖𝑑𝑒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𝑜𝑢𝑡𝑠𝑖𝑑𝑒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tângulo 7">
                <a:extLst>
                  <a:ext uri="{FF2B5EF4-FFF2-40B4-BE49-F238E27FC236}">
                    <a16:creationId xmlns:a16="http://schemas.microsoft.com/office/drawing/2014/main" id="{00A2C84F-EB36-40BA-BF27-C125E00A0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13" y="4054863"/>
                <a:ext cx="5323573" cy="425181"/>
              </a:xfrm>
              <a:prstGeom prst="rect">
                <a:avLst/>
              </a:prstGeom>
              <a:blipFill>
                <a:blip r:embed="rId6"/>
                <a:stretch>
                  <a:fillRect l="-458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78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1FFD114-8BBC-424D-A27B-B3575019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polarizadas circularmente em um </a:t>
            </a:r>
            <a:r>
              <a:rPr lang="pt-BR" altLang="pt-BR" dirty="0">
                <a:solidFill>
                  <a:schemeClr val="accent1"/>
                </a:solidFill>
                <a:highlight>
                  <a:srgbClr val="00FFFF"/>
                </a:highlight>
              </a:rPr>
              <a:t>meio com dicroísmo circular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5EDE50C-18AB-4AC3-B401-22915581E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590" y="1378876"/>
            <a:ext cx="11442819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Alguns materiais possuem uma propriedade especial: eles </a:t>
            </a:r>
            <a:r>
              <a:rPr kumimoji="0" lang="pt-PT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absorvem as luzes </a:t>
            </a:r>
            <a:r>
              <a:rPr lang="pt-BR" sz="1600" dirty="0">
                <a:highlight>
                  <a:srgbClr val="00FFFF"/>
                </a:highlight>
              </a:rPr>
              <a:t>para a luz LCP e RCP </a:t>
            </a:r>
            <a:r>
              <a:rPr kumimoji="0" lang="pt-PT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 quantidades diferentes</a:t>
            </a:r>
            <a:r>
              <a:rPr kumimoji="0" lang="pt-PT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este fenômeno é chamado </a:t>
            </a:r>
            <a:r>
              <a:rPr kumimoji="0" lang="pt-PT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dicroísmo circular</a:t>
            </a:r>
            <a:r>
              <a:rPr kumimoji="0" lang="pt-PT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1600" dirty="0"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1600" dirty="0">
              <a:latin typeface="Arial Unicode M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Portanto, se a luz linearmente polarizada atravessa um meio que mostra dicroísmo circular, suas propriedades mudarão porque o meio absorve os dois componentes polarizados circularmente em uma extensão diferente</a:t>
            </a:r>
            <a:r>
              <a:rPr lang="pt-PT" altLang="pt-BR" sz="1600" dirty="0">
                <a:latin typeface="Arial Unicode MS"/>
              </a:rPr>
              <a:t> A</a:t>
            </a:r>
            <a:r>
              <a:rPr lang="pt-PT" altLang="pt-BR" sz="1600" baseline="-25000" dirty="0">
                <a:latin typeface="Arial Unicode MS"/>
              </a:rPr>
              <a:t>LCP</a:t>
            </a:r>
            <a:r>
              <a:rPr lang="pt-PT" altLang="pt-BR" sz="1600" dirty="0">
                <a:latin typeface="Arial Unicode MS"/>
              </a:rPr>
              <a:t> ≠ A</a:t>
            </a:r>
            <a:r>
              <a:rPr lang="pt-PT" altLang="pt-BR" sz="1600" baseline="-25000" dirty="0">
                <a:latin typeface="Arial Unicode MS"/>
              </a:rPr>
              <a:t>RCP</a:t>
            </a:r>
            <a:endParaRPr kumimoji="0" lang="pt-PT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1000" dirty="0">
              <a:latin typeface="Arial Unicode M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CFC6717-75AF-4C46-B51F-C45042AA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7" y="4378496"/>
            <a:ext cx="6096000" cy="2143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7A4D5C3-6F8B-4657-BAF1-FF9237B67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89" y="4378496"/>
            <a:ext cx="4762500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7">
                <a:extLst>
                  <a:ext uri="{FF2B5EF4-FFF2-40B4-BE49-F238E27FC236}">
                    <a16:creationId xmlns:a16="http://schemas.microsoft.com/office/drawing/2014/main" id="{577BC49B-7060-4F3B-A9EE-E19433FF3EE2}"/>
                  </a:ext>
                </a:extLst>
              </p:cNvPr>
              <p:cNvSpPr/>
              <p:nvPr/>
            </p:nvSpPr>
            <p:spPr>
              <a:xfrm>
                <a:off x="3558928" y="3527870"/>
                <a:ext cx="5074146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&lt;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 Elipse</a:t>
                </a:r>
              </a:p>
            </p:txBody>
          </p:sp>
        </mc:Choice>
        <mc:Fallback xmlns="">
          <p:sp>
            <p:nvSpPr>
              <p:cNvPr id="6" name="Retângulo 7">
                <a:extLst>
                  <a:ext uri="{FF2B5EF4-FFF2-40B4-BE49-F238E27FC236}">
                    <a16:creationId xmlns:a16="http://schemas.microsoft.com/office/drawing/2014/main" id="{577BC49B-7060-4F3B-A9EE-E19433FF3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928" y="3527870"/>
                <a:ext cx="5074146" cy="425181"/>
              </a:xfrm>
              <a:prstGeom prst="rect">
                <a:avLst/>
              </a:prstGeom>
              <a:blipFill>
                <a:blip r:embed="rId4"/>
                <a:stretch>
                  <a:fillRect l="-841" r="-601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31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C168997-6E28-4768-A087-E59C13B4D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polarizadas circularmente em um </a:t>
            </a:r>
            <a:r>
              <a:rPr lang="pt-BR" altLang="pt-BR" dirty="0">
                <a:solidFill>
                  <a:schemeClr val="accent1"/>
                </a:solidFill>
                <a:highlight>
                  <a:srgbClr val="00FFFF"/>
                </a:highlight>
              </a:rPr>
              <a:t>meio com dicroísmo circular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56AF0C53-812B-453A-9E8C-1469095FB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4" y="590909"/>
            <a:ext cx="4762500" cy="2143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6E9FEE-7E35-4E4B-A59E-C87A5C3F68E6}"/>
              </a:ext>
            </a:extLst>
          </p:cNvPr>
          <p:cNvSpPr/>
          <p:nvPr/>
        </p:nvSpPr>
        <p:spPr>
          <a:xfrm>
            <a:off x="5697276" y="9769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altLang="pt-BR" sz="1600" dirty="0">
                <a:latin typeface="Arial Unicode MS"/>
              </a:rPr>
              <a:t>O quão elíptica a onda polarizada no plano se torna após atravessar o meio é determinada pela diferença entre as absorções dos dois componentes polarizados circularmente.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7">
                <a:extLst>
                  <a:ext uri="{FF2B5EF4-FFF2-40B4-BE49-F238E27FC236}">
                    <a16:creationId xmlns:a16="http://schemas.microsoft.com/office/drawing/2014/main" id="{9A0D8FAA-7992-48F0-AF3F-F7F38212612D}"/>
                  </a:ext>
                </a:extLst>
              </p:cNvPr>
              <p:cNvSpPr/>
              <p:nvPr/>
            </p:nvSpPr>
            <p:spPr>
              <a:xfrm>
                <a:off x="3558927" y="3003819"/>
                <a:ext cx="5074146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&lt;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 Elipse</a:t>
                </a:r>
              </a:p>
            </p:txBody>
          </p:sp>
        </mc:Choice>
        <mc:Fallback xmlns="">
          <p:sp>
            <p:nvSpPr>
              <p:cNvPr id="7" name="Retângulo 7">
                <a:extLst>
                  <a:ext uri="{FF2B5EF4-FFF2-40B4-BE49-F238E27FC236}">
                    <a16:creationId xmlns:a16="http://schemas.microsoft.com/office/drawing/2014/main" id="{9A0D8FAA-7992-48F0-AF3F-F7F3821261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927" y="3003819"/>
                <a:ext cx="5074146" cy="425181"/>
              </a:xfrm>
              <a:prstGeom prst="rect">
                <a:avLst/>
              </a:prstGeom>
              <a:blipFill>
                <a:blip r:embed="rId3"/>
                <a:stretch>
                  <a:fillRect l="-841" r="-601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382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ACB81CF-CB41-4C2D-822A-CA66EE8E8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polarizadas circularmente em um meio com </a:t>
            </a:r>
            <a:r>
              <a:rPr lang="pt-BR" altLang="pt-BR" dirty="0">
                <a:solidFill>
                  <a:schemeClr val="accent1"/>
                </a:solidFill>
                <a:highlight>
                  <a:srgbClr val="FF00FF"/>
                </a:highlight>
              </a:rPr>
              <a:t>birrefringência circular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173EC1B-6C87-44B5-8C34-CA9D9DFC3E13}"/>
              </a:ext>
            </a:extLst>
          </p:cNvPr>
          <p:cNvSpPr/>
          <p:nvPr/>
        </p:nvSpPr>
        <p:spPr>
          <a:xfrm>
            <a:off x="422246" y="795294"/>
            <a:ext cx="117697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Existem materiais com outra propriedade especial: o seu </a:t>
            </a:r>
            <a:r>
              <a:rPr lang="pt-BR" sz="1600" dirty="0">
                <a:highlight>
                  <a:srgbClr val="FF00FF"/>
                </a:highlight>
              </a:rPr>
              <a:t>índice de refração é diferente para a luz LCP e RCP</a:t>
            </a:r>
            <a:r>
              <a:rPr lang="pt-BR" sz="1600" dirty="0"/>
              <a:t>: esse fenômeno é chamado de </a:t>
            </a:r>
            <a:r>
              <a:rPr lang="pt-BR" sz="1600" b="1" dirty="0"/>
              <a:t>birrefringência circular</a:t>
            </a:r>
            <a:r>
              <a:rPr lang="pt-BR" sz="1600" dirty="0"/>
              <a:t>.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0C9744-FFC7-4512-A062-514FDA3CB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6" y="3392488"/>
            <a:ext cx="6096000" cy="2143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8229741-27FD-4725-BE77-AD0AB56B1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6" y="3392488"/>
            <a:ext cx="4762500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5DD7822-931D-43A2-A43B-D0CCABBAA05C}"/>
                  </a:ext>
                </a:extLst>
              </p:cNvPr>
              <p:cNvSpPr/>
              <p:nvPr/>
            </p:nvSpPr>
            <p:spPr>
              <a:xfrm>
                <a:off x="3894394" y="2148686"/>
                <a:ext cx="4092660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5DD7822-931D-43A2-A43B-D0CCABBAA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394" y="2148686"/>
                <a:ext cx="4092660" cy="425181"/>
              </a:xfrm>
              <a:prstGeom prst="rect">
                <a:avLst/>
              </a:prstGeom>
              <a:blipFill>
                <a:blip r:embed="rId4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42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17FF6BD-9036-47A3-A311-C59B3D8E1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plano-polarizadas em um </a:t>
            </a:r>
            <a:r>
              <a:rPr lang="pt-BR" altLang="pt-BR" dirty="0">
                <a:solidFill>
                  <a:schemeClr val="accent1"/>
                </a:solidFill>
                <a:highlight>
                  <a:srgbClr val="FFFF00"/>
                </a:highlight>
              </a:rPr>
              <a:t>meio com dicroísmo circular e birrefringência circular</a:t>
            </a:r>
          </a:p>
        </p:txBody>
      </p:sp>
      <p:pic>
        <p:nvPicPr>
          <p:cNvPr id="16389" name="Picture 5" descr="http://cddemo.szialab.org/p13.gif">
            <a:extLst>
              <a:ext uri="{FF2B5EF4-FFF2-40B4-BE49-F238E27FC236}">
                <a16:creationId xmlns:a16="http://schemas.microsoft.com/office/drawing/2014/main" id="{6ECD321C-C409-4BD7-B99B-EDE81209BC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9747725"/>
            <a:ext cx="6096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cddemo.szialab.org/p13v.gif">
            <a:extLst>
              <a:ext uri="{FF2B5EF4-FFF2-40B4-BE49-F238E27FC236}">
                <a16:creationId xmlns:a16="http://schemas.microsoft.com/office/drawing/2014/main" id="{A52FEB9F-C904-476F-A4FD-6F8C072FD9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-56554688"/>
            <a:ext cx="4762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4537B6-7DF8-414E-8453-1D6409DFD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23" y="1550908"/>
            <a:ext cx="1177435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 realidade, raramente ocorre que um material exiba dicroísmo circular, mas não birrefringência circular ou exiba birrefringência circular, mas não dicroísmo circular em relação à luz de um determinado comprimento de onda.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1000" dirty="0">
              <a:latin typeface="Arial Unicode M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0B95B1-3F46-446F-9E36-861A39FD4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3" y="4565799"/>
            <a:ext cx="6096000" cy="21431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92F6606-83DA-41DD-8405-1311FCFEA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565798"/>
            <a:ext cx="4762500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91A066-3C99-474D-9B81-D2DA518F37AC}"/>
                  </a:ext>
                </a:extLst>
              </p:cNvPr>
              <p:cNvSpPr/>
              <p:nvPr/>
            </p:nvSpPr>
            <p:spPr>
              <a:xfrm>
                <a:off x="3773624" y="3865342"/>
                <a:ext cx="4092660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≠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91A066-3C99-474D-9B81-D2DA518F3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624" y="3865342"/>
                <a:ext cx="4092660" cy="425181"/>
              </a:xfrm>
              <a:prstGeom prst="rect">
                <a:avLst/>
              </a:prstGeom>
              <a:blipFill>
                <a:blip r:embed="rId4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8DF42B6-73F3-4E63-A590-C52C276D701F}"/>
              </a:ext>
            </a:extLst>
          </p:cNvPr>
          <p:cNvSpPr/>
          <p:nvPr/>
        </p:nvSpPr>
        <p:spPr>
          <a:xfrm>
            <a:off x="208823" y="2690336"/>
            <a:ext cx="11548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sz="1600" dirty="0">
                <a:latin typeface="Arial Unicode MS"/>
              </a:rPr>
              <a:t>O ângulo formado pelo grande eixo da elipse em relação ao plano de polarização original é determinado pela diferença entre os índices de refração em relação aos componentes polarizados circularmente à esquerda e à direita.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093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multiplier Tube PMT-186 PMT-186-1">
            <a:extLst>
              <a:ext uri="{FF2B5EF4-FFF2-40B4-BE49-F238E27FC236}">
                <a16:creationId xmlns:a16="http://schemas.microsoft.com/office/drawing/2014/main" id="{EF5A9017-4A2E-4F24-A111-055470C4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13" y="1884871"/>
            <a:ext cx="1888376" cy="18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m 15">
            <a:extLst>
              <a:ext uri="{FF2B5EF4-FFF2-40B4-BE49-F238E27FC236}">
                <a16:creationId xmlns:a16="http://schemas.microsoft.com/office/drawing/2014/main" id="{655E84B7-2A79-47A9-88AF-3E6720B2C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924969"/>
            <a:ext cx="3110468" cy="2133161"/>
          </a:xfrm>
          <a:prstGeom prst="rect">
            <a:avLst/>
          </a:prstGeom>
        </p:spPr>
      </p:pic>
      <p:pic>
        <p:nvPicPr>
          <p:cNvPr id="5122" name="Picture 2" descr="Eppendorf Opened Clip Art At Clker Com - Eppendorf Tube PNG Image |  Transparent PNG Free Download on SeekPNG">
            <a:extLst>
              <a:ext uri="{FF2B5EF4-FFF2-40B4-BE49-F238E27FC236}">
                <a16:creationId xmlns:a16="http://schemas.microsoft.com/office/drawing/2014/main" id="{3427E0EF-0D7C-4B95-B987-F4203D60E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54" y="1952192"/>
            <a:ext cx="2073326" cy="17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B9DD4B-300A-4444-81E7-F5D2EF9EB8E9}"/>
              </a:ext>
            </a:extLst>
          </p:cNvPr>
          <p:cNvSpPr txBox="1"/>
          <p:nvPr/>
        </p:nvSpPr>
        <p:spPr>
          <a:xfrm>
            <a:off x="443631" y="0"/>
            <a:ext cx="11299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err="1"/>
              <a:t>Dicroísmo</a:t>
            </a:r>
            <a:r>
              <a:rPr lang="en-US" sz="3200" dirty="0"/>
              <a:t> Circular (CD)</a:t>
            </a:r>
          </a:p>
          <a:p>
            <a:pPr algn="ctr"/>
            <a:r>
              <a:rPr lang="en-US" dirty="0"/>
              <a:t>- </a:t>
            </a:r>
            <a:r>
              <a:rPr lang="en-US" dirty="0" err="1"/>
              <a:t>Absorção</a:t>
            </a:r>
            <a:r>
              <a:rPr lang="en-US" dirty="0"/>
              <a:t> </a:t>
            </a:r>
            <a:r>
              <a:rPr lang="en-US" dirty="0" err="1"/>
              <a:t>diferencial</a:t>
            </a:r>
            <a:r>
              <a:rPr lang="en-US" dirty="0"/>
              <a:t> de luz </a:t>
            </a:r>
            <a:r>
              <a:rPr lang="en-US" dirty="0" err="1"/>
              <a:t>polarizada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níveis</a:t>
            </a:r>
            <a:r>
              <a:rPr lang="en-US" dirty="0"/>
              <a:t> </a:t>
            </a:r>
            <a:r>
              <a:rPr lang="en-US" dirty="0" err="1"/>
              <a:t>vibrônicos</a:t>
            </a:r>
            <a:r>
              <a:rPr lang="en-US" dirty="0"/>
              <a:t> </a:t>
            </a:r>
            <a:r>
              <a:rPr lang="en-US" dirty="0" err="1"/>
              <a:t>moleculares</a:t>
            </a:r>
            <a:r>
              <a:rPr lang="en-US" dirty="0"/>
              <a:t>;</a:t>
            </a:r>
          </a:p>
          <a:p>
            <a:pPr algn="ctr"/>
            <a:r>
              <a:rPr lang="en-US" dirty="0"/>
              <a:t>- </a:t>
            </a:r>
            <a:r>
              <a:rPr lang="en-US" dirty="0" err="1"/>
              <a:t>Quantificação</a:t>
            </a:r>
            <a:r>
              <a:rPr lang="en-US" dirty="0"/>
              <a:t> </a:t>
            </a:r>
            <a:r>
              <a:rPr lang="en-US" dirty="0" err="1"/>
              <a:t>relativa</a:t>
            </a:r>
            <a:r>
              <a:rPr lang="en-US" dirty="0"/>
              <a:t> de </a:t>
            </a:r>
            <a:r>
              <a:rPr lang="en-US" dirty="0" err="1"/>
              <a:t>elementos</a:t>
            </a:r>
            <a:r>
              <a:rPr lang="en-US" dirty="0"/>
              <a:t> de </a:t>
            </a:r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err="1"/>
              <a:t>secundária</a:t>
            </a:r>
            <a:r>
              <a:rPr lang="en-US" sz="2400" dirty="0"/>
              <a:t>.</a:t>
            </a:r>
            <a:endParaRPr lang="en-US" sz="3200" dirty="0"/>
          </a:p>
        </p:txBody>
      </p:sp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0EF2351A-85AF-4B52-9835-9BB3B5697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9" y="5478502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012124-E2C7-4F6B-B288-3E40BB1D304B}"/>
              </a:ext>
            </a:extLst>
          </p:cNvPr>
          <p:cNvSpPr txBox="1"/>
          <p:nvPr/>
        </p:nvSpPr>
        <p:spPr>
          <a:xfrm>
            <a:off x="54757" y="4593326"/>
            <a:ext cx="142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Arranjo</a:t>
            </a:r>
            <a:endParaRPr lang="en-US" dirty="0"/>
          </a:p>
          <a:p>
            <a:pPr algn="ctr"/>
            <a:r>
              <a:rPr lang="en-US" dirty="0"/>
              <a:t>Experimental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A0E855-BBB8-4DAA-ADEC-2E5E3277CF03}"/>
              </a:ext>
            </a:extLst>
          </p:cNvPr>
          <p:cNvSpPr txBox="1"/>
          <p:nvPr/>
        </p:nvSpPr>
        <p:spPr>
          <a:xfrm>
            <a:off x="278349" y="5135160"/>
            <a:ext cx="939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Acessível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8C879B-FDD5-4369-B776-01551EB10D97}"/>
              </a:ext>
            </a:extLst>
          </p:cNvPr>
          <p:cNvSpPr txBox="1"/>
          <p:nvPr/>
        </p:nvSpPr>
        <p:spPr>
          <a:xfrm>
            <a:off x="100223" y="6481402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Especializado</a:t>
            </a:r>
            <a:endParaRPr lang="en-US" sz="1600" dirty="0">
              <a:solidFill>
                <a:srgbClr val="A11A20"/>
              </a:solidFill>
            </a:endParaRPr>
          </a:p>
        </p:txBody>
      </p:sp>
      <p:pic>
        <p:nvPicPr>
          <p:cNvPr id="24" name="Picture 23" descr="Shape, rectangle&#10;&#10;Description automatically generated">
            <a:extLst>
              <a:ext uri="{FF2B5EF4-FFF2-40B4-BE49-F238E27FC236}">
                <a16:creationId xmlns:a16="http://schemas.microsoft.com/office/drawing/2014/main" id="{11D534AB-D78A-436F-9B19-B8C9A57A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7" y="5478502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CB471A-2244-4D98-93E6-46116849F734}"/>
              </a:ext>
            </a:extLst>
          </p:cNvPr>
          <p:cNvSpPr txBox="1"/>
          <p:nvPr/>
        </p:nvSpPr>
        <p:spPr>
          <a:xfrm>
            <a:off x="1698675" y="4584182"/>
            <a:ext cx="1216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Preparo</a:t>
            </a:r>
            <a:r>
              <a:rPr lang="en-US" dirty="0"/>
              <a:t> de</a:t>
            </a:r>
          </a:p>
          <a:p>
            <a:pPr algn="ctr"/>
            <a:r>
              <a:rPr lang="en-US" dirty="0" err="1"/>
              <a:t>amostra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57C86E-B66F-4AE4-A838-46F4D4825307}"/>
              </a:ext>
            </a:extLst>
          </p:cNvPr>
          <p:cNvSpPr txBox="1"/>
          <p:nvPr/>
        </p:nvSpPr>
        <p:spPr>
          <a:xfrm>
            <a:off x="2031492" y="5141405"/>
            <a:ext cx="551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Fácil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3EA121-7490-47D1-A0B0-5730A65E3FF0}"/>
              </a:ext>
            </a:extLst>
          </p:cNvPr>
          <p:cNvSpPr txBox="1"/>
          <p:nvPr/>
        </p:nvSpPr>
        <p:spPr>
          <a:xfrm>
            <a:off x="1717944" y="6484020"/>
            <a:ext cx="1178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Muito</a:t>
            </a:r>
            <a:r>
              <a:rPr lang="en-US" sz="1600" dirty="0">
                <a:solidFill>
                  <a:srgbClr val="A11A20"/>
                </a:solidFill>
              </a:rPr>
              <a:t> </a:t>
            </a:r>
            <a:r>
              <a:rPr lang="en-US" sz="1600" dirty="0" err="1">
                <a:solidFill>
                  <a:srgbClr val="A11A20"/>
                </a:solidFill>
              </a:rPr>
              <a:t>difícil</a:t>
            </a:r>
            <a:endParaRPr lang="en-US" sz="1600" dirty="0">
              <a:solidFill>
                <a:srgbClr val="A11A20"/>
              </a:solidFill>
            </a:endParaRPr>
          </a:p>
        </p:txBody>
      </p:sp>
      <p:pic>
        <p:nvPicPr>
          <p:cNvPr id="28" name="Picture 27" descr="Shape, rectangle&#10;&#10;Description automatically generated">
            <a:extLst>
              <a:ext uri="{FF2B5EF4-FFF2-40B4-BE49-F238E27FC236}">
                <a16:creationId xmlns:a16="http://schemas.microsoft.com/office/drawing/2014/main" id="{C5A8E30C-978E-4D5C-B4E4-DFFE823AB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0" y="5475884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D1C37D-F777-47E9-8491-0CC1D3FF0C86}"/>
              </a:ext>
            </a:extLst>
          </p:cNvPr>
          <p:cNvSpPr txBox="1"/>
          <p:nvPr/>
        </p:nvSpPr>
        <p:spPr>
          <a:xfrm>
            <a:off x="3024712" y="4598106"/>
            <a:ext cx="162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Processamento</a:t>
            </a:r>
            <a:endParaRPr lang="en-US" dirty="0"/>
          </a:p>
          <a:p>
            <a:pPr algn="ctr"/>
            <a:r>
              <a:rPr lang="en-US" dirty="0"/>
              <a:t>de dados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62E889-3E73-4348-938E-066608C0C7DF}"/>
              </a:ext>
            </a:extLst>
          </p:cNvPr>
          <p:cNvSpPr txBox="1"/>
          <p:nvPr/>
        </p:nvSpPr>
        <p:spPr>
          <a:xfrm>
            <a:off x="3559635" y="5138787"/>
            <a:ext cx="551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Fácil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2071C8-E3E5-479A-83ED-8DCBF6C5229C}"/>
              </a:ext>
            </a:extLst>
          </p:cNvPr>
          <p:cNvSpPr txBox="1"/>
          <p:nvPr/>
        </p:nvSpPr>
        <p:spPr>
          <a:xfrm>
            <a:off x="3246087" y="6481402"/>
            <a:ext cx="1178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Muito</a:t>
            </a:r>
            <a:r>
              <a:rPr lang="en-US" sz="1600" dirty="0">
                <a:solidFill>
                  <a:srgbClr val="A11A20"/>
                </a:solidFill>
              </a:rPr>
              <a:t> </a:t>
            </a:r>
            <a:r>
              <a:rPr lang="en-US" sz="1600" dirty="0" err="1">
                <a:solidFill>
                  <a:srgbClr val="A11A20"/>
                </a:solidFill>
              </a:rPr>
              <a:t>difícil</a:t>
            </a:r>
            <a:endParaRPr lang="en-US" sz="1600" dirty="0">
              <a:solidFill>
                <a:srgbClr val="A11A20"/>
              </a:solidFill>
            </a:endParaRPr>
          </a:p>
        </p:txBody>
      </p:sp>
      <p:pic>
        <p:nvPicPr>
          <p:cNvPr id="32" name="Picture 31" descr="Shape, rectangle&#10;&#10;Description automatically generated">
            <a:extLst>
              <a:ext uri="{FF2B5EF4-FFF2-40B4-BE49-F238E27FC236}">
                <a16:creationId xmlns:a16="http://schemas.microsoft.com/office/drawing/2014/main" id="{6B5E33A5-10A1-453D-8D64-CCCCFA863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52" y="5475884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E3408F-294D-459C-B315-C73FF6E6C34E}"/>
              </a:ext>
            </a:extLst>
          </p:cNvPr>
          <p:cNvSpPr txBox="1"/>
          <p:nvPr/>
        </p:nvSpPr>
        <p:spPr>
          <a:xfrm>
            <a:off x="4700914" y="4590708"/>
            <a:ext cx="136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Qualidade</a:t>
            </a:r>
            <a:endParaRPr lang="en-US" dirty="0"/>
          </a:p>
          <a:p>
            <a:pPr algn="ctr"/>
            <a:r>
              <a:rPr lang="en-US" dirty="0"/>
              <a:t>do </a:t>
            </a:r>
            <a:r>
              <a:rPr lang="en-US" dirty="0" err="1"/>
              <a:t>resultado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658141-AC20-4519-84EB-C6160D08119E}"/>
              </a:ext>
            </a:extLst>
          </p:cNvPr>
          <p:cNvSpPr txBox="1"/>
          <p:nvPr/>
        </p:nvSpPr>
        <p:spPr>
          <a:xfrm>
            <a:off x="5145293" y="5138787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Útil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CB8A20-0E41-4AC4-90A3-D82D187A6776}"/>
              </a:ext>
            </a:extLst>
          </p:cNvPr>
          <p:cNvSpPr txBox="1"/>
          <p:nvPr/>
        </p:nvSpPr>
        <p:spPr>
          <a:xfrm>
            <a:off x="4630577" y="6481402"/>
            <a:ext cx="150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Melhor</a:t>
            </a:r>
            <a:r>
              <a:rPr lang="en-US" sz="1600" dirty="0">
                <a:solidFill>
                  <a:srgbClr val="A11A20"/>
                </a:solidFill>
              </a:rPr>
              <a:t> </a:t>
            </a:r>
            <a:r>
              <a:rPr lang="en-US" sz="1600" dirty="0" err="1">
                <a:solidFill>
                  <a:srgbClr val="A11A20"/>
                </a:solidFill>
              </a:rPr>
              <a:t>possível</a:t>
            </a:r>
            <a:endParaRPr lang="en-US" sz="1600" dirty="0">
              <a:solidFill>
                <a:srgbClr val="A11A20"/>
              </a:solidFill>
            </a:endParaRPr>
          </a:p>
        </p:txBody>
      </p:sp>
      <p:grpSp>
        <p:nvGrpSpPr>
          <p:cNvPr id="38" name="Group 15">
            <a:extLst>
              <a:ext uri="{FF2B5EF4-FFF2-40B4-BE49-F238E27FC236}">
                <a16:creationId xmlns:a16="http://schemas.microsoft.com/office/drawing/2014/main" id="{E88B8408-5B7A-4CFE-B5D0-1B7D9F6C9A14}"/>
              </a:ext>
            </a:extLst>
          </p:cNvPr>
          <p:cNvGrpSpPr/>
          <p:nvPr/>
        </p:nvGrpSpPr>
        <p:grpSpPr>
          <a:xfrm>
            <a:off x="775353" y="2300783"/>
            <a:ext cx="1942784" cy="1592436"/>
            <a:chOff x="625641" y="1988840"/>
            <a:chExt cx="2794231" cy="2290339"/>
          </a:xfrm>
        </p:grpSpPr>
        <p:pic>
          <p:nvPicPr>
            <p:cNvPr id="39" name="Picture 5">
              <a:extLst>
                <a:ext uri="{FF2B5EF4-FFF2-40B4-BE49-F238E27FC236}">
                  <a16:creationId xmlns:a16="http://schemas.microsoft.com/office/drawing/2014/main" id="{44EBA128-1AD8-407A-9F39-AEEC446EC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1988840"/>
              <a:ext cx="135015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Conector de seta reta 24">
              <a:extLst>
                <a:ext uri="{FF2B5EF4-FFF2-40B4-BE49-F238E27FC236}">
                  <a16:creationId xmlns:a16="http://schemas.microsoft.com/office/drawing/2014/main" id="{79B409F2-F5C2-4146-ADDF-B94811A90B45}"/>
                </a:ext>
              </a:extLst>
            </p:cNvPr>
            <p:cNvCxnSpPr>
              <a:cxnSpLocks/>
            </p:cNvCxnSpPr>
            <p:nvPr/>
          </p:nvCxnSpPr>
          <p:spPr>
            <a:xfrm>
              <a:off x="2582449" y="2854524"/>
              <a:ext cx="8374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747E4757-18DD-48E3-8D41-64150162F34E}"/>
                </a:ext>
              </a:extLst>
            </p:cNvPr>
            <p:cNvSpPr txBox="1"/>
            <p:nvPr/>
          </p:nvSpPr>
          <p:spPr>
            <a:xfrm>
              <a:off x="625641" y="3836515"/>
              <a:ext cx="1681198" cy="442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Fonte de luz</a:t>
              </a:r>
            </a:p>
          </p:txBody>
        </p:sp>
      </p:grpSp>
      <p:sp>
        <p:nvSpPr>
          <p:cNvPr id="42" name="Explosão 2 16">
            <a:extLst>
              <a:ext uri="{FF2B5EF4-FFF2-40B4-BE49-F238E27FC236}">
                <a16:creationId xmlns:a16="http://schemas.microsoft.com/office/drawing/2014/main" id="{220A4D6F-2E39-4C00-BB0E-EF018C50DC35}"/>
              </a:ext>
            </a:extLst>
          </p:cNvPr>
          <p:cNvSpPr/>
          <p:nvPr/>
        </p:nvSpPr>
        <p:spPr>
          <a:xfrm>
            <a:off x="483713" y="1796727"/>
            <a:ext cx="1652178" cy="1401848"/>
          </a:xfrm>
          <a:prstGeom prst="irregularSeal2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43" name="Conector de seta reta 24">
            <a:extLst>
              <a:ext uri="{FF2B5EF4-FFF2-40B4-BE49-F238E27FC236}">
                <a16:creationId xmlns:a16="http://schemas.microsoft.com/office/drawing/2014/main" id="{8274D337-F4ED-44C4-8AC2-6160FD8B3F08}"/>
              </a:ext>
            </a:extLst>
          </p:cNvPr>
          <p:cNvCxnSpPr>
            <a:cxnSpLocks/>
          </p:cNvCxnSpPr>
          <p:nvPr/>
        </p:nvCxnSpPr>
        <p:spPr>
          <a:xfrm>
            <a:off x="8014777" y="2902678"/>
            <a:ext cx="5882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ector de seta reta 24">
            <a:extLst>
              <a:ext uri="{FF2B5EF4-FFF2-40B4-BE49-F238E27FC236}">
                <a16:creationId xmlns:a16="http://schemas.microsoft.com/office/drawing/2014/main" id="{1968765E-0F61-4CE3-BEEC-A7DDF1490A21}"/>
              </a:ext>
            </a:extLst>
          </p:cNvPr>
          <p:cNvCxnSpPr>
            <a:cxnSpLocks/>
          </p:cNvCxnSpPr>
          <p:nvPr/>
        </p:nvCxnSpPr>
        <p:spPr>
          <a:xfrm>
            <a:off x="4600509" y="2902679"/>
            <a:ext cx="5822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13">
            <a:extLst>
              <a:ext uri="{FF2B5EF4-FFF2-40B4-BE49-F238E27FC236}">
                <a16:creationId xmlns:a16="http://schemas.microsoft.com/office/drawing/2014/main" id="{8A54A12D-A650-44E4-9F81-3D0F9B35BF24}"/>
              </a:ext>
            </a:extLst>
          </p:cNvPr>
          <p:cNvSpPr txBox="1"/>
          <p:nvPr/>
        </p:nvSpPr>
        <p:spPr>
          <a:xfrm>
            <a:off x="3303398" y="357785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Amostra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09EF0656-FF02-4E85-A15A-BED3034B8528}"/>
              </a:ext>
            </a:extLst>
          </p:cNvPr>
          <p:cNvSpPr txBox="1"/>
          <p:nvPr/>
        </p:nvSpPr>
        <p:spPr>
          <a:xfrm>
            <a:off x="7213625" y="179830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PMT</a:t>
            </a:r>
          </a:p>
        </p:txBody>
      </p:sp>
      <p:sp>
        <p:nvSpPr>
          <p:cNvPr id="51" name="TextBox 13">
            <a:extLst>
              <a:ext uri="{FF2B5EF4-FFF2-40B4-BE49-F238E27FC236}">
                <a16:creationId xmlns:a16="http://schemas.microsoft.com/office/drawing/2014/main" id="{AC0614EF-77DB-4403-A7C7-B42688EAAC26}"/>
              </a:ext>
            </a:extLst>
          </p:cNvPr>
          <p:cNvSpPr txBox="1"/>
          <p:nvPr/>
        </p:nvSpPr>
        <p:spPr>
          <a:xfrm>
            <a:off x="8776898" y="1573480"/>
            <a:ext cx="310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Composição de estrutura secundária</a:t>
            </a: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D17E3A19-DBBB-427D-9B0C-ABB7BBECD8A7}"/>
              </a:ext>
            </a:extLst>
          </p:cNvPr>
          <p:cNvSpPr/>
          <p:nvPr/>
        </p:nvSpPr>
        <p:spPr>
          <a:xfrm rot="5400000">
            <a:off x="306525" y="5998068"/>
            <a:ext cx="281979" cy="281980"/>
          </a:xfrm>
          <a:prstGeom prst="triangle">
            <a:avLst/>
          </a:prstGeom>
          <a:solidFill>
            <a:srgbClr val="FE6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4649B676-1774-4708-9407-339791EF998B}"/>
              </a:ext>
            </a:extLst>
          </p:cNvPr>
          <p:cNvSpPr/>
          <p:nvPr/>
        </p:nvSpPr>
        <p:spPr>
          <a:xfrm rot="5400000">
            <a:off x="1855073" y="5575287"/>
            <a:ext cx="281979" cy="281980"/>
          </a:xfrm>
          <a:prstGeom prst="triangle">
            <a:avLst/>
          </a:prstGeom>
          <a:solidFill>
            <a:srgbClr val="8A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5FCA8A4F-8274-46A5-8A7E-2AB2DCFB979E}"/>
              </a:ext>
            </a:extLst>
          </p:cNvPr>
          <p:cNvSpPr/>
          <p:nvPr/>
        </p:nvSpPr>
        <p:spPr>
          <a:xfrm rot="5400000">
            <a:off x="3383217" y="5560206"/>
            <a:ext cx="281979" cy="281980"/>
          </a:xfrm>
          <a:prstGeom prst="triangle">
            <a:avLst/>
          </a:prstGeom>
          <a:solidFill>
            <a:srgbClr val="8A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EDE82AB9-6E58-47BB-AA69-C4DE9356F7FE}"/>
              </a:ext>
            </a:extLst>
          </p:cNvPr>
          <p:cNvSpPr/>
          <p:nvPr/>
        </p:nvSpPr>
        <p:spPr>
          <a:xfrm rot="5400000">
            <a:off x="4931269" y="5851530"/>
            <a:ext cx="281979" cy="281980"/>
          </a:xfrm>
          <a:prstGeom prst="triangle">
            <a:avLst/>
          </a:prstGeom>
          <a:solidFill>
            <a:srgbClr val="FEAB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2325DE-3539-4FB7-8F00-7AC9E7779664}"/>
              </a:ext>
            </a:extLst>
          </p:cNvPr>
          <p:cNvSpPr txBox="1"/>
          <p:nvPr/>
        </p:nvSpPr>
        <p:spPr>
          <a:xfrm>
            <a:off x="443631" y="1691312"/>
            <a:ext cx="1915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Far UV (180-250 nm)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9E310E-BAE0-4B5B-9177-44F29B6B06B4}"/>
              </a:ext>
            </a:extLst>
          </p:cNvPr>
          <p:cNvSpPr txBox="1"/>
          <p:nvPr/>
        </p:nvSpPr>
        <p:spPr>
          <a:xfrm>
            <a:off x="3460317" y="1996373"/>
            <a:ext cx="83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Solução</a:t>
            </a:r>
            <a:endParaRPr lang="en-US" sz="1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611A29-C946-4E26-8634-09BEC6416E1C}"/>
              </a:ext>
            </a:extLst>
          </p:cNvPr>
          <p:cNvSpPr txBox="1"/>
          <p:nvPr/>
        </p:nvSpPr>
        <p:spPr>
          <a:xfrm>
            <a:off x="6131501" y="3803608"/>
            <a:ext cx="916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Detector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378C8B-4D2D-4898-92A6-7EDA15C4AF4B}"/>
              </a:ext>
            </a:extLst>
          </p:cNvPr>
          <p:cNvSpPr txBox="1"/>
          <p:nvPr/>
        </p:nvSpPr>
        <p:spPr>
          <a:xfrm>
            <a:off x="9576411" y="3998154"/>
            <a:ext cx="1509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Processamento</a:t>
            </a:r>
            <a:endParaRPr lang="en-US" sz="160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30C8367-ED8F-404E-ACDA-53F70F682CC1}"/>
              </a:ext>
            </a:extLst>
          </p:cNvPr>
          <p:cNvSpPr/>
          <p:nvPr/>
        </p:nvSpPr>
        <p:spPr>
          <a:xfrm>
            <a:off x="3495026" y="1472023"/>
            <a:ext cx="2991499" cy="3039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0E8E20-C26A-4F31-AA64-A8ED41F484EF}"/>
              </a:ext>
            </a:extLst>
          </p:cNvPr>
          <p:cNvSpPr txBox="1"/>
          <p:nvPr/>
        </p:nvSpPr>
        <p:spPr>
          <a:xfrm>
            <a:off x="4667938" y="390522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Hoje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9CAE9D-72F2-4B9F-8105-3384A69BEDC1}"/>
              </a:ext>
            </a:extLst>
          </p:cNvPr>
          <p:cNvSpPr/>
          <p:nvPr/>
        </p:nvSpPr>
        <p:spPr>
          <a:xfrm>
            <a:off x="8715375" y="2283568"/>
            <a:ext cx="35242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42" grpId="0" animBg="1"/>
      <p:bldP spid="48" grpId="0"/>
      <p:bldP spid="49" grpId="0"/>
      <p:bldP spid="51" grpId="0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 animBg="1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4">
            <a:extLst>
              <a:ext uri="{FF2B5EF4-FFF2-40B4-BE49-F238E27FC236}">
                <a16:creationId xmlns:a16="http://schemas.microsoft.com/office/drawing/2014/main" id="{355C69BB-003F-4753-8246-090D472AC178}"/>
              </a:ext>
            </a:extLst>
          </p:cNvPr>
          <p:cNvSpPr/>
          <p:nvPr/>
        </p:nvSpPr>
        <p:spPr>
          <a:xfrm>
            <a:off x="8884181" y="1732291"/>
            <a:ext cx="1210963" cy="518983"/>
          </a:xfrm>
          <a:custGeom>
            <a:avLst/>
            <a:gdLst>
              <a:gd name="connsiteX0" fmla="*/ 65903 w 1210963"/>
              <a:gd name="connsiteY0" fmla="*/ 0 h 518983"/>
              <a:gd name="connsiteX1" fmla="*/ 0 w 1210963"/>
              <a:gd name="connsiteY1" fmla="*/ 263610 h 518983"/>
              <a:gd name="connsiteX2" fmla="*/ 395417 w 1210963"/>
              <a:gd name="connsiteY2" fmla="*/ 477794 h 518983"/>
              <a:gd name="connsiteX3" fmla="*/ 667265 w 1210963"/>
              <a:gd name="connsiteY3" fmla="*/ 296562 h 518983"/>
              <a:gd name="connsiteX4" fmla="*/ 1029730 w 1210963"/>
              <a:gd name="connsiteY4" fmla="*/ 518983 h 518983"/>
              <a:gd name="connsiteX5" fmla="*/ 1210963 w 1210963"/>
              <a:gd name="connsiteY5" fmla="*/ 329513 h 518983"/>
              <a:gd name="connsiteX6" fmla="*/ 716692 w 1210963"/>
              <a:gd name="connsiteY6" fmla="*/ 32951 h 518983"/>
              <a:gd name="connsiteX7" fmla="*/ 428368 w 1210963"/>
              <a:gd name="connsiteY7" fmla="*/ 205946 h 518983"/>
              <a:gd name="connsiteX8" fmla="*/ 65903 w 1210963"/>
              <a:gd name="connsiteY8" fmla="*/ 0 h 51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963" h="518983">
                <a:moveTo>
                  <a:pt x="65903" y="0"/>
                </a:moveTo>
                <a:lnTo>
                  <a:pt x="0" y="263610"/>
                </a:lnTo>
                <a:lnTo>
                  <a:pt x="395417" y="477794"/>
                </a:lnTo>
                <a:lnTo>
                  <a:pt x="667265" y="296562"/>
                </a:lnTo>
                <a:lnTo>
                  <a:pt x="1029730" y="518983"/>
                </a:lnTo>
                <a:lnTo>
                  <a:pt x="1210963" y="329513"/>
                </a:lnTo>
                <a:lnTo>
                  <a:pt x="716692" y="32951"/>
                </a:lnTo>
                <a:lnTo>
                  <a:pt x="428368" y="205946"/>
                </a:lnTo>
                <a:lnTo>
                  <a:pt x="6590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 Light" panose="020F0302020204030204" pitchFamily="34" charset="0"/>
            </a:endParaRPr>
          </a:p>
        </p:txBody>
      </p:sp>
      <p:grpSp>
        <p:nvGrpSpPr>
          <p:cNvPr id="3" name="Grupo 5">
            <a:extLst>
              <a:ext uri="{FF2B5EF4-FFF2-40B4-BE49-F238E27FC236}">
                <a16:creationId xmlns:a16="http://schemas.microsoft.com/office/drawing/2014/main" id="{9800F213-402A-41CF-8B96-A5C11CB013B1}"/>
              </a:ext>
            </a:extLst>
          </p:cNvPr>
          <p:cNvGrpSpPr/>
          <p:nvPr/>
        </p:nvGrpSpPr>
        <p:grpSpPr>
          <a:xfrm>
            <a:off x="5660728" y="1107796"/>
            <a:ext cx="1166069" cy="1140635"/>
            <a:chOff x="2122415" y="5067218"/>
            <a:chExt cx="1166069" cy="1140635"/>
          </a:xfrm>
        </p:grpSpPr>
        <p:grpSp>
          <p:nvGrpSpPr>
            <p:cNvPr id="4" name="Grupo 6">
              <a:extLst>
                <a:ext uri="{FF2B5EF4-FFF2-40B4-BE49-F238E27FC236}">
                  <a16:creationId xmlns:a16="http://schemas.microsoft.com/office/drawing/2014/main" id="{B17FD35F-4898-4994-8673-1A34E0DF999E}"/>
                </a:ext>
              </a:extLst>
            </p:cNvPr>
            <p:cNvGrpSpPr/>
            <p:nvPr/>
          </p:nvGrpSpPr>
          <p:grpSpPr>
            <a:xfrm>
              <a:off x="2122415" y="5472560"/>
              <a:ext cx="1166069" cy="735293"/>
              <a:chOff x="2122415" y="5472560"/>
              <a:chExt cx="1166069" cy="735293"/>
            </a:xfrm>
          </p:grpSpPr>
          <p:sp>
            <p:nvSpPr>
              <p:cNvPr id="6" name="Forma livre 8">
                <a:extLst>
                  <a:ext uri="{FF2B5EF4-FFF2-40B4-BE49-F238E27FC236}">
                    <a16:creationId xmlns:a16="http://schemas.microsoft.com/office/drawing/2014/main" id="{51B26603-685B-4515-83A6-927CEB9EC7C0}"/>
                  </a:ext>
                </a:extLst>
              </p:cNvPr>
              <p:cNvSpPr/>
              <p:nvPr/>
            </p:nvSpPr>
            <p:spPr>
              <a:xfrm>
                <a:off x="2122415" y="5712903"/>
                <a:ext cx="1166069" cy="494950"/>
              </a:xfrm>
              <a:custGeom>
                <a:avLst/>
                <a:gdLst>
                  <a:gd name="connsiteX0" fmla="*/ 0 w 1166069"/>
                  <a:gd name="connsiteY0" fmla="*/ 285225 h 494950"/>
                  <a:gd name="connsiteX1" fmla="*/ 411060 w 1166069"/>
                  <a:gd name="connsiteY1" fmla="*/ 0 h 494950"/>
                  <a:gd name="connsiteX2" fmla="*/ 746620 w 1166069"/>
                  <a:gd name="connsiteY2" fmla="*/ 209725 h 494950"/>
                  <a:gd name="connsiteX3" fmla="*/ 989901 w 1166069"/>
                  <a:gd name="connsiteY3" fmla="*/ 16778 h 494950"/>
                  <a:gd name="connsiteX4" fmla="*/ 1166069 w 1166069"/>
                  <a:gd name="connsiteY4" fmla="*/ 159391 h 494950"/>
                  <a:gd name="connsiteX5" fmla="*/ 763398 w 1166069"/>
                  <a:gd name="connsiteY5" fmla="*/ 494950 h 494950"/>
                  <a:gd name="connsiteX6" fmla="*/ 419449 w 1166069"/>
                  <a:gd name="connsiteY6" fmla="*/ 260058 h 494950"/>
                  <a:gd name="connsiteX7" fmla="*/ 159391 w 1166069"/>
                  <a:gd name="connsiteY7" fmla="*/ 427838 h 494950"/>
                  <a:gd name="connsiteX8" fmla="*/ 125835 w 1166069"/>
                  <a:gd name="connsiteY8" fmla="*/ 461394 h 494950"/>
                  <a:gd name="connsiteX9" fmla="*/ 0 w 1166069"/>
                  <a:gd name="connsiteY9" fmla="*/ 285225 h 4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6069" h="494950">
                    <a:moveTo>
                      <a:pt x="0" y="285225"/>
                    </a:moveTo>
                    <a:lnTo>
                      <a:pt x="411060" y="0"/>
                    </a:lnTo>
                    <a:lnTo>
                      <a:pt x="746620" y="209725"/>
                    </a:lnTo>
                    <a:lnTo>
                      <a:pt x="989901" y="16778"/>
                    </a:lnTo>
                    <a:lnTo>
                      <a:pt x="1166069" y="159391"/>
                    </a:lnTo>
                    <a:lnTo>
                      <a:pt x="763398" y="494950"/>
                    </a:lnTo>
                    <a:lnTo>
                      <a:pt x="419449" y="260058"/>
                    </a:lnTo>
                    <a:lnTo>
                      <a:pt x="159391" y="427838"/>
                    </a:lnTo>
                    <a:lnTo>
                      <a:pt x="125835" y="461394"/>
                    </a:lnTo>
                    <a:lnTo>
                      <a:pt x="0" y="285225"/>
                    </a:lnTo>
                    <a:close/>
                  </a:path>
                </a:pathLst>
              </a:custGeom>
              <a:solidFill>
                <a:srgbClr val="FBC9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7" name="Seta para baixo 9">
                <a:extLst>
                  <a:ext uri="{FF2B5EF4-FFF2-40B4-BE49-F238E27FC236}">
                    <a16:creationId xmlns:a16="http://schemas.microsoft.com/office/drawing/2014/main" id="{1EC69632-06AB-40A8-85C6-B88EAF46469F}"/>
                  </a:ext>
                </a:extLst>
              </p:cNvPr>
              <p:cNvSpPr/>
              <p:nvPr/>
            </p:nvSpPr>
            <p:spPr>
              <a:xfrm rot="1922377">
                <a:off x="2739043" y="5472560"/>
                <a:ext cx="180000" cy="360000"/>
              </a:xfrm>
              <a:prstGeom prst="downArrow">
                <a:avLst/>
              </a:prstGeom>
              <a:solidFill>
                <a:srgbClr val="FBC9ED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4DE8A42-6590-4A0A-8ABB-59ACD48B2EB4}"/>
                </a:ext>
              </a:extLst>
            </p:cNvPr>
            <p:cNvSpPr txBox="1"/>
            <p:nvPr/>
          </p:nvSpPr>
          <p:spPr>
            <a:xfrm>
              <a:off x="2254700" y="506721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solidFill>
                    <a:srgbClr val="FBC9ED"/>
                  </a:solidFill>
                  <a:latin typeface="Calibri Light" panose="020F0302020204030204" pitchFamily="34" charset="0"/>
                </a:rPr>
                <a:t>Φ</a:t>
              </a:r>
              <a:r>
                <a:rPr lang="pt-BR" sz="2400" dirty="0">
                  <a:solidFill>
                    <a:srgbClr val="FBC9ED"/>
                  </a:solidFill>
                  <a:latin typeface="Calibri Light" panose="020F0302020204030204" pitchFamily="34" charset="0"/>
                </a:rPr>
                <a:t> </a:t>
              </a:r>
              <a:r>
                <a:rPr lang="pt-BR" dirty="0">
                  <a:solidFill>
                    <a:srgbClr val="FBC9ED"/>
                  </a:solidFill>
                  <a:latin typeface="Calibri Light" panose="020F0302020204030204" pitchFamily="34" charset="0"/>
                </a:rPr>
                <a:t>(</a:t>
              </a:r>
              <a:r>
                <a:rPr lang="pt-BR" dirty="0" err="1">
                  <a:solidFill>
                    <a:srgbClr val="FBC9ED"/>
                  </a:solidFill>
                  <a:latin typeface="Calibri Light" panose="020F0302020204030204" pitchFamily="34" charset="0"/>
                </a:rPr>
                <a:t>Phi</a:t>
              </a:r>
              <a:r>
                <a:rPr lang="pt-BR" dirty="0">
                  <a:solidFill>
                    <a:srgbClr val="FBC9ED"/>
                  </a:solidFill>
                  <a:latin typeface="Calibri Light" panose="020F0302020204030204" pitchFamily="34" charset="0"/>
                </a:rPr>
                <a:t>)</a:t>
              </a:r>
            </a:p>
          </p:txBody>
        </p:sp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5E2D558B-0141-4D3B-AE75-693F4CAACCA9}"/>
              </a:ext>
            </a:extLst>
          </p:cNvPr>
          <p:cNvGrpSpPr/>
          <p:nvPr/>
        </p:nvGrpSpPr>
        <p:grpSpPr>
          <a:xfrm>
            <a:off x="7654224" y="1765976"/>
            <a:ext cx="1372264" cy="1139750"/>
            <a:chOff x="4115911" y="5725398"/>
            <a:chExt cx="1372264" cy="1139750"/>
          </a:xfrm>
        </p:grpSpPr>
        <p:sp>
          <p:nvSpPr>
            <p:cNvPr id="9" name="Forma livre 11">
              <a:extLst>
                <a:ext uri="{FF2B5EF4-FFF2-40B4-BE49-F238E27FC236}">
                  <a16:creationId xmlns:a16="http://schemas.microsoft.com/office/drawing/2014/main" id="{BD8670D9-6C5B-4377-8934-8E7F7BDBFDF9}"/>
                </a:ext>
              </a:extLst>
            </p:cNvPr>
            <p:cNvSpPr/>
            <p:nvPr/>
          </p:nvSpPr>
          <p:spPr>
            <a:xfrm>
              <a:off x="4115911" y="5725398"/>
              <a:ext cx="1208015" cy="494950"/>
            </a:xfrm>
            <a:custGeom>
              <a:avLst/>
              <a:gdLst>
                <a:gd name="connsiteX0" fmla="*/ 0 w 1208015"/>
                <a:gd name="connsiteY0" fmla="*/ 167780 h 494950"/>
                <a:gd name="connsiteX1" fmla="*/ 151002 w 1208015"/>
                <a:gd name="connsiteY1" fmla="*/ 0 h 494950"/>
                <a:gd name="connsiteX2" fmla="*/ 494951 w 1208015"/>
                <a:gd name="connsiteY2" fmla="*/ 201336 h 494950"/>
                <a:gd name="connsiteX3" fmla="*/ 755010 w 1208015"/>
                <a:gd name="connsiteY3" fmla="*/ 16778 h 494950"/>
                <a:gd name="connsiteX4" fmla="*/ 1208015 w 1208015"/>
                <a:gd name="connsiteY4" fmla="*/ 318781 h 494950"/>
                <a:gd name="connsiteX5" fmla="*/ 1057013 w 1208015"/>
                <a:gd name="connsiteY5" fmla="*/ 478172 h 494950"/>
                <a:gd name="connsiteX6" fmla="*/ 763399 w 1208015"/>
                <a:gd name="connsiteY6" fmla="*/ 276836 h 494950"/>
                <a:gd name="connsiteX7" fmla="*/ 494951 w 1208015"/>
                <a:gd name="connsiteY7" fmla="*/ 494950 h 494950"/>
                <a:gd name="connsiteX8" fmla="*/ 0 w 1208015"/>
                <a:gd name="connsiteY8" fmla="*/ 167780 h 49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015" h="494950">
                  <a:moveTo>
                    <a:pt x="0" y="167780"/>
                  </a:moveTo>
                  <a:lnTo>
                    <a:pt x="151002" y="0"/>
                  </a:lnTo>
                  <a:lnTo>
                    <a:pt x="494951" y="201336"/>
                  </a:lnTo>
                  <a:lnTo>
                    <a:pt x="755010" y="16778"/>
                  </a:lnTo>
                  <a:lnTo>
                    <a:pt x="1208015" y="318781"/>
                  </a:lnTo>
                  <a:lnTo>
                    <a:pt x="1057013" y="478172"/>
                  </a:lnTo>
                  <a:lnTo>
                    <a:pt x="763399" y="276836"/>
                  </a:lnTo>
                  <a:lnTo>
                    <a:pt x="494951" y="494950"/>
                  </a:lnTo>
                  <a:lnTo>
                    <a:pt x="0" y="167780"/>
                  </a:lnTo>
                  <a:close/>
                </a:path>
              </a:pathLst>
            </a:cu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Seta para baixo 12">
              <a:extLst>
                <a:ext uri="{FF2B5EF4-FFF2-40B4-BE49-F238E27FC236}">
                  <a16:creationId xmlns:a16="http://schemas.microsoft.com/office/drawing/2014/main" id="{3CA3FB54-92F5-4C68-8895-EEA94796EE8C}"/>
                </a:ext>
              </a:extLst>
            </p:cNvPr>
            <p:cNvSpPr/>
            <p:nvPr/>
          </p:nvSpPr>
          <p:spPr>
            <a:xfrm rot="8843233">
              <a:off x="4802741" y="6138909"/>
              <a:ext cx="180000" cy="360000"/>
            </a:xfrm>
            <a:prstGeom prst="downArrow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 Light" panose="020F030202020403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506AED1-7018-4118-8C5F-0ADD5F9A7F2D}"/>
                </a:ext>
              </a:extLst>
            </p:cNvPr>
            <p:cNvSpPr txBox="1"/>
            <p:nvPr/>
          </p:nvSpPr>
          <p:spPr>
            <a:xfrm>
              <a:off x="4617809" y="6403483"/>
              <a:ext cx="8703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solidFill>
                    <a:srgbClr val="FFD44B"/>
                  </a:solidFill>
                  <a:latin typeface="Calibri Light" panose="020F0302020204030204" pitchFamily="34" charset="0"/>
                </a:rPr>
                <a:t>ψ</a:t>
              </a:r>
              <a:r>
                <a:rPr lang="pt-BR" sz="2400" dirty="0">
                  <a:solidFill>
                    <a:srgbClr val="FFD44B"/>
                  </a:solidFill>
                  <a:latin typeface="Calibri Light" panose="020F0302020204030204" pitchFamily="34" charset="0"/>
                </a:rPr>
                <a:t> </a:t>
              </a:r>
              <a:r>
                <a:rPr lang="pt-BR" dirty="0">
                  <a:solidFill>
                    <a:srgbClr val="FFD44B"/>
                  </a:solidFill>
                  <a:latin typeface="Calibri Light" panose="020F0302020204030204" pitchFamily="34" charset="0"/>
                </a:rPr>
                <a:t>(</a:t>
              </a:r>
              <a:r>
                <a:rPr lang="pt-BR" dirty="0" err="1">
                  <a:solidFill>
                    <a:srgbClr val="FFD44B"/>
                  </a:solidFill>
                  <a:latin typeface="Calibri Light" panose="020F0302020204030204" pitchFamily="34" charset="0"/>
                </a:rPr>
                <a:t>Psi</a:t>
              </a:r>
              <a:r>
                <a:rPr lang="pt-BR" dirty="0">
                  <a:solidFill>
                    <a:srgbClr val="FFD44B"/>
                  </a:solidFill>
                  <a:latin typeface="Calibri Light" panose="020F0302020204030204" pitchFamily="34" charset="0"/>
                </a:rPr>
                <a:t>)</a:t>
              </a: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F74577A5-B3CB-4CA0-A5E5-F31718E73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59" y="3856846"/>
            <a:ext cx="3020602" cy="206626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B9247B-57DE-4D4D-936F-1C0F14D1ECA9}"/>
              </a:ext>
            </a:extLst>
          </p:cNvPr>
          <p:cNvSpPr txBox="1"/>
          <p:nvPr/>
        </p:nvSpPr>
        <p:spPr>
          <a:xfrm>
            <a:off x="7103367" y="3160315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BC9ED"/>
                </a:solidFill>
                <a:latin typeface="Calibri Light" panose="020F0302020204030204" pitchFamily="34" charset="0"/>
              </a:rPr>
              <a:t>Φ</a:t>
            </a:r>
            <a:r>
              <a:rPr lang="pt-BR" sz="2400" dirty="0">
                <a:solidFill>
                  <a:srgbClr val="FBC9ED"/>
                </a:solidFill>
                <a:latin typeface="Calibri Light" panose="020F0302020204030204" pitchFamily="34" charset="0"/>
              </a:rPr>
              <a:t> </a:t>
            </a:r>
            <a:r>
              <a:rPr lang="pt-BR" dirty="0">
                <a:solidFill>
                  <a:srgbClr val="FBC9ED"/>
                </a:solidFill>
                <a:latin typeface="Calibri Light" panose="020F0302020204030204" pitchFamily="34" charset="0"/>
              </a:rPr>
              <a:t>(</a:t>
            </a:r>
            <a:r>
              <a:rPr lang="pt-BR" dirty="0" err="1">
                <a:solidFill>
                  <a:srgbClr val="FBC9ED"/>
                </a:solidFill>
                <a:latin typeface="Calibri Light" panose="020F0302020204030204" pitchFamily="34" charset="0"/>
              </a:rPr>
              <a:t>Phi</a:t>
            </a:r>
            <a:r>
              <a:rPr lang="pt-BR" dirty="0">
                <a:solidFill>
                  <a:srgbClr val="FBC9ED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4C7459-172B-40B7-92FD-63D0D3D529E2}"/>
              </a:ext>
            </a:extLst>
          </p:cNvPr>
          <p:cNvSpPr txBox="1"/>
          <p:nvPr/>
        </p:nvSpPr>
        <p:spPr>
          <a:xfrm>
            <a:off x="10112561" y="3138483"/>
            <a:ext cx="870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D44B"/>
                </a:solidFill>
                <a:latin typeface="Calibri Light" panose="020F0302020204030204" pitchFamily="34" charset="0"/>
              </a:rPr>
              <a:t>ψ</a:t>
            </a:r>
            <a:r>
              <a:rPr lang="pt-BR" sz="2400" dirty="0">
                <a:solidFill>
                  <a:srgbClr val="FFD44B"/>
                </a:solidFill>
                <a:latin typeface="Calibri Light" panose="020F0302020204030204" pitchFamily="34" charset="0"/>
              </a:rPr>
              <a:t> </a:t>
            </a:r>
            <a:r>
              <a:rPr lang="pt-BR" dirty="0">
                <a:solidFill>
                  <a:srgbClr val="FFD44B"/>
                </a:solidFill>
                <a:latin typeface="Calibri Light" panose="020F0302020204030204" pitchFamily="34" charset="0"/>
              </a:rPr>
              <a:t>(</a:t>
            </a:r>
            <a:r>
              <a:rPr lang="pt-BR" dirty="0" err="1">
                <a:solidFill>
                  <a:srgbClr val="FFD44B"/>
                </a:solidFill>
                <a:latin typeface="Calibri Light" panose="020F0302020204030204" pitchFamily="34" charset="0"/>
              </a:rPr>
              <a:t>Psi</a:t>
            </a:r>
            <a:r>
              <a:rPr lang="pt-BR" dirty="0">
                <a:solidFill>
                  <a:srgbClr val="FFD44B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15" name="Cruz 14">
            <a:extLst>
              <a:ext uri="{FF2B5EF4-FFF2-40B4-BE49-F238E27FC236}">
                <a16:creationId xmlns:a16="http://schemas.microsoft.com/office/drawing/2014/main" id="{1C135E3D-2747-4C0A-B0A4-B6E30AFC2D96}"/>
              </a:ext>
            </a:extLst>
          </p:cNvPr>
          <p:cNvSpPr/>
          <p:nvPr/>
        </p:nvSpPr>
        <p:spPr>
          <a:xfrm rot="2217306">
            <a:off x="9239753" y="1840977"/>
            <a:ext cx="319958" cy="319958"/>
          </a:xfrm>
          <a:prstGeom prst="plus">
            <a:avLst>
              <a:gd name="adj" fmla="val 46774"/>
            </a:avLst>
          </a:prstGeom>
          <a:solidFill>
            <a:srgbClr val="FF0000">
              <a:alpha val="4313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 Light" panose="020F0302020204030204" pitchFamily="34" charset="0"/>
            </a:endParaRPr>
          </a:p>
        </p:txBody>
      </p:sp>
      <p:sp>
        <p:nvSpPr>
          <p:cNvPr id="16" name="Seta para baixo 32">
            <a:extLst>
              <a:ext uri="{FF2B5EF4-FFF2-40B4-BE49-F238E27FC236}">
                <a16:creationId xmlns:a16="http://schemas.microsoft.com/office/drawing/2014/main" id="{7DAE5ED6-6AA5-496E-823B-0C116F8A8896}"/>
              </a:ext>
            </a:extLst>
          </p:cNvPr>
          <p:cNvSpPr/>
          <p:nvPr/>
        </p:nvSpPr>
        <p:spPr>
          <a:xfrm rot="1940175">
            <a:off x="9729926" y="1444695"/>
            <a:ext cx="180000" cy="36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 Light" panose="020F030202020403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C4C73DF-D888-4070-8AD1-D6A1E5422C52}"/>
              </a:ext>
            </a:extLst>
          </p:cNvPr>
          <p:cNvSpPr txBox="1"/>
          <p:nvPr/>
        </p:nvSpPr>
        <p:spPr>
          <a:xfrm>
            <a:off x="9122861" y="1047198"/>
            <a:ext cx="127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ω</a:t>
            </a:r>
            <a:r>
              <a:rPr lang="pt-BR" sz="24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(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Omega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)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6C954D4-D983-4FEC-A83B-069DFBD554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6564" y="1171345"/>
            <a:ext cx="6952053" cy="1440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709102C-3318-4777-898B-CDD37566C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82" y="3805115"/>
            <a:ext cx="3020577" cy="206625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B734C75-6A60-42A0-BE86-5EDF03583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3" y="2046157"/>
            <a:ext cx="3033382" cy="2389423"/>
          </a:xfrm>
          <a:prstGeom prst="rect">
            <a:avLst/>
          </a:prstGeom>
        </p:spPr>
      </p:pic>
      <p:pic>
        <p:nvPicPr>
          <p:cNvPr id="22" name="Imagem 10">
            <a:extLst>
              <a:ext uri="{FF2B5EF4-FFF2-40B4-BE49-F238E27FC236}">
                <a16:creationId xmlns:a16="http://schemas.microsoft.com/office/drawing/2014/main" id="{292485E3-2343-49A8-A435-DC763DDC6C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r="14724"/>
          <a:stretch/>
        </p:blipFill>
        <p:spPr>
          <a:xfrm>
            <a:off x="1420119" y="752905"/>
            <a:ext cx="2011152" cy="12016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1">
            <a:extLst>
              <a:ext uri="{FF2B5EF4-FFF2-40B4-BE49-F238E27FC236}">
                <a16:creationId xmlns:a16="http://schemas.microsoft.com/office/drawing/2014/main" id="{ECDA3B9F-DBE2-45C0-8D48-F5D178619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chemeClr val="accent1"/>
                </a:solidFill>
              </a:rPr>
              <a:t>Origem do sinal de CD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F8815F-ACF0-433B-82EC-4FA2EF1207FA}"/>
              </a:ext>
            </a:extLst>
          </p:cNvPr>
          <p:cNvSpPr/>
          <p:nvPr/>
        </p:nvSpPr>
        <p:spPr>
          <a:xfrm>
            <a:off x="381063" y="45085"/>
            <a:ext cx="4214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Inherently asymmetric chromophores:</a:t>
            </a:r>
          </a:p>
          <a:p>
            <a:r>
              <a:rPr lang="en-US" dirty="0"/>
              <a:t>amide chromophores of the peptide bonds</a:t>
            </a:r>
          </a:p>
        </p:txBody>
      </p:sp>
    </p:spTree>
    <p:extLst>
      <p:ext uri="{BB962C8B-B14F-4D97-AF65-F5344CB8AC3E}">
        <p14:creationId xmlns:p14="http://schemas.microsoft.com/office/powerpoint/2010/main" val="9613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 animBg="1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BA9C8C-D04C-4F55-B660-D91F70ABA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57" y="936989"/>
            <a:ext cx="3450189" cy="2366142"/>
          </a:xfrm>
          <a:prstGeom prst="rect">
            <a:avLst/>
          </a:prstGeom>
        </p:spPr>
      </p:pic>
      <p:sp>
        <p:nvSpPr>
          <p:cNvPr id="10" name="Espaço Reservado para Número de Slide 1">
            <a:extLst>
              <a:ext uri="{FF2B5EF4-FFF2-40B4-BE49-F238E27FC236}">
                <a16:creationId xmlns:a16="http://schemas.microsoft.com/office/drawing/2014/main" id="{D683D647-4FA1-4B84-B621-3C0443BB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3698" y="5009083"/>
            <a:ext cx="2743200" cy="365125"/>
          </a:xfrm>
        </p:spPr>
        <p:txBody>
          <a:bodyPr/>
          <a:lstStyle/>
          <a:p>
            <a:fld id="{2246CAA4-A734-4DEC-8BD8-6D4AD1666F8C}" type="slidenum">
              <a:rPr lang="pt-BR" smtClean="0"/>
              <a:t>21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095D39F-50A5-4F68-AA64-9B5B6D692DBF}"/>
                  </a:ext>
                </a:extLst>
              </p:cNvPr>
              <p:cNvSpPr txBox="1"/>
              <p:nvPr/>
            </p:nvSpPr>
            <p:spPr>
              <a:xfrm>
                <a:off x="1003527" y="475521"/>
                <a:ext cx="31666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𝐿𝐶𝑃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095D39F-50A5-4F68-AA64-9B5B6D692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27" y="475521"/>
                <a:ext cx="3166636" cy="307777"/>
              </a:xfrm>
              <a:prstGeom prst="rect">
                <a:avLst/>
              </a:prstGeom>
              <a:blipFill>
                <a:blip r:embed="rId3"/>
                <a:stretch>
                  <a:fillRect l="-771" t="-2000" r="-1734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027C5F8-AD5F-466D-9354-996F6382DED4}"/>
                  </a:ext>
                </a:extLst>
              </p:cNvPr>
              <p:cNvSpPr txBox="1"/>
              <p:nvPr/>
            </p:nvSpPr>
            <p:spPr>
              <a:xfrm>
                <a:off x="4391482" y="342547"/>
                <a:ext cx="17475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𝐿𝐶𝑃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𝐿𝐶𝑃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027C5F8-AD5F-466D-9354-996F6382D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82" y="342547"/>
                <a:ext cx="1747530" cy="553998"/>
              </a:xfrm>
              <a:prstGeom prst="rect">
                <a:avLst/>
              </a:prstGeom>
              <a:blipFill>
                <a:blip r:embed="rId4"/>
                <a:stretch>
                  <a:fillRect l="-2439" r="-243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72E18C19-4993-4AC0-BEBF-B44B540431FE}"/>
              </a:ext>
            </a:extLst>
          </p:cNvPr>
          <p:cNvSpPr txBox="1"/>
          <p:nvPr/>
        </p:nvSpPr>
        <p:spPr>
          <a:xfrm>
            <a:off x="217365" y="4151388"/>
            <a:ext cx="692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Normalizando as absorbâncias pela concentração (C) e caminho ótico (l):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50D3384-640A-48CE-A477-6FF4416E6C55}"/>
                  </a:ext>
                </a:extLst>
              </p:cNvPr>
              <p:cNvSpPr txBox="1"/>
              <p:nvPr/>
            </p:nvSpPr>
            <p:spPr>
              <a:xfrm>
                <a:off x="2242833" y="1966172"/>
                <a:ext cx="2609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𝐿𝐶𝑃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).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50D3384-640A-48CE-A477-6FF4416E6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33" y="1966172"/>
                <a:ext cx="2609112" cy="307777"/>
              </a:xfrm>
              <a:prstGeom prst="rect">
                <a:avLst/>
              </a:prstGeom>
              <a:blipFill>
                <a:blip r:embed="rId5"/>
                <a:stretch>
                  <a:fillRect t="-4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9A53EF1-16D7-40F7-8C48-5BCBA764490A}"/>
                  </a:ext>
                </a:extLst>
              </p:cNvPr>
              <p:cNvSpPr txBox="1"/>
              <p:nvPr/>
            </p:nvSpPr>
            <p:spPr>
              <a:xfrm>
                <a:off x="1751545" y="2550326"/>
                <a:ext cx="3664080" cy="2769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, </a:t>
                </a:r>
                <a:r>
                  <a:rPr lang="pt-BR" sz="1600" dirty="0"/>
                  <a:t>[M</a:t>
                </a:r>
                <a:r>
                  <a:rPr lang="pt-BR" sz="1600" baseline="30000" dirty="0"/>
                  <a:t>-1</a:t>
                </a:r>
                <a:r>
                  <a:rPr lang="pt-BR" sz="1600" dirty="0"/>
                  <a:t>.cm</a:t>
                </a:r>
                <a:r>
                  <a:rPr lang="pt-BR" sz="1600" baseline="30000" dirty="0"/>
                  <a:t>-1</a:t>
                </a:r>
                <a:r>
                  <a:rPr lang="pt-BR" sz="1600" dirty="0"/>
                  <a:t>] 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9A53EF1-16D7-40F7-8C48-5BCBA7644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545" y="2550326"/>
                <a:ext cx="3664080" cy="276999"/>
              </a:xfrm>
              <a:prstGeom prst="rect">
                <a:avLst/>
              </a:prstGeom>
              <a:blipFill>
                <a:blip r:embed="rId6"/>
                <a:stretch>
                  <a:fillRect l="-832" t="-28261" r="-249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>
            <a:extLst>
              <a:ext uri="{FF2B5EF4-FFF2-40B4-BE49-F238E27FC236}">
                <a16:creationId xmlns:a16="http://schemas.microsoft.com/office/drawing/2014/main" id="{FD245982-86FF-4F65-9990-39E78A232A1C}"/>
              </a:ext>
            </a:extLst>
          </p:cNvPr>
          <p:cNvSpPr txBox="1"/>
          <p:nvPr/>
        </p:nvSpPr>
        <p:spPr>
          <a:xfrm>
            <a:off x="2315674" y="2827325"/>
            <a:ext cx="246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Molar circular </a:t>
            </a:r>
            <a:r>
              <a:rPr lang="pt-BR" dirty="0" err="1"/>
              <a:t>dichroism</a:t>
            </a:r>
            <a:endParaRPr lang="pt-BR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B688502B-12A6-4E34-99BB-443015F1C5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20720"/>
            <a:ext cx="2057627" cy="2078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7">
                <a:extLst>
                  <a:ext uri="{FF2B5EF4-FFF2-40B4-BE49-F238E27FC236}">
                    <a16:creationId xmlns:a16="http://schemas.microsoft.com/office/drawing/2014/main" id="{F4F60662-0E5C-4647-9833-B027C2B88D7B}"/>
                  </a:ext>
                </a:extLst>
              </p:cNvPr>
              <p:cNvSpPr txBox="1"/>
              <p:nvPr/>
            </p:nvSpPr>
            <p:spPr>
              <a:xfrm>
                <a:off x="1864099" y="4714285"/>
                <a:ext cx="3629455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=3298.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, </a:t>
                </a:r>
                <a:r>
                  <a:rPr lang="pt-BR" sz="1600" dirty="0"/>
                  <a:t>[degree.cm</a:t>
                </a:r>
                <a:r>
                  <a:rPr lang="pt-BR" sz="1600" baseline="30000" dirty="0"/>
                  <a:t>2</a:t>
                </a:r>
                <a:r>
                  <a:rPr lang="pt-BR" sz="1600" dirty="0"/>
                  <a:t>.dmol</a:t>
                </a:r>
                <a:r>
                  <a:rPr lang="pt-BR" sz="1600" baseline="30000" dirty="0"/>
                  <a:t>-1</a:t>
                </a:r>
                <a:r>
                  <a:rPr lang="pt-BR" sz="1600" dirty="0"/>
                  <a:t>] </a:t>
                </a:r>
              </a:p>
            </p:txBody>
          </p:sp>
        </mc:Choice>
        <mc:Fallback xmlns="">
          <p:sp>
            <p:nvSpPr>
              <p:cNvPr id="13" name="CaixaDeTexto 17">
                <a:extLst>
                  <a:ext uri="{FF2B5EF4-FFF2-40B4-BE49-F238E27FC236}">
                    <a16:creationId xmlns:a16="http://schemas.microsoft.com/office/drawing/2014/main" id="{F4F60662-0E5C-4647-9833-B027C2B88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099" y="4714285"/>
                <a:ext cx="3629455" cy="276999"/>
              </a:xfrm>
              <a:prstGeom prst="rect">
                <a:avLst/>
              </a:prstGeom>
              <a:blipFill>
                <a:blip r:embed="rId8"/>
                <a:stretch>
                  <a:fillRect l="-168" t="-28261" r="-252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8">
            <a:extLst>
              <a:ext uri="{FF2B5EF4-FFF2-40B4-BE49-F238E27FC236}">
                <a16:creationId xmlns:a16="http://schemas.microsoft.com/office/drawing/2014/main" id="{5C332697-733B-49C0-9261-FE03F0C14C8E}"/>
              </a:ext>
            </a:extLst>
          </p:cNvPr>
          <p:cNvSpPr txBox="1"/>
          <p:nvPr/>
        </p:nvSpPr>
        <p:spPr>
          <a:xfrm>
            <a:off x="2680421" y="5009083"/>
            <a:ext cx="187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Elipticidade</a:t>
            </a:r>
            <a:r>
              <a:rPr lang="en-US" dirty="0"/>
              <a:t> molar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5547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C0023D-7C29-484F-B3B4-BF60FE62664E}"/>
              </a:ext>
            </a:extLst>
          </p:cNvPr>
          <p:cNvSpPr txBox="1"/>
          <p:nvPr/>
        </p:nvSpPr>
        <p:spPr>
          <a:xfrm>
            <a:off x="1262955" y="3470923"/>
            <a:ext cx="8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Fitas-</a:t>
            </a:r>
            <a:r>
              <a:rPr lang="el-GR" dirty="0">
                <a:solidFill>
                  <a:srgbClr val="FF0000"/>
                </a:solidFill>
              </a:rPr>
              <a:t>β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FD39E-BDBF-42EE-84A5-D64A78934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9"/>
          <a:stretch/>
        </p:blipFill>
        <p:spPr>
          <a:xfrm>
            <a:off x="90325" y="3788661"/>
            <a:ext cx="3366297" cy="237276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20D6BA4-1D3B-41F2-BD2F-E1BD95E26F30}"/>
              </a:ext>
            </a:extLst>
          </p:cNvPr>
          <p:cNvSpPr/>
          <p:nvPr/>
        </p:nvSpPr>
        <p:spPr>
          <a:xfrm>
            <a:off x="2262966" y="6161425"/>
            <a:ext cx="320351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• negative </a:t>
            </a:r>
            <a:r>
              <a:rPr lang="pt-BR" dirty="0" err="1"/>
              <a:t>at</a:t>
            </a:r>
            <a:r>
              <a:rPr lang="pt-BR" dirty="0"/>
              <a:t> 218 </a:t>
            </a:r>
            <a:r>
              <a:rPr lang="pt-BR" dirty="0" err="1"/>
              <a:t>nm</a:t>
            </a:r>
            <a:r>
              <a:rPr lang="pt-BR" dirty="0"/>
              <a:t> (</a:t>
            </a:r>
            <a:r>
              <a:rPr lang="pt-BR" dirty="0">
                <a:latin typeface="Symbol" panose="05050102010706020507" pitchFamily="18" charset="2"/>
              </a:rPr>
              <a:t>p</a:t>
            </a:r>
            <a:r>
              <a:rPr lang="pt-BR" dirty="0"/>
              <a:t> -&gt; </a:t>
            </a:r>
            <a:r>
              <a:rPr lang="pt-BR" dirty="0">
                <a:latin typeface="Symbol" panose="05050102010706020507" pitchFamily="18" charset="2"/>
              </a:rPr>
              <a:t>p</a:t>
            </a:r>
            <a:r>
              <a:rPr lang="pt-BR" dirty="0"/>
              <a:t>*)</a:t>
            </a:r>
          </a:p>
          <a:p>
            <a:r>
              <a:rPr lang="pt-BR" dirty="0"/>
              <a:t>• positive </a:t>
            </a:r>
            <a:r>
              <a:rPr lang="pt-BR" dirty="0" err="1"/>
              <a:t>at</a:t>
            </a:r>
            <a:r>
              <a:rPr lang="pt-BR" dirty="0"/>
              <a:t> 196 </a:t>
            </a:r>
            <a:r>
              <a:rPr lang="pt-BR" dirty="0" err="1"/>
              <a:t>nm</a:t>
            </a:r>
            <a:r>
              <a:rPr lang="pt-BR" dirty="0"/>
              <a:t> (n -&gt; </a:t>
            </a:r>
            <a:r>
              <a:rPr lang="pt-BR" dirty="0">
                <a:latin typeface="Symbol" panose="05050102010706020507" pitchFamily="18" charset="2"/>
              </a:rPr>
              <a:t>p</a:t>
            </a:r>
            <a:r>
              <a:rPr lang="pt-BR" dirty="0"/>
              <a:t>*)</a:t>
            </a:r>
          </a:p>
        </p:txBody>
      </p:sp>
      <p:pic>
        <p:nvPicPr>
          <p:cNvPr id="30" name="Imagem 15">
            <a:extLst>
              <a:ext uri="{FF2B5EF4-FFF2-40B4-BE49-F238E27FC236}">
                <a16:creationId xmlns:a16="http://schemas.microsoft.com/office/drawing/2014/main" id="{73EBAC07-EA98-4F30-BB99-A40798DB7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5" y="95562"/>
            <a:ext cx="4640459" cy="31824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9F7D18-BC5B-4C56-8D32-DA39456B1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93" y="3429000"/>
            <a:ext cx="3203510" cy="2590758"/>
          </a:xfrm>
          <a:prstGeom prst="rect">
            <a:avLst/>
          </a:prstGeom>
        </p:spPr>
      </p:pic>
      <p:sp>
        <p:nvSpPr>
          <p:cNvPr id="36" name="Retângulo 9">
            <a:extLst>
              <a:ext uri="{FF2B5EF4-FFF2-40B4-BE49-F238E27FC236}">
                <a16:creationId xmlns:a16="http://schemas.microsoft.com/office/drawing/2014/main" id="{A8967F22-E642-42A6-8AF8-42FB0A270D16}"/>
              </a:ext>
            </a:extLst>
          </p:cNvPr>
          <p:cNvSpPr/>
          <p:nvPr/>
        </p:nvSpPr>
        <p:spPr>
          <a:xfrm>
            <a:off x="8030045" y="194181"/>
            <a:ext cx="1655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Random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coil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64C4F28-3999-4C82-98CC-E0496DBDA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183" y="566230"/>
            <a:ext cx="2940920" cy="2392442"/>
          </a:xfrm>
          <a:prstGeom prst="rect">
            <a:avLst/>
          </a:prstGeom>
        </p:spPr>
      </p:pic>
      <p:sp>
        <p:nvSpPr>
          <p:cNvPr id="35" name="Retângulo 8">
            <a:extLst>
              <a:ext uri="{FF2B5EF4-FFF2-40B4-BE49-F238E27FC236}">
                <a16:creationId xmlns:a16="http://schemas.microsoft.com/office/drawing/2014/main" id="{C8B70B5F-1144-4A06-8A0C-E0EE41C68E29}"/>
              </a:ext>
            </a:extLst>
          </p:cNvPr>
          <p:cNvSpPr/>
          <p:nvPr/>
        </p:nvSpPr>
        <p:spPr>
          <a:xfrm>
            <a:off x="8857903" y="566230"/>
            <a:ext cx="31183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• positive </a:t>
            </a:r>
            <a:r>
              <a:rPr lang="pt-BR" dirty="0" err="1"/>
              <a:t>at</a:t>
            </a:r>
            <a:r>
              <a:rPr lang="pt-BR" dirty="0"/>
              <a:t> 212 </a:t>
            </a:r>
            <a:r>
              <a:rPr lang="pt-BR" dirty="0" err="1"/>
              <a:t>nm</a:t>
            </a:r>
            <a:r>
              <a:rPr lang="pt-BR" dirty="0"/>
              <a:t> (</a:t>
            </a:r>
            <a:r>
              <a:rPr lang="pt-BR" dirty="0">
                <a:latin typeface="Symbol" panose="05050102010706020507" pitchFamily="18" charset="2"/>
              </a:rPr>
              <a:t>p</a:t>
            </a:r>
            <a:r>
              <a:rPr lang="pt-BR" dirty="0"/>
              <a:t> -&gt; </a:t>
            </a:r>
            <a:r>
              <a:rPr lang="pt-BR" dirty="0">
                <a:latin typeface="Symbol" panose="05050102010706020507" pitchFamily="18" charset="2"/>
              </a:rPr>
              <a:t>p</a:t>
            </a:r>
            <a:r>
              <a:rPr lang="pt-BR" dirty="0"/>
              <a:t>*)</a:t>
            </a:r>
          </a:p>
          <a:p>
            <a:r>
              <a:rPr lang="pt-BR" dirty="0"/>
              <a:t>• negative </a:t>
            </a:r>
            <a:r>
              <a:rPr lang="pt-BR" dirty="0" err="1"/>
              <a:t>at</a:t>
            </a:r>
            <a:r>
              <a:rPr lang="pt-BR" dirty="0"/>
              <a:t> 195 </a:t>
            </a:r>
            <a:r>
              <a:rPr lang="pt-BR" dirty="0" err="1"/>
              <a:t>nm</a:t>
            </a:r>
            <a:r>
              <a:rPr lang="pt-BR" dirty="0"/>
              <a:t> (n -&gt; </a:t>
            </a:r>
            <a:r>
              <a:rPr lang="pt-BR" dirty="0">
                <a:latin typeface="Symbol" panose="05050102010706020507" pitchFamily="18" charset="2"/>
              </a:rPr>
              <a:t>p</a:t>
            </a:r>
            <a:r>
              <a:rPr lang="pt-BR" dirty="0"/>
              <a:t>*)</a:t>
            </a:r>
          </a:p>
        </p:txBody>
      </p:sp>
      <p:sp>
        <p:nvSpPr>
          <p:cNvPr id="39" name="CaixaDeTexto 15">
            <a:extLst>
              <a:ext uri="{FF2B5EF4-FFF2-40B4-BE49-F238E27FC236}">
                <a16:creationId xmlns:a16="http://schemas.microsoft.com/office/drawing/2014/main" id="{92BE1E92-04B7-4C9B-89DE-C591B69B35E2}"/>
              </a:ext>
            </a:extLst>
          </p:cNvPr>
          <p:cNvSpPr txBox="1"/>
          <p:nvPr/>
        </p:nvSpPr>
        <p:spPr>
          <a:xfrm>
            <a:off x="6178981" y="320241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Hélices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24BFF4C-D95E-4641-ACB2-9BD4D97F829B}"/>
              </a:ext>
            </a:extLst>
          </p:cNvPr>
          <p:cNvSpPr/>
          <p:nvPr/>
        </p:nvSpPr>
        <p:spPr>
          <a:xfrm>
            <a:off x="7321617" y="5884426"/>
            <a:ext cx="453821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•</a:t>
            </a:r>
            <a:r>
              <a:rPr lang="en-US" dirty="0"/>
              <a:t> positive (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-&gt;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*) perpendicular at 192 nm</a:t>
            </a:r>
          </a:p>
          <a:p>
            <a:r>
              <a:rPr lang="pt-BR" dirty="0"/>
              <a:t>•</a:t>
            </a:r>
            <a:r>
              <a:rPr lang="en-US" dirty="0"/>
              <a:t> negative (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-&gt;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*) parallel at 208 nm </a:t>
            </a:r>
          </a:p>
          <a:p>
            <a:r>
              <a:rPr lang="pt-BR" dirty="0"/>
              <a:t>• </a:t>
            </a:r>
            <a:r>
              <a:rPr lang="en-US" dirty="0"/>
              <a:t>negative at 222 nm (n -&gt;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*)</a:t>
            </a:r>
          </a:p>
        </p:txBody>
      </p:sp>
      <p:pic>
        <p:nvPicPr>
          <p:cNvPr id="40" name="Imagem 10">
            <a:extLst>
              <a:ext uri="{FF2B5EF4-FFF2-40B4-BE49-F238E27FC236}">
                <a16:creationId xmlns:a16="http://schemas.microsoft.com/office/drawing/2014/main" id="{04538CD8-5044-4750-BD60-539BB393B1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r="14724"/>
          <a:stretch/>
        </p:blipFill>
        <p:spPr>
          <a:xfrm>
            <a:off x="5248454" y="889395"/>
            <a:ext cx="2011152" cy="12016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69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  <p:bldP spid="36" grpId="0"/>
      <p:bldP spid="35" grpId="0" animBg="1"/>
      <p:bldP spid="39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9C0062-CF81-4CAE-A87D-B1935E5BA36F}"/>
              </a:ext>
            </a:extLst>
          </p:cNvPr>
          <p:cNvSpPr txBox="1"/>
          <p:nvPr/>
        </p:nvSpPr>
        <p:spPr>
          <a:xfrm>
            <a:off x="315362" y="1748361"/>
            <a:ext cx="595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espectro total é a combinação linear de três componentes: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55CC0-9598-4FA0-AA32-B16A100A8DEA}"/>
                  </a:ext>
                </a:extLst>
              </p:cNvPr>
              <p:cNvSpPr txBox="1"/>
              <p:nvPr/>
            </p:nvSpPr>
            <p:spPr>
              <a:xfrm>
                <a:off x="6269492" y="1718738"/>
                <a:ext cx="3484993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pt-B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 dirty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2400" i="1" dirty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𝑟𝑐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55CC0-9598-4FA0-AA32-B16A100A8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492" y="1718738"/>
                <a:ext cx="3484993" cy="398955"/>
              </a:xfrm>
              <a:prstGeom prst="rect">
                <a:avLst/>
              </a:prstGeom>
              <a:blipFill>
                <a:blip r:embed="rId2"/>
                <a:stretch>
                  <a:fillRect l="-2972" t="-23077" r="-35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E5E5A38-31F6-4E87-904B-D66992EAA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70143"/>
            <a:ext cx="2286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73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83470D-592F-4D31-B19C-4D42C11A8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37" y="2897381"/>
            <a:ext cx="3682387" cy="363281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1E95F69-3B1B-4CF4-B08D-7D0F4FB98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24" y="207343"/>
            <a:ext cx="3604267" cy="231953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6774966-86EF-4E0F-8AA3-1DCEBFBFC44C}"/>
              </a:ext>
            </a:extLst>
          </p:cNvPr>
          <p:cNvSpPr txBox="1"/>
          <p:nvPr/>
        </p:nvSpPr>
        <p:spPr>
          <a:xfrm>
            <a:off x="1676186" y="533255"/>
            <a:ext cx="2633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1"/>
                </a:solidFill>
              </a:rPr>
              <a:t>MPC2 + 0.03% DDM + </a:t>
            </a:r>
            <a:r>
              <a:rPr lang="pt-BR" sz="1600" dirty="0" err="1">
                <a:solidFill>
                  <a:schemeClr val="accent1"/>
                </a:solidFill>
              </a:rPr>
              <a:t>ligands</a:t>
            </a:r>
            <a:endParaRPr lang="pt-BR" sz="1600" dirty="0">
              <a:solidFill>
                <a:schemeClr val="accent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86D5AF3-BF22-4C41-AEB1-F255524CF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09" y="944628"/>
            <a:ext cx="4203546" cy="53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12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234285" y="3905077"/>
            <a:ext cx="679508" cy="671118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904334" y="1891206"/>
            <a:ext cx="679508" cy="67111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9843382" y="3213844"/>
            <a:ext cx="252000" cy="72000"/>
          </a:xfrm>
          <a:prstGeom prst="rect">
            <a:avLst/>
          </a:prstGeom>
          <a:solidFill>
            <a:srgbClr val="092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9843382" y="2584196"/>
            <a:ext cx="252000" cy="7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843382" y="2796292"/>
            <a:ext cx="25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843382" y="3005068"/>
            <a:ext cx="252000" cy="72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0069886" y="2451564"/>
            <a:ext cx="9909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Helices</a:t>
            </a:r>
            <a:endParaRPr lang="pt-BR" sz="1400" dirty="0"/>
          </a:p>
          <a:p>
            <a:r>
              <a:rPr lang="pt-BR" sz="1400" dirty="0" err="1"/>
              <a:t>Sheets</a:t>
            </a:r>
            <a:endParaRPr lang="pt-BR" sz="1400" dirty="0"/>
          </a:p>
          <a:p>
            <a:r>
              <a:rPr lang="pt-BR" sz="1400" dirty="0" err="1"/>
              <a:t>Turns</a:t>
            </a:r>
            <a:endParaRPr lang="pt-BR" sz="1400" dirty="0"/>
          </a:p>
          <a:p>
            <a:r>
              <a:rPr lang="pt-BR" sz="1400" dirty="0" err="1"/>
              <a:t>Disordered</a:t>
            </a:r>
            <a:endParaRPr lang="pt-BR" sz="1400" dirty="0"/>
          </a:p>
        </p:txBody>
      </p:sp>
      <p:sp>
        <p:nvSpPr>
          <p:cNvPr id="15" name="Colchete Esquerdo 14"/>
          <p:cNvSpPr/>
          <p:nvPr/>
        </p:nvSpPr>
        <p:spPr>
          <a:xfrm rot="5400000">
            <a:off x="7762150" y="389595"/>
            <a:ext cx="206852" cy="2659224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7228543" y="1283773"/>
            <a:ext cx="1318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Buffer, pH 7.0</a:t>
            </a:r>
          </a:p>
        </p:txBody>
      </p:sp>
      <p:sp>
        <p:nvSpPr>
          <p:cNvPr id="18" name="CaixaDeTexto 17"/>
          <p:cNvSpPr txBox="1"/>
          <p:nvPr/>
        </p:nvSpPr>
        <p:spPr>
          <a:xfrm rot="2700000">
            <a:off x="5673922" y="5320621"/>
            <a:ext cx="704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- TCEP</a:t>
            </a:r>
          </a:p>
        </p:txBody>
      </p:sp>
      <p:sp>
        <p:nvSpPr>
          <p:cNvPr id="20" name="CaixaDeTexto 19"/>
          <p:cNvSpPr txBox="1"/>
          <p:nvPr/>
        </p:nvSpPr>
        <p:spPr>
          <a:xfrm rot="2700000">
            <a:off x="3698019" y="5301952"/>
            <a:ext cx="646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- </a:t>
            </a:r>
            <a:r>
              <a:rPr lang="pt-BR" sz="1600" dirty="0" err="1"/>
              <a:t>Glyc</a:t>
            </a:r>
            <a:endParaRPr lang="pt-BR" sz="1600" dirty="0"/>
          </a:p>
        </p:txBody>
      </p:sp>
      <p:sp>
        <p:nvSpPr>
          <p:cNvPr id="21" name="CaixaDeTexto 20"/>
          <p:cNvSpPr txBox="1"/>
          <p:nvPr/>
        </p:nvSpPr>
        <p:spPr>
          <a:xfrm rot="2700000">
            <a:off x="4264243" y="549557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150 </a:t>
            </a:r>
            <a:r>
              <a:rPr lang="pt-BR" sz="1600" dirty="0" err="1"/>
              <a:t>mM</a:t>
            </a:r>
            <a:r>
              <a:rPr lang="pt-BR" sz="1600" dirty="0"/>
              <a:t> Salt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765438" y="874889"/>
            <a:ext cx="873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Standard protein </a:t>
            </a:r>
            <a:r>
              <a:rPr lang="pt-BR" sz="1600" dirty="0" err="1"/>
              <a:t>solution</a:t>
            </a:r>
            <a:r>
              <a:rPr lang="pt-BR" sz="1600" dirty="0"/>
              <a:t>: 300 </a:t>
            </a:r>
            <a:r>
              <a:rPr lang="pt-BR" sz="1600" dirty="0" err="1"/>
              <a:t>mM</a:t>
            </a:r>
            <a:r>
              <a:rPr lang="pt-BR" sz="1600" dirty="0"/>
              <a:t> Salt, 30 </a:t>
            </a:r>
            <a:r>
              <a:rPr lang="pt-BR" sz="1600" dirty="0" err="1"/>
              <a:t>mM</a:t>
            </a:r>
            <a:r>
              <a:rPr lang="pt-BR" sz="1600" dirty="0"/>
              <a:t> Buffer pH 8.0, 5 % </a:t>
            </a:r>
            <a:r>
              <a:rPr lang="pt-BR" sz="1600" dirty="0" err="1"/>
              <a:t>glycerol</a:t>
            </a:r>
            <a:r>
              <a:rPr lang="pt-BR" sz="1600" dirty="0"/>
              <a:t>, 0.5 </a:t>
            </a:r>
            <a:r>
              <a:rPr lang="pt-BR" sz="1600" dirty="0" err="1"/>
              <a:t>mM</a:t>
            </a:r>
            <a:r>
              <a:rPr lang="pt-BR" sz="1600" dirty="0"/>
              <a:t> TCEP + 0.03 % DDM</a:t>
            </a:r>
          </a:p>
        </p:txBody>
      </p:sp>
      <p:sp>
        <p:nvSpPr>
          <p:cNvPr id="24" name="Colchete Esquerdo 23"/>
          <p:cNvSpPr/>
          <p:nvPr/>
        </p:nvSpPr>
        <p:spPr>
          <a:xfrm rot="5400000">
            <a:off x="4462224" y="402034"/>
            <a:ext cx="206852" cy="2659224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3928617" y="1296212"/>
            <a:ext cx="1318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Buffer, pH 8.0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569502" y="2042099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DDM, 0.03 %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572608" y="2717013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UDM, 0.09 %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805956" y="4055970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NM, 0.9%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655761" y="3384680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DM, 0.03%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65438" y="4738650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OG, 0.03%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08AA44D-5E44-4E95-941F-E78DE16AFE75}"/>
              </a:ext>
            </a:extLst>
          </p:cNvPr>
          <p:cNvSpPr txBox="1"/>
          <p:nvPr/>
        </p:nvSpPr>
        <p:spPr>
          <a:xfrm rot="2700000">
            <a:off x="4852434" y="5684142"/>
            <a:ext cx="1749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-</a:t>
            </a:r>
            <a:r>
              <a:rPr lang="pt-BR" sz="1600" dirty="0" err="1"/>
              <a:t>Glyc</a:t>
            </a:r>
            <a:r>
              <a:rPr lang="pt-BR" sz="1600" dirty="0"/>
              <a:t>, 150 </a:t>
            </a:r>
            <a:r>
              <a:rPr lang="pt-BR" sz="1600" dirty="0" err="1"/>
              <a:t>mM</a:t>
            </a:r>
            <a:r>
              <a:rPr lang="pt-BR" sz="1600" dirty="0"/>
              <a:t> Salt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36EB58E-E80E-4DEF-8706-C7CEF442EA6A}"/>
              </a:ext>
            </a:extLst>
          </p:cNvPr>
          <p:cNvSpPr txBox="1"/>
          <p:nvPr/>
        </p:nvSpPr>
        <p:spPr>
          <a:xfrm rot="2700000">
            <a:off x="2971229" y="5433764"/>
            <a:ext cx="1022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/>
              <a:t>Detergent</a:t>
            </a:r>
            <a:endParaRPr lang="pt-BR" sz="160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723146E-168B-44B9-A345-C3355237DB07}"/>
              </a:ext>
            </a:extLst>
          </p:cNvPr>
          <p:cNvSpPr txBox="1"/>
          <p:nvPr/>
        </p:nvSpPr>
        <p:spPr>
          <a:xfrm rot="2700000">
            <a:off x="9014142" y="5313630"/>
            <a:ext cx="704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- TCEP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50B1C28-B4B0-453F-BC5B-88A7A2549760}"/>
              </a:ext>
            </a:extLst>
          </p:cNvPr>
          <p:cNvSpPr txBox="1"/>
          <p:nvPr/>
        </p:nvSpPr>
        <p:spPr>
          <a:xfrm rot="2700000">
            <a:off x="7038239" y="5294961"/>
            <a:ext cx="646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- </a:t>
            </a:r>
            <a:r>
              <a:rPr lang="pt-BR" sz="1600" dirty="0" err="1"/>
              <a:t>Glyc</a:t>
            </a:r>
            <a:endParaRPr lang="pt-BR" sz="1600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A1E768B-83B0-4A3E-93C7-8CA07ABA844F}"/>
              </a:ext>
            </a:extLst>
          </p:cNvPr>
          <p:cNvSpPr txBox="1"/>
          <p:nvPr/>
        </p:nvSpPr>
        <p:spPr>
          <a:xfrm rot="2700000">
            <a:off x="7604463" y="5488586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150 </a:t>
            </a:r>
            <a:r>
              <a:rPr lang="pt-BR" sz="1600" dirty="0" err="1"/>
              <a:t>mM</a:t>
            </a:r>
            <a:r>
              <a:rPr lang="pt-BR" sz="1600" dirty="0"/>
              <a:t> Salt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6E57A2F-85D6-40A4-865B-932B3CCB01CF}"/>
              </a:ext>
            </a:extLst>
          </p:cNvPr>
          <p:cNvSpPr txBox="1"/>
          <p:nvPr/>
        </p:nvSpPr>
        <p:spPr>
          <a:xfrm rot="2700000">
            <a:off x="8192654" y="5677151"/>
            <a:ext cx="1749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-</a:t>
            </a:r>
            <a:r>
              <a:rPr lang="pt-BR" sz="1600" dirty="0" err="1"/>
              <a:t>Glyc</a:t>
            </a:r>
            <a:r>
              <a:rPr lang="pt-BR" sz="1600" dirty="0"/>
              <a:t>, 150 </a:t>
            </a:r>
            <a:r>
              <a:rPr lang="pt-BR" sz="1600" dirty="0" err="1"/>
              <a:t>mM</a:t>
            </a:r>
            <a:r>
              <a:rPr lang="pt-BR" sz="1600" dirty="0"/>
              <a:t> Salt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4A95FCB5-BCED-4B1F-99A9-9D591DD61B79}"/>
              </a:ext>
            </a:extLst>
          </p:cNvPr>
          <p:cNvSpPr txBox="1"/>
          <p:nvPr/>
        </p:nvSpPr>
        <p:spPr>
          <a:xfrm rot="2700000">
            <a:off x="6311449" y="5426773"/>
            <a:ext cx="1022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/>
              <a:t>Detergent</a:t>
            </a:r>
            <a:endParaRPr lang="pt-BR" sz="1600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197D2A6-0E78-44F5-B67B-140AF24B2EA8}"/>
              </a:ext>
            </a:extLst>
          </p:cNvPr>
          <p:cNvGrpSpPr/>
          <p:nvPr/>
        </p:nvGrpSpPr>
        <p:grpSpPr>
          <a:xfrm>
            <a:off x="2950423" y="1903960"/>
            <a:ext cx="6553426" cy="3330772"/>
            <a:chOff x="2824588" y="2440855"/>
            <a:chExt cx="6553426" cy="333077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77" t="20204" r="55275" b="12263"/>
            <a:stretch/>
          </p:blipFill>
          <p:spPr>
            <a:xfrm>
              <a:off x="2828658" y="2440855"/>
              <a:ext cx="6549356" cy="3330772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946F70E3-B8F2-4EF8-A550-1569F6809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77" t="60904" r="55275" b="25411"/>
            <a:stretch/>
          </p:blipFill>
          <p:spPr>
            <a:xfrm>
              <a:off x="2824588" y="3779640"/>
              <a:ext cx="6549356" cy="674914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AED52B48-2EA6-4F64-8E95-D5032F539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77" t="47283" r="55275" b="39096"/>
            <a:stretch/>
          </p:blipFill>
          <p:spPr>
            <a:xfrm>
              <a:off x="2828239" y="4456585"/>
              <a:ext cx="6549356" cy="671808"/>
            </a:xfrm>
            <a:prstGeom prst="rect">
              <a:avLst/>
            </a:prstGeom>
          </p:spPr>
        </p:pic>
      </p:grp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4B7980B-6DCB-423C-97F7-921DE130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AA4-A734-4DEC-8BD8-6D4AD1666F8C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0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79481E4-D46B-4CBD-B634-6F1DB77B0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529" y="632083"/>
            <a:ext cx="85029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 o vetor do campo elétrico (</a:t>
            </a:r>
            <a:r>
              <a:rPr kumimoji="0" lang="pt-PT" altLang="pt-BR" sz="20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medido em um ponto fixo do espaço</a:t>
            </a: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oscila ao longo de uma linha reta, então as ondas são chamadas de </a:t>
            </a:r>
            <a:r>
              <a:rPr kumimoji="0" lang="pt-PT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ondas plano-polarizadas </a:t>
            </a: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ou </a:t>
            </a:r>
            <a:r>
              <a:rPr kumimoji="0" lang="pt-PT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polarizadas linearmente</a:t>
            </a: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569F694-5EFD-4DF9-8BBA-D2E5844D3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0" y="1983122"/>
            <a:ext cx="3048000" cy="2143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CAC36A6-3D88-4B8E-8EDD-F342A7CFF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39" y="1983121"/>
            <a:ext cx="2143125" cy="214312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07CE5CB-DFB7-4B71-930D-8DBBD6C08800}"/>
              </a:ext>
            </a:extLst>
          </p:cNvPr>
          <p:cNvSpPr/>
          <p:nvPr/>
        </p:nvSpPr>
        <p:spPr>
          <a:xfrm>
            <a:off x="7852073" y="1600985"/>
            <a:ext cx="190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detecção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DB90B34-B682-474D-833F-14452571B11A}"/>
              </a:ext>
            </a:extLst>
          </p:cNvPr>
          <p:cNvSpPr/>
          <p:nvPr/>
        </p:nvSpPr>
        <p:spPr>
          <a:xfrm>
            <a:off x="5115557" y="1605400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Perspectiva lateral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392B5BB-25B2-4740-B229-A40E772FE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0" y="4412158"/>
            <a:ext cx="3048000" cy="21431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DE972CF-FEB5-4ED0-8985-7BB5EA9D1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40" y="4412158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3DDFE4C-F055-4506-A80F-97E3A8E9812F}"/>
                  </a:ext>
                </a:extLst>
              </p:cNvPr>
              <p:cNvSpPr txBox="1"/>
              <p:nvPr/>
            </p:nvSpPr>
            <p:spPr>
              <a:xfrm>
                <a:off x="9962011" y="2712558"/>
                <a:ext cx="1354986" cy="679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rgbClr val="00B050"/>
                    </a:solidFill>
                  </a:rPr>
                  <a:t>Polarização</a:t>
                </a:r>
              </a:p>
              <a:p>
                <a:pPr algn="ctr"/>
                <a:r>
                  <a:rPr lang="pt-BR" dirty="0">
                    <a:solidFill>
                      <a:srgbClr val="00B050"/>
                    </a:solidFill>
                  </a:rPr>
                  <a:t>Vertical,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</m:oMath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3DDFE4C-F055-4506-A80F-97E3A8E98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011" y="2712558"/>
                <a:ext cx="1354986" cy="679930"/>
              </a:xfrm>
              <a:prstGeom prst="rect">
                <a:avLst/>
              </a:prstGeom>
              <a:blipFill>
                <a:blip r:embed="rId6"/>
                <a:stretch>
                  <a:fillRect l="-2703" t="-5357" b="-133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27AB14-104C-4EFD-9422-51398C6404E9}"/>
                  </a:ext>
                </a:extLst>
              </p:cNvPr>
              <p:cNvSpPr txBox="1"/>
              <p:nvPr/>
            </p:nvSpPr>
            <p:spPr>
              <a:xfrm>
                <a:off x="9968327" y="5143755"/>
                <a:ext cx="1625830" cy="679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rgbClr val="FF0000"/>
                    </a:solidFill>
                  </a:rPr>
                  <a:t>Polarização</a:t>
                </a:r>
              </a:p>
              <a:p>
                <a:pPr algn="ctr"/>
                <a:r>
                  <a:rPr lang="pt-BR" dirty="0">
                    <a:solidFill>
                      <a:srgbClr val="FF0000"/>
                    </a:solidFill>
                  </a:rPr>
                  <a:t>Horizontal,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27AB14-104C-4EFD-9422-51398C640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327" y="5143755"/>
                <a:ext cx="1625830" cy="679930"/>
              </a:xfrm>
              <a:prstGeom prst="rect">
                <a:avLst/>
              </a:prstGeom>
              <a:blipFill>
                <a:blip r:embed="rId7"/>
                <a:stretch>
                  <a:fillRect l="-2622" t="-5405" b="-144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ED7B530-CE0A-4368-B0C1-F19F19B0E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PARTE I: Ondas eletromagnéticas e tipos de polarização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5BF9B6-3BFA-4A12-9490-9A45F0181CFC}"/>
                  </a:ext>
                </a:extLst>
              </p:cNvPr>
              <p:cNvSpPr txBox="1"/>
              <p:nvPr/>
            </p:nvSpPr>
            <p:spPr>
              <a:xfrm>
                <a:off x="770471" y="2741348"/>
                <a:ext cx="367812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acc>
                      <m:r>
                        <a:rPr lang="pt-BR" b="0" i="1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solidFill>
                                        <a:srgbClr val="33CC3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solidFill>
                                        <a:srgbClr val="33CC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33CC33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 −2</m:t>
                          </m:r>
                          <m:r>
                            <a:rPr lang="pt-BR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5BF9B6-3BFA-4A12-9490-9A45F0181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71" y="2741348"/>
                <a:ext cx="3678123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EAD330C-099C-4930-9C25-6E3A9AABCC62}"/>
                  </a:ext>
                </a:extLst>
              </p:cNvPr>
              <p:cNvSpPr txBox="1"/>
              <p:nvPr/>
            </p:nvSpPr>
            <p:spPr>
              <a:xfrm>
                <a:off x="807917" y="5115100"/>
                <a:ext cx="364067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acc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−2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EAD330C-099C-4930-9C25-6E3A9AABC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17" y="5115100"/>
                <a:ext cx="3640677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F852517A-7600-4A19-8E09-AF3517F2C341}"/>
              </a:ext>
            </a:extLst>
          </p:cNvPr>
          <p:cNvCxnSpPr>
            <a:cxnSpLocks/>
          </p:cNvCxnSpPr>
          <p:nvPr/>
        </p:nvCxnSpPr>
        <p:spPr>
          <a:xfrm flipH="1">
            <a:off x="7264867" y="1812022"/>
            <a:ext cx="629173" cy="4362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D46B97F5-02B1-4A27-9249-8EC3E73C1FF5}"/>
              </a:ext>
            </a:extLst>
          </p:cNvPr>
          <p:cNvSpPr/>
          <p:nvPr/>
        </p:nvSpPr>
        <p:spPr>
          <a:xfrm>
            <a:off x="310718" y="4252404"/>
            <a:ext cx="11505461" cy="2379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2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61489849-0F76-416D-AEC2-740EC489689F}"/>
              </a:ext>
            </a:extLst>
          </p:cNvPr>
          <p:cNvCxnSpPr/>
          <p:nvPr/>
        </p:nvCxnSpPr>
        <p:spPr>
          <a:xfrm flipV="1">
            <a:off x="4925284" y="4370664"/>
            <a:ext cx="2365695" cy="5285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807959AC-759D-4FB2-B246-7341E6D6F3A9}"/>
              </a:ext>
            </a:extLst>
          </p:cNvPr>
          <p:cNvCxnSpPr>
            <a:cxnSpLocks/>
          </p:cNvCxnSpPr>
          <p:nvPr/>
        </p:nvCxnSpPr>
        <p:spPr>
          <a:xfrm flipV="1">
            <a:off x="4925284" y="2817302"/>
            <a:ext cx="107658" cy="20818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69B67310-1D49-4735-BF92-32EE883BCB39}"/>
              </a:ext>
            </a:extLst>
          </p:cNvPr>
          <p:cNvCxnSpPr/>
          <p:nvPr/>
        </p:nvCxnSpPr>
        <p:spPr>
          <a:xfrm flipV="1">
            <a:off x="5032942" y="2288795"/>
            <a:ext cx="2365695" cy="528507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800FACE-B556-44CC-BCCD-790443FB9A14}"/>
              </a:ext>
            </a:extLst>
          </p:cNvPr>
          <p:cNvCxnSpPr>
            <a:cxnSpLocks/>
          </p:cNvCxnSpPr>
          <p:nvPr/>
        </p:nvCxnSpPr>
        <p:spPr>
          <a:xfrm flipV="1">
            <a:off x="7290979" y="2288795"/>
            <a:ext cx="107658" cy="2081869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A00C2C85-C5A7-42BF-9F3E-764D74368A49}"/>
              </a:ext>
            </a:extLst>
          </p:cNvPr>
          <p:cNvCxnSpPr/>
          <p:nvPr/>
        </p:nvCxnSpPr>
        <p:spPr>
          <a:xfrm flipV="1">
            <a:off x="4925284" y="2288795"/>
            <a:ext cx="2473353" cy="2610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0925FEA-8C53-40B6-8074-B8D9B3F245E1}"/>
              </a:ext>
            </a:extLst>
          </p:cNvPr>
          <p:cNvCxnSpPr/>
          <p:nvPr/>
        </p:nvCxnSpPr>
        <p:spPr>
          <a:xfrm flipH="1" flipV="1">
            <a:off x="5032942" y="2817302"/>
            <a:ext cx="2258037" cy="15533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ED98701-73A3-43BA-AABB-6273F0643426}"/>
                  </a:ext>
                </a:extLst>
              </p:cNvPr>
              <p:cNvSpPr txBox="1"/>
              <p:nvPr/>
            </p:nvSpPr>
            <p:spPr>
              <a:xfrm>
                <a:off x="6037983" y="4714505"/>
                <a:ext cx="2530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ED98701-73A3-43BA-AABB-6273F0643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983" y="4714505"/>
                <a:ext cx="253082" cy="369332"/>
              </a:xfrm>
              <a:prstGeom prst="rect">
                <a:avLst/>
              </a:prstGeom>
              <a:blipFill>
                <a:blip r:embed="rId2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A3AB7F1-9C62-4D3D-810E-4AD381450B5B}"/>
                  </a:ext>
                </a:extLst>
              </p:cNvPr>
              <p:cNvSpPr txBox="1"/>
              <p:nvPr/>
            </p:nvSpPr>
            <p:spPr>
              <a:xfrm>
                <a:off x="4623502" y="3673570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A3AB7F1-9C62-4D3D-810E-4AD381450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502" y="3673570"/>
                <a:ext cx="244682" cy="369332"/>
              </a:xfrm>
              <a:prstGeom prst="rect">
                <a:avLst/>
              </a:prstGeom>
              <a:blipFill>
                <a:blip r:embed="rId3"/>
                <a:stretch>
                  <a:fillRect l="-21951" t="-38333" r="-95122" b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F6FFE7B-5278-4C84-A7E3-D162030DDE10}"/>
                  </a:ext>
                </a:extLst>
              </p:cNvPr>
              <p:cNvSpPr/>
              <p:nvPr/>
            </p:nvSpPr>
            <p:spPr>
              <a:xfrm rot="18806695">
                <a:off x="6485694" y="2923620"/>
                <a:ext cx="905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sz="2400" dirty="0">
                    <a:solidFill>
                      <a:schemeClr val="accent6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pt-BR" sz="2400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F6FFE7B-5278-4C84-A7E3-D162030DD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06695">
                <a:off x="6485694" y="2923620"/>
                <a:ext cx="905248" cy="461665"/>
              </a:xfrm>
              <a:prstGeom prst="rect">
                <a:avLst/>
              </a:prstGeom>
              <a:blipFill>
                <a:blip r:embed="rId4"/>
                <a:stretch>
                  <a:fillRect l="-63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2964342-65D8-4AC7-A55E-D35865070045}"/>
                  </a:ext>
                </a:extLst>
              </p:cNvPr>
              <p:cNvSpPr/>
              <p:nvPr/>
            </p:nvSpPr>
            <p:spPr>
              <a:xfrm rot="2108510">
                <a:off x="5979142" y="3849375"/>
                <a:ext cx="8459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sz="2400" dirty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pt-BR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2964342-65D8-4AC7-A55E-D35865070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8510">
                <a:off x="5979142" y="3849375"/>
                <a:ext cx="845937" cy="461665"/>
              </a:xfrm>
              <a:prstGeom prst="rect">
                <a:avLst/>
              </a:prstGeom>
              <a:blipFill>
                <a:blip r:embed="rId5"/>
                <a:stretch>
                  <a:fillRect t="-83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">
            <a:extLst>
              <a:ext uri="{FF2B5EF4-FFF2-40B4-BE49-F238E27FC236}">
                <a16:creationId xmlns:a16="http://schemas.microsoft.com/office/drawing/2014/main" id="{63DD2191-051F-4CA0-B2D2-35D8CB00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930069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dirty="0">
                <a:latin typeface="Arial" panose="020B0604020202020204" pitchFamily="34" charset="0"/>
              </a:rPr>
              <a:t>Um p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aralelogramo tem os lados opostos iguais (e paralelos), de forma que (</a:t>
            </a:r>
            <a:r>
              <a:rPr kumimoji="0" lang="pt-BR" altLang="pt-B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= (</a:t>
            </a:r>
            <a:r>
              <a:rPr kumimoji="0" lang="pt-BR" altLang="pt-B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e (</a:t>
            </a:r>
            <a:r>
              <a:rPr kumimoji="0" lang="pt-BR" altLang="pt-B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= (</a:t>
            </a:r>
            <a:r>
              <a:rPr kumimoji="0" lang="pt-BR" altLang="pt-B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 </a:t>
            </a:r>
            <a:endParaRPr kumimoji="0" lang="pt-BR" altLang="pt-BR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AutoShape 2" descr="{\displaystyle 2(AB)^{2}+2(BC)^{2}=(AC)^{2}+(BD)^{2}}">
            <a:extLst>
              <a:ext uri="{FF2B5EF4-FFF2-40B4-BE49-F238E27FC236}">
                <a16:creationId xmlns:a16="http://schemas.microsoft.com/office/drawing/2014/main" id="{31CB284B-AFE3-4629-ACCF-CFF1FBE020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9750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788AFF6-888A-49CC-AE29-7C2904621692}"/>
              </a:ext>
            </a:extLst>
          </p:cNvPr>
          <p:cNvSpPr txBox="1"/>
          <p:nvPr/>
        </p:nvSpPr>
        <p:spPr>
          <a:xfrm>
            <a:off x="4761222" y="492799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055237E-93E6-4DCE-9464-02A917163C67}"/>
              </a:ext>
            </a:extLst>
          </p:cNvPr>
          <p:cNvSpPr txBox="1"/>
          <p:nvPr/>
        </p:nvSpPr>
        <p:spPr>
          <a:xfrm>
            <a:off x="7249041" y="192394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90266DD-4913-4843-9C3A-7AE37E2C022D}"/>
              </a:ext>
            </a:extLst>
          </p:cNvPr>
          <p:cNvSpPr txBox="1"/>
          <p:nvPr/>
        </p:nvSpPr>
        <p:spPr>
          <a:xfrm>
            <a:off x="7258303" y="4375149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C7543D-DE95-483F-B7EB-53FE7048A205}"/>
              </a:ext>
            </a:extLst>
          </p:cNvPr>
          <p:cNvSpPr txBox="1"/>
          <p:nvPr/>
        </p:nvSpPr>
        <p:spPr>
          <a:xfrm>
            <a:off x="4728311" y="2461494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</a:t>
            </a: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2D6EDAFA-4F47-49C1-B680-193113BB7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Regra do paralelogramo</a:t>
            </a:r>
          </a:p>
        </p:txBody>
      </p:sp>
    </p:spTree>
    <p:extLst>
      <p:ext uri="{BB962C8B-B14F-4D97-AF65-F5344CB8AC3E}">
        <p14:creationId xmlns:p14="http://schemas.microsoft.com/office/powerpoint/2010/main" val="42116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ADE5A6D-2B3F-418B-8794-BBEAA932B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94" y="2903996"/>
            <a:ext cx="3048000" cy="21431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A416126-FD60-49A8-9075-CFF9A9D8F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92" y="2896757"/>
            <a:ext cx="2143125" cy="214312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911D129-599D-488D-8787-DBF8E9AB6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I: Superposição de ondas plano-polarizadas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4C315B7-74EA-47A2-9B4C-9E8D72C22B7E}"/>
                  </a:ext>
                </a:extLst>
              </p:cNvPr>
              <p:cNvSpPr txBox="1"/>
              <p:nvPr/>
            </p:nvSpPr>
            <p:spPr>
              <a:xfrm>
                <a:off x="5264458" y="5848790"/>
                <a:ext cx="1663084" cy="3105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4C315B7-74EA-47A2-9B4C-9E8D72C22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58" y="5848790"/>
                <a:ext cx="1663084" cy="310598"/>
              </a:xfrm>
              <a:prstGeom prst="rect">
                <a:avLst/>
              </a:prstGeom>
              <a:blipFill>
                <a:blip r:embed="rId4"/>
                <a:stretch>
                  <a:fillRect l="-5147" t="-13725" b="-47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B55D535-10B6-4F4B-919C-164E24510FDC}"/>
                  </a:ext>
                </a:extLst>
              </p:cNvPr>
              <p:cNvSpPr txBox="1"/>
              <p:nvPr/>
            </p:nvSpPr>
            <p:spPr>
              <a:xfrm>
                <a:off x="5041854" y="5051596"/>
                <a:ext cx="2125069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rgbClr val="3399FF"/>
                    </a:solidFill>
                  </a:rPr>
                  <a:t> </a:t>
                </a:r>
                <a:r>
                  <a:rPr lang="pt-BR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B55D535-10B6-4F4B-919C-164E24510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54" y="5051596"/>
                <a:ext cx="2125069" cy="335413"/>
              </a:xfrm>
              <a:prstGeom prst="rect">
                <a:avLst/>
              </a:prstGeom>
              <a:blipFill>
                <a:blip r:embed="rId5"/>
                <a:stretch>
                  <a:fillRect l="-287" t="-7273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ipse 2">
            <a:extLst>
              <a:ext uri="{FF2B5EF4-FFF2-40B4-BE49-F238E27FC236}">
                <a16:creationId xmlns:a16="http://schemas.microsoft.com/office/drawing/2014/main" id="{980BE2D5-3FFC-4A21-8692-A632D8E23E42}"/>
              </a:ext>
            </a:extLst>
          </p:cNvPr>
          <p:cNvSpPr/>
          <p:nvPr/>
        </p:nvSpPr>
        <p:spPr>
          <a:xfrm>
            <a:off x="6357091" y="5462999"/>
            <a:ext cx="570451" cy="1082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753CDE5A-B3F7-4654-998F-327CF12F1F06}"/>
                  </a:ext>
                </a:extLst>
              </p:cNvPr>
              <p:cNvSpPr/>
              <p:nvPr/>
            </p:nvSpPr>
            <p:spPr>
              <a:xfrm>
                <a:off x="4412419" y="1721291"/>
                <a:ext cx="33374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753CDE5A-B3F7-4654-998F-327CF12F1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419" y="1721291"/>
                <a:ext cx="3337452" cy="369332"/>
              </a:xfrm>
              <a:prstGeom prst="rect">
                <a:avLst/>
              </a:prstGeom>
              <a:blipFill>
                <a:blip r:embed="rId6"/>
                <a:stretch>
                  <a:fillRect l="-1280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E14BEE66-7428-4070-9014-CCDBED714FFF}"/>
              </a:ext>
            </a:extLst>
          </p:cNvPr>
          <p:cNvSpPr/>
          <p:nvPr/>
        </p:nvSpPr>
        <p:spPr>
          <a:xfrm>
            <a:off x="4092171" y="2530902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Perspectiva lateral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9D74654-6B88-4277-97B2-769855EB851D}"/>
              </a:ext>
            </a:extLst>
          </p:cNvPr>
          <p:cNvSpPr/>
          <p:nvPr/>
        </p:nvSpPr>
        <p:spPr>
          <a:xfrm>
            <a:off x="6740813" y="2514561"/>
            <a:ext cx="190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detecção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D3860F35-27A8-4B3D-ACF5-FA3D41B402BD}"/>
              </a:ext>
            </a:extLst>
          </p:cNvPr>
          <p:cNvCxnSpPr>
            <a:cxnSpLocks/>
          </p:cNvCxnSpPr>
          <p:nvPr/>
        </p:nvCxnSpPr>
        <p:spPr>
          <a:xfrm flipH="1">
            <a:off x="6153607" y="2725598"/>
            <a:ext cx="629173" cy="4362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5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A57FFC2-6148-4E66-9810-EE083A0BD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94" y="2096349"/>
            <a:ext cx="3048000" cy="21431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8572DFE-73E0-4FA3-AD3E-14C1AF5CC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92" y="2103039"/>
            <a:ext cx="2143125" cy="214312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0986AF8-8861-4A3A-8356-666AA76F1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I: Superposição de ondas plano-polarizadas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91295D-5B46-4BAC-B816-A6DCD3A0AC4C}"/>
                  </a:ext>
                </a:extLst>
              </p:cNvPr>
              <p:cNvSpPr txBox="1"/>
              <p:nvPr/>
            </p:nvSpPr>
            <p:spPr>
              <a:xfrm>
                <a:off x="4384236" y="5180904"/>
                <a:ext cx="3430106" cy="3124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pt-BR" dirty="0"/>
                      <m:t>=</m:t>
                    </m:r>
                    <m:r>
                      <m:rPr>
                        <m:nor/>
                      </m:rPr>
                      <a:rPr lang="pt-BR" dirty="0">
                        <a:solidFill>
                          <a:srgbClr val="00B050"/>
                        </a:solidFill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h𝑜𝑟𝑎𝑟𝑖𝑜</m:t>
                            </m:r>
                          </m:sub>
                        </m:sSub>
                      </m:e>
                    </m:acc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e>
                    </m:acc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91295D-5B46-4BAC-B816-A6DCD3A0A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236" y="5180904"/>
                <a:ext cx="3430106" cy="312458"/>
              </a:xfrm>
              <a:prstGeom prst="rect">
                <a:avLst/>
              </a:prstGeom>
              <a:blipFill>
                <a:blip r:embed="rId4"/>
                <a:stretch>
                  <a:fillRect l="-2309" t="-13725" r="-1599" b="-45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F10014E-32F4-4C6C-AD7A-F73D1DBB7167}"/>
                  </a:ext>
                </a:extLst>
              </p:cNvPr>
              <p:cNvSpPr txBox="1"/>
              <p:nvPr/>
            </p:nvSpPr>
            <p:spPr>
              <a:xfrm>
                <a:off x="4765017" y="4246252"/>
                <a:ext cx="2683107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rgbClr val="3399FF"/>
                    </a:solidFill>
                  </a:rPr>
                  <a:t> </a:t>
                </a:r>
                <a:r>
                  <a:rPr lang="pt-BR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𝑐𝑡𝑒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F10014E-32F4-4C6C-AD7A-F73D1DBB7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017" y="4246252"/>
                <a:ext cx="2683107" cy="335413"/>
              </a:xfrm>
              <a:prstGeom prst="rect">
                <a:avLst/>
              </a:prstGeom>
              <a:blipFill>
                <a:blip r:embed="rId5"/>
                <a:stretch>
                  <a:fillRect l="-455" t="-7273" r="-1818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lipse 23">
            <a:extLst>
              <a:ext uri="{FF2B5EF4-FFF2-40B4-BE49-F238E27FC236}">
                <a16:creationId xmlns:a16="http://schemas.microsoft.com/office/drawing/2014/main" id="{2E2DF2D5-D5FD-4275-B38F-F428CCEE4566}"/>
              </a:ext>
            </a:extLst>
          </p:cNvPr>
          <p:cNvSpPr/>
          <p:nvPr/>
        </p:nvSpPr>
        <p:spPr>
          <a:xfrm>
            <a:off x="7174242" y="5033135"/>
            <a:ext cx="795300" cy="6079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E402224C-2DF0-4E28-BA54-54C51F0A9D42}"/>
                  </a:ext>
                </a:extLst>
              </p:cNvPr>
              <p:cNvSpPr/>
              <p:nvPr/>
            </p:nvSpPr>
            <p:spPr>
              <a:xfrm>
                <a:off x="3144476" y="924336"/>
                <a:ext cx="5923674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E402224C-2DF0-4E28-BA54-54C51F0A9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476" y="924336"/>
                <a:ext cx="5923674" cy="425181"/>
              </a:xfrm>
              <a:prstGeom prst="rect">
                <a:avLst/>
              </a:prstGeom>
              <a:blipFill>
                <a:blip r:embed="rId6"/>
                <a:stretch>
                  <a:fillRect l="-103" b="-202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1F49F02-E2FD-43A9-9693-4BDFCE88A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" y="5823027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onda resultante se propaga como uma função descrevendo uma </a:t>
            </a:r>
            <a:r>
              <a:rPr kumimoji="0" lang="pt-PT" altLang="pt-BR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espiral de mão direita </a:t>
            </a: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em vez de uma descrevendo uma curva senoidal, quando vista da direção de propagação. 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7C7DFF6-BF2D-4A2E-8566-08D4A4CEB62E}"/>
              </a:ext>
            </a:extLst>
          </p:cNvPr>
          <p:cNvGrpSpPr/>
          <p:nvPr/>
        </p:nvGrpSpPr>
        <p:grpSpPr>
          <a:xfrm>
            <a:off x="4092171" y="1725995"/>
            <a:ext cx="4554100" cy="647265"/>
            <a:chOff x="4092171" y="1725995"/>
            <a:chExt cx="4554100" cy="647265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C9E40ECC-CC35-40EF-9E78-13C213BF1624}"/>
                </a:ext>
              </a:extLst>
            </p:cNvPr>
            <p:cNvSpPr/>
            <p:nvPr/>
          </p:nvSpPr>
          <p:spPr>
            <a:xfrm>
              <a:off x="4092171" y="1742336"/>
              <a:ext cx="18993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Perspectiva lateral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19A02CE1-E8FA-4E04-99ED-290B8625A841}"/>
                </a:ext>
              </a:extLst>
            </p:cNvPr>
            <p:cNvSpPr/>
            <p:nvPr/>
          </p:nvSpPr>
          <p:spPr>
            <a:xfrm>
              <a:off x="6740813" y="1725995"/>
              <a:ext cx="19054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dirty="0"/>
                <a:t>Plano de detecção</a:t>
              </a:r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F63AE3CF-78A2-4E43-937C-4153C073C1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3607" y="1937032"/>
              <a:ext cx="629173" cy="43622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910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482C6B2-D853-4C95-A442-6AD9B353F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94" y="2103039"/>
            <a:ext cx="3048000" cy="2143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E1C293C-DE6C-4DC9-B509-DC6981EF4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79" y="2102362"/>
            <a:ext cx="2143125" cy="2143125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C0D855C4-85FC-469F-9A6C-D42CD2842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I: Superposição de ondas plano-polarizadas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B16C4C0-77D5-4447-9E18-25698C166E83}"/>
                  </a:ext>
                </a:extLst>
              </p:cNvPr>
              <p:cNvSpPr txBox="1"/>
              <p:nvPr/>
            </p:nvSpPr>
            <p:spPr>
              <a:xfrm>
                <a:off x="4765017" y="4254641"/>
                <a:ext cx="2683107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rgbClr val="3399FF"/>
                    </a:solidFill>
                  </a:rPr>
                  <a:t> </a:t>
                </a:r>
                <a:r>
                  <a:rPr lang="pt-BR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𝑐𝑡𝑒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B16C4C0-77D5-4447-9E18-25698C166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017" y="4254641"/>
                <a:ext cx="2683107" cy="335413"/>
              </a:xfrm>
              <a:prstGeom prst="rect">
                <a:avLst/>
              </a:prstGeom>
              <a:blipFill>
                <a:blip r:embed="rId4"/>
                <a:stretch>
                  <a:fillRect l="-455" t="-7273" r="-1818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E7E1A86-B045-4D4F-969D-DABF6774CE65}"/>
                  </a:ext>
                </a:extLst>
              </p:cNvPr>
              <p:cNvSpPr/>
              <p:nvPr/>
            </p:nvSpPr>
            <p:spPr>
              <a:xfrm>
                <a:off x="3057915" y="924336"/>
                <a:ext cx="6096797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E7E1A86-B045-4D4F-969D-DABF6774C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15" y="924336"/>
                <a:ext cx="6096797" cy="425181"/>
              </a:xfrm>
              <a:prstGeom prst="rect">
                <a:avLst/>
              </a:prstGeom>
              <a:blipFill>
                <a:blip r:embed="rId5"/>
                <a:stretch>
                  <a:fillRect l="-100" b="-202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">
            <a:extLst>
              <a:ext uri="{FF2B5EF4-FFF2-40B4-BE49-F238E27FC236}">
                <a16:creationId xmlns:a16="http://schemas.microsoft.com/office/drawing/2014/main" id="{F2CB097D-39E1-4C96-8C77-3626EC94E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" y="5823027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onda resultante se propaga como uma função descrevendo uma </a:t>
            </a:r>
            <a:r>
              <a:rPr kumimoji="0" lang="pt-PT" altLang="pt-BR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espiral de mão esquerda </a:t>
            </a: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em vez de uma descrevendo uma curva senoidal, quando vista da direção de propagação.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1F5895C-4A84-4F65-8E09-DA5983DF15BA}"/>
              </a:ext>
            </a:extLst>
          </p:cNvPr>
          <p:cNvSpPr/>
          <p:nvPr/>
        </p:nvSpPr>
        <p:spPr>
          <a:xfrm>
            <a:off x="4092171" y="1742336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Perspectiva lateral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E0D2F0D-4FD3-45A9-BDA5-A3B8CB8DAA75}"/>
              </a:ext>
            </a:extLst>
          </p:cNvPr>
          <p:cNvSpPr/>
          <p:nvPr/>
        </p:nvSpPr>
        <p:spPr>
          <a:xfrm>
            <a:off x="6740813" y="1725995"/>
            <a:ext cx="190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detecção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E95D94B8-8987-4E47-825A-C0A54B25BED7}"/>
              </a:ext>
            </a:extLst>
          </p:cNvPr>
          <p:cNvCxnSpPr>
            <a:cxnSpLocks/>
          </p:cNvCxnSpPr>
          <p:nvPr/>
        </p:nvCxnSpPr>
        <p:spPr>
          <a:xfrm flipH="1">
            <a:off x="6153607" y="1937032"/>
            <a:ext cx="629173" cy="4362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4B87DCA-B085-4AFE-9F8F-0749A7A798E8}"/>
                  </a:ext>
                </a:extLst>
              </p:cNvPr>
              <p:cNvSpPr txBox="1"/>
              <p:nvPr/>
            </p:nvSpPr>
            <p:spPr>
              <a:xfrm>
                <a:off x="4325513" y="5180904"/>
                <a:ext cx="3552896" cy="3124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pt-BR" dirty="0"/>
                      <m:t>=</m:t>
                    </m:r>
                    <m:r>
                      <m:rPr>
                        <m:nor/>
                      </m:rPr>
                      <a:rPr lang="pt-BR" dirty="0">
                        <a:solidFill>
                          <a:srgbClr val="00B050"/>
                        </a:solidFill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𝑎𝑛𝑡𝑖</m:t>
                            </m:r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h𝑜𝑟</m:t>
                            </m:r>
                          </m:sub>
                        </m:sSub>
                      </m:e>
                    </m:acc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e>
                    </m:acc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4B87DCA-B085-4AFE-9F8F-0749A7A79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513" y="5180904"/>
                <a:ext cx="3552896" cy="312458"/>
              </a:xfrm>
              <a:prstGeom prst="rect">
                <a:avLst/>
              </a:prstGeom>
              <a:blipFill>
                <a:blip r:embed="rId6"/>
                <a:stretch>
                  <a:fillRect l="-2405" t="-13725" r="-859" b="-45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lipse 22">
            <a:extLst>
              <a:ext uri="{FF2B5EF4-FFF2-40B4-BE49-F238E27FC236}">
                <a16:creationId xmlns:a16="http://schemas.microsoft.com/office/drawing/2014/main" id="{70CC814D-4F44-44A6-908C-C2F2C8107B77}"/>
              </a:ext>
            </a:extLst>
          </p:cNvPr>
          <p:cNvSpPr/>
          <p:nvPr/>
        </p:nvSpPr>
        <p:spPr>
          <a:xfrm>
            <a:off x="7115519" y="5033135"/>
            <a:ext cx="795300" cy="6079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74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D animation">
            <a:extLst>
              <a:ext uri="{FF2B5EF4-FFF2-40B4-BE49-F238E27FC236}">
                <a16:creationId xmlns:a16="http://schemas.microsoft.com/office/drawing/2014/main" id="{AF26F1DA-4C3A-464C-A89E-3FCCAA4E58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57" y="38081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2D animation">
            <a:extLst>
              <a:ext uri="{FF2B5EF4-FFF2-40B4-BE49-F238E27FC236}">
                <a16:creationId xmlns:a16="http://schemas.microsoft.com/office/drawing/2014/main" id="{63F8E4C0-AD04-4342-AF17-475107433A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47" y="38081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3D animation">
            <a:extLst>
              <a:ext uri="{FF2B5EF4-FFF2-40B4-BE49-F238E27FC236}">
                <a16:creationId xmlns:a16="http://schemas.microsoft.com/office/drawing/2014/main" id="{9CFBFFD9-D8DD-4D92-A5B7-F253CE906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43" y="1521305"/>
            <a:ext cx="3048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3D animation">
            <a:extLst>
              <a:ext uri="{FF2B5EF4-FFF2-40B4-BE49-F238E27FC236}">
                <a16:creationId xmlns:a16="http://schemas.microsoft.com/office/drawing/2014/main" id="{A0EA035B-DFE3-47A4-AB01-CD7A695006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57" y="1521304"/>
            <a:ext cx="3048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E40A55C-BB23-4B37-98A4-6DEEC8DDA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I: Ondas polarizadas circularmente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4B63FF-48E9-469B-A97A-7CCD88428891}"/>
              </a:ext>
            </a:extLst>
          </p:cNvPr>
          <p:cNvSpPr/>
          <p:nvPr/>
        </p:nvSpPr>
        <p:spPr>
          <a:xfrm>
            <a:off x="5155094" y="1151973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Perspectiva lateral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2BCBBF5-6E1D-419F-AF93-755AEF01C709}"/>
              </a:ext>
            </a:extLst>
          </p:cNvPr>
          <p:cNvSpPr/>
          <p:nvPr/>
        </p:nvSpPr>
        <p:spPr>
          <a:xfrm>
            <a:off x="5143271" y="5966561"/>
            <a:ext cx="190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detecção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10696BE-A22C-4B46-98EE-2B2501768DDC}"/>
                  </a:ext>
                </a:extLst>
              </p:cNvPr>
              <p:cNvSpPr txBox="1"/>
              <p:nvPr/>
            </p:nvSpPr>
            <p:spPr>
              <a:xfrm>
                <a:off x="3026197" y="4625234"/>
                <a:ext cx="799706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i="1">
                              <a:solidFill>
                                <a:srgbClr val="33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srgbClr val="3399FF"/>
                              </a:solidFill>
                              <a:latin typeface="Cambria Math" panose="02040503050406030204" pitchFamily="18" charset="0"/>
                            </a:rPr>
                            <m:t>𝐿𝐶𝑃</m:t>
                          </m:r>
                        </m:e>
                      </m:acc>
                    </m:oMath>
                  </m:oMathPara>
                </a14:m>
                <a:endParaRPr lang="pt-BR" sz="2400" dirty="0"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10696BE-A22C-4B46-98EE-2B2501768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197" y="4625234"/>
                <a:ext cx="799706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619ED14-9FDC-480A-A027-4576B01BD23C}"/>
                  </a:ext>
                </a:extLst>
              </p:cNvPr>
              <p:cNvSpPr txBox="1"/>
              <p:nvPr/>
            </p:nvSpPr>
            <p:spPr>
              <a:xfrm>
                <a:off x="8369482" y="4625234"/>
                <a:ext cx="831766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i="1">
                              <a:solidFill>
                                <a:srgbClr val="33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srgbClr val="3399FF"/>
                              </a:solidFill>
                              <a:latin typeface="Cambria Math" panose="02040503050406030204" pitchFamily="18" charset="0"/>
                            </a:rPr>
                            <m:t>𝑅𝐶𝑃</m:t>
                          </m:r>
                        </m:e>
                      </m:acc>
                    </m:oMath>
                  </m:oMathPara>
                </a14:m>
                <a:endParaRPr lang="pt-BR" sz="2400" dirty="0"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619ED14-9FDC-480A-A027-4576B01B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482" y="4625234"/>
                <a:ext cx="831766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45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D99187B-64B1-4F2B-B97F-2458449F7CAA}"/>
              </a:ext>
            </a:extLst>
          </p:cNvPr>
          <p:cNvSpPr/>
          <p:nvPr/>
        </p:nvSpPr>
        <p:spPr>
          <a:xfrm>
            <a:off x="0" y="56103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Duas ondas plano-polarizadas podem se superpor; naturalmente, duas ondas polarizadas circularmente também podem se superpor. Em ambos os casos, s campos são adicionados de acordo com as regras de adição vetorial.</a:t>
            </a:r>
          </a:p>
        </p:txBody>
      </p:sp>
      <p:pic>
        <p:nvPicPr>
          <p:cNvPr id="4097" name="Picture 1" descr="3D animation">
            <a:extLst>
              <a:ext uri="{FF2B5EF4-FFF2-40B4-BE49-F238E27FC236}">
                <a16:creationId xmlns:a16="http://schemas.microsoft.com/office/drawing/2014/main" id="{88A3AFDE-C331-4389-9DF8-3C03D5B6E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51" y="3016961"/>
            <a:ext cx="3048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2D animation">
            <a:extLst>
              <a:ext uri="{FF2B5EF4-FFF2-40B4-BE49-F238E27FC236}">
                <a16:creationId xmlns:a16="http://schemas.microsoft.com/office/drawing/2014/main" id="{A3CF44D5-28DA-47C1-8150-03E25D749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5" y="30169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A62C7DC-5B5D-49A9-A6DA-992B128FDA33}"/>
              </a:ext>
            </a:extLst>
          </p:cNvPr>
          <p:cNvSpPr/>
          <p:nvPr/>
        </p:nvSpPr>
        <p:spPr>
          <a:xfrm>
            <a:off x="580238" y="5814977"/>
            <a:ext cx="110315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Pensando "de trás para frente": Qualquer onda de luz linearmente polarizada pode ser obtida como uma superposição de uma onda LCP e RCP, cujas amplitudes são idênticas.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385D05C-E4A7-4892-83FA-05F381C3B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I: Superposição de ondas polarizadas circularmente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B357B7C-9212-4C4D-9ACF-E4B5D882214C}"/>
                  </a:ext>
                </a:extLst>
              </p:cNvPr>
              <p:cNvSpPr txBox="1"/>
              <p:nvPr/>
            </p:nvSpPr>
            <p:spPr>
              <a:xfrm>
                <a:off x="5193060" y="2210339"/>
                <a:ext cx="1805879" cy="3124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e>
                    </m:acc>
                  </m:oMath>
                </a14:m>
                <a:r>
                  <a:rPr lang="pt-BR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lang="pt-BR" b="0" i="1" smtClean="0">
                        <a:solidFill>
                          <a:srgbClr val="3399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B357B7C-9212-4C4D-9ACF-E4B5D8822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060" y="2210339"/>
                <a:ext cx="1805879" cy="312458"/>
              </a:xfrm>
              <a:prstGeom prst="rect">
                <a:avLst/>
              </a:prstGeom>
              <a:blipFill>
                <a:blip r:embed="rId4"/>
                <a:stretch>
                  <a:fillRect l="-2027" t="-13725" b="-45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ipse 11">
            <a:extLst>
              <a:ext uri="{FF2B5EF4-FFF2-40B4-BE49-F238E27FC236}">
                <a16:creationId xmlns:a16="http://schemas.microsoft.com/office/drawing/2014/main" id="{61170E08-9EB0-4D19-B98C-BEFE1FFF2689}"/>
              </a:ext>
            </a:extLst>
          </p:cNvPr>
          <p:cNvSpPr/>
          <p:nvPr/>
        </p:nvSpPr>
        <p:spPr>
          <a:xfrm>
            <a:off x="6395035" y="2062570"/>
            <a:ext cx="795300" cy="6079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186E4B9-8F95-402C-8F08-DB20D36EA5A3}"/>
                  </a:ext>
                </a:extLst>
              </p:cNvPr>
              <p:cNvSpPr/>
              <p:nvPr/>
            </p:nvSpPr>
            <p:spPr>
              <a:xfrm>
                <a:off x="3241504" y="1590493"/>
                <a:ext cx="5709000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𝐿𝐶𝑃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𝑅𝐶𝑃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186E4B9-8F95-402C-8F08-DB20D36EA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504" y="1590493"/>
                <a:ext cx="5709000" cy="425181"/>
              </a:xfrm>
              <a:prstGeom prst="rect">
                <a:avLst/>
              </a:prstGeom>
              <a:blipFill>
                <a:blip r:embed="rId5"/>
                <a:stretch>
                  <a:fillRect l="-534" b="-1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D3F22C60-361D-4A6A-81E1-7A27CB66D571}"/>
              </a:ext>
            </a:extLst>
          </p:cNvPr>
          <p:cNvSpPr/>
          <p:nvPr/>
        </p:nvSpPr>
        <p:spPr>
          <a:xfrm>
            <a:off x="0" y="516008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O resultado da superposição de duas ondas polarizadas circularmente é uma onda plano-polarizada.</a:t>
            </a:r>
          </a:p>
        </p:txBody>
      </p:sp>
    </p:spTree>
    <p:extLst>
      <p:ext uri="{BB962C8B-B14F-4D97-AF65-F5344CB8AC3E}">
        <p14:creationId xmlns:p14="http://schemas.microsoft.com/office/powerpoint/2010/main" val="14629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7095</TotalTime>
  <Words>1537</Words>
  <Application>Microsoft Office PowerPoint</Application>
  <PresentationFormat>Widescreen</PresentationFormat>
  <Paragraphs>197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Cambria Math</vt:lpstr>
      <vt:lpstr>Lucida Handwriting</vt:lpstr>
      <vt:lpstr>Symbol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Rick Grimes</dc:creator>
  <cp:lastModifiedBy>Sandra Martha Gomes Dias</cp:lastModifiedBy>
  <cp:revision>195</cp:revision>
  <cp:lastPrinted>2021-11-25T18:17:06Z</cp:lastPrinted>
  <dcterms:created xsi:type="dcterms:W3CDTF">2018-09-07T13:32:33Z</dcterms:created>
  <dcterms:modified xsi:type="dcterms:W3CDTF">2023-04-17T02:28:17Z</dcterms:modified>
</cp:coreProperties>
</file>