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C4AD1-740F-4C10-9E90-B61099BB7E3D}" type="datetimeFigureOut">
              <a:rPr lang="pt-BR" smtClean="0"/>
              <a:t>1/11/2013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A3BC6-F93B-4F04-88FE-9B86B431D409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9301A8-928C-48A7-80F6-F13DDA477A0B}" type="slidenum">
              <a:rPr lang="en-US"/>
              <a:pPr/>
              <a:t>1</a:t>
            </a:fld>
            <a:endParaRPr lang="en-US"/>
          </a:p>
        </p:txBody>
      </p:sp>
      <p:sp>
        <p:nvSpPr>
          <p:cNvPr id="3758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3BB636-CC14-4E63-BB09-F25E2E2A5765}" type="slidenum">
              <a:rPr lang="en-US"/>
              <a:pPr/>
              <a:t>2</a:t>
            </a:fld>
            <a:endParaRPr lang="en-US"/>
          </a:p>
        </p:txBody>
      </p:sp>
      <p:sp>
        <p:nvSpPr>
          <p:cNvPr id="3768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F3FA85-C652-4C54-B357-67E9688B293F}" type="slidenum">
              <a:rPr lang="en-US"/>
              <a:pPr/>
              <a:t>3</a:t>
            </a:fld>
            <a:endParaRPr lang="en-US"/>
          </a:p>
        </p:txBody>
      </p:sp>
      <p:sp>
        <p:nvSpPr>
          <p:cNvPr id="3778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2B88B7-C8D6-4B32-8DB8-4CE6DA2DB8C0}" type="slidenum">
              <a:rPr lang="en-US"/>
              <a:pPr/>
              <a:t>4</a:t>
            </a:fld>
            <a:endParaRPr lang="en-US"/>
          </a:p>
        </p:txBody>
      </p:sp>
      <p:sp>
        <p:nvSpPr>
          <p:cNvPr id="3788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15784F-3EC7-4220-8712-B23857D6706E}" type="slidenum">
              <a:rPr lang="en-US"/>
              <a:pPr/>
              <a:t>5</a:t>
            </a:fld>
            <a:endParaRPr lang="en-US"/>
          </a:p>
        </p:txBody>
      </p:sp>
      <p:sp>
        <p:nvSpPr>
          <p:cNvPr id="3870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A31D-651A-4D62-8279-AC30350CC038}" type="datetimeFigureOut">
              <a:rPr lang="pt-BR" smtClean="0"/>
              <a:t>1/11/2013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5696-DB24-4775-84F8-CAF597911AC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A31D-651A-4D62-8279-AC30350CC038}" type="datetimeFigureOut">
              <a:rPr lang="pt-BR" smtClean="0"/>
              <a:t>1/11/2013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5696-DB24-4775-84F8-CAF597911AC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A31D-651A-4D62-8279-AC30350CC038}" type="datetimeFigureOut">
              <a:rPr lang="pt-BR" smtClean="0"/>
              <a:t>1/11/2013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5696-DB24-4775-84F8-CAF597911AC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A31D-651A-4D62-8279-AC30350CC038}" type="datetimeFigureOut">
              <a:rPr lang="pt-BR" smtClean="0"/>
              <a:t>1/11/2013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5696-DB24-4775-84F8-CAF597911AC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A31D-651A-4D62-8279-AC30350CC038}" type="datetimeFigureOut">
              <a:rPr lang="pt-BR" smtClean="0"/>
              <a:t>1/11/2013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5696-DB24-4775-84F8-CAF597911AC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A31D-651A-4D62-8279-AC30350CC038}" type="datetimeFigureOut">
              <a:rPr lang="pt-BR" smtClean="0"/>
              <a:t>1/11/2013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5696-DB24-4775-84F8-CAF597911AC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A31D-651A-4D62-8279-AC30350CC038}" type="datetimeFigureOut">
              <a:rPr lang="pt-BR" smtClean="0"/>
              <a:t>1/11/2013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5696-DB24-4775-84F8-CAF597911AC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A31D-651A-4D62-8279-AC30350CC038}" type="datetimeFigureOut">
              <a:rPr lang="pt-BR" smtClean="0"/>
              <a:t>1/11/2013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5696-DB24-4775-84F8-CAF597911AC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A31D-651A-4D62-8279-AC30350CC038}" type="datetimeFigureOut">
              <a:rPr lang="pt-BR" smtClean="0"/>
              <a:t>1/11/2013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5696-DB24-4775-84F8-CAF597911AC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A31D-651A-4D62-8279-AC30350CC038}" type="datetimeFigureOut">
              <a:rPr lang="pt-BR" smtClean="0"/>
              <a:t>1/11/2013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5696-DB24-4775-84F8-CAF597911AC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A31D-651A-4D62-8279-AC30350CC038}" type="datetimeFigureOut">
              <a:rPr lang="pt-BR" smtClean="0"/>
              <a:t>1/11/2013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5696-DB24-4775-84F8-CAF597911AC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EA31D-651A-4D62-8279-AC30350CC038}" type="datetimeFigureOut">
              <a:rPr lang="pt-BR" smtClean="0"/>
              <a:t>1/11/2013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15696-DB24-4775-84F8-CAF597911AC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579438"/>
          </a:xfrm>
        </p:spPr>
        <p:txBody>
          <a:bodyPr>
            <a:normAutofit fontScale="90000"/>
          </a:bodyPr>
          <a:lstStyle/>
          <a:p>
            <a:r>
              <a:rPr lang="en-US" sz="3400"/>
              <a:t>R Code</a:t>
            </a:r>
          </a:p>
        </p:txBody>
      </p:sp>
      <p:sp>
        <p:nvSpPr>
          <p:cNvPr id="214019" name="Rectangle 3"/>
          <p:cNvSpPr>
            <a:spLocks noChangeArrowheads="1"/>
          </p:cNvSpPr>
          <p:nvPr/>
        </p:nvSpPr>
        <p:spPr bwMode="auto">
          <a:xfrm>
            <a:off x="457200" y="16002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pt-BR" sz="2200"/>
          </a:p>
        </p:txBody>
      </p:sp>
      <p:sp>
        <p:nvSpPr>
          <p:cNvPr id="214020" name="Rectangle 4"/>
          <p:cNvSpPr>
            <a:spLocks noChangeArrowheads="1"/>
          </p:cNvSpPr>
          <p:nvPr/>
        </p:nvSpPr>
        <p:spPr bwMode="auto">
          <a:xfrm>
            <a:off x="609600" y="990600"/>
            <a:ext cx="81534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# scatter plot matrix with Golub data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library(multtest)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data(golub);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dat &lt;- golub[1:100,]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ann.dat2 &lt;- golub.cl	# class labels ALL=0; AML=1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pairs(t(dat[1:6,]), pch=21,bg = c("red", "blue")[as.factor(ann.dat2)],main=“Golub data-first 6 genes”)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US" sz="1000"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# PCA plot #1 with Golub data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dat &lt;- golub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dat.pca &lt;- prcomp(t(dat))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US" sz="1000"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# plot all 3 components in 3 plots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dat.loadings &lt;- dat.pca$x[,1:3]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par(mfrow=c(2,2))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plot(range(dat.loadings[,1]),range(dat.loadings[,2]),xlab='p1',ylab='p2',main='PCA plot of Golub Data')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points(dat.loadings[,1][ann.dat2==1], dat.loadings[,2][ann.dat2==1],col='red',pch=16,cex=1.5)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points(dat.loadings[,1][ann.dat2==0], dat.loadings[,2][ann.dat2==0],col='blue',pch=16,cex=1.5)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en-US" sz="1000"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plot(range(dat.loadings[,1]),range(dat.loadings[,3]),xlab='p1',ylab='p3',main='PCA plot of Golub Data')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points(dat.loadings[,1][ann.dat2==1],dat.loadings[,3][ann.dat2==1],col='red',pch=16,cex=1.5)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points(dat.loadings[,1][ann.dat2==0], dat.loadings[,3][ann.dat2==0],col='blue',pch=16,cex=1.5)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en-US" sz="1000"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plot(range(dat.loadings[,2]),range(dat.loadings[,3]),xlab='p2',ylab='p3',main='PCA plot of Golub Data')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points(dat.loadings[,2][ann.dat2==1],dat.loadings[,3][ann.dat2==1],col='red',pch=16,cex=1.5)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points(dat.loadings[,2][ann.dat2==0], dat.loadings[,3][ann.dat2==0],col='blue',pch=16,cex=1.5)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US" sz="1000"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# Scree plot of Golub data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dat.pca.var &lt;- round(dat.pca$sdev^2 / sum(dat.pca$sdev^2)*100,2)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plot(c(1:length(dat.pca.var)),dat.pca.var,type=“b”,xlab=“# components”,ylab=“% variance”,main=“Scree plot”)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US" sz="100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579438"/>
          </a:xfrm>
        </p:spPr>
        <p:txBody>
          <a:bodyPr>
            <a:normAutofit fontScale="90000"/>
          </a:bodyPr>
          <a:lstStyle/>
          <a:p>
            <a:r>
              <a:rPr lang="en-US" sz="3400"/>
              <a:t>R Code</a:t>
            </a:r>
          </a:p>
        </p:txBody>
      </p:sp>
      <p:sp>
        <p:nvSpPr>
          <p:cNvPr id="277507" name="Rectangle 3"/>
          <p:cNvSpPr>
            <a:spLocks noChangeArrowheads="1"/>
          </p:cNvSpPr>
          <p:nvPr/>
        </p:nvSpPr>
        <p:spPr bwMode="auto">
          <a:xfrm>
            <a:off x="457200" y="16002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pt-BR" sz="2200"/>
          </a:p>
        </p:txBody>
      </p:sp>
      <p:sp>
        <p:nvSpPr>
          <p:cNvPr id="277508" name="Rectangle 4"/>
          <p:cNvSpPr>
            <a:spLocks noChangeArrowheads="1"/>
          </p:cNvSpPr>
          <p:nvPr/>
        </p:nvSpPr>
        <p:spPr bwMode="auto">
          <a:xfrm>
            <a:off x="609600" y="914400"/>
            <a:ext cx="8153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# only retain 2 components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dat.loadings &lt;- loadings(dat.pca)[,1:2]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plot(range(dat.loadings[,1]),range(dat.loadings[,2]),xlab=“p1”,ylab=“p2”,main=“PCA plot of Golub Data”)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points(dat.loadings[,1][ann.dat2==1], dat.loadings[,2][ann.dat2==1],col=“red”,pch=16,cex=1.5)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points(dat.loadings[,1][ann.dat2==0], dat.loadings[,2][ann.dat2==0],col=“blue”,pch=16,cex=1.5)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legend(-.135,.3,c(“AML”,”ALL”),col=c(‘red’,’blue’),pch=15,cex=.7,horiz=F)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US" sz="1000"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# PLS classifier code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library(gpls);	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US" sz="1000"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x &lt;- matrix(rnorm(20),ncol=2)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y &lt;- sample(0:1,10,TRUE)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x1 &lt;- matrix(rnorm(10),ncol=2)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y1 &lt;- sample(0:1,5,TRUE)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en-US" sz="1000"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## no bias reduction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glpls1a.train.test.error(x,y,x1,y1,br=FALSE)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US" sz="1000"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# weights for each gene is contribution to the response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glpls1a(x,y,br=TRUE)$coefficients[-1]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US" sz="100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579438"/>
          </a:xfrm>
        </p:spPr>
        <p:txBody>
          <a:bodyPr>
            <a:normAutofit fontScale="90000"/>
          </a:bodyPr>
          <a:lstStyle/>
          <a:p>
            <a:r>
              <a:rPr lang="en-US" sz="3400"/>
              <a:t>R Code</a:t>
            </a:r>
          </a:p>
        </p:txBody>
      </p:sp>
      <p:sp>
        <p:nvSpPr>
          <p:cNvPr id="288771" name="Rectangle 3"/>
          <p:cNvSpPr>
            <a:spLocks noChangeArrowheads="1"/>
          </p:cNvSpPr>
          <p:nvPr/>
        </p:nvSpPr>
        <p:spPr bwMode="auto">
          <a:xfrm>
            <a:off x="457200" y="16002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pt-BR" sz="2200"/>
          </a:p>
        </p:txBody>
      </p:sp>
      <p:sp>
        <p:nvSpPr>
          <p:cNvPr id="288772" name="Rectangle 4"/>
          <p:cNvSpPr>
            <a:spLocks noChangeArrowheads="1"/>
          </p:cNvSpPr>
          <p:nvPr/>
        </p:nvSpPr>
        <p:spPr bwMode="auto">
          <a:xfrm>
            <a:off x="609600" y="914400"/>
            <a:ext cx="81534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# Kruskal’s non-metric MDS on samples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library(MASS);	library(multtest);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data(golub);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ann.dat2 &lt;- golub.cl	# class labels ALL=0; AML=1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dat &lt;- golub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dat.dist &lt;- dist(t(dat))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dat.mds &lt;- isoMDS(dat.dist)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plot(dat.mds$points, type = "n")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points(dat.mds$points[1:22,1], dat.mds$points[1:22,2],col=‘red’,pch=16,cex=1.5)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points(dat.mds$points[23:62,1], dat.mds$points[23:62,2],col=‘blue’,pch=16,cex=1.5)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title(main=“MDS plot of Golub data-stress=20%”)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legend(30,15,c(“AML”,”ALL”),col=c(‘red’,’blue’),pch=15,cex=.7,horiz=F)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US" sz="1000"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US" sz="1000"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# classical metric MDS on samples (no stress value provided)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dat.loc &lt;- cmdscale(dat.dist)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plot(dat.loc, type = "n")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points(dat.loc[,1][ann.dat2==1], dat.loc[,2][ann.dat2==1],col=‘red’,pch=16,cex=1.5)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points(dat.loc[,1][ann.dat2==0], dat.loc[,2][ann.dat2==0],col=‘blue’,pch=16,cex=1.5)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title(main=“MDS plot of Golub data”)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legend(15,20,c(“AML”,”ALL”),col=c(‘red’,’blue’),pch=15,cex=.7,horiz=F)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US" sz="100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579438"/>
          </a:xfrm>
        </p:spPr>
        <p:txBody>
          <a:bodyPr>
            <a:normAutofit fontScale="90000"/>
          </a:bodyPr>
          <a:lstStyle/>
          <a:p>
            <a:r>
              <a:rPr lang="en-US" sz="3400"/>
              <a:t>R Code</a:t>
            </a:r>
          </a:p>
        </p:txBody>
      </p:sp>
      <p:sp>
        <p:nvSpPr>
          <p:cNvPr id="323587" name="Rectangle 3"/>
          <p:cNvSpPr>
            <a:spLocks noChangeArrowheads="1"/>
          </p:cNvSpPr>
          <p:nvPr/>
        </p:nvSpPr>
        <p:spPr bwMode="auto">
          <a:xfrm>
            <a:off x="457200" y="16002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pt-BR" sz="2200"/>
          </a:p>
        </p:txBody>
      </p:sp>
      <p:sp>
        <p:nvSpPr>
          <p:cNvPr id="323588" name="Rectangle 4"/>
          <p:cNvSpPr>
            <a:spLocks noChangeArrowheads="1"/>
          </p:cNvSpPr>
          <p:nvPr/>
        </p:nvSpPr>
        <p:spPr bwMode="auto">
          <a:xfrm>
            <a:off x="609600" y="914400"/>
            <a:ext cx="81534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# The weighted graph Laplacian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k.speClust2 &lt;- function (X, qnt=NULL) {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	dist2full &lt;- function(dis) {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		n &lt;- attr(dis, "Size")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	        full &lt;- matrix(0, n, n)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	        full[lower.tri(full)] &lt;- dis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	        full + t(full)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	}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	dat.dis &lt;- dist(t(X),"euc")^2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	if(!is.null(qnt)) {eps &lt;- as.numeric(quantile(dat.dis,qnt))}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	if(is.null(qnt)) {eps &lt;- min(dat.dis[dat.dis!=0])}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	kernal &lt;- exp(-1 * dat.dis/(eps))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	K1 &lt;- dist2full(kernal)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	diag(K1) &lt;- 0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	D = matrix(0,ncol=ncol(K1),nrow=ncol(K1))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	tmpe &lt;- apply(K1,1,sum)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	tmpe[tmpe&gt;0] &lt;- 1/sqrt(tmpe[tmpe&gt;0])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	</a:t>
            </a:r>
            <a:r>
              <a:rPr lang="da-DK" sz="1000">
                <a:latin typeface="Courier New" pitchFamily="49" charset="0"/>
              </a:rPr>
              <a:t>tmpe[tmpe&lt;0] &lt;- 0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da-DK" sz="1000">
                <a:latin typeface="Courier New" pitchFamily="49" charset="0"/>
              </a:rPr>
              <a:t>	diag(D) &lt;- tmpe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da-DK" sz="1000">
                <a:latin typeface="Courier New" pitchFamily="49" charset="0"/>
              </a:rPr>
              <a:t>	L &lt;- D%*% K1 %*% D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da-DK" sz="1000">
                <a:latin typeface="Courier New" pitchFamily="49" charset="0"/>
              </a:rPr>
              <a:t>	</a:t>
            </a:r>
            <a:r>
              <a:rPr lang="en-US" sz="1000">
                <a:latin typeface="Courier New" pitchFamily="49" charset="0"/>
              </a:rPr>
              <a:t>X &lt;- svd(L)$u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	Y &lt;- X / sqrt(apply(X^2,1,sum))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}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phi &lt;- k.speClust2(dat,qnt=0.005)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plot(range(phi[,1]),range(phi[,2]),xlab="phi1",ylab="phi2",main="Weighted Graph Laplacian plot of Golub Data\nepsilon=0.005")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points(phi[,1][ann.dat2==1],phi[,2][ann.dat2==1],col="red",pch=16,cex=1.5)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points(phi[,1][ann.dat2==0],phi[,2][ann.dat2==0],col="blue",pch=16,cex=1.5)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legend(-.11,.2,c("AML", "ALL"),col=c("red", "blue"),pch=15,cex=.7,horiz=F)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US" sz="1000"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US" sz="1000"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US" sz="100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r>
              <a:rPr lang="en-US"/>
              <a:t>R Code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# Kernel PCA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library(kernlab)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# calculate PCA for first 2 PCs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dat.kpca &lt;- kpca(t(dat),kernel="rbfdot", kpar=list(sigma=0.002),features=2)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00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# PCA plot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ann.dat2[ann.dat2==0] &lt;- "blue"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ann.dat2[ann.dat2==1] &lt;- "red"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00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plot(rotated(dat.kpca),col=ann.dat2,xlab="p1",ylab="p2",pch=16,cex=1.5,main="Kernel PCA of Golub data\nsigma=0.002")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000">
                <a:latin typeface="Courier New" pitchFamily="49" charset="0"/>
              </a:rPr>
              <a:t>legend(1.5,1.5,c("AML", "ALL"),col=c("red", "blue"),pch=15,cex=.7,horiz=F)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00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239</Words>
  <Application>Microsoft Office PowerPoint</Application>
  <PresentationFormat>Apresentação na tela (4:3)</PresentationFormat>
  <Paragraphs>120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R Code</vt:lpstr>
      <vt:lpstr>R Code</vt:lpstr>
      <vt:lpstr>R Code</vt:lpstr>
      <vt:lpstr>R Code</vt:lpstr>
      <vt:lpstr>R Code</vt:lpstr>
    </vt:vector>
  </TitlesOfParts>
  <Company>FMRP/USP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 Code</dc:title>
  <dc:creator>Laboratório de Ensino e Desenvolvimento - IBM</dc:creator>
  <cp:lastModifiedBy>Laboratório de Ensino e Desenvolvimento - IBM</cp:lastModifiedBy>
  <cp:revision>1</cp:revision>
  <dcterms:created xsi:type="dcterms:W3CDTF">2013-11-01T16:56:40Z</dcterms:created>
  <dcterms:modified xsi:type="dcterms:W3CDTF">2013-11-01T16:57:05Z</dcterms:modified>
</cp:coreProperties>
</file>