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542" r:id="rId3"/>
    <p:sldId id="565" r:id="rId4"/>
    <p:sldId id="566" r:id="rId5"/>
    <p:sldId id="567" r:id="rId6"/>
    <p:sldId id="568" r:id="rId7"/>
    <p:sldId id="569" r:id="rId8"/>
    <p:sldId id="580" r:id="rId9"/>
    <p:sldId id="570" r:id="rId10"/>
    <p:sldId id="571" r:id="rId11"/>
    <p:sldId id="572" r:id="rId12"/>
    <p:sldId id="573" r:id="rId13"/>
    <p:sldId id="574" r:id="rId14"/>
    <p:sldId id="575" r:id="rId15"/>
    <p:sldId id="577" r:id="rId16"/>
    <p:sldId id="576" r:id="rId17"/>
    <p:sldId id="581" r:id="rId18"/>
    <p:sldId id="578" r:id="rId19"/>
    <p:sldId id="579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>
      <p:cViewPr varScale="1">
        <p:scale>
          <a:sx n="84" d="100"/>
          <a:sy n="84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E9995DD1-0C74-4C32-B70D-B12DBD609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6A34F95-CE6A-4BF4-8EDD-76E80C30E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27AF8FCA-CA50-484A-BA58-4785E2C13028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7B2D03D0-146B-40F8-B540-F1A0E35B1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7F6AF9ED-55DC-4850-988E-AEEAE6C98E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Euphemia"/>
              </a:defRPr>
            </a:lvl1pPr>
          </a:lstStyle>
          <a:p>
            <a:pPr>
              <a:defRPr/>
            </a:pPr>
            <a:fld id="{FC7FA0D7-A53F-48C3-8282-E5334BF5B5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CAF818B6-D48C-4102-B28D-92A1270F0B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FD5E37CA-5638-4B71-9ADD-D9E71D8FD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CD29CAD5-44CD-4203-84B0-2300A3C5C504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DAA4E5D9-2B27-49A9-93DD-1657E56BA7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AB4588AB-A088-4687-BB50-4168DEA46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971EFA1C-CDFE-4B89-8716-B087C665F8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EC4865A7-90DB-4974-8344-6E29317CF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Euphemia"/>
              </a:defRPr>
            </a:lvl1pPr>
          </a:lstStyle>
          <a:p>
            <a:pPr>
              <a:defRPr/>
            </a:pPr>
            <a:fld id="{C76A12B4-77C8-4812-997E-DE5A553EBF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501493F-315A-4404-A612-071A32C7A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7DE7FD1-7AC3-46BA-B213-2475BB395E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8BFC691-CA84-4CCB-84D2-445B6633F7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45F001-B9FF-433D-8A91-E55264A20033}" type="slidenum"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5C9F609-915B-48F7-A22B-D60199F24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6D6EFAB-AE76-4446-B70D-61F0379F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07460EA-D20E-4707-8BFE-C5EB1FA0CF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F1F4CC-D75F-465D-94DA-9E5D83286AFF}" type="slidenum">
              <a:rPr lang="pt-BR" altLang="pt-B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C547C2D-7847-4A27-B3E2-C804D937E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B077D41-7224-4BFC-B319-962EA4459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4CAB14-38C3-4920-98D9-B794C15735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D2C30AA-E135-47CD-B668-D04D67892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3C9FCF0F-472F-4CB6-8842-AC93C395F6C7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5881B244-9432-429A-B956-2DC34C9E428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C5276CE4-1D5C-4564-8DEB-35BE86688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2A86987A-EB3F-4654-AA18-92351F06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B4BE-2F4A-4969-A16C-A7D4F689AA2A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9CDF562F-F82F-4C74-91D5-33411471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40FF6900-3335-4B48-ABFD-B59132FC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6C4D5-B950-43B2-A571-2F2CFC399E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50464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235638FB-C782-4979-B115-A468E5642F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7C8EA08A-621D-406C-B48B-2668D36C8812}"/>
                </a:ext>
              </a:extLst>
            </p:cNvPr>
            <p:cNvCxnSpPr/>
            <p:nvPr/>
          </p:nvCxnSpPr>
          <p:spPr>
            <a:xfrm rot="10800000">
              <a:off x="1073151" y="1202527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3734DCD3-DAA1-478F-BCE7-5C4237736BE1}"/>
                </a:ext>
              </a:extLst>
            </p:cNvPr>
            <p:cNvCxnSpPr/>
            <p:nvPr/>
          </p:nvCxnSpPr>
          <p:spPr>
            <a:xfrm rot="10800000">
              <a:off x="1073151" y="126565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883DF239-613E-4DEE-BC14-E8E71D67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806D-0053-4E8F-A4F6-94DDEB16C7C4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7017263-43D5-429C-87B1-7A14E63C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3E5B2211-8914-4110-9C18-A6ADB37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03ACD2-436D-4C90-87D4-126B5090EB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15713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BBD59705-339E-4F74-A609-CB9BF038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A01D-77DA-4ADF-A6DE-C3087CE23EDF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1F9619CA-FFE9-4BE7-AC90-056FF3B0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949F9C8B-DFEF-4552-BC1B-8D220E22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6C06-63A6-437B-9F8D-9A2D263ADF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906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69345544-61B6-43EF-91F7-AE160643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8E8E-581F-49F0-9055-AD1F582C3168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11741726-52C0-4201-9F3A-3EB605E0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2AF89FCB-DCE3-469B-AC8F-D027222A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2E92-2859-4374-BE46-A26F87D6AA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1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615DC8C5-2792-4B88-A82E-977A7612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C5D3-A89C-4A2B-A5A4-8C6523480AFB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85A520B-C26F-4D95-9260-E772281E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7FE678FC-7ADD-4FB9-ADA1-53DDF0EB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8F06-07D7-4DE5-B3B3-BD50788B8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9669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070269BB-49C6-44B8-A441-F982B33BA6B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DC9CAF2D-72FF-45C2-9888-0C00223A73E8}"/>
                </a:ext>
              </a:extLst>
            </p:cNvPr>
            <p:cNvCxnSpPr/>
            <p:nvPr/>
          </p:nvCxnSpPr>
          <p:spPr>
            <a:xfrm>
              <a:off x="522311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206E326D-05B6-47B3-B08C-A5088E00C023}"/>
                </a:ext>
              </a:extLst>
            </p:cNvPr>
            <p:cNvCxnSpPr/>
            <p:nvPr/>
          </p:nvCxnSpPr>
          <p:spPr>
            <a:xfrm>
              <a:off x="522311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D12E468B-4934-4B02-A066-56C78B7D160D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D7A35114-DAED-44D3-9FE2-59645504B3B4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73225F1B-B1C0-4E85-ADA7-3A17D1BC7D02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DE9A610B-6E71-41A3-8F0F-F5C4DD09786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F1D24538-069F-4590-817A-D8A6D7EF9A4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706591A6-4C53-485C-BD05-25E38B245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544972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808BD9CB-4127-428E-8DE6-AEC368B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139-9456-47D4-A2A6-8334F10279AA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550918BD-0BF4-4368-83AA-E5115076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3AF3311C-4C9E-483B-9362-D6AE0936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5DB-E913-441C-B522-347C4D98EC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5363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B3FF4ED3-5D31-41C9-AD57-074A4D98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10D6-775E-44D9-9A1C-C31E703CF7F8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60771EC4-25C8-43B7-BC93-4AA36C85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B95D0FC-D472-4BEE-B048-C614D0B0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AE7A-D7AC-455C-BEA7-6DCB5A0386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819764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1FC19453-3C75-432E-A1BE-C5068D66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29D7-12C3-4160-A794-916082EA50A2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8DB5D6A9-06CC-4276-BB73-736D626E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A1B5BC2D-64A8-42D5-A801-87D0A630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2609-77E5-4C71-9D9F-019D59DD9C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67804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C429A002-09EB-45D9-B215-F1929E26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EA10-DCB4-4C74-ADEF-781474985076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798F7D97-F39B-4904-9C65-709039D2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9B167CC8-30F9-4047-BA00-227BA4A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21F2-062F-4DF8-862C-7DD759F87A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33061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D5448E62-C981-42AB-9633-B1C974BB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2AA8-7957-4B50-81CE-03E184E75999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D30E1EC4-1E31-4504-8336-5BB80A2F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F283B6DC-DD2E-4F00-B9DB-98029EF5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86A-D515-4D77-8ECB-6DCCF7C671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7340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D2FC2F9E-F378-46B7-A79D-EDABCC97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B917-1015-4FC8-B6EC-3C79C74F4837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B41ADD3-AEAB-4606-B3AF-BBCFD462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5B11A512-BD46-4DCA-8B38-3974BFAE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E672-9DCE-4509-ADDE-1FAAA70530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6936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59846DEB-86E2-4063-8EBC-C537607ADB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DA4A9C-CCC2-4D6E-ACD4-090D4C2D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CADF5DD-42E1-4F46-9422-23C4DE1B0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BBD6A-2CEE-4418-A9A8-6D088A2477EA}" type="datetimeFigureOut">
              <a:rPr/>
              <a:pPr>
                <a:defRPr/>
              </a:pPr>
              <a:t>07/10/2019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BFDBB4A-FB17-4A8C-95BD-8A6E1CB2C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C16D3C99-FCF4-453F-849C-5A5C6D2D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604E1CCD-8243-4881-8695-054E2AC4FA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64336265-BA58-4227-AC5D-4CFF5274E5C2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6651F691-72D1-4606-B4F0-46B140211645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50705EB0-3BEE-4599-9B28-7C7FE2E76732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2" r:id="rId2"/>
    <p:sldLayoutId id="214748369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3" r:id="rId10"/>
    <p:sldLayoutId id="2147483689" r:id="rId11"/>
    <p:sldLayoutId id="214748369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6E5BC67-2F2B-48E2-AF15-52DED3F8A45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AULA 15.  O Plano Collor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B595B1-2996-4924-BD7D-5B3AC843CAD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/>
              <a:t>A Gremaud  - REC2413- Economia Brasileira Contemporânea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>
            <a:extLst>
              <a:ext uri="{FF2B5EF4-FFF2-40B4-BE49-F238E27FC236}">
                <a16:creationId xmlns:a16="http://schemas.microsoft.com/office/drawing/2014/main" id="{F42FD8F0-CB43-403D-85C4-C8B45A2B6C3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83D1FD9-3D35-402D-87D4-3EF762FA0460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2F66477-ECFA-407B-AF99-4C4483BCAF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88913"/>
            <a:ext cx="10972800" cy="1139825"/>
          </a:xfrm>
        </p:spPr>
        <p:txBody>
          <a:bodyPr lIns="91440" rIns="91440" anchor="ctr"/>
          <a:lstStyle/>
          <a:p>
            <a:pPr algn="ctr"/>
            <a:r>
              <a:rPr altLang="pt-BR"/>
              <a:t>Reforma fiscal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828FBA9-07FD-4546-AC8B-8613E3D0F7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557338"/>
            <a:ext cx="1123315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/>
              <a:t>Aumento de receitas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“Fim” do anonimato fiscal – não mais cheques ao portador acima de US$100 – e eliminação de brechas que favorecem evasão fiscal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Fim de várias isenções fiscais, </a:t>
            </a:r>
          </a:p>
          <a:p>
            <a:pPr marL="914400" lvl="2">
              <a:lnSpc>
                <a:spcPct val="80000"/>
              </a:lnSpc>
            </a:pPr>
            <a:r>
              <a:rPr altLang="pt-BR"/>
              <a:t>dentre elas temporariamente as de investimento no N-NE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Aumentos de alíquotas no IR e IPI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IR sobre atividade agrícola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Correção dos tributos em atraso com indexador diário (BTNF)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Introdução de imposto temporário sobre capital (depósitos acima de U$ 9000) </a:t>
            </a:r>
          </a:p>
          <a:p>
            <a:pPr marL="914400" lvl="2">
              <a:lnSpc>
                <a:spcPct val="80000"/>
              </a:lnSpc>
            </a:pPr>
            <a:r>
              <a:rPr altLang="pt-BR"/>
              <a:t>Alíquotas variam de 8 a 25% (ausência de titularidade) no resgate das aplicações ou na transferência de ações </a:t>
            </a:r>
          </a:p>
          <a:p>
            <a:pPr marL="319088" indent="-319088">
              <a:lnSpc>
                <a:spcPct val="80000"/>
              </a:lnSpc>
            </a:pPr>
            <a:r>
              <a:rPr altLang="pt-BR"/>
              <a:t>Diminuição das despesas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Redução nos pagamentos de juros sobre divida pública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Congelamento de salários dos funcionários públicos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/>
              <a:t>Meta sair de déficit primário de 8% para superávit de 2%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Cumprido, especialmente com aumento da arrecadação</a:t>
            </a:r>
          </a:p>
          <a:p>
            <a:pPr marL="639763" lvl="1" indent="-273050">
              <a:lnSpc>
                <a:spcPct val="80000"/>
              </a:lnSpc>
            </a:pPr>
            <a:endParaRPr altLang="pt-BR" sz="17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>
            <a:extLst>
              <a:ext uri="{FF2B5EF4-FFF2-40B4-BE49-F238E27FC236}">
                <a16:creationId xmlns:a16="http://schemas.microsoft.com/office/drawing/2014/main" id="{5164A905-8131-451D-B764-AB39044B4EE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DD4865C-5B0F-4AAE-A1FD-0938ABA1B112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1216769-1C56-4051-B666-8E0446456A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Reforma do comércio exterior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61CD180-6A57-4084-8E90-DD52671F04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57338"/>
            <a:ext cx="10972800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400"/>
              <a:t>Taxa de cambio flutuante em substituição à minidesvalorizações diárias</a:t>
            </a:r>
          </a:p>
          <a:p>
            <a:pPr marL="639763" lvl="1" indent="-273050"/>
            <a:r>
              <a:rPr altLang="pt-BR" sz="1900"/>
              <a:t>Bancos e dealers autorizados podem negociar valor do cambio com clientes, BC supervisiona e intervém</a:t>
            </a:r>
          </a:p>
          <a:p>
            <a:pPr marL="639763" lvl="1" indent="-273050"/>
            <a:r>
              <a:rPr altLang="pt-BR" sz="1900"/>
              <a:t>Com plano cambio ficou sobrevalorizado, mas depois desvaloriza</a:t>
            </a:r>
          </a:p>
          <a:p>
            <a:pPr marL="319088" indent="-319088"/>
            <a:r>
              <a:rPr altLang="pt-BR" sz="2400"/>
              <a:t>Mantém controles sobre conta de capital</a:t>
            </a:r>
          </a:p>
          <a:p>
            <a:pPr marL="319088" indent="-319088"/>
            <a:r>
              <a:rPr altLang="pt-BR" sz="2400"/>
              <a:t>Anuncia nova política comercial (detalhada em junho)</a:t>
            </a:r>
          </a:p>
          <a:p>
            <a:pPr marL="639763" lvl="1" indent="-273050"/>
            <a:r>
              <a:rPr altLang="pt-BR" sz="1900"/>
              <a:t>Elimina controles quantitativos sobre importações</a:t>
            </a:r>
          </a:p>
          <a:p>
            <a:pPr marL="639763" lvl="1" indent="-273050"/>
            <a:r>
              <a:rPr altLang="pt-BR" sz="1900"/>
              <a:t>Elimina tarifas para alguns insumos industriais sem similar nacional</a:t>
            </a:r>
          </a:p>
          <a:p>
            <a:pPr marL="639763" lvl="1" indent="-273050"/>
            <a:r>
              <a:rPr altLang="pt-BR" sz="1900"/>
              <a:t>Reduz tarifas e estabelece cronograma de continuidade</a:t>
            </a:r>
          </a:p>
          <a:p>
            <a:pPr marL="639763" lvl="1" indent="-273050"/>
            <a:r>
              <a:rPr altLang="pt-BR" sz="1900"/>
              <a:t>Reduz variância das tarifas</a:t>
            </a:r>
          </a:p>
          <a:p>
            <a:pPr marL="319088" indent="-319088">
              <a:buFont typeface="Wingdings" panose="05000000000000000000" pitchFamily="2" charset="2"/>
              <a:buChar char="Ø"/>
            </a:pPr>
            <a:r>
              <a:rPr altLang="pt-BR" sz="2400"/>
              <a:t>Reformas vão lentamente mas continuamente </a:t>
            </a:r>
          </a:p>
          <a:p>
            <a:pPr marL="639763" lvl="1" indent="-273050"/>
            <a:endParaRPr altLang="pt-BR" sz="1900"/>
          </a:p>
          <a:p>
            <a:pPr marL="319088" indent="-319088"/>
            <a:endParaRPr altLang="pt-BR" sz="240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>
            <a:extLst>
              <a:ext uri="{FF2B5EF4-FFF2-40B4-BE49-F238E27FC236}">
                <a16:creationId xmlns:a16="http://schemas.microsoft.com/office/drawing/2014/main" id="{327B8441-24DF-4250-8188-6123247DB5F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9EC3E7CC-CB5D-47BC-B259-21F626462A76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62918EB-8224-48C1-B561-8D52415D19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/>
              <a:t>Reforma Monetária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70F7A36-9AB1-4252-85C4-DB3160E202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/>
              <a:t>Restaura o cruzeiro,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6">
            <a:extLst>
              <a:ext uri="{FF2B5EF4-FFF2-40B4-BE49-F238E27FC236}">
                <a16:creationId xmlns:a16="http://schemas.microsoft.com/office/drawing/2014/main" id="{0EE7CFC6-EBDD-4F92-A334-DD2E9C34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7638"/>
            <a:ext cx="90646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>
            <a:extLst>
              <a:ext uri="{FF2B5EF4-FFF2-40B4-BE49-F238E27FC236}">
                <a16:creationId xmlns:a16="http://schemas.microsoft.com/office/drawing/2014/main" id="{EDF3C032-B26C-4798-9A19-A960546E386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6755212-947F-48B9-A930-9B4225900F53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FBA616-4C92-4A32-9588-E62A62185B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/>
              <a:t>Reforma Monetária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466E9EE-D72C-45D6-A0E6-0696A5B043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/>
              <a:t>Restaura o cruzeiro, </a:t>
            </a:r>
          </a:p>
          <a:p>
            <a:pPr marL="319088" indent="-319088"/>
            <a:r>
              <a:rPr altLang="pt-BR" sz="3700"/>
              <a:t>feriado bancário</a:t>
            </a:r>
          </a:p>
          <a:p>
            <a:pPr marL="319088" indent="-319088"/>
            <a:r>
              <a:rPr altLang="pt-BR" sz="3700"/>
              <a:t>Bloqueio de depósitos (MP 168)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>
            <a:extLst>
              <a:ext uri="{FF2B5EF4-FFF2-40B4-BE49-F238E27FC236}">
                <a16:creationId xmlns:a16="http://schemas.microsoft.com/office/drawing/2014/main" id="{AEF52E2B-B7C1-494B-AC36-B3C80737608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D7D26F7-0D0F-4065-826F-398F333108FF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447A9FC-D19F-4CE7-9B78-D722065C9B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/>
              <a:t>Reforma Monetária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C66FCA0-44CE-499D-AF8F-508892F88D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900"/>
              <a:t>Restaura o cruzeiro, </a:t>
            </a:r>
          </a:p>
          <a:p>
            <a:pPr marL="319088" indent="-319088"/>
            <a:r>
              <a:rPr altLang="pt-BR" sz="2900"/>
              <a:t>Bloqueio de depósitos (MP 168)</a:t>
            </a:r>
          </a:p>
          <a:p>
            <a:pPr marL="639763" lvl="1" indent="-273050"/>
            <a:r>
              <a:rPr altLang="pt-BR" sz="2000"/>
              <a:t>Depósitos à vista e poupança o que for acima de nCz50 mil (US$1200 oficial, 700 US$ paralelo)</a:t>
            </a:r>
          </a:p>
          <a:p>
            <a:pPr marL="639763" lvl="1" indent="-273050"/>
            <a:r>
              <a:rPr altLang="pt-BR" sz="2000"/>
              <a:t>Depósitos à prazo, letras de cambio, debêntures, fundos de renda fixa e aplicações de curto prazo (20% ou nCz 25 mil)</a:t>
            </a:r>
          </a:p>
          <a:p>
            <a:pPr marL="639763" lvl="1" indent="-273050"/>
            <a:r>
              <a:rPr altLang="pt-BR" sz="2000"/>
              <a:t> Bloqueados por 18 meses e transferidos para BC em conta especial (VOB- Valores à ordem do banco Central) </a:t>
            </a:r>
          </a:p>
          <a:p>
            <a:pPr marL="914400" lvl="2"/>
            <a:r>
              <a:rPr altLang="pt-BR" sz="1800"/>
              <a:t>valores indexados à BTN e recebem 6% de juro anual. Resgatados depois em 12 parcelas mensais</a:t>
            </a:r>
          </a:p>
          <a:p>
            <a:pPr marL="914400" lvl="2"/>
            <a:r>
              <a:rPr altLang="pt-BR" sz="1800"/>
              <a:t>Por dois meses pode usar para pagar impostos</a:t>
            </a:r>
          </a:p>
          <a:p>
            <a:pPr marL="914400" lvl="2"/>
            <a:r>
              <a:rPr altLang="pt-BR" sz="1800"/>
              <a:t>Ministério pode liberar em condições relevantes</a:t>
            </a:r>
          </a:p>
          <a:p>
            <a:pPr marL="914400" lvl="2"/>
            <a:r>
              <a:rPr altLang="pt-BR" sz="1800"/>
              <a:t>Pode usar para pagar dividas contraídas anteriormente – transferência de titulariedade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3A52F89-9B39-40EF-9DEC-05B67F6D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93825"/>
            <a:ext cx="91059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7CF2F33B-AB0A-417A-AA04-55DC6651B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2513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Gráfico" r:id="rId3" imgW="9715643" imgH="5819870" progId="Excel.Chart.8">
                  <p:embed/>
                </p:oleObj>
              </mc:Choice>
              <mc:Fallback>
                <p:oleObj name="Gráfico" r:id="rId3" imgW="9715643" imgH="581987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>
            <a:extLst>
              <a:ext uri="{FF2B5EF4-FFF2-40B4-BE49-F238E27FC236}">
                <a16:creationId xmlns:a16="http://schemas.microsoft.com/office/drawing/2014/main" id="{3E95ECC2-BA1A-4EFC-980C-D576AD31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15888"/>
            <a:ext cx="10620375" cy="14049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altLang="pt-BR" sz="2000"/>
              <a:t>Taxas de crescimento do PIB durante os Planos de Estabilização </a:t>
            </a:r>
            <a:br>
              <a:rPr altLang="pt-BR" sz="2000"/>
            </a:br>
            <a:r>
              <a:rPr altLang="pt-BR" sz="2000"/>
              <a:t>Brasil 1985 - 1996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>
            <a:extLst>
              <a:ext uri="{FF2B5EF4-FFF2-40B4-BE49-F238E27FC236}">
                <a16:creationId xmlns:a16="http://schemas.microsoft.com/office/drawing/2014/main" id="{3350D86F-0E4F-457C-94B5-846C0B4AB9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Plano Collor problemas</a:t>
            </a:r>
          </a:p>
        </p:txBody>
      </p:sp>
      <p:sp>
        <p:nvSpPr>
          <p:cNvPr id="28675" name="Espaço Reservado para Número de Slide 5">
            <a:extLst>
              <a:ext uri="{FF2B5EF4-FFF2-40B4-BE49-F238E27FC236}">
                <a16:creationId xmlns:a16="http://schemas.microsoft.com/office/drawing/2014/main" id="{2B1E9AA3-3A24-4761-A784-161F40BCB93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910E1D8-0C3F-492E-9545-A459205546C6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201598C-CC07-4D4E-B48E-82E80000DA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284288"/>
            <a:ext cx="1136967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100"/>
              <a:t>Impacto inicial:</a:t>
            </a:r>
          </a:p>
          <a:p>
            <a:pPr marL="639763" lvl="1" indent="-273050" eaLnBrk="1" hangingPunct="1"/>
            <a:r>
              <a:rPr altLang="pt-BR" sz="1900"/>
              <a:t>Redução de 80% do M4</a:t>
            </a:r>
          </a:p>
          <a:p>
            <a:pPr marL="639763" lvl="1" indent="-273050" eaLnBrk="1" hangingPunct="1"/>
            <a:r>
              <a:rPr altLang="pt-BR" sz="1900"/>
              <a:t>Desestruturação do sistema produtivo – Retração do PIB</a:t>
            </a:r>
          </a:p>
          <a:p>
            <a:pPr marL="914400" lvl="2" eaLnBrk="1" hangingPunct="1"/>
            <a:r>
              <a:rPr altLang="pt-BR" sz="1700"/>
              <a:t>Queda da inflação (90 para 9%) mas retorno para casa dos 20% a.m. </a:t>
            </a:r>
          </a:p>
          <a:p>
            <a:pPr marL="319088" indent="-319088" eaLnBrk="1" hangingPunct="1"/>
            <a:r>
              <a:rPr altLang="pt-BR" sz="2100"/>
              <a:t>Problemas: </a:t>
            </a:r>
          </a:p>
          <a:p>
            <a:pPr marL="639763" lvl="1" indent="-273050" eaLnBrk="1" hangingPunct="1"/>
            <a:r>
              <a:rPr altLang="pt-BR" sz="1900"/>
              <a:t>Expansão da liquidez posterior :</a:t>
            </a:r>
          </a:p>
          <a:p>
            <a:pPr marL="914400" lvl="2" eaLnBrk="1" hangingPunct="1"/>
            <a:r>
              <a:rPr altLang="pt-BR" sz="1800"/>
              <a:t>Acerto no estoque comprometido com expansão posterior: </a:t>
            </a:r>
          </a:p>
          <a:p>
            <a:pPr marL="1371600" lvl="3" eaLnBrk="1" hangingPunct="1"/>
            <a:r>
              <a:rPr altLang="pt-BR" sz="1800"/>
              <a:t>“Torneirinhas”, pressões políticas erros de gerenciamento</a:t>
            </a:r>
          </a:p>
          <a:p>
            <a:pPr marL="1371600" lvl="3" eaLnBrk="1" hangingPunct="1"/>
            <a:r>
              <a:rPr altLang="pt-BR" sz="1800"/>
              <a:t>“arrependimento”  – até onde era possível ? Risco de enorme crise bancária</a:t>
            </a:r>
          </a:p>
          <a:p>
            <a:pPr marL="639763" lvl="1" indent="-273050" eaLnBrk="1" hangingPunct="1"/>
            <a:r>
              <a:rPr altLang="pt-BR" sz="2000"/>
              <a:t>Não se viabilizaram mecanismos para controle dos novos fluxos monetários e não existe alteração sobre regras</a:t>
            </a:r>
          </a:p>
          <a:p>
            <a:pPr marL="1371600" lvl="3" eaLnBrk="1" hangingPunct="1"/>
            <a:r>
              <a:rPr altLang="pt-BR" sz="1800"/>
              <a:t>Pastore: Acerta o estoque mas não o fluxo </a:t>
            </a:r>
          </a:p>
          <a:p>
            <a:pPr marL="319088" indent="-319088" eaLnBrk="1" hangingPunct="1"/>
            <a:r>
              <a:rPr altLang="pt-BR" sz="2800"/>
              <a:t>Outros problemas</a:t>
            </a:r>
          </a:p>
          <a:p>
            <a:pPr marL="639763" lvl="1" indent="-273050" eaLnBrk="1" hangingPunct="1"/>
            <a:r>
              <a:rPr altLang="pt-BR" sz="2000"/>
              <a:t> </a:t>
            </a:r>
            <a:r>
              <a:rPr altLang="pt-BR" sz="1900"/>
              <a:t>Deterioração da balança comercial sem financiamento na Balança de capitais</a:t>
            </a:r>
          </a:p>
          <a:p>
            <a:pPr marL="914400" lvl="2" eaLnBrk="1" hangingPunct="1"/>
            <a:r>
              <a:rPr altLang="pt-BR" sz="1800"/>
              <a:t>Forte valorização cambial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>
            <a:extLst>
              <a:ext uri="{FF2B5EF4-FFF2-40B4-BE49-F238E27FC236}">
                <a16:creationId xmlns:a16="http://schemas.microsoft.com/office/drawing/2014/main" id="{FB020B59-7A17-4893-BA3B-033CB640F76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C8A9E58-006C-4995-8A4E-5955CCC4FA44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46C2FD-4F60-41EB-B698-3D21775CD8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11125"/>
            <a:ext cx="9513888" cy="977900"/>
          </a:xfrm>
        </p:spPr>
        <p:txBody>
          <a:bodyPr lIns="91440" rIns="91440" anchor="ctr"/>
          <a:lstStyle/>
          <a:p>
            <a:pPr algn="ctr"/>
            <a:r>
              <a:rPr altLang="pt-BR" b="1"/>
              <a:t>A Transição Collor - Itamar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BE2B831-1E5A-41CC-AF62-C3D137A88E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484313"/>
            <a:ext cx="11233150" cy="468153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>
              <a:defRPr/>
            </a:pPr>
            <a:r>
              <a:rPr altLang="pt-BR" sz="3300" b="1">
                <a:solidFill>
                  <a:schemeClr val="tx2"/>
                </a:solidFill>
              </a:rPr>
              <a:t>Collor II:</a:t>
            </a:r>
          </a:p>
          <a:p>
            <a:pPr marL="639763" lvl="1" indent="-273050">
              <a:defRPr/>
            </a:pPr>
            <a:r>
              <a:rPr altLang="pt-BR" sz="2100"/>
              <a:t>Reforma financeira que visava eliminar o </a:t>
            </a:r>
            <a:r>
              <a:rPr altLang="pt-BR" sz="2100" i="1"/>
              <a:t>Overnight</a:t>
            </a:r>
            <a:r>
              <a:rPr altLang="pt-BR" sz="2100"/>
              <a:t> </a:t>
            </a:r>
          </a:p>
          <a:p>
            <a:pPr marL="639763" lvl="1" indent="-273050">
              <a:buFont typeface="Wingdings" panose="05000000000000000000" pitchFamily="2" charset="2"/>
              <a:buNone/>
              <a:defRPr/>
            </a:pPr>
            <a:r>
              <a:rPr altLang="pt-BR" sz="2100"/>
              <a:t>(substituído pelo FAF) e outras formas de indexação (criação da TR)</a:t>
            </a:r>
          </a:p>
          <a:p>
            <a:pPr marL="639763" lvl="1" indent="-273050">
              <a:defRPr/>
            </a:pPr>
            <a:r>
              <a:rPr altLang="pt-BR" sz="2100"/>
              <a:t> Congelamento de preços e salários </a:t>
            </a:r>
          </a:p>
          <a:p>
            <a:pPr marL="319088" indent="-319088">
              <a:defRPr/>
            </a:pPr>
            <a:r>
              <a:rPr altLang="pt-BR" sz="3300" b="1">
                <a:solidFill>
                  <a:schemeClr val="tx2"/>
                </a:solidFill>
              </a:rPr>
              <a:t>Marcílio – “Plano Nada”</a:t>
            </a:r>
          </a:p>
          <a:p>
            <a:pPr marL="639763" lvl="1" indent="-273050">
              <a:defRPr/>
            </a:pPr>
            <a:r>
              <a:rPr altLang="pt-BR" sz="2100"/>
              <a:t>Não tratamento de choque ou heterodoxia</a:t>
            </a:r>
          </a:p>
          <a:p>
            <a:pPr marL="639763" lvl="1" indent="-273050">
              <a:defRPr/>
            </a:pPr>
            <a:r>
              <a:rPr altLang="pt-BR" sz="2100"/>
              <a:t>Controle de fluxo de caixa e meios de pagamento</a:t>
            </a:r>
          </a:p>
          <a:p>
            <a:pPr marL="639763" lvl="1" indent="-273050">
              <a:defRPr/>
            </a:pPr>
            <a:r>
              <a:rPr altLang="pt-BR" sz="2100"/>
              <a:t>Descongelamento e preparo para desbloqueio</a:t>
            </a:r>
          </a:p>
          <a:p>
            <a:pPr marL="639763" lvl="1" indent="-273050">
              <a:defRPr/>
            </a:pPr>
            <a:r>
              <a:rPr altLang="pt-BR" sz="2100"/>
              <a:t>Reaproximação do Brasil com mercado financeiro internacional </a:t>
            </a:r>
          </a:p>
          <a:p>
            <a:pPr marL="639763" lvl="1" indent="-273050">
              <a:defRPr/>
            </a:pPr>
            <a:r>
              <a:rPr altLang="pt-BR" sz="2100"/>
              <a:t>Elevação das taxas de juros: Forte ingresso de capitais e ampliação das reservas</a:t>
            </a:r>
          </a:p>
          <a:p>
            <a:pPr marL="914400" lvl="2">
              <a:defRPr/>
            </a:pPr>
            <a:r>
              <a:rPr altLang="pt-BR" sz="1900"/>
              <a:t>esterilização – aumento da dívida interna</a:t>
            </a:r>
          </a:p>
          <a:p>
            <a:pPr marL="639763" lvl="1" indent="-273050">
              <a:defRPr/>
            </a:pPr>
            <a:r>
              <a:rPr altLang="pt-BR" sz="2100"/>
              <a:t>Inflação mantida em patamares elevados</a:t>
            </a:r>
          </a:p>
        </p:txBody>
      </p:sp>
      <p:pic>
        <p:nvPicPr>
          <p:cNvPr id="29701" name="Picture 5" descr="plano+collor+2">
            <a:extLst>
              <a:ext uri="{FF2B5EF4-FFF2-40B4-BE49-F238E27FC236}">
                <a16:creationId xmlns:a16="http://schemas.microsoft.com/office/drawing/2014/main" id="{31740687-921C-4BD6-808F-ED423DFC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81000"/>
            <a:ext cx="2305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0DAD4026-F3C2-4586-A169-4DD5A6120918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620F77-E1E7-418E-AB77-3F1F4192CFA5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4FE31112-171C-4C38-B27B-EE8DCFF60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Gráfico" r:id="rId4" imgW="6239113" imgH="3934063" progId="Excel.Sheet.8">
                  <p:embed/>
                </p:oleObj>
              </mc:Choice>
              <mc:Fallback>
                <p:oleObj name="Gráfico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llor_impeachment">
            <a:extLst>
              <a:ext uri="{FF2B5EF4-FFF2-40B4-BE49-F238E27FC236}">
                <a16:creationId xmlns:a16="http://schemas.microsoft.com/office/drawing/2014/main" id="{017455C8-39FF-4EA9-B97C-7915008B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97013"/>
            <a:ext cx="68580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05318CBD-665B-4398-9A40-54254153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Collor: eleito diretamente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>
            <a:extLst>
              <a:ext uri="{FF2B5EF4-FFF2-40B4-BE49-F238E27FC236}">
                <a16:creationId xmlns:a16="http://schemas.microsoft.com/office/drawing/2014/main" id="{99B5AFD6-6945-49AE-A39F-589E1EFECCA2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1A74F3-E44E-44B2-92BF-68EF573C2DAD}" type="slidenum">
              <a:rPr lang="pt-BR" altLang="en-US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2FF9A20-407C-44CB-935B-012BDF9E3E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333375"/>
            <a:ext cx="11437937" cy="719138"/>
          </a:xfrm>
        </p:spPr>
        <p:txBody>
          <a:bodyPr lIns="91440" rIns="91440" anchor="ctr"/>
          <a:lstStyle/>
          <a:p>
            <a:pPr eaLnBrk="1" hangingPunct="1"/>
            <a:r>
              <a:rPr altLang="pt-BR" sz="2900" b="1"/>
              <a:t>O Governo Collor: Problemas Iniciais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B716E9-6F1A-4C4D-9970-3AF47A7F13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95916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800"/>
              <a:t>Insucesso dos Planos Heterodoxos </a:t>
            </a:r>
          </a:p>
          <a:p>
            <a:pPr marL="319088" indent="-319088" eaLnBrk="1" hangingPunct="1"/>
            <a:r>
              <a:rPr altLang="pt-BR" sz="2800"/>
              <a:t>Condições externas frágeis</a:t>
            </a:r>
          </a:p>
          <a:p>
            <a:pPr marL="319088" indent="-319088" eaLnBrk="1" hangingPunct="1"/>
            <a:r>
              <a:rPr altLang="pt-BR" sz="2800"/>
              <a:t>Fragilidade financeira do Estado </a:t>
            </a:r>
            <a:endParaRPr altLang="pt-BR"/>
          </a:p>
          <a:p>
            <a:pPr marL="639763" lvl="1" indent="-273050" eaLnBrk="1" hangingPunct="1"/>
            <a:r>
              <a:rPr altLang="pt-BR" sz="2000"/>
              <a:t>condições de financiamento da elevada divida publica</a:t>
            </a:r>
          </a:p>
          <a:p>
            <a:pPr marL="319088" indent="-319088" eaLnBrk="1" hangingPunct="1"/>
            <a:r>
              <a:rPr altLang="pt-BR" sz="2800"/>
              <a:t>Elevação da liquidez dos haveres não-monetários </a:t>
            </a:r>
          </a:p>
          <a:p>
            <a:pPr marL="639763" lvl="1" indent="-273050" eaLnBrk="1" hangingPunct="1"/>
            <a:r>
              <a:rPr altLang="pt-BR" sz="2000"/>
              <a:t>Possibilidade de monetização com pressão inflacionária</a:t>
            </a:r>
          </a:p>
          <a:p>
            <a:pPr marL="639763" lvl="1" indent="-273050" eaLnBrk="1" hangingPunct="1"/>
            <a:r>
              <a:rPr altLang="pt-BR" sz="2000"/>
              <a:t>Política monetária ineficaz</a:t>
            </a:r>
          </a:p>
          <a:p>
            <a:pPr marL="914400" lvl="2" eaLnBrk="1" hangingPunct="1"/>
            <a:r>
              <a:rPr altLang="pt-BR" sz="1900"/>
              <a:t>Moeda Indexada – liquidez absoluta e remuneração</a:t>
            </a:r>
          </a:p>
          <a:p>
            <a:pPr marL="1371600" lvl="3" eaLnBrk="1" hangingPunct="1"/>
            <a:r>
              <a:rPr altLang="pt-BR" sz="1800"/>
              <a:t>contas remuneradas: depósitos bancários aplicados em títulos no overnight)</a:t>
            </a:r>
          </a:p>
          <a:p>
            <a:pPr marL="914400" lvl="2" eaLnBrk="1" hangingPunct="1"/>
            <a:r>
              <a:rPr altLang="pt-BR" sz="1900"/>
              <a:t>Recompra (Zeragem) automática – </a:t>
            </a:r>
            <a:r>
              <a:rPr altLang="pt-BR" sz="1900" i="1"/>
              <a:t>go around</a:t>
            </a:r>
          </a:p>
          <a:p>
            <a:pPr marL="319088" indent="-319088" eaLnBrk="1" hangingPunct="1"/>
            <a:r>
              <a:rPr altLang="pt-BR" sz="2800"/>
              <a:t>No dia da posse (15.3.90) lança “Plano Brasil Novo”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BA5C57DD-883A-495D-802D-6E2F13068ED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EA644A1-6A1B-49E2-9708-B6B0AEB6ABA5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2" descr="presidente-collor">
            <a:extLst>
              <a:ext uri="{FF2B5EF4-FFF2-40B4-BE49-F238E27FC236}">
                <a16:creationId xmlns:a16="http://schemas.microsoft.com/office/drawing/2014/main" id="{A24E3D68-98E0-4C23-BE92-F6A39F79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12192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B6438C5-EDBB-4AD0-9D8B-F68216F7A5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altLang="pt-BR"/>
              <a:t>Cinco conjunto de medidas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D0856B-28AF-4A7B-A6F2-C124529609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600200"/>
            <a:ext cx="11329988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Políticas de renda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administrativa e privatização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fiscal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do comércio exterior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monetária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Ponto central: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Eliminar déficit público e retomada de controle sobre a oferta de moeda derrotariam a inflação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Reformas estruturais recolocam economia em novo padrão de desenvolvimento</a:t>
            </a:r>
            <a:endParaRPr altLang="pt-BR" sz="2000"/>
          </a:p>
        </p:txBody>
      </p:sp>
      <p:pic>
        <p:nvPicPr>
          <p:cNvPr id="13316" name="Picture 4" descr="plano+collor">
            <a:extLst>
              <a:ext uri="{FF2B5EF4-FFF2-40B4-BE49-F238E27FC236}">
                <a16:creationId xmlns:a16="http://schemas.microsoft.com/office/drawing/2014/main" id="{66C0B662-34B8-41DC-95DA-46E17895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355600"/>
            <a:ext cx="36195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>
            <a:extLst>
              <a:ext uri="{FF2B5EF4-FFF2-40B4-BE49-F238E27FC236}">
                <a16:creationId xmlns:a16="http://schemas.microsoft.com/office/drawing/2014/main" id="{ECFDC0FC-A6BB-40B7-8286-87626AA78F0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D5C842A8-0510-48D0-8C98-626253DA519B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18D7D8D-5068-45DE-A89C-5CE48780A7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Política de renda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E1B4350-713D-4AA9-811B-4122D6BFEC9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484313"/>
            <a:ext cx="11764962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400"/>
              <a:t>16/03/90: Congelamento de preços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/>
              <a:t>Vários preços re-escalonados no nível do dia 10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/>
              <a:t>Preços dos serviços públicos (ficaram defasados em 1989) aumentados dias antes e congelados por 4 meses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/>
              <a:t>MP 154: Salários de março (pagos em abril) – sofrem reajuste da inflação de março e devem ser acrescidos com base em reajustes com prefixação com base na inflação esperada </a:t>
            </a:r>
          </a:p>
          <a:p>
            <a:pPr marL="914400" lvl="2">
              <a:lnSpc>
                <a:spcPct val="80000"/>
              </a:lnSpc>
            </a:pPr>
            <a:r>
              <a:rPr altLang="pt-BR" sz="1600"/>
              <a:t>Trabalhadores podem negociar livremente</a:t>
            </a:r>
          </a:p>
          <a:p>
            <a:pPr marL="914400" lvl="2">
              <a:lnSpc>
                <a:spcPct val="80000"/>
              </a:lnSpc>
            </a:pPr>
            <a:r>
              <a:rPr altLang="pt-BR" sz="1600"/>
              <a:t>Servidores públicos salários congelados por 6 meses</a:t>
            </a:r>
          </a:p>
          <a:p>
            <a:pPr marL="914400" lvl="2">
              <a:lnSpc>
                <a:spcPct val="80000"/>
              </a:lnSpc>
            </a:pPr>
            <a:r>
              <a:rPr altLang="pt-BR" sz="1600"/>
              <a:t>Problema quando prefixa em 0% (abril)</a:t>
            </a:r>
          </a:p>
          <a:p>
            <a:pPr marL="1371600" lvl="3">
              <a:lnSpc>
                <a:spcPct val="80000"/>
              </a:lnSpc>
            </a:pPr>
            <a:r>
              <a:rPr altLang="pt-BR" sz="1600"/>
              <a:t>Necessidade de que inflação esperada seja constantemente viesada para baixo x apoio de sindicatos</a:t>
            </a:r>
          </a:p>
          <a:p>
            <a:pPr marL="1371600" lvl="3">
              <a:lnSpc>
                <a:spcPct val="80000"/>
              </a:lnSpc>
            </a:pPr>
            <a:r>
              <a:rPr altLang="pt-BR" sz="1600"/>
              <a:t>Esquema passa a ser desenfatizado</a:t>
            </a:r>
          </a:p>
          <a:p>
            <a:pPr marL="1371600" lvl="3">
              <a:lnSpc>
                <a:spcPct val="80000"/>
              </a:lnSpc>
            </a:pPr>
            <a:r>
              <a:rPr altLang="pt-BR" sz="1600"/>
              <a:t>Substitui regra por outra em setembro: recuperar poder de compra médio </a:t>
            </a:r>
          </a:p>
          <a:p>
            <a:pPr marL="319088" indent="-319088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altLang="pt-BR" sz="2400"/>
              <a:t>Congelamento não é elemento central</a:t>
            </a:r>
          </a:p>
          <a:p>
            <a:pPr marL="639763" lvl="1" indent="-273050">
              <a:lnSpc>
                <a:spcPct val="80000"/>
              </a:lnSpc>
              <a:buClr>
                <a:schemeClr val="tx1"/>
              </a:buClr>
            </a:pPr>
            <a:r>
              <a:rPr altLang="pt-BR" sz="1900"/>
              <a:t>Não muito fiscalizado</a:t>
            </a:r>
          </a:p>
          <a:p>
            <a:pPr marL="319088" indent="-319088">
              <a:lnSpc>
                <a:spcPct val="80000"/>
              </a:lnSpc>
              <a:buClr>
                <a:schemeClr val="tx1"/>
              </a:buClr>
            </a:pPr>
            <a:r>
              <a:rPr altLang="pt-BR" sz="2400"/>
              <a:t>Inflação 11,3% em abril e 9,1% em maio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652DA719-6D5E-4962-B534-71067D4A5B43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707765-E29D-4BB5-98D6-BAF16CFFE67F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992E66FC-61C8-44C7-B65F-68086047B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Gráfico" r:id="rId4" imgW="6239113" imgH="3934063" progId="Excel.Sheet.8">
                  <p:embed/>
                </p:oleObj>
              </mc:Choice>
              <mc:Fallback>
                <p:oleObj name="Gráfico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>
            <a:extLst>
              <a:ext uri="{FF2B5EF4-FFF2-40B4-BE49-F238E27FC236}">
                <a16:creationId xmlns:a16="http://schemas.microsoft.com/office/drawing/2014/main" id="{5BA6416C-9AB7-4242-809F-6D29D6A5ED5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6E2240B-1459-4805-9E47-D2A3A5092ACD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77231A-20DE-4ED3-9491-8086FEF936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Reforma Administrativa e Privatização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27DDBF1-CA1F-49DF-850F-F160021BA3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484313"/>
            <a:ext cx="11393487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400"/>
              <a:t>Encolher tamanho do Governo federal</a:t>
            </a:r>
          </a:p>
          <a:p>
            <a:pPr marL="639763" lvl="1" indent="-273050"/>
            <a:r>
              <a:rPr altLang="pt-BR" sz="1900"/>
              <a:t>Reduz Ministérios para 9 e fecha vários órgãos federais</a:t>
            </a:r>
          </a:p>
          <a:p>
            <a:pPr marL="914400" lvl="2"/>
            <a:r>
              <a:rPr altLang="pt-BR" sz="1600"/>
              <a:t>Funcionários: lista de disponibilidade</a:t>
            </a:r>
          </a:p>
          <a:p>
            <a:pPr marL="914400" lvl="2"/>
            <a:r>
              <a:rPr altLang="pt-BR" sz="1600"/>
              <a:t>Pretensão de demissão de 400 mil funcionários (20% feito)</a:t>
            </a:r>
          </a:p>
          <a:p>
            <a:pPr marL="639763" lvl="1" indent="-273050"/>
            <a:r>
              <a:rPr altLang="pt-BR" sz="1900"/>
              <a:t>Plano de privatização anunciado - PND</a:t>
            </a:r>
          </a:p>
          <a:p>
            <a:pPr marL="914400" lvl="2"/>
            <a:r>
              <a:rPr altLang="pt-BR" sz="1600"/>
              <a:t>Aprovado no Congresso - começa lentamente</a:t>
            </a:r>
          </a:p>
          <a:p>
            <a:pPr marL="914400" lvl="2"/>
            <a:r>
              <a:rPr altLang="pt-BR" sz="1600"/>
              <a:t>Subscrição obrigatória de Certificados de Privatização pelo sistema bancário e fundos de pensão (resistência)</a:t>
            </a:r>
          </a:p>
          <a:p>
            <a:pPr marL="914400" lvl="2"/>
            <a:r>
              <a:rPr altLang="pt-BR" sz="1600"/>
              <a:t>Leilão importante só final de 1991 – Usiminas  </a:t>
            </a:r>
          </a:p>
          <a:p>
            <a:pPr marL="639763" lvl="1" indent="-273050"/>
            <a:r>
              <a:rPr altLang="pt-BR" sz="1900"/>
              <a:t>Desregulamentações setoriais e redução de procedimentos burocráticos</a:t>
            </a:r>
          </a:p>
          <a:p>
            <a:pPr marL="914400" lvl="2"/>
            <a:r>
              <a:rPr altLang="pt-BR" sz="1600"/>
              <a:t>Fecha IAA e IBC </a:t>
            </a:r>
          </a:p>
          <a:p>
            <a:pPr marL="319088" indent="-319088">
              <a:buFont typeface="Wingdings" panose="05000000000000000000" pitchFamily="2" charset="2"/>
              <a:buChar char="Ø"/>
            </a:pPr>
            <a:r>
              <a:rPr altLang="pt-BR" sz="2400"/>
              <a:t>Problemas:</a:t>
            </a:r>
          </a:p>
          <a:p>
            <a:pPr marL="639763" lvl="1" indent="-273050">
              <a:buFont typeface="Wingdings" panose="05000000000000000000" pitchFamily="2" charset="2"/>
              <a:buChar char="Ø"/>
            </a:pPr>
            <a:r>
              <a:rPr altLang="pt-BR" sz="1900"/>
              <a:t>Estados e municípios incham com regras da nova Constituição (transferências)</a:t>
            </a:r>
          </a:p>
          <a:p>
            <a:pPr marL="639763" lvl="1" indent="-273050">
              <a:buFont typeface="Wingdings" panose="05000000000000000000" pitchFamily="2" charset="2"/>
              <a:buChar char="Ø"/>
            </a:pPr>
            <a:r>
              <a:rPr altLang="pt-BR" sz="1900"/>
              <a:t>Anúncios x fatos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977</Words>
  <Application>Microsoft Office PowerPoint</Application>
  <PresentationFormat>Ecrã Panorâmico</PresentationFormat>
  <Paragraphs>138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Literatura acadêmica 16x9</vt:lpstr>
      <vt:lpstr>AULA 15.  O Plano Collor </vt:lpstr>
      <vt:lpstr>Apresentação do PowerPoint</vt:lpstr>
      <vt:lpstr>Collor: eleito diretamente</vt:lpstr>
      <vt:lpstr>O Governo Collor: Problemas Iniciais</vt:lpstr>
      <vt:lpstr>Apresentação do PowerPoint</vt:lpstr>
      <vt:lpstr>Cinco conjunto de medidas</vt:lpstr>
      <vt:lpstr>Política de renda</vt:lpstr>
      <vt:lpstr>Apresentação do PowerPoint</vt:lpstr>
      <vt:lpstr>Reforma Administrativa e Privatização</vt:lpstr>
      <vt:lpstr>Reforma fiscal</vt:lpstr>
      <vt:lpstr>Reforma do comércio exterior</vt:lpstr>
      <vt:lpstr>Reforma Monetária</vt:lpstr>
      <vt:lpstr>Apresentação do PowerPoint</vt:lpstr>
      <vt:lpstr>Reforma Monetária</vt:lpstr>
      <vt:lpstr>Reforma Monetária</vt:lpstr>
      <vt:lpstr>Apresentação do PowerPoint</vt:lpstr>
      <vt:lpstr>Taxas de crescimento do PIB durante os Planos de Estabilização  Brasil 1985 - 1996</vt:lpstr>
      <vt:lpstr>Plano Collor problemas</vt:lpstr>
      <vt:lpstr>A Transição Collor - Itamar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43</cp:revision>
  <dcterms:created xsi:type="dcterms:W3CDTF">2013-04-05T19:49:59Z</dcterms:created>
  <dcterms:modified xsi:type="dcterms:W3CDTF">2019-10-07T22:14:54Z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