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9" r:id="rId2"/>
    <p:sldId id="260" r:id="rId3"/>
    <p:sldId id="262" r:id="rId4"/>
  </p:sldIdLst>
  <p:sldSz cx="9144000" cy="6858000" type="screen4x3"/>
  <p:notesSz cx="7315200" cy="9601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B6E39AB-0117-435B-AE53-2EC6E2B23B2E}" type="datetimeFigureOut">
              <a:rPr lang="pt-BR" smtClean="0"/>
              <a:pPr/>
              <a:t>16/05/2022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FAAD27E-9A9E-45C2-9D2C-912BAB9B34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5762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7239000" y="0"/>
            <a:ext cx="1905000" cy="16764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2400" b="1">
              <a:solidFill>
                <a:srgbClr val="000000"/>
              </a:solidFill>
            </a:endParaRPr>
          </a:p>
        </p:txBody>
      </p:sp>
      <p:sp>
        <p:nvSpPr>
          <p:cNvPr id="1037" name="Oval 13"/>
          <p:cNvSpPr>
            <a:spLocks noChangeArrowheads="1"/>
          </p:cNvSpPr>
          <p:nvPr userDrawn="1"/>
        </p:nvSpPr>
        <p:spPr bwMode="auto">
          <a:xfrm>
            <a:off x="5108575" y="-15875"/>
            <a:ext cx="3959225" cy="35052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2400" b="1">
              <a:solidFill>
                <a:srgbClr val="000000"/>
              </a:solidFill>
            </a:endParaRPr>
          </a:p>
        </p:txBody>
      </p:sp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9067800" y="1644650"/>
            <a:ext cx="92075" cy="521335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2400" b="1">
              <a:solidFill>
                <a:srgbClr val="000000"/>
              </a:solidFill>
            </a:endParaRPr>
          </a:p>
        </p:txBody>
      </p:sp>
      <p:grpSp>
        <p:nvGrpSpPr>
          <p:cNvPr id="2" name="Group 19"/>
          <p:cNvGrpSpPr>
            <a:grpSpLocks/>
          </p:cNvGrpSpPr>
          <p:nvPr userDrawn="1"/>
        </p:nvGrpSpPr>
        <p:grpSpPr bwMode="auto">
          <a:xfrm>
            <a:off x="-12700" y="2819400"/>
            <a:ext cx="3505200" cy="4038600"/>
            <a:chOff x="-8" y="1776"/>
            <a:chExt cx="2208" cy="2544"/>
          </a:xfrm>
        </p:grpSpPr>
        <p:sp>
          <p:nvSpPr>
            <p:cNvPr id="1039" name="Rectangle 15"/>
            <p:cNvSpPr>
              <a:spLocks noChangeArrowheads="1"/>
            </p:cNvSpPr>
            <p:nvPr userDrawn="1"/>
          </p:nvSpPr>
          <p:spPr bwMode="auto">
            <a:xfrm rot="16200000" flipV="1">
              <a:off x="-71" y="3189"/>
              <a:ext cx="1200" cy="10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2400" b="1">
                <a:solidFill>
                  <a:srgbClr val="000000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 userDrawn="1"/>
          </p:nvSpPr>
          <p:spPr bwMode="auto">
            <a:xfrm rot="16200000" flipV="1">
              <a:off x="-176" y="1944"/>
              <a:ext cx="2544" cy="220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2400" b="1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624" y="683404"/>
            <a:ext cx="6583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latin typeface="Century Gothic" pitchFamily="34" charset="0"/>
              </a:rPr>
              <a:t>Aula Laboratório – Montagem Experimento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27584" y="1412776"/>
            <a:ext cx="7560840" cy="4694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>
                <a:latin typeface="Century Gothic" pitchFamily="34" charset="0"/>
              </a:rPr>
              <a:t>Procedimento para realização do Experimento: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390650" algn="l"/>
              </a:tabLst>
            </a:pPr>
            <a:r>
              <a:rPr lang="pt-B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Acessar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site escolhido (www.site.com)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390650" algn="l"/>
              </a:tabLs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Escolher 3 a 4 tarefas para que os integrantes do grupo realizem. Cada uma delas deverá ser realizada individualmente por todos os usuários (neste caso, os alunos de outro grupo da turma), sem auxílio.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390650" algn="l"/>
              </a:tabLs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Iniciar a ferramenta Loop11® e configurá-la para gravar a tela. Gravar áudio e vídeo do usuário (com uso de um celular ou de recursos presentes no computador).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390650" algn="l"/>
              </a:tabLs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final do experimento será marcado pelo atingimento do objetivo da tarefa ou desistência de realizá-la a partir da verbalização.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1390650" algn="l"/>
              </a:tabLs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análise deverá ser finalizada com o salvamento do arquivo da tarefa realizada pelo usuário, no Loop11®.</a:t>
            </a:r>
          </a:p>
          <a:p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Abrir o Loop11®, importar dados da plataforma Loop11 ®, gerar os gráficos, mapeamento de calor, jornada do usuário e realizar as análises.</a:t>
            </a:r>
            <a:endParaRPr lang="pt-BR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116632"/>
            <a:ext cx="6561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latin typeface="Century Gothic" pitchFamily="34" charset="0"/>
              </a:rPr>
              <a:t>Exemplo: Tarefas do </a:t>
            </a:r>
            <a:r>
              <a:rPr lang="pt-BR" sz="2000" b="1" dirty="0" err="1">
                <a:latin typeface="Century Gothic" pitchFamily="34" charset="0"/>
              </a:rPr>
              <a:t>Dedalus</a:t>
            </a:r>
            <a:r>
              <a:rPr lang="pt-BR" sz="2000" b="1" dirty="0">
                <a:latin typeface="Century Gothic" pitchFamily="34" charset="0"/>
              </a:rPr>
              <a:t> – www.dedalus.usp.br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55576" y="692696"/>
            <a:ext cx="7839680" cy="60247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>
                <a:solidFill>
                  <a:srgbClr val="000000"/>
                </a:solidFill>
                <a:latin typeface="Century Gothic" pitchFamily="34" charset="0"/>
              </a:rPr>
              <a:t>Buscar o código de identificação física de um livro escolhido pelo grupo; ver se está disponível; identificar em qual biblioteca da USP o livro se encontra; fazer reserva. Sugestão: NORMAN, Donald. </a:t>
            </a:r>
            <a:r>
              <a:rPr lang="pt-BR" sz="2000" i="1" dirty="0">
                <a:solidFill>
                  <a:srgbClr val="000000"/>
                </a:solidFill>
                <a:latin typeface="Century Gothic" pitchFamily="34" charset="0"/>
              </a:rPr>
              <a:t>O design do dia a dia</a:t>
            </a:r>
            <a:r>
              <a:rPr lang="pt-BR" sz="2000" dirty="0">
                <a:solidFill>
                  <a:srgbClr val="000000"/>
                </a:solidFill>
                <a:latin typeface="Century Gothic" pitchFamily="34" charset="0"/>
              </a:rPr>
              <a:t>. Rio de Janeiro, Rocco, 2006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>
                <a:solidFill>
                  <a:srgbClr val="000000"/>
                </a:solidFill>
                <a:latin typeface="Century Gothic" pitchFamily="34" charset="0"/>
              </a:rPr>
              <a:t>Renovar o empréstimo de um livro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>
                <a:solidFill>
                  <a:srgbClr val="000000"/>
                </a:solidFill>
                <a:latin typeface="Century Gothic" pitchFamily="34" charset="0"/>
              </a:rPr>
              <a:t>Consultar seu status e suas pendências junto às bibliotecas da USP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>
                <a:solidFill>
                  <a:srgbClr val="000000"/>
                </a:solidFill>
                <a:latin typeface="Century Gothic" pitchFamily="34" charset="0"/>
              </a:rPr>
              <a:t>Salvar lista de livros que você tem interesse (no mínimo 3 livros) em uma pasta do seu usuário; desconectar do Dedalus: entrar novamente e localizar sua pasta; conferir se o conteúdo está ok (mudou algo? </a:t>
            </a:r>
            <a:r>
              <a:rPr lang="en-US" sz="2000" dirty="0">
                <a:solidFill>
                  <a:srgbClr val="000000"/>
                </a:solidFill>
                <a:latin typeface="Century Gothic" pitchFamily="34" charset="0"/>
              </a:rPr>
              <a:t>S</a:t>
            </a:r>
            <a:r>
              <a:rPr lang="pt-BR" sz="2000" dirty="0" err="1">
                <a:solidFill>
                  <a:srgbClr val="000000"/>
                </a:solidFill>
                <a:latin typeface="Century Gothic" pitchFamily="34" charset="0"/>
              </a:rPr>
              <a:t>umiu</a:t>
            </a:r>
            <a:r>
              <a:rPr lang="pt-BR" sz="2000" dirty="0">
                <a:solidFill>
                  <a:srgbClr val="000000"/>
                </a:solidFill>
                <a:latin typeface="Century Gothic" pitchFamily="34" charset="0"/>
              </a:rPr>
              <a:t> algo?)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pt-BR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850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116632"/>
            <a:ext cx="5921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latin typeface="Century Gothic" pitchFamily="34" charset="0"/>
              </a:rPr>
              <a:t>Protocolo do Experimento – Análise extrínseca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55576" y="692696"/>
            <a:ext cx="7839680" cy="52629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1600" dirty="0">
                <a:latin typeface="Century Gothic" pitchFamily="34" charset="0"/>
              </a:rPr>
              <a:t>Explicar o objetivo do experimento para o usuário</a:t>
            </a:r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r>
              <a:rPr lang="pt-BR" sz="1600" dirty="0">
                <a:solidFill>
                  <a:srgbClr val="000000"/>
                </a:solidFill>
                <a:latin typeface="Century Gothic" pitchFamily="34" charset="0"/>
              </a:rPr>
              <a:t>Enfatizar que o que está sendo avaliado é o site e não o usuário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1600" dirty="0">
                <a:latin typeface="Century Gothic" pitchFamily="34" charset="0"/>
              </a:rPr>
              <a:t>Identificar se o usuário já teve contato anterior com o site escolhido(sim = experiente; não = iniciante)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1600" dirty="0">
                <a:solidFill>
                  <a:srgbClr val="000000"/>
                </a:solidFill>
                <a:latin typeface="Century Gothic" pitchFamily="34" charset="0"/>
              </a:rPr>
              <a:t>Esclarecer que o usuário é quem vai indicar verbalmente o início e a conclusão/desistência de cada tarefa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1600" dirty="0">
                <a:solidFill>
                  <a:srgbClr val="000000"/>
                </a:solidFill>
                <a:latin typeface="Century Gothic" pitchFamily="34" charset="0"/>
              </a:rPr>
              <a:t>Antes de iniciar a primeira tarefa e ao finalizar cada tarefa, orientar sobre a realização da próxima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1600" dirty="0">
                <a:solidFill>
                  <a:srgbClr val="000000"/>
                </a:solidFill>
                <a:latin typeface="Century Gothic" pitchFamily="34" charset="0"/>
              </a:rPr>
              <a:t>Não dar explicações durante a realização das tarefas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1600" dirty="0">
                <a:solidFill>
                  <a:srgbClr val="000000"/>
                </a:solidFill>
                <a:latin typeface="Century Gothic" pitchFamily="34" charset="0"/>
              </a:rPr>
              <a:t>Usuário deve verbalizar suas ações e emoções ao navegar na interface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1600" dirty="0">
                <a:solidFill>
                  <a:srgbClr val="000000"/>
                </a:solidFill>
                <a:latin typeface="Century Gothic" pitchFamily="34" charset="0"/>
              </a:rPr>
              <a:t>Realizar a simulação da navegação do usuário na interface com o objetivo de realizar a(s) tarefa(s) definida(s)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1600" dirty="0">
                <a:solidFill>
                  <a:srgbClr val="000000"/>
                </a:solidFill>
                <a:latin typeface="Century Gothic" pitchFamily="34" charset="0"/>
              </a:rPr>
              <a:t>Registrar as verbalizações e as emoções/estado do usuário (irritação, sudorese, gestos...) relacionando-os com o estágio da navegação</a:t>
            </a:r>
          </a:p>
        </p:txBody>
      </p:sp>
    </p:spTree>
    <p:extLst>
      <p:ext uri="{BB962C8B-B14F-4D97-AF65-F5344CB8AC3E}">
        <p14:creationId xmlns:p14="http://schemas.microsoft.com/office/powerpoint/2010/main" val="4173850659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418</Words>
  <Application>Microsoft Office PowerPoint</Application>
  <PresentationFormat>Apresentação na tela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Calibri</vt:lpstr>
      <vt:lpstr>Century Gothic</vt:lpstr>
      <vt:lpstr>Times New Roman</vt:lpstr>
      <vt:lpstr>Estrutura padrão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uiara.montedo</dc:creator>
  <cp:lastModifiedBy>professor</cp:lastModifiedBy>
  <cp:revision>30</cp:revision>
  <dcterms:created xsi:type="dcterms:W3CDTF">2013-04-17T21:13:52Z</dcterms:created>
  <dcterms:modified xsi:type="dcterms:W3CDTF">2022-05-16T23:21:31Z</dcterms:modified>
</cp:coreProperties>
</file>