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347" r:id="rId3"/>
    <p:sldId id="354" r:id="rId4"/>
    <p:sldId id="331" r:id="rId5"/>
    <p:sldId id="350" r:id="rId6"/>
    <p:sldId id="351" r:id="rId7"/>
    <p:sldId id="352" r:id="rId8"/>
    <p:sldId id="353" r:id="rId9"/>
    <p:sldId id="325" r:id="rId10"/>
    <p:sldId id="326" r:id="rId11"/>
    <p:sldId id="327" r:id="rId12"/>
    <p:sldId id="328" r:id="rId13"/>
    <p:sldId id="329" r:id="rId14"/>
    <p:sldId id="330" r:id="rId15"/>
    <p:sldId id="332" r:id="rId16"/>
    <p:sldId id="333" r:id="rId17"/>
    <p:sldId id="334" r:id="rId18"/>
    <p:sldId id="335" r:id="rId19"/>
    <p:sldId id="336" r:id="rId20"/>
    <p:sldId id="337" r:id="rId21"/>
    <p:sldId id="338" r:id="rId22"/>
    <p:sldId id="339" r:id="rId23"/>
    <p:sldId id="340" r:id="rId24"/>
    <p:sldId id="349" r:id="rId25"/>
    <p:sldId id="348" r:id="rId26"/>
    <p:sldId id="341" r:id="rId27"/>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Perpetua" pitchFamily="18" charset="0"/>
              </a:defRPr>
            </a:lvl1pPr>
          </a:lstStyle>
          <a:p>
            <a:pPr>
              <a:defRPr/>
            </a:pPr>
            <a:endParaRPr lang="pt-BR"/>
          </a:p>
        </p:txBody>
      </p:sp>
      <p:sp>
        <p:nvSpPr>
          <p:cNvPr id="614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Perpetua" pitchFamily="18" charset="0"/>
              </a:defRPr>
            </a:lvl1pPr>
          </a:lstStyle>
          <a:p>
            <a:pPr>
              <a:defRPr/>
            </a:pPr>
            <a:fld id="{7D70FA57-F025-4BC0-ABC9-25EDDCBD79FA}" type="datetimeFigureOut">
              <a:rPr lang="pt-BR"/>
              <a:pPr>
                <a:defRPr/>
              </a:pPr>
              <a:t>15/07/2013</a:t>
            </a:fld>
            <a:endParaRPr lang="pt-BR"/>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Perpetua" pitchFamily="18" charset="0"/>
              </a:defRPr>
            </a:lvl1pPr>
          </a:lstStyle>
          <a:p>
            <a:pPr>
              <a:defRPr/>
            </a:pPr>
            <a:endParaRPr lang="pt-BR"/>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Perpetua" pitchFamily="18" charset="0"/>
              </a:defRPr>
            </a:lvl1pPr>
          </a:lstStyle>
          <a:p>
            <a:pPr>
              <a:defRPr/>
            </a:pPr>
            <a:fld id="{54AF1707-1D90-4F5B-AF7B-476E53A5D97A}" type="slidenum">
              <a:rPr lang="pt-BR"/>
              <a:pPr>
                <a:defRPr/>
              </a:pPr>
              <a:t>‹nº›</a:t>
            </a:fld>
            <a:endParaRPr lang="pt-BR"/>
          </a:p>
        </p:txBody>
      </p:sp>
    </p:spTree>
    <p:extLst>
      <p:ext uri="{BB962C8B-B14F-4D97-AF65-F5344CB8AC3E}">
        <p14:creationId xmlns:p14="http://schemas.microsoft.com/office/powerpoint/2010/main" val="34860577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1"/>
      </p:bgRef>
    </p:bg>
    <p:spTree>
      <p:nvGrpSpPr>
        <p:cNvPr id="1" name=""/>
        <p:cNvGrpSpPr/>
        <p:nvPr/>
      </p:nvGrpSpPr>
      <p:grpSpPr>
        <a:xfrm>
          <a:off x="0" y="0"/>
          <a:ext cx="0" cy="0"/>
          <a:chOff x="0" y="0"/>
          <a:chExt cx="0" cy="0"/>
        </a:xfrm>
      </p:grpSpPr>
      <p:sp>
        <p:nvSpPr>
          <p:cNvPr id="4" name="Retâ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etângulo de cantos arredondados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tângulo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tângulo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tângulo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pt-BR" smtClean="0"/>
              <a:t>Clique para editar o estilo do título mestre</a:t>
            </a:r>
            <a:endParaRPr lang="en-US"/>
          </a:p>
        </p:txBody>
      </p:sp>
      <p:sp>
        <p:nvSpPr>
          <p:cNvPr id="11" name="Espaço Reservado para Data 27"/>
          <p:cNvSpPr>
            <a:spLocks noGrp="1"/>
          </p:cNvSpPr>
          <p:nvPr>
            <p:ph type="dt" sz="half" idx="10"/>
          </p:nvPr>
        </p:nvSpPr>
        <p:spPr/>
        <p:txBody>
          <a:bodyPr/>
          <a:lstStyle>
            <a:lvl1pPr>
              <a:defRPr/>
            </a:lvl1pPr>
          </a:lstStyle>
          <a:p>
            <a:pPr>
              <a:defRPr/>
            </a:pPr>
            <a:fld id="{00EF7980-A8ED-434B-BE94-0F79604A1A2E}" type="datetimeFigureOut">
              <a:rPr lang="pt-BR"/>
              <a:pPr>
                <a:defRPr/>
              </a:pPr>
              <a:t>15/07/2013</a:t>
            </a:fld>
            <a:endParaRPr lang="pt-BR"/>
          </a:p>
        </p:txBody>
      </p:sp>
      <p:sp>
        <p:nvSpPr>
          <p:cNvPr id="12" name="Espaço Reservado para Rodapé 16"/>
          <p:cNvSpPr>
            <a:spLocks noGrp="1"/>
          </p:cNvSpPr>
          <p:nvPr>
            <p:ph type="ftr" sz="quarter" idx="11"/>
          </p:nvPr>
        </p:nvSpPr>
        <p:spPr/>
        <p:txBody>
          <a:bodyPr/>
          <a:lstStyle>
            <a:lvl1pPr>
              <a:defRPr/>
            </a:lvl1pPr>
          </a:lstStyle>
          <a:p>
            <a:pPr>
              <a:defRPr/>
            </a:pPr>
            <a:endParaRPr lang="pt-BR"/>
          </a:p>
        </p:txBody>
      </p:sp>
      <p:sp>
        <p:nvSpPr>
          <p:cNvPr id="13" name="Espaço Reservado para Número de Slide 28"/>
          <p:cNvSpPr>
            <a:spLocks noGrp="1"/>
          </p:cNvSpPr>
          <p:nvPr>
            <p:ph type="sldNum" sz="quarter" idx="12"/>
          </p:nvPr>
        </p:nvSpPr>
        <p:spPr/>
        <p:txBody>
          <a:bodyPr/>
          <a:lstStyle>
            <a:lvl1pPr>
              <a:defRPr sz="1400">
                <a:solidFill>
                  <a:srgbClr val="FFFFFF"/>
                </a:solidFill>
              </a:defRPr>
            </a:lvl1pPr>
          </a:lstStyle>
          <a:p>
            <a:pPr>
              <a:defRPr/>
            </a:pPr>
            <a:fld id="{EE435F78-E29B-42FF-A308-BDE1AD34C187}"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x" preserve="1">
  <p:cSld name="Título, conteúdo e text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4638"/>
            <a:ext cx="7772400" cy="1143000"/>
          </a:xfrm>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914400" y="1447800"/>
            <a:ext cx="3810000" cy="45720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876800" y="1447800"/>
            <a:ext cx="3810000" cy="45720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13"/>
          <p:cNvSpPr>
            <a:spLocks noGrp="1"/>
          </p:cNvSpPr>
          <p:nvPr>
            <p:ph type="dt" sz="half" idx="10"/>
          </p:nvPr>
        </p:nvSpPr>
        <p:spPr/>
        <p:txBody>
          <a:bodyPr/>
          <a:lstStyle>
            <a:lvl1pPr>
              <a:defRPr/>
            </a:lvl1pPr>
          </a:lstStyle>
          <a:p>
            <a:pPr>
              <a:defRPr/>
            </a:pPr>
            <a:fld id="{E2545032-E3FC-48B1-ADC6-33302193AF15}" type="datetimeFigureOut">
              <a:rPr lang="pt-BR"/>
              <a:pPr>
                <a:defRPr/>
              </a:pPr>
              <a:t>15/07/2013</a:t>
            </a:fld>
            <a:endParaRPr lang="pt-BR"/>
          </a:p>
        </p:txBody>
      </p:sp>
      <p:sp>
        <p:nvSpPr>
          <p:cNvPr id="6" name="Espaço Reservado para Rodapé 2"/>
          <p:cNvSpPr>
            <a:spLocks noGrp="1"/>
          </p:cNvSpPr>
          <p:nvPr>
            <p:ph type="ftr" sz="quarter" idx="11"/>
          </p:nvPr>
        </p:nvSpPr>
        <p:spPr/>
        <p:txBody>
          <a:bodyPr/>
          <a:lstStyle>
            <a:lvl1pPr>
              <a:defRPr/>
            </a:lvl1pPr>
          </a:lstStyle>
          <a:p>
            <a:pPr>
              <a:defRPr/>
            </a:pPr>
            <a:endParaRPr lang="pt-BR"/>
          </a:p>
        </p:txBody>
      </p:sp>
      <p:sp>
        <p:nvSpPr>
          <p:cNvPr id="7" name="Espaço Reservado para Número de Slide 22"/>
          <p:cNvSpPr>
            <a:spLocks noGrp="1"/>
          </p:cNvSpPr>
          <p:nvPr>
            <p:ph type="sldNum" sz="quarter" idx="12"/>
          </p:nvPr>
        </p:nvSpPr>
        <p:spPr/>
        <p:txBody>
          <a:bodyPr/>
          <a:lstStyle>
            <a:lvl1pPr>
              <a:defRPr/>
            </a:lvl1pPr>
          </a:lstStyle>
          <a:p>
            <a:pPr>
              <a:defRPr/>
            </a:pPr>
            <a:fld id="{7EDAE0E5-0374-4641-A055-0BE9DDC990EE}"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4638"/>
            <a:ext cx="77724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914400" y="1447800"/>
            <a:ext cx="3810000" cy="4572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876800" y="1447800"/>
            <a:ext cx="3810000" cy="4572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6172200" y="6191250"/>
            <a:ext cx="2476500" cy="476250"/>
          </a:xfrm>
        </p:spPr>
        <p:txBody>
          <a:bodyPr/>
          <a:lstStyle>
            <a:lvl1pPr>
              <a:defRPr smtClean="0"/>
            </a:lvl1pPr>
          </a:lstStyle>
          <a:p>
            <a:pPr>
              <a:defRPr/>
            </a:pPr>
            <a:fld id="{356C797B-3ABD-4D98-98A4-BBF436E33E3A}" type="datetimeFigureOut">
              <a:rPr lang="pt-BR"/>
              <a:pPr>
                <a:defRPr/>
              </a:pPr>
              <a:t>15/07/2013</a:t>
            </a:fld>
            <a:endParaRPr lang="pt-BR"/>
          </a:p>
        </p:txBody>
      </p:sp>
      <p:sp>
        <p:nvSpPr>
          <p:cNvPr id="6" name="Espaço Reservado para Rodapé 5"/>
          <p:cNvSpPr>
            <a:spLocks noGrp="1"/>
          </p:cNvSpPr>
          <p:nvPr>
            <p:ph type="ftr" sz="quarter" idx="11"/>
          </p:nvPr>
        </p:nvSpPr>
        <p:spPr>
          <a:xfrm>
            <a:off x="914400" y="6172200"/>
            <a:ext cx="3962400" cy="457200"/>
          </a:xfrm>
        </p:spPr>
        <p:txBody>
          <a:bodyPr/>
          <a:lstStyle>
            <a:lvl1pPr>
              <a:defRPr/>
            </a:lvl1pPr>
          </a:lstStyle>
          <a:p>
            <a:pPr>
              <a:defRPr/>
            </a:pPr>
            <a:endParaRPr lang="pt-BR"/>
          </a:p>
        </p:txBody>
      </p:sp>
      <p:sp>
        <p:nvSpPr>
          <p:cNvPr id="7" name="Espaço Reservado para Número de Slide 6"/>
          <p:cNvSpPr>
            <a:spLocks noGrp="1"/>
          </p:cNvSpPr>
          <p:nvPr>
            <p:ph type="sldNum" sz="quarter" idx="12"/>
          </p:nvPr>
        </p:nvSpPr>
        <p:spPr>
          <a:xfrm>
            <a:off x="146050" y="6210300"/>
            <a:ext cx="457200" cy="457200"/>
          </a:xfrm>
        </p:spPr>
        <p:txBody>
          <a:bodyPr/>
          <a:lstStyle>
            <a:lvl1pPr>
              <a:defRPr smtClean="0"/>
            </a:lvl1pPr>
          </a:lstStyle>
          <a:p>
            <a:pPr>
              <a:defRPr/>
            </a:pPr>
            <a:fld id="{C7D843EA-E2E0-4947-A1DC-27EA79742D79}"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914400" y="274638"/>
            <a:ext cx="7772400" cy="574516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Espaço Reservado para Data 2"/>
          <p:cNvSpPr>
            <a:spLocks noGrp="1"/>
          </p:cNvSpPr>
          <p:nvPr>
            <p:ph type="dt" sz="half" idx="10"/>
          </p:nvPr>
        </p:nvSpPr>
        <p:spPr>
          <a:xfrm>
            <a:off x="6172200" y="6191250"/>
            <a:ext cx="2476500" cy="476250"/>
          </a:xfrm>
        </p:spPr>
        <p:txBody>
          <a:bodyPr/>
          <a:lstStyle>
            <a:lvl1pPr>
              <a:defRPr smtClean="0"/>
            </a:lvl1pPr>
          </a:lstStyle>
          <a:p>
            <a:pPr>
              <a:defRPr/>
            </a:pPr>
            <a:fld id="{77F6906D-76EC-40F3-9B66-BE7A015148E4}" type="datetimeFigureOut">
              <a:rPr lang="pt-BR"/>
              <a:pPr>
                <a:defRPr/>
              </a:pPr>
              <a:t>15/07/2013</a:t>
            </a:fld>
            <a:endParaRPr lang="pt-BR"/>
          </a:p>
        </p:txBody>
      </p:sp>
      <p:sp>
        <p:nvSpPr>
          <p:cNvPr id="4" name="Espaço Reservado para Rodapé 3"/>
          <p:cNvSpPr>
            <a:spLocks noGrp="1"/>
          </p:cNvSpPr>
          <p:nvPr>
            <p:ph type="ftr" sz="quarter" idx="11"/>
          </p:nvPr>
        </p:nvSpPr>
        <p:spPr>
          <a:xfrm>
            <a:off x="914400" y="6172200"/>
            <a:ext cx="3962400" cy="457200"/>
          </a:xfrm>
        </p:spPr>
        <p:txBody>
          <a:bodyPr/>
          <a:lstStyle>
            <a:lvl1pPr>
              <a:defRPr/>
            </a:lvl1pPr>
          </a:lstStyle>
          <a:p>
            <a:pPr>
              <a:defRPr/>
            </a:pPr>
            <a:endParaRPr lang="pt-BR"/>
          </a:p>
        </p:txBody>
      </p:sp>
      <p:sp>
        <p:nvSpPr>
          <p:cNvPr id="5" name="Espaço Reservado para Número de Slide 4"/>
          <p:cNvSpPr>
            <a:spLocks noGrp="1"/>
          </p:cNvSpPr>
          <p:nvPr>
            <p:ph type="sldNum" sz="quarter" idx="12"/>
          </p:nvPr>
        </p:nvSpPr>
        <p:spPr>
          <a:xfrm>
            <a:off x="146050" y="6210300"/>
            <a:ext cx="457200" cy="457200"/>
          </a:xfrm>
        </p:spPr>
        <p:txBody>
          <a:bodyPr/>
          <a:lstStyle>
            <a:lvl1pPr>
              <a:defRPr smtClean="0"/>
            </a:lvl1pPr>
          </a:lstStyle>
          <a:p>
            <a:pPr>
              <a:defRPr/>
            </a:pPr>
            <a:fld id="{C3785228-AA92-4EEF-B3A6-619AADA01D72}" type="slidenum">
              <a:rPr lang="pt-BR"/>
              <a:pPr>
                <a:defRPr/>
              </a:pPr>
              <a:t>‹nº›</a:t>
            </a:fld>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6172200" y="6191250"/>
            <a:ext cx="2476500" cy="476250"/>
          </a:xfrm>
        </p:spPr>
        <p:txBody>
          <a:bodyPr/>
          <a:lstStyle>
            <a:lvl1pPr>
              <a:defRPr smtClean="0"/>
            </a:lvl1pPr>
          </a:lstStyle>
          <a:p>
            <a:pPr>
              <a:defRPr/>
            </a:pPr>
            <a:fld id="{6A0B5B1D-00DD-455F-912E-8F33BE028279}" type="datetimeFigureOut">
              <a:rPr lang="pt-BR"/>
              <a:pPr>
                <a:defRPr/>
              </a:pPr>
              <a:t>15/07/2013</a:t>
            </a:fld>
            <a:endParaRPr lang="pt-BR"/>
          </a:p>
        </p:txBody>
      </p:sp>
      <p:sp>
        <p:nvSpPr>
          <p:cNvPr id="5" name="Espaço Reservado para Rodapé 4"/>
          <p:cNvSpPr>
            <a:spLocks noGrp="1"/>
          </p:cNvSpPr>
          <p:nvPr>
            <p:ph type="ftr" sz="quarter" idx="11"/>
          </p:nvPr>
        </p:nvSpPr>
        <p:spPr>
          <a:xfrm>
            <a:off x="914400" y="6172200"/>
            <a:ext cx="3962400" cy="457200"/>
          </a:xfrm>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a:xfrm>
            <a:off x="146050" y="6210300"/>
            <a:ext cx="457200" cy="457200"/>
          </a:xfrm>
        </p:spPr>
        <p:txBody>
          <a:bodyPr/>
          <a:lstStyle>
            <a:lvl1pPr>
              <a:defRPr smtClean="0"/>
            </a:lvl1pPr>
          </a:lstStyle>
          <a:p>
            <a:pPr>
              <a:defRPr/>
            </a:pPr>
            <a:fld id="{9F4C69A9-BBCB-4C26-822A-E8A5E90B2B7B}" type="slidenum">
              <a:rPr lang="pt-BR"/>
              <a:pPr>
                <a:defRPr/>
              </a:pPr>
              <a:t>‹nº›</a:t>
            </a:fld>
            <a:endParaRPr lang="pt-B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4638"/>
            <a:ext cx="77724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914400" y="1447800"/>
            <a:ext cx="3810000" cy="4572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4876800" y="1447800"/>
            <a:ext cx="3810000" cy="4572000"/>
          </a:xfrm>
        </p:spPr>
        <p:txBody>
          <a:bodyPr/>
          <a:lstStyle/>
          <a:p>
            <a:endParaRPr lang="pt-BR"/>
          </a:p>
        </p:txBody>
      </p:sp>
      <p:sp>
        <p:nvSpPr>
          <p:cNvPr id="5" name="Espaço Reservado para Data 4"/>
          <p:cNvSpPr>
            <a:spLocks noGrp="1"/>
          </p:cNvSpPr>
          <p:nvPr>
            <p:ph type="dt" sz="half" idx="10"/>
          </p:nvPr>
        </p:nvSpPr>
        <p:spPr>
          <a:xfrm>
            <a:off x="6172200" y="6191250"/>
            <a:ext cx="2476500" cy="476250"/>
          </a:xfrm>
        </p:spPr>
        <p:txBody>
          <a:bodyPr/>
          <a:lstStyle>
            <a:lvl1pPr>
              <a:defRPr smtClean="0"/>
            </a:lvl1pPr>
          </a:lstStyle>
          <a:p>
            <a:pPr>
              <a:defRPr/>
            </a:pPr>
            <a:fld id="{22B0C326-78DE-4110-82DF-D33AC885BF7C}" type="datetimeFigureOut">
              <a:rPr lang="pt-BR"/>
              <a:pPr>
                <a:defRPr/>
              </a:pPr>
              <a:t>15/07/2013</a:t>
            </a:fld>
            <a:endParaRPr lang="pt-BR"/>
          </a:p>
        </p:txBody>
      </p:sp>
      <p:sp>
        <p:nvSpPr>
          <p:cNvPr id="6" name="Espaço Reservado para Rodapé 5"/>
          <p:cNvSpPr>
            <a:spLocks noGrp="1"/>
          </p:cNvSpPr>
          <p:nvPr>
            <p:ph type="ftr" sz="quarter" idx="11"/>
          </p:nvPr>
        </p:nvSpPr>
        <p:spPr>
          <a:xfrm>
            <a:off x="914400" y="6172200"/>
            <a:ext cx="3962400" cy="457200"/>
          </a:xfrm>
        </p:spPr>
        <p:txBody>
          <a:bodyPr/>
          <a:lstStyle>
            <a:lvl1pPr>
              <a:defRPr/>
            </a:lvl1pPr>
          </a:lstStyle>
          <a:p>
            <a:pPr>
              <a:defRPr/>
            </a:pPr>
            <a:endParaRPr lang="pt-BR"/>
          </a:p>
        </p:txBody>
      </p:sp>
      <p:sp>
        <p:nvSpPr>
          <p:cNvPr id="7" name="Espaço Reservado para Número de Slide 6"/>
          <p:cNvSpPr>
            <a:spLocks noGrp="1"/>
          </p:cNvSpPr>
          <p:nvPr>
            <p:ph type="sldNum" sz="quarter" idx="12"/>
          </p:nvPr>
        </p:nvSpPr>
        <p:spPr>
          <a:xfrm>
            <a:off x="146050" y="6210300"/>
            <a:ext cx="457200" cy="457200"/>
          </a:xfrm>
        </p:spPr>
        <p:txBody>
          <a:bodyPr/>
          <a:lstStyle>
            <a:lvl1pPr>
              <a:defRPr smtClean="0"/>
            </a:lvl1pPr>
          </a:lstStyle>
          <a:p>
            <a:pPr>
              <a:defRPr/>
            </a:pPr>
            <a:fld id="{C8E5FD2D-6FB6-4E62-8E11-ACD9C03F964D}"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8" name="Espaço Reservado para Conteúdo 7"/>
          <p:cNvSpPr>
            <a:spLocks noGrp="1"/>
          </p:cNvSpPr>
          <p:nvPr>
            <p:ph sz="quarter" idx="1"/>
          </p:nvPr>
        </p:nvSpPr>
        <p:spPr>
          <a:xfrm>
            <a:off x="914400" y="1447800"/>
            <a:ext cx="7772400" cy="4572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fld id="{56DB89F8-7B13-4CD7-96AC-5E2682E3BB73}" type="datetimeFigureOut">
              <a:rPr lang="pt-BR"/>
              <a:pPr>
                <a:defRPr/>
              </a:pPr>
              <a:t>15/07/2013</a:t>
            </a:fld>
            <a:endParaRPr lang="pt-BR"/>
          </a:p>
        </p:txBody>
      </p:sp>
      <p:sp>
        <p:nvSpPr>
          <p:cNvPr id="5" name="Espaço Reservado para Rodapé 2"/>
          <p:cNvSpPr>
            <a:spLocks noGrp="1"/>
          </p:cNvSpPr>
          <p:nvPr>
            <p:ph type="ftr" sz="quarter" idx="11"/>
          </p:nvPr>
        </p:nvSpPr>
        <p:spPr/>
        <p:txBody>
          <a:bodyPr/>
          <a:lstStyle>
            <a:lvl1pPr>
              <a:defRPr/>
            </a:lvl1pPr>
          </a:lstStyle>
          <a:p>
            <a:pPr>
              <a:defRPr/>
            </a:pPr>
            <a:endParaRPr lang="pt-BR"/>
          </a:p>
        </p:txBody>
      </p:sp>
      <p:sp>
        <p:nvSpPr>
          <p:cNvPr id="6" name="Espaço Reservado para Número de Slide 22"/>
          <p:cNvSpPr>
            <a:spLocks noGrp="1"/>
          </p:cNvSpPr>
          <p:nvPr>
            <p:ph type="sldNum" sz="quarter" idx="12"/>
          </p:nvPr>
        </p:nvSpPr>
        <p:spPr/>
        <p:txBody>
          <a:bodyPr/>
          <a:lstStyle>
            <a:lvl1pPr>
              <a:defRPr/>
            </a:lvl1pPr>
          </a:lstStyle>
          <a:p>
            <a:pPr>
              <a:defRPr/>
            </a:pPr>
            <a:fld id="{6C57D771-755D-4F67-96AF-3E0EE3C6880F}"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4" name="Retâ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etângulo de cantos arredondado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tângulo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tângulo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tângulo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ítulo 1"/>
          <p:cNvSpPr>
            <a:spLocks noGrp="1"/>
          </p:cNvSpPr>
          <p:nvPr>
            <p:ph type="title"/>
          </p:nvPr>
        </p:nvSpPr>
        <p:spPr>
          <a:xfrm>
            <a:off x="722313" y="952500"/>
            <a:ext cx="7772400" cy="1362075"/>
          </a:xfrm>
        </p:spPr>
        <p:txBody>
          <a:bodyPr/>
          <a:lstStyle>
            <a:lvl1pPr algn="l">
              <a:buNone/>
              <a:defRPr sz="4000" b="0" cap="none"/>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os estilos do texto mestre</a:t>
            </a:r>
          </a:p>
        </p:txBody>
      </p:sp>
      <p:sp>
        <p:nvSpPr>
          <p:cNvPr id="9" name="Espaço Reservado para Data 3"/>
          <p:cNvSpPr>
            <a:spLocks noGrp="1"/>
          </p:cNvSpPr>
          <p:nvPr>
            <p:ph type="dt" sz="half" idx="10"/>
          </p:nvPr>
        </p:nvSpPr>
        <p:spPr/>
        <p:txBody>
          <a:bodyPr/>
          <a:lstStyle>
            <a:lvl1pPr>
              <a:defRPr/>
            </a:lvl1pPr>
          </a:lstStyle>
          <a:p>
            <a:pPr>
              <a:defRPr/>
            </a:pPr>
            <a:fld id="{27C75379-BC46-4B9F-BBDA-2C13A2845D7A}" type="datetimeFigureOut">
              <a:rPr lang="pt-BR"/>
              <a:pPr>
                <a:defRPr/>
              </a:pPr>
              <a:t>15/07/2013</a:t>
            </a:fld>
            <a:endParaRPr lang="pt-BR"/>
          </a:p>
        </p:txBody>
      </p:sp>
      <p:sp>
        <p:nvSpPr>
          <p:cNvPr id="10" name="Espaço Reservado para Rodapé 4"/>
          <p:cNvSpPr>
            <a:spLocks noGrp="1"/>
          </p:cNvSpPr>
          <p:nvPr>
            <p:ph type="ftr" sz="quarter" idx="11"/>
          </p:nvPr>
        </p:nvSpPr>
        <p:spPr>
          <a:xfrm>
            <a:off x="800100" y="6172200"/>
            <a:ext cx="4000500" cy="457200"/>
          </a:xfrm>
        </p:spPr>
        <p:txBody>
          <a:bodyPr/>
          <a:lstStyle>
            <a:lvl1pPr>
              <a:defRPr/>
            </a:lvl1pPr>
          </a:lstStyle>
          <a:p>
            <a:pPr>
              <a:defRPr/>
            </a:pPr>
            <a:endParaRPr lang="pt-BR"/>
          </a:p>
        </p:txBody>
      </p:sp>
      <p:sp>
        <p:nvSpPr>
          <p:cNvPr id="11" name="Espaço Reservado para Número de Slide 5"/>
          <p:cNvSpPr>
            <a:spLocks noGrp="1"/>
          </p:cNvSpPr>
          <p:nvPr>
            <p:ph type="sldNum" sz="quarter" idx="12"/>
          </p:nvPr>
        </p:nvSpPr>
        <p:spPr>
          <a:xfrm>
            <a:off x="146050" y="6208713"/>
            <a:ext cx="457200" cy="457200"/>
          </a:xfrm>
        </p:spPr>
        <p:txBody>
          <a:bodyPr/>
          <a:lstStyle>
            <a:lvl1pPr>
              <a:defRPr/>
            </a:lvl1pPr>
          </a:lstStyle>
          <a:p>
            <a:pPr>
              <a:defRPr/>
            </a:pPr>
            <a:fld id="{E8A81AE9-B51B-4F7A-9FC6-4E3CFE57532E}"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9" name="Espaço Reservado para Conteúdo 8"/>
          <p:cNvSpPr>
            <a:spLocks noGrp="1"/>
          </p:cNvSpPr>
          <p:nvPr>
            <p:ph sz="quarter" idx="1"/>
          </p:nvPr>
        </p:nvSpPr>
        <p:spPr>
          <a:xfrm>
            <a:off x="914400" y="1447800"/>
            <a:ext cx="3749040" cy="4572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Espaço Reservado para Conteúdo 10"/>
          <p:cNvSpPr>
            <a:spLocks noGrp="1"/>
          </p:cNvSpPr>
          <p:nvPr>
            <p:ph sz="quarter" idx="2"/>
          </p:nvPr>
        </p:nvSpPr>
        <p:spPr>
          <a:xfrm>
            <a:off x="4933950" y="1447800"/>
            <a:ext cx="3749040" cy="4572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13"/>
          <p:cNvSpPr>
            <a:spLocks noGrp="1"/>
          </p:cNvSpPr>
          <p:nvPr>
            <p:ph type="dt" sz="half" idx="10"/>
          </p:nvPr>
        </p:nvSpPr>
        <p:spPr/>
        <p:txBody>
          <a:bodyPr/>
          <a:lstStyle>
            <a:lvl1pPr>
              <a:defRPr/>
            </a:lvl1pPr>
          </a:lstStyle>
          <a:p>
            <a:pPr>
              <a:defRPr/>
            </a:pPr>
            <a:fld id="{2A5B10AD-0AD1-4F4A-BA87-CBFA7D6CCE25}" type="datetimeFigureOut">
              <a:rPr lang="pt-BR"/>
              <a:pPr>
                <a:defRPr/>
              </a:pPr>
              <a:t>15/07/2013</a:t>
            </a:fld>
            <a:endParaRPr lang="pt-BR"/>
          </a:p>
        </p:txBody>
      </p:sp>
      <p:sp>
        <p:nvSpPr>
          <p:cNvPr id="6" name="Espaço Reservado para Rodapé 2"/>
          <p:cNvSpPr>
            <a:spLocks noGrp="1"/>
          </p:cNvSpPr>
          <p:nvPr>
            <p:ph type="ftr" sz="quarter" idx="11"/>
          </p:nvPr>
        </p:nvSpPr>
        <p:spPr/>
        <p:txBody>
          <a:bodyPr/>
          <a:lstStyle>
            <a:lvl1pPr>
              <a:defRPr/>
            </a:lvl1pPr>
          </a:lstStyle>
          <a:p>
            <a:pPr>
              <a:defRPr/>
            </a:pPr>
            <a:endParaRPr lang="pt-BR"/>
          </a:p>
        </p:txBody>
      </p:sp>
      <p:sp>
        <p:nvSpPr>
          <p:cNvPr id="7" name="Espaço Reservado para Número de Slide 22"/>
          <p:cNvSpPr>
            <a:spLocks noGrp="1"/>
          </p:cNvSpPr>
          <p:nvPr>
            <p:ph type="sldNum" sz="quarter" idx="12"/>
          </p:nvPr>
        </p:nvSpPr>
        <p:spPr/>
        <p:txBody>
          <a:bodyPr/>
          <a:lstStyle>
            <a:lvl1pPr>
              <a:defRPr/>
            </a:lvl1pPr>
          </a:lstStyle>
          <a:p>
            <a:pPr>
              <a:defRPr/>
            </a:pPr>
            <a:fld id="{1DB813C2-C477-4840-9AEE-1A219D4ED810}"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4" name="Espaço Reservado para Texto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11" name="Espaço Reservado para Conteúdo 10"/>
          <p:cNvSpPr>
            <a:spLocks noGrp="1"/>
          </p:cNvSpPr>
          <p:nvPr>
            <p:ph sz="half" idx="2"/>
          </p:nvPr>
        </p:nvSpPr>
        <p:spPr>
          <a:xfrm>
            <a:off x="914400" y="2247900"/>
            <a:ext cx="3733800" cy="3886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3" name="Espaço Reservado para Conteúdo 12"/>
          <p:cNvSpPr>
            <a:spLocks noGrp="1"/>
          </p:cNvSpPr>
          <p:nvPr>
            <p:ph sz="half" idx="4"/>
          </p:nvPr>
        </p:nvSpPr>
        <p:spPr>
          <a:xfrm>
            <a:off x="4953000" y="2247900"/>
            <a:ext cx="3733800" cy="3886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13"/>
          <p:cNvSpPr>
            <a:spLocks noGrp="1"/>
          </p:cNvSpPr>
          <p:nvPr>
            <p:ph type="dt" sz="half" idx="10"/>
          </p:nvPr>
        </p:nvSpPr>
        <p:spPr/>
        <p:txBody>
          <a:bodyPr/>
          <a:lstStyle>
            <a:lvl1pPr>
              <a:defRPr/>
            </a:lvl1pPr>
          </a:lstStyle>
          <a:p>
            <a:pPr>
              <a:defRPr/>
            </a:pPr>
            <a:fld id="{5A6D723A-FBC7-4409-9FC0-DA9D79A070B1}" type="datetimeFigureOut">
              <a:rPr lang="pt-BR"/>
              <a:pPr>
                <a:defRPr/>
              </a:pPr>
              <a:t>15/07/2013</a:t>
            </a:fld>
            <a:endParaRPr lang="pt-BR"/>
          </a:p>
        </p:txBody>
      </p:sp>
      <p:sp>
        <p:nvSpPr>
          <p:cNvPr id="8" name="Espaço Reservado para Rodapé 2"/>
          <p:cNvSpPr>
            <a:spLocks noGrp="1"/>
          </p:cNvSpPr>
          <p:nvPr>
            <p:ph type="ftr" sz="quarter" idx="11"/>
          </p:nvPr>
        </p:nvSpPr>
        <p:spPr/>
        <p:txBody>
          <a:bodyPr/>
          <a:lstStyle>
            <a:lvl1pPr>
              <a:defRPr/>
            </a:lvl1pPr>
          </a:lstStyle>
          <a:p>
            <a:pPr>
              <a:defRPr/>
            </a:pPr>
            <a:endParaRPr lang="pt-BR"/>
          </a:p>
        </p:txBody>
      </p:sp>
      <p:sp>
        <p:nvSpPr>
          <p:cNvPr id="9" name="Espaço Reservado para Número de Slide 22"/>
          <p:cNvSpPr>
            <a:spLocks noGrp="1"/>
          </p:cNvSpPr>
          <p:nvPr>
            <p:ph type="sldNum" sz="quarter" idx="12"/>
          </p:nvPr>
        </p:nvSpPr>
        <p:spPr/>
        <p:txBody>
          <a:bodyPr/>
          <a:lstStyle>
            <a:lvl1pPr>
              <a:defRPr/>
            </a:lvl1pPr>
          </a:lstStyle>
          <a:p>
            <a:pPr>
              <a:defRPr/>
            </a:pPr>
            <a:fld id="{B87BB262-442A-48EC-82FA-35EE9AC39D6D}"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Data 13"/>
          <p:cNvSpPr>
            <a:spLocks noGrp="1"/>
          </p:cNvSpPr>
          <p:nvPr>
            <p:ph type="dt" sz="half" idx="10"/>
          </p:nvPr>
        </p:nvSpPr>
        <p:spPr/>
        <p:txBody>
          <a:bodyPr/>
          <a:lstStyle>
            <a:lvl1pPr>
              <a:defRPr/>
            </a:lvl1pPr>
          </a:lstStyle>
          <a:p>
            <a:pPr>
              <a:defRPr/>
            </a:pPr>
            <a:fld id="{9735BEB1-FDF5-4892-94CE-39792BCD1933}" type="datetimeFigureOut">
              <a:rPr lang="pt-BR"/>
              <a:pPr>
                <a:defRPr/>
              </a:pPr>
              <a:t>15/07/2013</a:t>
            </a:fld>
            <a:endParaRPr lang="pt-BR"/>
          </a:p>
        </p:txBody>
      </p:sp>
      <p:sp>
        <p:nvSpPr>
          <p:cNvPr id="4" name="Espaço Reservado para Rodapé 2"/>
          <p:cNvSpPr>
            <a:spLocks noGrp="1"/>
          </p:cNvSpPr>
          <p:nvPr>
            <p:ph type="ftr" sz="quarter" idx="11"/>
          </p:nvPr>
        </p:nvSpPr>
        <p:spPr/>
        <p:txBody>
          <a:bodyPr/>
          <a:lstStyle>
            <a:lvl1pPr>
              <a:defRPr/>
            </a:lvl1pPr>
          </a:lstStyle>
          <a:p>
            <a:pPr>
              <a:defRPr/>
            </a:pPr>
            <a:endParaRPr lang="pt-BR"/>
          </a:p>
        </p:txBody>
      </p:sp>
      <p:sp>
        <p:nvSpPr>
          <p:cNvPr id="5" name="Espaço Reservado para Número de Slide 22"/>
          <p:cNvSpPr>
            <a:spLocks noGrp="1"/>
          </p:cNvSpPr>
          <p:nvPr>
            <p:ph type="sldNum" sz="quarter" idx="12"/>
          </p:nvPr>
        </p:nvSpPr>
        <p:spPr/>
        <p:txBody>
          <a:bodyPr/>
          <a:lstStyle>
            <a:lvl1pPr>
              <a:defRPr/>
            </a:lvl1pPr>
          </a:lstStyle>
          <a:p>
            <a:pPr>
              <a:defRPr/>
            </a:pPr>
            <a:fld id="{0CE1BD30-7E41-4612-9363-B7F005E6F1AE}"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3"/>
          <p:cNvSpPr>
            <a:spLocks noGrp="1"/>
          </p:cNvSpPr>
          <p:nvPr>
            <p:ph type="dt" sz="half" idx="10"/>
          </p:nvPr>
        </p:nvSpPr>
        <p:spPr/>
        <p:txBody>
          <a:bodyPr/>
          <a:lstStyle>
            <a:lvl1pPr>
              <a:defRPr/>
            </a:lvl1pPr>
          </a:lstStyle>
          <a:p>
            <a:pPr>
              <a:defRPr/>
            </a:pPr>
            <a:fld id="{789D4E5E-7C42-473E-9B16-39FF429A2E18}" type="datetimeFigureOut">
              <a:rPr lang="pt-BR"/>
              <a:pPr>
                <a:defRPr/>
              </a:pPr>
              <a:t>15/07/2013</a:t>
            </a:fld>
            <a:endParaRPr lang="pt-BR"/>
          </a:p>
        </p:txBody>
      </p:sp>
      <p:sp>
        <p:nvSpPr>
          <p:cNvPr id="3" name="Espaço Reservado para Rodapé 2"/>
          <p:cNvSpPr>
            <a:spLocks noGrp="1"/>
          </p:cNvSpPr>
          <p:nvPr>
            <p:ph type="ftr" sz="quarter" idx="11"/>
          </p:nvPr>
        </p:nvSpPr>
        <p:spPr/>
        <p:txBody>
          <a:bodyPr/>
          <a:lstStyle>
            <a:lvl1pPr>
              <a:defRPr/>
            </a:lvl1pPr>
          </a:lstStyle>
          <a:p>
            <a:pPr>
              <a:defRPr/>
            </a:pPr>
            <a:endParaRPr lang="pt-BR"/>
          </a:p>
        </p:txBody>
      </p:sp>
      <p:sp>
        <p:nvSpPr>
          <p:cNvPr id="4" name="Espaço Reservado para Número de Slide 22"/>
          <p:cNvSpPr>
            <a:spLocks noGrp="1"/>
          </p:cNvSpPr>
          <p:nvPr>
            <p:ph type="sldNum" sz="quarter" idx="12"/>
          </p:nvPr>
        </p:nvSpPr>
        <p:spPr/>
        <p:txBody>
          <a:bodyPr/>
          <a:lstStyle>
            <a:lvl1pPr>
              <a:defRPr/>
            </a:lvl1pPr>
          </a:lstStyle>
          <a:p>
            <a:pPr>
              <a:defRPr/>
            </a:pPr>
            <a:fld id="{913B1048-06ED-4AB5-881B-94D9F933B579}"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fld id="{5974D3F6-ADB2-4919-990E-DDB5E2354EB5}" type="datetimeFigureOut">
              <a:rPr lang="pt-BR"/>
              <a:pPr>
                <a:defRPr/>
              </a:pPr>
              <a:t>15/07/2013</a:t>
            </a:fld>
            <a:endParaRPr lang="pt-BR"/>
          </a:p>
        </p:txBody>
      </p:sp>
      <p:sp>
        <p:nvSpPr>
          <p:cNvPr id="5" name="Espaço Reservado para Rodapé 2"/>
          <p:cNvSpPr>
            <a:spLocks noGrp="1"/>
          </p:cNvSpPr>
          <p:nvPr>
            <p:ph type="ftr" sz="quarter" idx="11"/>
          </p:nvPr>
        </p:nvSpPr>
        <p:spPr/>
        <p:txBody>
          <a:bodyPr/>
          <a:lstStyle>
            <a:lvl1pPr>
              <a:defRPr/>
            </a:lvl1pPr>
          </a:lstStyle>
          <a:p>
            <a:pPr>
              <a:defRPr/>
            </a:pPr>
            <a:endParaRPr lang="pt-BR"/>
          </a:p>
        </p:txBody>
      </p:sp>
      <p:sp>
        <p:nvSpPr>
          <p:cNvPr id="6" name="Espaço Reservado para Número de Slide 22"/>
          <p:cNvSpPr>
            <a:spLocks noGrp="1"/>
          </p:cNvSpPr>
          <p:nvPr>
            <p:ph type="sldNum" sz="quarter" idx="12"/>
          </p:nvPr>
        </p:nvSpPr>
        <p:spPr/>
        <p:txBody>
          <a:bodyPr/>
          <a:lstStyle>
            <a:lvl1pPr>
              <a:defRPr/>
            </a:lvl1pPr>
          </a:lstStyle>
          <a:p>
            <a:pPr>
              <a:defRPr/>
            </a:pPr>
            <a:fld id="{4B1F91B5-0C3D-4B60-8F85-B785D570A511}"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914400" y="274640"/>
            <a:ext cx="55626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fld id="{7FB83CB4-7153-4553-A75D-4A0E9C95FACE}" type="datetimeFigureOut">
              <a:rPr lang="pt-BR"/>
              <a:pPr>
                <a:defRPr/>
              </a:pPr>
              <a:t>15/07/2013</a:t>
            </a:fld>
            <a:endParaRPr lang="pt-BR"/>
          </a:p>
        </p:txBody>
      </p:sp>
      <p:sp>
        <p:nvSpPr>
          <p:cNvPr id="5" name="Espaço Reservado para Rodapé 2"/>
          <p:cNvSpPr>
            <a:spLocks noGrp="1"/>
          </p:cNvSpPr>
          <p:nvPr>
            <p:ph type="ftr" sz="quarter" idx="11"/>
          </p:nvPr>
        </p:nvSpPr>
        <p:spPr/>
        <p:txBody>
          <a:bodyPr/>
          <a:lstStyle>
            <a:lvl1pPr>
              <a:defRPr/>
            </a:lvl1pPr>
          </a:lstStyle>
          <a:p>
            <a:pPr>
              <a:defRPr/>
            </a:pPr>
            <a:endParaRPr lang="pt-BR"/>
          </a:p>
        </p:txBody>
      </p:sp>
      <p:sp>
        <p:nvSpPr>
          <p:cNvPr id="6" name="Espaço Reservado para Número de Slide 22"/>
          <p:cNvSpPr>
            <a:spLocks noGrp="1"/>
          </p:cNvSpPr>
          <p:nvPr>
            <p:ph type="sldNum" sz="quarter" idx="12"/>
          </p:nvPr>
        </p:nvSpPr>
        <p:spPr/>
        <p:txBody>
          <a:bodyPr/>
          <a:lstStyle>
            <a:lvl1pPr>
              <a:defRPr/>
            </a:lvl1pPr>
          </a:lstStyle>
          <a:p>
            <a:pPr>
              <a:defRPr/>
            </a:pPr>
            <a:fld id="{28F957F6-D3DA-436F-BB6B-DE79EE6783BA}"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etângulo de cantos arredondados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Espaço Reservado para Título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pt-BR" smtClean="0"/>
              <a:t>Clique para editar o estilo do título mestre</a:t>
            </a:r>
            <a:endParaRPr lang="en-US" smtClean="0"/>
          </a:p>
        </p:txBody>
      </p:sp>
      <p:sp>
        <p:nvSpPr>
          <p:cNvPr id="1029" name="Espaço Reservado para Texto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4" name="Espaço Reservado para Data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2639E3A4-5EFF-4E54-907B-3E95604B27CB}" type="datetimeFigureOut">
              <a:rPr lang="pt-BR"/>
              <a:pPr>
                <a:defRPr/>
              </a:pPr>
              <a:t>15/07/2013</a:t>
            </a:fld>
            <a:endParaRPr lang="pt-BR"/>
          </a:p>
        </p:txBody>
      </p:sp>
      <p:sp>
        <p:nvSpPr>
          <p:cNvPr id="3" name="Espaço Reservado para Rodapé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pt-BR"/>
          </a:p>
        </p:txBody>
      </p:sp>
      <p:sp>
        <p:nvSpPr>
          <p:cNvPr id="23" name="Espaço Reservado para Número de Slide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39851DAF-7A5D-441C-825D-2F88091A8951}"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87" r:id="rId1"/>
    <p:sldLayoutId id="2147483682" r:id="rId2"/>
    <p:sldLayoutId id="2147483688" r:id="rId3"/>
    <p:sldLayoutId id="2147483681" r:id="rId4"/>
    <p:sldLayoutId id="2147483680" r:id="rId5"/>
    <p:sldLayoutId id="2147483679" r:id="rId6"/>
    <p:sldLayoutId id="2147483678" r:id="rId7"/>
    <p:sldLayoutId id="2147483677" r:id="rId8"/>
    <p:sldLayoutId id="2147483676" r:id="rId9"/>
    <p:sldLayoutId id="2147483675" r:id="rId10"/>
    <p:sldLayoutId id="2147483683" r:id="rId11"/>
    <p:sldLayoutId id="2147483684" r:id="rId12"/>
    <p:sldLayoutId id="2147483685" r:id="rId13"/>
    <p:sldLayoutId id="2147483686" r:id="rId14"/>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istoricalvoices.org/1930s/crash/hoover/images/hoover1.jpg"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5" Type="http://schemas.openxmlformats.org/officeDocument/2006/relationships/image" Target="../media/image8.jpe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upload.wikimedia.org/wikipedia/commons/f/f5/US-FDIC-Seal.sv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s.wikipedia.org/wiki/Public_Works_Administratio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upload.wikimedia.org/wikipedia/commons/3/3b/NewDealNRA.jpg" TargetMode="External"/><Relationship Id="rId4" Type="http://schemas.openxmlformats.org/officeDocument/2006/relationships/hyperlink" Target="http://es.wikipedia.org/wiki/Civilian_Conservation_Corp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upload.wikimedia.org/wikipedia/commons/8/8e/Debt1929-50.jpg"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upload.wikimedia.org/wikipedia/commons/d/da/Gdp20-40.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upload.wikimedia.org/wikipedia/commons/0/02/US-jobs2040.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arquivom.wordpress.com/wiki/Imagem:Lange-MigrantMother.jpg"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ítulo 2"/>
          <p:cNvSpPr>
            <a:spLocks noGrp="1"/>
          </p:cNvSpPr>
          <p:nvPr>
            <p:ph type="subTitle" idx="1"/>
          </p:nvPr>
        </p:nvSpPr>
        <p:spPr>
          <a:xfrm>
            <a:off x="1143000" y="4857750"/>
            <a:ext cx="6400800" cy="1600200"/>
          </a:xfrm>
        </p:spPr>
        <p:txBody>
          <a:bodyPr/>
          <a:lstStyle/>
          <a:p>
            <a:pPr eaLnBrk="1" hangingPunct="1">
              <a:lnSpc>
                <a:spcPct val="90000"/>
              </a:lnSpc>
            </a:pPr>
            <a:endParaRPr lang="pt-BR" dirty="0" smtClean="0"/>
          </a:p>
          <a:p>
            <a:pPr eaLnBrk="1" hangingPunct="1">
              <a:lnSpc>
                <a:spcPct val="90000"/>
              </a:lnSpc>
            </a:pPr>
            <a:r>
              <a:rPr lang="pt-BR" sz="3200" dirty="0" smtClean="0"/>
              <a:t>Amaury </a:t>
            </a:r>
            <a:r>
              <a:rPr lang="pt-BR" sz="3200" dirty="0" err="1" smtClean="0"/>
              <a:t>Gremaud</a:t>
            </a:r>
            <a:endParaRPr lang="pt-BR" sz="3200" dirty="0" smtClean="0"/>
          </a:p>
          <a:p>
            <a:pPr eaLnBrk="1" hangingPunct="1">
              <a:lnSpc>
                <a:spcPct val="90000"/>
              </a:lnSpc>
            </a:pPr>
            <a:r>
              <a:rPr lang="pt-BR" sz="3200" dirty="0" smtClean="0"/>
              <a:t>HEG </a:t>
            </a:r>
            <a:r>
              <a:rPr lang="pt-BR" sz="3200" dirty="0" smtClean="0"/>
              <a:t>II</a:t>
            </a:r>
            <a:endParaRPr lang="pt-BR" sz="3200" dirty="0" smtClean="0"/>
          </a:p>
        </p:txBody>
      </p:sp>
      <p:sp>
        <p:nvSpPr>
          <p:cNvPr id="4099" name="Título 1"/>
          <p:cNvSpPr>
            <a:spLocks noGrp="1"/>
          </p:cNvSpPr>
          <p:nvPr>
            <p:ph type="ctrTitle"/>
          </p:nvPr>
        </p:nvSpPr>
        <p:spPr>
          <a:xfrm>
            <a:off x="179388" y="1628775"/>
            <a:ext cx="8964612" cy="1295400"/>
          </a:xfrm>
        </p:spPr>
        <p:txBody>
          <a:bodyPr/>
          <a:lstStyle/>
          <a:p>
            <a:pPr eaLnBrk="1" hangingPunct="1"/>
            <a:r>
              <a:rPr lang="pt-BR" sz="3600" dirty="0" smtClean="0">
                <a:solidFill>
                  <a:schemeClr val="bg1"/>
                </a:solidFill>
              </a:rPr>
              <a:t>A </a:t>
            </a:r>
            <a:r>
              <a:rPr lang="pt-BR" sz="3600" dirty="0" smtClean="0">
                <a:solidFill>
                  <a:schemeClr val="bg1"/>
                </a:solidFill>
              </a:rPr>
              <a:t>recuperação no pós Crise: Roosevelt e o New </a:t>
            </a:r>
            <a:r>
              <a:rPr lang="pt-BR" sz="3600" dirty="0" err="1" smtClean="0">
                <a:solidFill>
                  <a:schemeClr val="bg1"/>
                </a:solidFill>
              </a:rPr>
              <a:t>Deal</a:t>
            </a:r>
            <a:endParaRPr lang="pt-BR" sz="3600"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p:txBody>
          <a:bodyPr/>
          <a:lstStyle/>
          <a:p>
            <a:r>
              <a:rPr lang="pt-BR" sz="3200" smtClean="0"/>
              <a:t>Herbert Hoover x Franklin Roosevelt</a:t>
            </a:r>
          </a:p>
        </p:txBody>
      </p:sp>
      <p:pic>
        <p:nvPicPr>
          <p:cNvPr id="47107" name="Picture 3" descr="hoover1_th">
            <a:hlinkClick r:id="rId3"/>
          </p:cNvPr>
          <p:cNvPicPr>
            <a:picLocks noChangeAspect="1" noChangeArrowheads="1"/>
          </p:cNvPicPr>
          <p:nvPr/>
        </p:nvPicPr>
        <p:blipFill>
          <a:blip r:embed="rId4" cstate="print"/>
          <a:srcRect/>
          <a:stretch>
            <a:fillRect/>
          </a:stretch>
        </p:blipFill>
        <p:spPr bwMode="auto">
          <a:xfrm>
            <a:off x="539750" y="1557338"/>
            <a:ext cx="3314700" cy="4249737"/>
          </a:xfrm>
          <a:prstGeom prst="rect">
            <a:avLst/>
          </a:prstGeom>
          <a:noFill/>
        </p:spPr>
      </p:pic>
      <p:pic>
        <p:nvPicPr>
          <p:cNvPr id="47108" name="Picture 4" descr="The President Franklin Roosevelt riding in a car."/>
          <p:cNvPicPr>
            <a:picLocks noChangeAspect="1" noChangeArrowheads="1"/>
          </p:cNvPicPr>
          <p:nvPr/>
        </p:nvPicPr>
        <p:blipFill>
          <a:blip r:embed="rId5" cstate="print"/>
          <a:srcRect/>
          <a:stretch>
            <a:fillRect/>
          </a:stretch>
        </p:blipFill>
        <p:spPr bwMode="auto">
          <a:xfrm>
            <a:off x="4500563" y="1557338"/>
            <a:ext cx="4103687" cy="4176712"/>
          </a:xfrm>
          <a:prstGeom prst="rect">
            <a:avLst/>
          </a:prstGeom>
          <a:solidFill>
            <a:schemeClr val="accent1"/>
          </a:solidFill>
          <a:ln w="9525">
            <a:solidFill>
              <a:schemeClr val="tx1"/>
            </a:solidFill>
            <a:miter lim="800000"/>
            <a:headEnd/>
            <a:tailEnd/>
          </a:ln>
        </p:spPr>
      </p:pic>
      <p:sp>
        <p:nvSpPr>
          <p:cNvPr id="47109" name="Text Box 5"/>
          <p:cNvSpPr txBox="1">
            <a:spLocks noChangeArrowheads="1"/>
          </p:cNvSpPr>
          <p:nvPr/>
        </p:nvSpPr>
        <p:spPr bwMode="auto">
          <a:xfrm>
            <a:off x="539750" y="5949950"/>
            <a:ext cx="3744913" cy="366713"/>
          </a:xfrm>
          <a:prstGeom prst="rect">
            <a:avLst/>
          </a:prstGeom>
          <a:noFill/>
          <a:ln w="9525">
            <a:noFill/>
            <a:miter lim="800000"/>
            <a:headEnd/>
            <a:tailEnd/>
          </a:ln>
          <a:effectLst/>
        </p:spPr>
        <p:txBody>
          <a:bodyPr>
            <a:spAutoFit/>
          </a:bodyPr>
          <a:lstStyle/>
          <a:p>
            <a:pPr>
              <a:spcBef>
                <a:spcPct val="50000"/>
              </a:spcBef>
            </a:pPr>
            <a:r>
              <a:rPr lang="pt-BR">
                <a:cs typeface="Arial" charset="0"/>
              </a:rPr>
              <a:t>the right man, “in the right place</a:t>
            </a:r>
          </a:p>
        </p:txBody>
      </p:sp>
      <p:sp>
        <p:nvSpPr>
          <p:cNvPr id="47110" name="Text Box 6"/>
          <p:cNvSpPr txBox="1">
            <a:spLocks noChangeArrowheads="1"/>
          </p:cNvSpPr>
          <p:nvPr/>
        </p:nvSpPr>
        <p:spPr bwMode="auto">
          <a:xfrm>
            <a:off x="684213" y="6308725"/>
            <a:ext cx="3240087" cy="366713"/>
          </a:xfrm>
          <a:prstGeom prst="rect">
            <a:avLst/>
          </a:prstGeom>
          <a:noFill/>
          <a:ln w="9525">
            <a:noFill/>
            <a:miter lim="800000"/>
            <a:headEnd/>
            <a:tailEnd/>
          </a:ln>
          <a:effectLst/>
        </p:spPr>
        <p:txBody>
          <a:bodyPr>
            <a:spAutoFit/>
          </a:bodyPr>
          <a:lstStyle/>
          <a:p>
            <a:pPr algn="r">
              <a:spcBef>
                <a:spcPct val="50000"/>
              </a:spcBef>
            </a:pPr>
            <a:r>
              <a:rPr lang="pt-BR">
                <a:cs typeface="Arial" charset="0"/>
              </a:rPr>
              <a:t>at the wrong time” </a:t>
            </a:r>
          </a:p>
        </p:txBody>
      </p:sp>
      <p:sp>
        <p:nvSpPr>
          <p:cNvPr id="47111" name="Text Box 7"/>
          <p:cNvSpPr txBox="1">
            <a:spLocks noChangeArrowheads="1"/>
          </p:cNvSpPr>
          <p:nvPr/>
        </p:nvSpPr>
        <p:spPr bwMode="auto">
          <a:xfrm>
            <a:off x="5219700" y="6021388"/>
            <a:ext cx="3168650" cy="366712"/>
          </a:xfrm>
          <a:prstGeom prst="rect">
            <a:avLst/>
          </a:prstGeom>
          <a:noFill/>
          <a:ln w="9525">
            <a:noFill/>
            <a:miter lim="800000"/>
            <a:headEnd/>
            <a:tailEnd/>
          </a:ln>
          <a:effectLst/>
        </p:spPr>
        <p:txBody>
          <a:bodyPr>
            <a:spAutoFit/>
          </a:bodyPr>
          <a:lstStyle/>
          <a:p>
            <a:pPr>
              <a:spcBef>
                <a:spcPct val="50000"/>
              </a:spcBef>
            </a:pPr>
            <a:r>
              <a:rPr lang="pt-BR">
                <a:cs typeface="Arial" charset="0"/>
              </a:rPr>
              <a:t>Reform, Relief and Recovery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a:xfrm>
            <a:off x="468313" y="115888"/>
            <a:ext cx="8229600" cy="865187"/>
          </a:xfrm>
        </p:spPr>
        <p:txBody>
          <a:bodyPr/>
          <a:lstStyle/>
          <a:p>
            <a:r>
              <a:rPr lang="pt-BR" sz="2400" smtClean="0"/>
              <a:t>Hoover: </a:t>
            </a:r>
            <a:r>
              <a:rPr lang="pt-BR" sz="2400" i="1" smtClean="0"/>
              <a:t>the right man, “in the right place at the wrong time”</a:t>
            </a:r>
            <a:r>
              <a:rPr lang="pt-BR" sz="3600" smtClean="0"/>
              <a:t> </a:t>
            </a:r>
          </a:p>
        </p:txBody>
      </p:sp>
      <p:sp>
        <p:nvSpPr>
          <p:cNvPr id="49155" name="Rectangle 3"/>
          <p:cNvSpPr>
            <a:spLocks noGrp="1"/>
          </p:cNvSpPr>
          <p:nvPr>
            <p:ph type="body" idx="1"/>
          </p:nvPr>
        </p:nvSpPr>
        <p:spPr>
          <a:xfrm>
            <a:off x="179388" y="981075"/>
            <a:ext cx="8785225" cy="5732463"/>
          </a:xfrm>
        </p:spPr>
        <p:txBody>
          <a:bodyPr/>
          <a:lstStyle/>
          <a:p>
            <a:pPr>
              <a:lnSpc>
                <a:spcPct val="80000"/>
              </a:lnSpc>
              <a:spcBef>
                <a:spcPct val="50000"/>
              </a:spcBef>
            </a:pPr>
            <a:r>
              <a:rPr lang="pt-BR" sz="1900" dirty="0" smtClean="0"/>
              <a:t>Bem visto e elogiado por experiência anterior à da Presidência</a:t>
            </a:r>
          </a:p>
          <a:p>
            <a:pPr>
              <a:lnSpc>
                <a:spcPct val="80000"/>
              </a:lnSpc>
              <a:spcBef>
                <a:spcPct val="50000"/>
              </a:spcBef>
            </a:pPr>
            <a:r>
              <a:rPr lang="pt-BR" sz="1900" dirty="0" smtClean="0"/>
              <a:t>Muito criticado por período de presidência em meio à Grande Depressão</a:t>
            </a:r>
          </a:p>
          <a:p>
            <a:pPr lvl="1">
              <a:lnSpc>
                <a:spcPct val="80000"/>
              </a:lnSpc>
              <a:spcBef>
                <a:spcPct val="50000"/>
              </a:spcBef>
            </a:pPr>
            <a:r>
              <a:rPr lang="pt-BR" sz="1800" dirty="0" smtClean="0"/>
              <a:t>Vitima de suas próprias convicções:</a:t>
            </a:r>
          </a:p>
          <a:p>
            <a:pPr lvl="2">
              <a:lnSpc>
                <a:spcPct val="80000"/>
              </a:lnSpc>
              <a:spcBef>
                <a:spcPct val="50000"/>
              </a:spcBef>
            </a:pPr>
            <a:r>
              <a:rPr lang="pt-BR" sz="1800" dirty="0" smtClean="0"/>
              <a:t>Ortodoxia (orçamentária)</a:t>
            </a:r>
          </a:p>
          <a:p>
            <a:pPr lvl="2">
              <a:lnSpc>
                <a:spcPct val="80000"/>
              </a:lnSpc>
              <a:spcBef>
                <a:spcPct val="50000"/>
              </a:spcBef>
            </a:pPr>
            <a:r>
              <a:rPr lang="pt-BR" sz="1800" dirty="0" smtClean="0"/>
              <a:t>Solidariedade (cooperação voluntária e esperanças na caridade)</a:t>
            </a:r>
          </a:p>
          <a:p>
            <a:pPr lvl="2">
              <a:lnSpc>
                <a:spcPct val="80000"/>
              </a:lnSpc>
              <a:spcBef>
                <a:spcPct val="50000"/>
              </a:spcBef>
            </a:pPr>
            <a:r>
              <a:rPr lang="pt-BR" sz="1800" dirty="0" smtClean="0"/>
              <a:t>Programas assistenciais x problemas morais (baixa estima </a:t>
            </a:r>
            <a:r>
              <a:rPr lang="pt-BR" sz="1800" dirty="0" smtClean="0"/>
              <a:t>etc.)</a:t>
            </a:r>
            <a:endParaRPr lang="pt-BR" sz="1800" dirty="0" smtClean="0"/>
          </a:p>
          <a:p>
            <a:pPr lvl="2">
              <a:lnSpc>
                <a:spcPct val="80000"/>
              </a:lnSpc>
              <a:spcBef>
                <a:spcPct val="50000"/>
              </a:spcBef>
            </a:pPr>
            <a:r>
              <a:rPr lang="pt-BR" sz="1800" dirty="0" smtClean="0"/>
              <a:t>Otimismo e probidade</a:t>
            </a:r>
          </a:p>
          <a:p>
            <a:pPr lvl="1">
              <a:lnSpc>
                <a:spcPct val="80000"/>
              </a:lnSpc>
              <a:spcBef>
                <a:spcPct val="50000"/>
              </a:spcBef>
            </a:pPr>
            <a:r>
              <a:rPr lang="pt-BR" sz="2000" dirty="0" smtClean="0"/>
              <a:t>Em um momento que exigia: inovações, ousadia e coragem de assumir riscos </a:t>
            </a:r>
          </a:p>
          <a:p>
            <a:pPr>
              <a:lnSpc>
                <a:spcPct val="80000"/>
              </a:lnSpc>
              <a:spcBef>
                <a:spcPct val="50000"/>
              </a:spcBef>
            </a:pPr>
            <a:r>
              <a:rPr lang="pt-BR" sz="1900" dirty="0" smtClean="0"/>
              <a:t>Porém muitos programas do New </a:t>
            </a:r>
            <a:r>
              <a:rPr lang="pt-BR" sz="1900" dirty="0" err="1" smtClean="0"/>
              <a:t>Deal</a:t>
            </a:r>
            <a:r>
              <a:rPr lang="pt-BR" sz="1900" dirty="0" smtClean="0"/>
              <a:t> já iniciados com </a:t>
            </a:r>
            <a:r>
              <a:rPr lang="pt-BR" sz="1900" dirty="0" err="1" smtClean="0"/>
              <a:t>Hoover</a:t>
            </a:r>
            <a:endParaRPr lang="pt-BR" sz="1900" dirty="0" smtClean="0"/>
          </a:p>
          <a:p>
            <a:pPr lvl="1">
              <a:lnSpc>
                <a:spcPct val="80000"/>
              </a:lnSpc>
              <a:spcBef>
                <a:spcPct val="50000"/>
              </a:spcBef>
            </a:pPr>
            <a:r>
              <a:rPr lang="pt-BR" sz="2000" dirty="0" smtClean="0"/>
              <a:t>Proposta de mudanças nas reparações de guerra</a:t>
            </a:r>
          </a:p>
          <a:p>
            <a:pPr lvl="1">
              <a:lnSpc>
                <a:spcPct val="80000"/>
              </a:lnSpc>
              <a:spcBef>
                <a:spcPct val="50000"/>
              </a:spcBef>
            </a:pPr>
            <a:r>
              <a:rPr lang="pt-BR" sz="2000" dirty="0" smtClean="0"/>
              <a:t>Diminuição de impostos e pedido de manutenção de investimentos e dos salários</a:t>
            </a:r>
          </a:p>
          <a:p>
            <a:pPr lvl="1">
              <a:lnSpc>
                <a:spcPct val="80000"/>
              </a:lnSpc>
              <a:spcBef>
                <a:spcPct val="50000"/>
              </a:spcBef>
            </a:pPr>
            <a:r>
              <a:rPr lang="pt-BR" sz="2000" dirty="0" smtClean="0"/>
              <a:t>Recursos para a agricultura de modo a sustentar os preços</a:t>
            </a:r>
          </a:p>
          <a:p>
            <a:pPr lvl="1">
              <a:lnSpc>
                <a:spcPct val="80000"/>
              </a:lnSpc>
              <a:spcBef>
                <a:spcPct val="50000"/>
              </a:spcBef>
            </a:pPr>
            <a:r>
              <a:rPr lang="pt-BR" sz="2000" dirty="0" smtClean="0"/>
              <a:t>B</a:t>
            </a:r>
            <a:r>
              <a:rPr lang="pt-BR" sz="2000" i="1" dirty="0" smtClean="0"/>
              <a:t>a</a:t>
            </a:r>
            <a:r>
              <a:rPr lang="pt-BR" sz="2000" dirty="0" smtClean="0"/>
              <a:t>ixa dos juros</a:t>
            </a:r>
          </a:p>
          <a:p>
            <a:pPr lvl="1">
              <a:lnSpc>
                <a:spcPct val="80000"/>
              </a:lnSpc>
              <a:spcBef>
                <a:spcPct val="50000"/>
              </a:spcBef>
            </a:pPr>
            <a:r>
              <a:rPr lang="pt-BR" sz="2000" i="1" dirty="0" err="1" smtClean="0"/>
              <a:t>Reconstruction</a:t>
            </a:r>
            <a:r>
              <a:rPr lang="pt-BR" sz="2000" i="1" dirty="0" smtClean="0"/>
              <a:t> </a:t>
            </a:r>
            <a:r>
              <a:rPr lang="pt-BR" sz="2000" i="1" dirty="0" err="1" smtClean="0"/>
              <a:t>Finance</a:t>
            </a:r>
            <a:r>
              <a:rPr lang="pt-BR" sz="2000" i="1" dirty="0" smtClean="0"/>
              <a:t> Corporation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body" idx="1"/>
          </p:nvPr>
        </p:nvSpPr>
        <p:spPr>
          <a:xfrm>
            <a:off x="900113" y="1052513"/>
            <a:ext cx="7772400" cy="4572000"/>
          </a:xfrm>
        </p:spPr>
        <p:txBody>
          <a:bodyPr/>
          <a:lstStyle/>
          <a:p>
            <a:pPr>
              <a:spcBef>
                <a:spcPct val="50000"/>
              </a:spcBef>
              <a:buFont typeface="Wingdings 2" pitchFamily="18" charset="2"/>
              <a:buNone/>
            </a:pPr>
            <a:r>
              <a:rPr lang="pt-BR" sz="2800" dirty="0" smtClean="0"/>
              <a:t>Avaliação complicada:</a:t>
            </a:r>
          </a:p>
          <a:p>
            <a:pPr lvl="1">
              <a:spcBef>
                <a:spcPct val="50000"/>
              </a:spcBef>
            </a:pPr>
            <a:r>
              <a:rPr lang="pt-BR" sz="2800" dirty="0" err="1" smtClean="0"/>
              <a:t>McElvaine</a:t>
            </a:r>
            <a:r>
              <a:rPr lang="pt-BR" sz="2800" dirty="0" smtClean="0"/>
              <a:t>: Figura de transição, mas ainda preso ao saber tradicional (Padrão ouro)</a:t>
            </a:r>
          </a:p>
          <a:p>
            <a:pPr lvl="2">
              <a:spcBef>
                <a:spcPct val="50000"/>
              </a:spcBef>
            </a:pPr>
            <a:r>
              <a:rPr lang="pt-BR" sz="2400" dirty="0" smtClean="0"/>
              <a:t>A maior parte </a:t>
            </a:r>
            <a:r>
              <a:rPr lang="pt-BR" sz="2400" dirty="0" smtClean="0"/>
              <a:t>também </a:t>
            </a:r>
            <a:r>
              <a:rPr lang="pt-BR" sz="2400" dirty="0" smtClean="0"/>
              <a:t>estava: Roosevelt (orçamento equilibrado), </a:t>
            </a:r>
            <a:r>
              <a:rPr lang="pt-BR" sz="2400" dirty="0" err="1" smtClean="0"/>
              <a:t>Hilferding</a:t>
            </a:r>
            <a:r>
              <a:rPr lang="pt-BR" sz="2400" dirty="0" smtClean="0"/>
              <a:t> (PO melhor saída para Alemanha)</a:t>
            </a:r>
          </a:p>
          <a:p>
            <a:pPr lvl="1">
              <a:spcBef>
                <a:spcPct val="50000"/>
              </a:spcBef>
            </a:pPr>
            <a:r>
              <a:rPr lang="pt-BR" sz="2800" dirty="0" err="1" smtClean="0"/>
              <a:t>Campagna</a:t>
            </a:r>
            <a:r>
              <a:rPr lang="pt-BR" sz="2800" dirty="0" smtClean="0"/>
              <a:t>: Bode expiatório, fez o que era possível dentro da convicção da época</a:t>
            </a:r>
          </a:p>
          <a:p>
            <a:pPr lvl="1">
              <a:spcBef>
                <a:spcPct val="50000"/>
              </a:spcBef>
            </a:pPr>
            <a:r>
              <a:rPr lang="pt-BR" sz="2800" dirty="0" smtClean="0"/>
              <a:t>Temin: começa bem, mas se “</a:t>
            </a:r>
            <a:r>
              <a:rPr lang="pt-BR" sz="2800" dirty="0" err="1" smtClean="0"/>
              <a:t>ortodoxiza</a:t>
            </a:r>
            <a:r>
              <a:rPr lang="pt-BR" sz="2800" dirty="0" smtClean="0"/>
              <a:t>” com tempo (1931) – extrai lição errada</a:t>
            </a:r>
            <a:endParaRPr lang="pt-BR" dirty="0" smtClean="0"/>
          </a:p>
          <a:p>
            <a:endParaRPr lang="pt-BR" sz="3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xfrm>
            <a:off x="1187450" y="0"/>
            <a:ext cx="7772400" cy="1143000"/>
          </a:xfrm>
        </p:spPr>
        <p:txBody>
          <a:bodyPr/>
          <a:lstStyle/>
          <a:p>
            <a:r>
              <a:rPr lang="pt-BR" dirty="0" smtClean="0"/>
              <a:t>Roosevelt – New </a:t>
            </a:r>
            <a:r>
              <a:rPr lang="pt-BR" dirty="0" err="1" smtClean="0"/>
              <a:t>Deal</a:t>
            </a:r>
            <a:endParaRPr lang="pt-BR" dirty="0" smtClean="0"/>
          </a:p>
        </p:txBody>
      </p:sp>
      <p:sp>
        <p:nvSpPr>
          <p:cNvPr id="52227" name="Rectangle 3"/>
          <p:cNvSpPr>
            <a:spLocks noGrp="1"/>
          </p:cNvSpPr>
          <p:nvPr>
            <p:ph type="body" idx="1"/>
          </p:nvPr>
        </p:nvSpPr>
        <p:spPr>
          <a:xfrm>
            <a:off x="179388" y="1125538"/>
            <a:ext cx="8964612" cy="5327650"/>
          </a:xfrm>
        </p:spPr>
        <p:txBody>
          <a:bodyPr/>
          <a:lstStyle/>
          <a:p>
            <a:pPr algn="just">
              <a:lnSpc>
                <a:spcPct val="80000"/>
              </a:lnSpc>
            </a:pPr>
            <a:r>
              <a:rPr lang="pt-BR" sz="3000" dirty="0" smtClean="0"/>
              <a:t> New </a:t>
            </a:r>
            <a:r>
              <a:rPr lang="pt-BR" sz="3000" dirty="0" err="1" smtClean="0"/>
              <a:t>Deal</a:t>
            </a:r>
            <a:r>
              <a:rPr lang="pt-BR" sz="3000" dirty="0" smtClean="0"/>
              <a:t>: não exatamente um plano claro e coerente, implementado conforme planejamento prévio </a:t>
            </a:r>
          </a:p>
          <a:p>
            <a:pPr lvl="2" algn="just">
              <a:lnSpc>
                <a:spcPct val="80000"/>
              </a:lnSpc>
            </a:pPr>
            <a:r>
              <a:rPr lang="pt-BR" sz="2400" dirty="0" smtClean="0"/>
              <a:t>Parte da historiografia 2 (ou 3) New </a:t>
            </a:r>
            <a:r>
              <a:rPr lang="pt-BR" sz="2400" dirty="0" err="1" smtClean="0"/>
              <a:t>Deals</a:t>
            </a:r>
            <a:r>
              <a:rPr lang="pt-BR" sz="2400" dirty="0" smtClean="0"/>
              <a:t> </a:t>
            </a:r>
          </a:p>
          <a:p>
            <a:pPr lvl="3" algn="just">
              <a:lnSpc>
                <a:spcPct val="80000"/>
              </a:lnSpc>
            </a:pPr>
            <a:r>
              <a:rPr lang="pt-BR" sz="2400" dirty="0" smtClean="0"/>
              <a:t>100 primeiros dias em 33; medidas 34-37; medidas 37-38</a:t>
            </a:r>
          </a:p>
          <a:p>
            <a:pPr lvl="1">
              <a:lnSpc>
                <a:spcPct val="80000"/>
              </a:lnSpc>
            </a:pPr>
            <a:r>
              <a:rPr lang="pt-BR" sz="2800" dirty="0" smtClean="0"/>
              <a:t> Colaboradores de Roosevelt – </a:t>
            </a:r>
            <a:r>
              <a:rPr lang="pt-BR" sz="2800" i="1" dirty="0" smtClean="0"/>
              <a:t>Babel de </a:t>
            </a:r>
            <a:r>
              <a:rPr lang="pt-BR" sz="2800" i="1" dirty="0" err="1" smtClean="0"/>
              <a:t>Idéias</a:t>
            </a:r>
            <a:r>
              <a:rPr lang="pt-BR" sz="2800" i="1" dirty="0" smtClean="0"/>
              <a:t> </a:t>
            </a:r>
            <a:r>
              <a:rPr lang="pt-BR" i="1" dirty="0" smtClean="0"/>
              <a:t>(Belluzzo)</a:t>
            </a:r>
          </a:p>
          <a:p>
            <a:pPr lvl="2">
              <a:lnSpc>
                <a:spcPct val="80000"/>
              </a:lnSpc>
            </a:pPr>
            <a:r>
              <a:rPr lang="pt-BR" sz="2400" dirty="0" smtClean="0"/>
              <a:t>unidos por busca comum de uma saída diferente e necessidade de ação</a:t>
            </a:r>
          </a:p>
          <a:p>
            <a:pPr lvl="2">
              <a:lnSpc>
                <a:spcPct val="80000"/>
              </a:lnSpc>
            </a:pPr>
            <a:r>
              <a:rPr lang="pt-BR" sz="2400" dirty="0" smtClean="0"/>
              <a:t>Não diagnostico firmemente estabelecido sobre o problema e muito menos quanto a ações</a:t>
            </a:r>
          </a:p>
          <a:p>
            <a:pPr lvl="3">
              <a:lnSpc>
                <a:spcPct val="80000"/>
              </a:lnSpc>
              <a:buFont typeface="Wingdings" pitchFamily="2" charset="2"/>
              <a:buChar char="Ø"/>
            </a:pPr>
            <a:r>
              <a:rPr lang="pt-BR" sz="2400" dirty="0" smtClean="0"/>
              <a:t>Existem defensores de aproximação com </a:t>
            </a:r>
            <a:r>
              <a:rPr lang="pt-BR" sz="2400" i="1" dirty="0" smtClean="0"/>
              <a:t>big business</a:t>
            </a:r>
            <a:r>
              <a:rPr lang="pt-BR" sz="2400" dirty="0" smtClean="0"/>
              <a:t> e equilíbrio orçamentário; outros defendem “</a:t>
            </a:r>
            <a:r>
              <a:rPr lang="pt-BR" sz="2400" dirty="0" err="1" smtClean="0"/>
              <a:t>reflacionamento</a:t>
            </a:r>
            <a:r>
              <a:rPr lang="pt-BR" sz="2400" dirty="0" smtClean="0"/>
              <a:t>” e ampliação da ação do Estado e subordinação ao planejamento e regulação estatal</a:t>
            </a:r>
          </a:p>
          <a:p>
            <a:pPr lvl="3">
              <a:lnSpc>
                <a:spcPct val="80000"/>
              </a:lnSpc>
              <a:buFont typeface="Wingdings" pitchFamily="2" charset="2"/>
              <a:buChar char="Ø"/>
            </a:pPr>
            <a:r>
              <a:rPr lang="pt-BR" sz="2400" dirty="0" smtClean="0"/>
              <a:t>Uns defendem abrandamento da lei antitruste outros defendem cercear monopólios e implementar </a:t>
            </a:r>
            <a:r>
              <a:rPr lang="pt-BR" sz="2400" i="1" dirty="0" smtClean="0"/>
              <a:t>fair </a:t>
            </a:r>
            <a:r>
              <a:rPr lang="pt-BR" sz="2400" i="1" dirty="0" err="1" smtClean="0"/>
              <a:t>competition</a:t>
            </a:r>
            <a:endParaRPr lang="pt-BR" sz="2400" i="1" dirty="0" smtClean="0"/>
          </a:p>
          <a:p>
            <a:pPr lvl="3">
              <a:lnSpc>
                <a:spcPct val="80000"/>
              </a:lnSpc>
              <a:buFont typeface="Wingdings" pitchFamily="2" charset="2"/>
              <a:buChar char="Ø"/>
            </a:pPr>
            <a:r>
              <a:rPr lang="pt-BR" sz="2400" dirty="0" smtClean="0"/>
              <a:t>Qual papel do Padrão Ouro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xfrm>
            <a:off x="250825" y="0"/>
            <a:ext cx="8421688" cy="1143000"/>
          </a:xfrm>
        </p:spPr>
        <p:txBody>
          <a:bodyPr/>
          <a:lstStyle/>
          <a:p>
            <a:r>
              <a:rPr lang="pt-BR" sz="3600" smtClean="0"/>
              <a:t>Diferentes grupos juntos com Roosevelt</a:t>
            </a:r>
          </a:p>
        </p:txBody>
      </p:sp>
      <p:sp>
        <p:nvSpPr>
          <p:cNvPr id="54275" name="Rectangle 3"/>
          <p:cNvSpPr>
            <a:spLocks noGrp="1"/>
          </p:cNvSpPr>
          <p:nvPr>
            <p:ph type="body" idx="1"/>
          </p:nvPr>
        </p:nvSpPr>
        <p:spPr>
          <a:xfrm>
            <a:off x="468313" y="1268413"/>
            <a:ext cx="8435975" cy="5040312"/>
          </a:xfrm>
        </p:spPr>
        <p:txBody>
          <a:bodyPr/>
          <a:lstStyle/>
          <a:p>
            <a:pPr marL="609600" indent="-609600">
              <a:lnSpc>
                <a:spcPct val="95000"/>
              </a:lnSpc>
              <a:buClr>
                <a:schemeClr val="tx1"/>
              </a:buClr>
              <a:buFont typeface="Wingdings" pitchFamily="2" charset="2"/>
              <a:buChar char="è"/>
            </a:pPr>
            <a:r>
              <a:rPr lang="pt-BR" sz="2400" dirty="0" err="1" smtClean="0"/>
              <a:t>Kindleberger</a:t>
            </a:r>
            <a:r>
              <a:rPr lang="pt-BR" sz="2400" dirty="0" smtClean="0"/>
              <a:t>: Roosevelt trabalha no início com 5 grupos diferentes no front interno:</a:t>
            </a:r>
          </a:p>
          <a:p>
            <a:pPr marL="990600" lvl="1" indent="-533400">
              <a:lnSpc>
                <a:spcPct val="80000"/>
              </a:lnSpc>
              <a:buClr>
                <a:schemeClr val="tx1"/>
              </a:buClr>
              <a:buFontTx/>
              <a:buAutoNum type="alphaLcParenR"/>
            </a:pPr>
            <a:r>
              <a:rPr lang="pt-BR" sz="2000" u="sng" dirty="0" smtClean="0"/>
              <a:t>Ortodoxos </a:t>
            </a:r>
          </a:p>
          <a:p>
            <a:pPr marL="1371600" lvl="2" indent="-457200">
              <a:lnSpc>
                <a:spcPct val="80000"/>
              </a:lnSpc>
              <a:buClr>
                <a:schemeClr val="tx1"/>
              </a:buClr>
              <a:buFont typeface="Wingdings 2" pitchFamily="18" charset="2"/>
              <a:buNone/>
            </a:pPr>
            <a:r>
              <a:rPr lang="pt-BR" sz="1800" dirty="0" smtClean="0"/>
              <a:t>Bernard Baruch, Lewis Douglas, Jesse Jones, William </a:t>
            </a:r>
            <a:r>
              <a:rPr lang="pt-BR" sz="1800" dirty="0" err="1" smtClean="0"/>
              <a:t>Woodin</a:t>
            </a:r>
            <a:endParaRPr lang="pt-BR" sz="1800" dirty="0" smtClean="0"/>
          </a:p>
          <a:p>
            <a:pPr marL="990600" lvl="1" indent="-533400">
              <a:lnSpc>
                <a:spcPct val="80000"/>
              </a:lnSpc>
              <a:buClr>
                <a:schemeClr val="tx1"/>
              </a:buClr>
              <a:buFontTx/>
              <a:buAutoNum type="alphaLcParenR"/>
            </a:pPr>
            <a:r>
              <a:rPr lang="pt-BR" sz="2000" u="sng" dirty="0" smtClean="0"/>
              <a:t>Manipuladores monetários</a:t>
            </a:r>
          </a:p>
          <a:p>
            <a:pPr marL="1371600" lvl="2" indent="-457200">
              <a:lnSpc>
                <a:spcPct val="80000"/>
              </a:lnSpc>
              <a:buClr>
                <a:schemeClr val="tx1"/>
              </a:buClr>
              <a:buFont typeface="Wingdings 2" pitchFamily="18" charset="2"/>
              <a:buNone/>
            </a:pPr>
            <a:r>
              <a:rPr lang="pt-BR" sz="1800" dirty="0" smtClean="0"/>
              <a:t>Key </a:t>
            </a:r>
            <a:r>
              <a:rPr lang="pt-BR" sz="1800" dirty="0" err="1" smtClean="0"/>
              <a:t>Pitman</a:t>
            </a:r>
            <a:r>
              <a:rPr lang="pt-BR" sz="1800" dirty="0" smtClean="0"/>
              <a:t>, Elmer Thomas, Burton </a:t>
            </a:r>
            <a:r>
              <a:rPr lang="pt-BR" sz="1800" dirty="0" err="1" smtClean="0"/>
              <a:t>Weeler</a:t>
            </a:r>
            <a:r>
              <a:rPr lang="pt-BR" sz="1800" dirty="0" smtClean="0"/>
              <a:t>, James Rogers, George Warren, Frank Pearson</a:t>
            </a:r>
          </a:p>
          <a:p>
            <a:pPr marL="990600" lvl="1" indent="-533400">
              <a:lnSpc>
                <a:spcPct val="80000"/>
              </a:lnSpc>
              <a:buClr>
                <a:schemeClr val="tx1"/>
              </a:buClr>
              <a:buFontTx/>
              <a:buAutoNum type="alphaLcParenR"/>
            </a:pPr>
            <a:r>
              <a:rPr lang="pt-BR" sz="2000" u="sng" dirty="0" err="1" smtClean="0"/>
              <a:t>Antimonopolistas</a:t>
            </a:r>
            <a:endParaRPr lang="pt-BR" sz="2000" u="sng" dirty="0" smtClean="0"/>
          </a:p>
          <a:p>
            <a:pPr marL="1371600" lvl="2" indent="-457200">
              <a:lnSpc>
                <a:spcPct val="80000"/>
              </a:lnSpc>
              <a:buClr>
                <a:schemeClr val="tx1"/>
              </a:buClr>
              <a:buFont typeface="Wingdings 2" pitchFamily="18" charset="2"/>
              <a:buNone/>
            </a:pPr>
            <a:r>
              <a:rPr lang="pt-BR" sz="1800" dirty="0" smtClean="0"/>
              <a:t>Louis </a:t>
            </a:r>
            <a:r>
              <a:rPr lang="pt-BR" sz="1800" dirty="0" err="1" smtClean="0"/>
              <a:t>Brandies</a:t>
            </a:r>
            <a:r>
              <a:rPr lang="pt-BR" sz="1800" dirty="0" smtClean="0"/>
              <a:t>, Felix </a:t>
            </a:r>
            <a:r>
              <a:rPr lang="pt-BR" sz="1800" dirty="0" err="1" smtClean="0"/>
              <a:t>Frankfurter</a:t>
            </a:r>
            <a:r>
              <a:rPr lang="pt-BR" sz="1800" dirty="0" smtClean="0"/>
              <a:t> </a:t>
            </a:r>
          </a:p>
          <a:p>
            <a:pPr marL="990600" lvl="1" indent="-533400">
              <a:lnSpc>
                <a:spcPct val="80000"/>
              </a:lnSpc>
              <a:buClr>
                <a:schemeClr val="tx1"/>
              </a:buClr>
              <a:buFontTx/>
              <a:buAutoNum type="alphaLcParenR"/>
            </a:pPr>
            <a:r>
              <a:rPr lang="pt-BR" sz="2000" u="sng" dirty="0" smtClean="0"/>
              <a:t>Estatistas</a:t>
            </a:r>
          </a:p>
          <a:p>
            <a:pPr marL="1371600" lvl="2" indent="-457200">
              <a:lnSpc>
                <a:spcPct val="80000"/>
              </a:lnSpc>
              <a:buClr>
                <a:schemeClr val="tx1"/>
              </a:buClr>
              <a:buFont typeface="Wingdings 2" pitchFamily="18" charset="2"/>
              <a:buNone/>
            </a:pPr>
            <a:r>
              <a:rPr lang="pt-BR" sz="1800" dirty="0" smtClean="0"/>
              <a:t>George Norris, Harold </a:t>
            </a:r>
            <a:r>
              <a:rPr lang="pt-BR" sz="1800" dirty="0" err="1" smtClean="0"/>
              <a:t>Ickes</a:t>
            </a:r>
            <a:endParaRPr lang="pt-BR" sz="1800" dirty="0" smtClean="0"/>
          </a:p>
          <a:p>
            <a:pPr marL="990600" lvl="1" indent="-533400">
              <a:lnSpc>
                <a:spcPct val="80000"/>
              </a:lnSpc>
              <a:buClr>
                <a:schemeClr val="tx1"/>
              </a:buClr>
              <a:buFontTx/>
              <a:buAutoNum type="alphaLcParenR"/>
            </a:pPr>
            <a:r>
              <a:rPr lang="pt-BR" sz="2000" u="sng" dirty="0" smtClean="0"/>
              <a:t>Planejadores</a:t>
            </a:r>
          </a:p>
          <a:p>
            <a:pPr marL="1371600" lvl="2" indent="-457200">
              <a:lnSpc>
                <a:spcPct val="80000"/>
              </a:lnSpc>
              <a:buClr>
                <a:schemeClr val="tx1"/>
              </a:buClr>
              <a:buFont typeface="Wingdings 2" pitchFamily="18" charset="2"/>
              <a:buNone/>
            </a:pPr>
            <a:r>
              <a:rPr lang="pt-BR" sz="1800" dirty="0" err="1" smtClean="0"/>
              <a:t>Adolph</a:t>
            </a:r>
            <a:r>
              <a:rPr lang="pt-BR" sz="1800" dirty="0" smtClean="0"/>
              <a:t> </a:t>
            </a:r>
            <a:r>
              <a:rPr lang="pt-BR" sz="1800" dirty="0" err="1" smtClean="0"/>
              <a:t>Berle</a:t>
            </a:r>
            <a:r>
              <a:rPr lang="pt-BR" sz="1800" dirty="0" smtClean="0"/>
              <a:t>, Raymond </a:t>
            </a:r>
            <a:r>
              <a:rPr lang="pt-BR" sz="1800" dirty="0" err="1" smtClean="0"/>
              <a:t>Moley</a:t>
            </a:r>
            <a:r>
              <a:rPr lang="pt-BR" sz="1800" dirty="0" smtClean="0"/>
              <a:t>, </a:t>
            </a:r>
            <a:r>
              <a:rPr lang="pt-BR" sz="1800" dirty="0" err="1" smtClean="0"/>
              <a:t>Rexford</a:t>
            </a:r>
            <a:r>
              <a:rPr lang="pt-BR" sz="1800" dirty="0" smtClean="0"/>
              <a:t> </a:t>
            </a:r>
            <a:r>
              <a:rPr lang="pt-BR" sz="1800" dirty="0" err="1" smtClean="0"/>
              <a:t>Tugwell</a:t>
            </a:r>
            <a:r>
              <a:rPr lang="pt-BR" sz="1800" dirty="0" smtClean="0"/>
              <a:t>, Henry Wallace, Hugh Johnson</a:t>
            </a:r>
          </a:p>
          <a:p>
            <a:pPr marL="609600" indent="-609600">
              <a:lnSpc>
                <a:spcPct val="95000"/>
              </a:lnSpc>
              <a:buClr>
                <a:schemeClr val="tx1"/>
              </a:buClr>
              <a:buFont typeface="Wingdings" pitchFamily="2" charset="2"/>
              <a:buChar char="Ø"/>
            </a:pPr>
            <a:r>
              <a:rPr lang="pt-BR" sz="2400" dirty="0" smtClean="0"/>
              <a:t>Posições externas diferentes: </a:t>
            </a:r>
          </a:p>
          <a:p>
            <a:pPr marL="990600" lvl="1" indent="-533400">
              <a:lnSpc>
                <a:spcPct val="95000"/>
              </a:lnSpc>
              <a:buClr>
                <a:schemeClr val="tx1"/>
              </a:buClr>
              <a:buFont typeface="Wingdings" pitchFamily="2" charset="2"/>
              <a:buNone/>
            </a:pPr>
            <a:r>
              <a:rPr lang="pt-BR" sz="2200" dirty="0" smtClean="0"/>
              <a:t>nacionalistas (</a:t>
            </a:r>
            <a:r>
              <a:rPr lang="pt-BR" sz="2200" dirty="0" err="1" smtClean="0"/>
              <a:t>Moley</a:t>
            </a:r>
            <a:r>
              <a:rPr lang="pt-BR" sz="2200" dirty="0" smtClean="0"/>
              <a:t> e </a:t>
            </a:r>
            <a:r>
              <a:rPr lang="pt-BR" sz="2200" dirty="0" err="1" smtClean="0"/>
              <a:t>Tugwell</a:t>
            </a:r>
            <a:r>
              <a:rPr lang="pt-BR" sz="2200" dirty="0" smtClean="0"/>
              <a:t>) x internacionalistas (Norman Davis)</a:t>
            </a:r>
          </a:p>
          <a:p>
            <a:pPr marL="990600" lvl="1" indent="-533400">
              <a:lnSpc>
                <a:spcPct val="80000"/>
              </a:lnSpc>
              <a:buClr>
                <a:schemeClr val="tx1"/>
              </a:buClr>
              <a:buFontTx/>
              <a:buNone/>
            </a:pPr>
            <a:endParaRPr lang="pt-BR"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p:txBody>
          <a:bodyPr/>
          <a:lstStyle/>
          <a:p>
            <a:r>
              <a:rPr lang="pt-BR" sz="3600" dirty="0" smtClean="0"/>
              <a:t> Recuperação fases e características</a:t>
            </a:r>
          </a:p>
        </p:txBody>
      </p:sp>
      <p:sp>
        <p:nvSpPr>
          <p:cNvPr id="58371" name="Rectangle 3"/>
          <p:cNvSpPr>
            <a:spLocks noGrp="1"/>
          </p:cNvSpPr>
          <p:nvPr>
            <p:ph type="body" idx="1"/>
          </p:nvPr>
        </p:nvSpPr>
        <p:spPr>
          <a:xfrm>
            <a:off x="457200" y="1600200"/>
            <a:ext cx="8507413" cy="4852988"/>
          </a:xfrm>
        </p:spPr>
        <p:txBody>
          <a:bodyPr/>
          <a:lstStyle/>
          <a:p>
            <a:pPr>
              <a:lnSpc>
                <a:spcPct val="80000"/>
              </a:lnSpc>
            </a:pPr>
            <a:r>
              <a:rPr lang="pt-BR" sz="3000" dirty="0" smtClean="0"/>
              <a:t>Formato de W – aproximado </a:t>
            </a:r>
          </a:p>
          <a:p>
            <a:pPr lvl="1">
              <a:lnSpc>
                <a:spcPct val="80000"/>
              </a:lnSpc>
            </a:pPr>
            <a:r>
              <a:rPr lang="pt-BR" sz="2800" dirty="0" smtClean="0"/>
              <a:t>Recuperação: 1º semestre 33 (1º ND): “100 dias de Roosevelt”</a:t>
            </a:r>
          </a:p>
          <a:p>
            <a:pPr lvl="2">
              <a:lnSpc>
                <a:spcPct val="80000"/>
              </a:lnSpc>
            </a:pPr>
            <a:r>
              <a:rPr lang="pt-BR" sz="2400" dirty="0" smtClean="0"/>
              <a:t>Abranda: estagnação: até fim 34</a:t>
            </a:r>
          </a:p>
          <a:p>
            <a:pPr lvl="1">
              <a:lnSpc>
                <a:spcPct val="80000"/>
              </a:lnSpc>
            </a:pPr>
            <a:r>
              <a:rPr lang="pt-BR" sz="2800" dirty="0" smtClean="0"/>
              <a:t>Expansão até meados de 37 (2º ND)</a:t>
            </a:r>
          </a:p>
          <a:p>
            <a:pPr lvl="2">
              <a:lnSpc>
                <a:spcPct val="80000"/>
              </a:lnSpc>
            </a:pPr>
            <a:r>
              <a:rPr lang="pt-BR" sz="2400" dirty="0" smtClean="0"/>
              <a:t>Recessão fim 37 e 38</a:t>
            </a:r>
          </a:p>
          <a:p>
            <a:pPr lvl="1">
              <a:lnSpc>
                <a:spcPct val="80000"/>
              </a:lnSpc>
            </a:pPr>
            <a:r>
              <a:rPr lang="pt-BR" sz="2800" dirty="0" smtClean="0"/>
              <a:t>Recuperação 39 (PIB alcança níveis de 29) </a:t>
            </a:r>
          </a:p>
          <a:p>
            <a:pPr lvl="1">
              <a:lnSpc>
                <a:spcPct val="80000"/>
              </a:lnSpc>
            </a:pPr>
            <a:r>
              <a:rPr lang="pt-BR" sz="2800" dirty="0" smtClean="0"/>
              <a:t>Guerra – forte crescimento</a:t>
            </a:r>
          </a:p>
          <a:p>
            <a:pPr>
              <a:lnSpc>
                <a:spcPct val="80000"/>
              </a:lnSpc>
            </a:pPr>
            <a:r>
              <a:rPr lang="pt-BR" sz="3000" dirty="0" smtClean="0"/>
              <a:t>Recuperação – queda do desemprego, mas mínimo próximo a 10% (assistência)</a:t>
            </a:r>
          </a:p>
          <a:p>
            <a:pPr lvl="1">
              <a:lnSpc>
                <a:spcPct val="80000"/>
              </a:lnSpc>
            </a:pPr>
            <a:r>
              <a:rPr lang="pt-BR" sz="2800" dirty="0" smtClean="0"/>
              <a:t>Com guerra desaparece</a:t>
            </a:r>
          </a:p>
          <a:p>
            <a:pPr>
              <a:lnSpc>
                <a:spcPct val="80000"/>
              </a:lnSpc>
            </a:pPr>
            <a:r>
              <a:rPr lang="pt-BR" sz="3000" dirty="0" smtClean="0"/>
              <a:t>Deflação no início, depois preços sobem lentamente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0418" name="Group 2"/>
          <p:cNvGraphicFramePr>
            <a:graphicFrameLocks noGrp="1"/>
          </p:cNvGraphicFramePr>
          <p:nvPr>
            <p:ph/>
          </p:nvPr>
        </p:nvGraphicFramePr>
        <p:xfrm>
          <a:off x="0" y="274638"/>
          <a:ext cx="8964613" cy="6249994"/>
        </p:xfrm>
        <a:graphic>
          <a:graphicData uri="http://schemas.openxmlformats.org/drawingml/2006/table">
            <a:tbl>
              <a:tblPr/>
              <a:tblGrid>
                <a:gridCol w="700088"/>
                <a:gridCol w="1093787"/>
                <a:gridCol w="1077913"/>
                <a:gridCol w="946150"/>
                <a:gridCol w="992187"/>
                <a:gridCol w="1004888"/>
                <a:gridCol w="787400"/>
                <a:gridCol w="788987"/>
                <a:gridCol w="785813"/>
                <a:gridCol w="787400"/>
              </a:tblGrid>
              <a:tr h="712788">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endParaRPr kumimoji="0" lang="pt-BR" sz="2200" b="0" i="0" u="none" strike="noStrike" cap="none" normalizeH="0" baseline="0" smtClean="0">
                        <a:ln>
                          <a:noFill/>
                        </a:ln>
                        <a:solidFill>
                          <a:schemeClr val="tx1"/>
                        </a:solidFill>
                        <a:effectLst/>
                        <a:latin typeface="Perpetua" pitchFamily="18" charset="0"/>
                      </a:endParaRPr>
                    </a:p>
                  </a:txBody>
                  <a:tcPr anchor="b" horzOverflow="overflow">
                    <a:lnL cap="flat">
                      <a:noFill/>
                    </a:lnL>
                    <a:lnR>
                      <a:noFill/>
                    </a:lnR>
                    <a:lnT cap="flat">
                      <a:noFill/>
                    </a:lnT>
                    <a:lnB>
                      <a:noFill/>
                    </a:lnB>
                    <a:lnTlToBr>
                      <a:noFill/>
                    </a:lnTlToBr>
                    <a:lnBlToTr>
                      <a:noFill/>
                    </a:lnBlToTr>
                    <a:noFill/>
                  </a:tcPr>
                </a:tc>
                <a:tc gridSpan="4">
                  <a:txBody>
                    <a:bodyPr/>
                    <a:lstStyle/>
                    <a:p>
                      <a:pPr marL="0" marR="0" lvl="0" indent="0" algn="l"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900" b="0" i="0" u="none" strike="noStrike" cap="none" normalizeH="0" baseline="0" smtClean="0">
                          <a:ln>
                            <a:noFill/>
                          </a:ln>
                          <a:solidFill>
                            <a:schemeClr val="tx1"/>
                          </a:solidFill>
                          <a:effectLst/>
                          <a:latin typeface="Perpetua" pitchFamily="18" charset="0"/>
                        </a:rPr>
                        <a:t>EUA indicadores macro</a:t>
                      </a:r>
                      <a:endParaRPr kumimoji="0" lang="pt-BR" sz="15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cap="flat">
                      <a:noFill/>
                    </a:lnT>
                    <a:lnB>
                      <a:noFill/>
                    </a:lnB>
                    <a:lnTlToBr>
                      <a:noFill/>
                    </a:lnTlToBr>
                    <a:lnBlToTr>
                      <a:noFill/>
                    </a:lnBlToTr>
                    <a:noFill/>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endParaRPr kumimoji="0" lang="pt-BR" sz="22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endParaRPr kumimoji="0" lang="pt-BR" sz="22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endParaRPr kumimoji="0" lang="pt-BR" sz="22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endParaRPr kumimoji="0" lang="pt-BR" sz="22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tabLst/>
                      </a:pPr>
                      <a:endParaRPr kumimoji="0" lang="pt-BR" sz="2200" b="0" i="0" u="none" strike="noStrike" cap="none" normalizeH="0" baseline="0" smtClean="0">
                        <a:ln>
                          <a:noFill/>
                        </a:ln>
                        <a:solidFill>
                          <a:schemeClr val="tx1"/>
                        </a:solidFill>
                        <a:effectLst/>
                        <a:latin typeface="Perpetua" pitchFamily="18" charset="0"/>
                      </a:endParaRPr>
                    </a:p>
                  </a:txBody>
                  <a:tcPr anchor="b" horzOverflow="overflow">
                    <a:lnL>
                      <a:noFill/>
                    </a:lnL>
                    <a:lnR cap="flat">
                      <a:noFill/>
                    </a:lnR>
                    <a:lnT cap="flat">
                      <a:noFill/>
                    </a:lnT>
                    <a:lnB>
                      <a:noFill/>
                    </a:lnB>
                    <a:lnTlToBr>
                      <a:noFill/>
                    </a:lnTlToBr>
                    <a:lnBlToTr>
                      <a:noFill/>
                    </a:lnBlToTr>
                    <a:noFill/>
                  </a:tcPr>
                </a:tc>
              </a:tr>
              <a:tr h="1379538">
                <a:tc>
                  <a:txBody>
                    <a:body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itchFamily="18" charset="2"/>
                        <a:buNone/>
                        <a:tabLst/>
                      </a:pPr>
                      <a:r>
                        <a:rPr kumimoji="0" lang="pt-BR" sz="1300" b="1" i="0" u="none" strike="noStrike" cap="none" normalizeH="0" baseline="0" smtClean="0">
                          <a:ln>
                            <a:noFill/>
                          </a:ln>
                          <a:solidFill>
                            <a:schemeClr val="tx1"/>
                          </a:solidFill>
                          <a:effectLst/>
                          <a:latin typeface="Perpetua" pitchFamily="18" charset="0"/>
                        </a:rPr>
                        <a:t>ano</a:t>
                      </a:r>
                      <a:endParaRPr kumimoji="0" lang="pt-BR" sz="2000" b="0" i="0" u="none" strike="noStrike" cap="none" normalizeH="0" baseline="0" smtClean="0">
                        <a:ln>
                          <a:noFill/>
                        </a:ln>
                        <a:solidFill>
                          <a:schemeClr val="tx1"/>
                        </a:solidFill>
                        <a:effectLst/>
                        <a:latin typeface="Perpetua"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itchFamily="18" charset="2"/>
                        <a:buNone/>
                        <a:tabLst/>
                      </a:pPr>
                      <a:r>
                        <a:rPr kumimoji="0" lang="pt-BR" sz="1100" b="1" i="0" u="none" strike="noStrike" cap="none" normalizeH="0" baseline="0" smtClean="0">
                          <a:ln>
                            <a:noFill/>
                          </a:ln>
                          <a:solidFill>
                            <a:schemeClr val="tx1"/>
                          </a:solidFill>
                          <a:effectLst/>
                          <a:latin typeface="Perpetua" pitchFamily="18" charset="0"/>
                        </a:rPr>
                        <a:t>pib real (1932 =100)</a:t>
                      </a:r>
                      <a:endParaRPr kumimoji="0" lang="pt-BR" sz="1100" b="0" i="0" u="none" strike="noStrike" cap="none" normalizeH="0" baseline="0" smtClean="0">
                        <a:ln>
                          <a:noFill/>
                        </a:ln>
                        <a:solidFill>
                          <a:schemeClr val="tx1"/>
                        </a:solidFill>
                        <a:effectLst/>
                        <a:latin typeface="Perpetua"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itchFamily="18" charset="2"/>
                        <a:buNone/>
                        <a:tabLst/>
                      </a:pPr>
                      <a:r>
                        <a:rPr kumimoji="0" lang="pt-BR" sz="1100" b="1" i="0" u="none" strike="noStrike" cap="none" normalizeH="0" baseline="0" smtClean="0">
                          <a:ln>
                            <a:noFill/>
                          </a:ln>
                          <a:solidFill>
                            <a:schemeClr val="tx1"/>
                          </a:solidFill>
                          <a:effectLst/>
                          <a:latin typeface="Perpetua" pitchFamily="18" charset="0"/>
                        </a:rPr>
                        <a:t>Produção Industrial (1932 =100)</a:t>
                      </a:r>
                      <a:endParaRPr kumimoji="0" lang="pt-BR" sz="1100" b="0" i="0" u="none" strike="noStrike" cap="none" normalizeH="0" baseline="0" smtClean="0">
                        <a:ln>
                          <a:noFill/>
                        </a:ln>
                        <a:solidFill>
                          <a:schemeClr val="tx1"/>
                        </a:solidFill>
                        <a:effectLst/>
                        <a:latin typeface="Perpetua"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itchFamily="18" charset="2"/>
                        <a:buNone/>
                        <a:tabLst/>
                      </a:pPr>
                      <a:r>
                        <a:rPr kumimoji="0" lang="pt-BR" sz="1100" b="1" i="0" u="none" strike="noStrike" cap="none" normalizeH="0" baseline="0" smtClean="0">
                          <a:ln>
                            <a:noFill/>
                          </a:ln>
                          <a:solidFill>
                            <a:schemeClr val="tx1"/>
                          </a:solidFill>
                          <a:effectLst/>
                          <a:latin typeface="Perpetua" pitchFamily="18" charset="0"/>
                        </a:rPr>
                        <a:t>FBKF Privado (US$ bi) A</a:t>
                      </a:r>
                      <a:endParaRPr kumimoji="0" lang="pt-BR" sz="1100" b="0" i="0" u="none" strike="noStrike" cap="none" normalizeH="0" baseline="0" smtClean="0">
                        <a:ln>
                          <a:noFill/>
                        </a:ln>
                        <a:solidFill>
                          <a:schemeClr val="tx1"/>
                        </a:solidFill>
                        <a:effectLst/>
                        <a:latin typeface="Perpetua"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itchFamily="18" charset="2"/>
                        <a:buNone/>
                        <a:tabLst/>
                      </a:pPr>
                      <a:r>
                        <a:rPr kumimoji="0" lang="pt-BR" sz="1100" b="1" i="0" u="none" strike="noStrike" cap="none" normalizeH="0" baseline="0" smtClean="0">
                          <a:ln>
                            <a:noFill/>
                          </a:ln>
                          <a:solidFill>
                            <a:schemeClr val="tx1"/>
                          </a:solidFill>
                          <a:effectLst/>
                          <a:latin typeface="Perpetua" pitchFamily="18" charset="0"/>
                        </a:rPr>
                        <a:t>Consumo Pessoal (US$ bi) B</a:t>
                      </a:r>
                      <a:endParaRPr kumimoji="0" lang="pt-BR" sz="1100" b="0" i="0" u="none" strike="noStrike" cap="none" normalizeH="0" baseline="0" smtClean="0">
                        <a:ln>
                          <a:noFill/>
                        </a:ln>
                        <a:solidFill>
                          <a:schemeClr val="tx1"/>
                        </a:solidFill>
                        <a:effectLst/>
                        <a:latin typeface="Perpetua"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itchFamily="18" charset="2"/>
                        <a:buNone/>
                        <a:tabLst/>
                      </a:pPr>
                      <a:r>
                        <a:rPr kumimoji="0" lang="pt-BR" sz="1100" b="1" i="0" u="none" strike="noStrike" cap="none" normalizeH="0" baseline="0" smtClean="0">
                          <a:ln>
                            <a:noFill/>
                          </a:ln>
                          <a:solidFill>
                            <a:schemeClr val="tx1"/>
                          </a:solidFill>
                          <a:effectLst/>
                          <a:latin typeface="Perpetua" pitchFamily="18" charset="0"/>
                        </a:rPr>
                        <a:t>PIB nominal (US$ bi) C</a:t>
                      </a:r>
                      <a:endParaRPr kumimoji="0" lang="pt-BR" sz="1100" b="0" i="0" u="none" strike="noStrike" cap="none" normalizeH="0" baseline="0" smtClean="0">
                        <a:ln>
                          <a:noFill/>
                        </a:ln>
                        <a:solidFill>
                          <a:schemeClr val="tx1"/>
                        </a:solidFill>
                        <a:effectLst/>
                        <a:latin typeface="Perpetua"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itchFamily="18" charset="2"/>
                        <a:buNone/>
                        <a:tabLst/>
                      </a:pPr>
                      <a:r>
                        <a:rPr kumimoji="0" lang="pt-BR" sz="1300" b="1" i="0" u="none" strike="noStrike" cap="none" normalizeH="0" baseline="0" smtClean="0">
                          <a:ln>
                            <a:noFill/>
                          </a:ln>
                          <a:solidFill>
                            <a:schemeClr val="tx1"/>
                          </a:solidFill>
                          <a:effectLst/>
                          <a:latin typeface="Perpetua" pitchFamily="18" charset="0"/>
                        </a:rPr>
                        <a:t>a/c</a:t>
                      </a:r>
                      <a:endParaRPr kumimoji="0" lang="pt-BR" sz="2000" b="0" i="0" u="none" strike="noStrike" cap="none" normalizeH="0" baseline="0" smtClean="0">
                        <a:ln>
                          <a:noFill/>
                        </a:ln>
                        <a:solidFill>
                          <a:schemeClr val="tx1"/>
                        </a:solidFill>
                        <a:effectLst/>
                        <a:latin typeface="Perpetua"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itchFamily="18" charset="2"/>
                        <a:buNone/>
                        <a:tabLst/>
                      </a:pPr>
                      <a:r>
                        <a:rPr kumimoji="0" lang="pt-BR" sz="1300" b="1" i="0" u="none" strike="noStrike" cap="none" normalizeH="0" baseline="0" smtClean="0">
                          <a:ln>
                            <a:noFill/>
                          </a:ln>
                          <a:solidFill>
                            <a:schemeClr val="tx1"/>
                          </a:solidFill>
                          <a:effectLst/>
                          <a:latin typeface="Perpetua" pitchFamily="18" charset="0"/>
                        </a:rPr>
                        <a:t>b/c</a:t>
                      </a:r>
                      <a:endParaRPr kumimoji="0" lang="pt-BR" sz="2000" b="0" i="0" u="none" strike="noStrike" cap="none" normalizeH="0" baseline="0" smtClean="0">
                        <a:ln>
                          <a:noFill/>
                        </a:ln>
                        <a:solidFill>
                          <a:schemeClr val="tx1"/>
                        </a:solidFill>
                        <a:effectLst/>
                        <a:latin typeface="Perpetua"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itchFamily="18" charset="2"/>
                        <a:buNone/>
                        <a:tabLst/>
                      </a:pPr>
                      <a:r>
                        <a:rPr kumimoji="0" lang="pt-BR" sz="1300" b="1" i="0" u="none" strike="noStrike" cap="none" normalizeH="0" baseline="0" smtClean="0">
                          <a:ln>
                            <a:noFill/>
                          </a:ln>
                          <a:solidFill>
                            <a:schemeClr val="tx1"/>
                          </a:solidFill>
                          <a:effectLst/>
                          <a:latin typeface="Perpetua" pitchFamily="18" charset="0"/>
                        </a:rPr>
                        <a:t>(a+b)/c</a:t>
                      </a:r>
                      <a:endParaRPr kumimoji="0" lang="pt-BR" sz="2000" b="0" i="0" u="none" strike="noStrike" cap="none" normalizeH="0" baseline="0" smtClean="0">
                        <a:ln>
                          <a:noFill/>
                        </a:ln>
                        <a:solidFill>
                          <a:schemeClr val="tx1"/>
                        </a:solidFill>
                        <a:effectLst/>
                        <a:latin typeface="Perpetua"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
                          <a:schemeClr val="accent1"/>
                        </a:buClr>
                        <a:buSzPct val="85000"/>
                        <a:buFont typeface="Wingdings 2" pitchFamily="18" charset="2"/>
                        <a:buNone/>
                        <a:tabLst/>
                      </a:pPr>
                      <a:r>
                        <a:rPr kumimoji="0" lang="pt-BR" sz="1300" b="1" i="0" u="none" strike="noStrike" cap="none" normalizeH="0" baseline="0" smtClean="0">
                          <a:ln>
                            <a:noFill/>
                          </a:ln>
                          <a:solidFill>
                            <a:schemeClr val="tx1"/>
                          </a:solidFill>
                          <a:effectLst/>
                          <a:latin typeface="Perpetua" pitchFamily="18" charset="0"/>
                        </a:rPr>
                        <a:t>a/b</a:t>
                      </a:r>
                      <a:endParaRPr kumimoji="0" lang="pt-BR" sz="2000" b="0" i="0" u="none" strike="noStrike" cap="none" normalizeH="0" baseline="0" smtClean="0">
                        <a:ln>
                          <a:noFill/>
                        </a:ln>
                        <a:solidFill>
                          <a:schemeClr val="tx1"/>
                        </a:solidFill>
                        <a:effectLst/>
                        <a:latin typeface="Perpetua" pitchFamily="18" charset="0"/>
                      </a:endParaRPr>
                    </a:p>
                  </a:txBody>
                  <a:tcPr anchor="ctr" horzOverflow="overflow">
                    <a:lnL>
                      <a:noFill/>
                    </a:lnL>
                    <a:lnR cap="flat">
                      <a:noFill/>
                    </a:lnR>
                    <a:lnT>
                      <a:noFill/>
                    </a:lnT>
                    <a:lnB>
                      <a:noFill/>
                    </a:lnB>
                    <a:lnTlToBr>
                      <a:noFill/>
                    </a:lnTlToBr>
                    <a:lnBlToTr>
                      <a:noFill/>
                    </a:lnBlToTr>
                    <a:noFill/>
                  </a:tcPr>
                </a:tc>
              </a:tr>
              <a:tr h="379413">
                <a:tc>
                  <a:txBody>
                    <a:body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1929</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139,2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185,1</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15</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77,5</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103,7</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14,5%</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74,7%</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89,2%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19,4%</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cap="flat">
                      <a:noFill/>
                    </a:lnR>
                    <a:lnT>
                      <a:noFill/>
                    </a:lnT>
                    <a:lnB>
                      <a:noFill/>
                    </a:lnB>
                    <a:lnTlToBr>
                      <a:noFill/>
                    </a:lnTlToBr>
                    <a:lnBlToTr>
                      <a:noFill/>
                    </a:lnBlToTr>
                    <a:noFill/>
                  </a:tcPr>
                </a:tc>
              </a:tr>
              <a:tr h="376238">
                <a:tc>
                  <a:txBody>
                    <a:body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1932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100</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100</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3,6</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48,7</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56,4</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6,4%</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86,3%</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92,7%</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7,4%</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cap="flat">
                      <a:noFill/>
                    </a:lnR>
                    <a:lnT>
                      <a:noFill/>
                    </a:lnT>
                    <a:lnB>
                      <a:noFill/>
                    </a:lnB>
                    <a:lnTlToBr>
                      <a:noFill/>
                    </a:lnTlToBr>
                    <a:lnBlToTr>
                      <a:noFill/>
                    </a:lnBlToTr>
                    <a:noFill/>
                  </a:tcPr>
                </a:tc>
              </a:tr>
              <a:tr h="379413">
                <a:tc>
                  <a:txBody>
                    <a:body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1933</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98,0</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116,4</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3,2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45,9</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66</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4,8%</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69,5%</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74,4%</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7,0%</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cap="flat">
                      <a:noFill/>
                    </a:lnR>
                    <a:lnT>
                      <a:noFill/>
                    </a:lnT>
                    <a:lnB>
                      <a:noFill/>
                    </a:lnB>
                    <a:lnTlToBr>
                      <a:noFill/>
                    </a:lnTlToBr>
                    <a:lnBlToTr>
                      <a:noFill/>
                    </a:lnBlToTr>
                    <a:noFill/>
                  </a:tcPr>
                </a:tc>
              </a:tr>
              <a:tr h="376238">
                <a:tc>
                  <a:txBody>
                    <a:body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1934</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105,6</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126,9</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4,2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51,5</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73,3</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5,7%</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70,3%</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76,0%</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8,2%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cap="flat">
                      <a:noFill/>
                    </a:lnR>
                    <a:lnT>
                      <a:noFill/>
                    </a:lnT>
                    <a:lnB>
                      <a:noFill/>
                    </a:lnB>
                    <a:lnTlToBr>
                      <a:noFill/>
                    </a:lnTlToBr>
                    <a:lnBlToTr>
                      <a:noFill/>
                    </a:lnBlToTr>
                    <a:noFill/>
                  </a:tcPr>
                </a:tc>
              </a:tr>
              <a:tr h="379413">
                <a:tc>
                  <a:txBody>
                    <a:body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1935</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114,1</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152,2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5,5</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55,9</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83,7</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6,6%</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66,8%</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73,4%</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9,8%</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cap="flat">
                      <a:noFill/>
                    </a:lnR>
                    <a:lnT>
                      <a:noFill/>
                    </a:lnT>
                    <a:lnB>
                      <a:noFill/>
                    </a:lnB>
                    <a:lnTlToBr>
                      <a:noFill/>
                    </a:lnTlToBr>
                    <a:lnBlToTr>
                      <a:noFill/>
                    </a:lnBlToTr>
                    <a:noFill/>
                  </a:tcPr>
                </a:tc>
              </a:tr>
              <a:tr h="376238">
                <a:tc>
                  <a:txBody>
                    <a:body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1936</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130,4</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179,1</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7,4</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62,2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91,9</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8,1%</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67,7%</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75,7%</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11,9%</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cap="flat">
                      <a:noFill/>
                    </a:lnR>
                    <a:lnT>
                      <a:noFill/>
                    </a:lnT>
                    <a:lnB>
                      <a:noFill/>
                    </a:lnB>
                    <a:lnTlToBr>
                      <a:noFill/>
                    </a:lnTlToBr>
                    <a:lnBlToTr>
                      <a:noFill/>
                    </a:lnBlToTr>
                    <a:noFill/>
                  </a:tcPr>
                </a:tc>
              </a:tr>
              <a:tr h="379413">
                <a:tc>
                  <a:txBody>
                    <a:body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1937</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136,8</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191,1</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9,6</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66,8</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86,1</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11,1%</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77,6%</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88,7%</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14,4%</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cap="flat">
                      <a:noFill/>
                    </a:lnR>
                    <a:lnT>
                      <a:noFill/>
                    </a:lnT>
                    <a:lnB>
                      <a:noFill/>
                    </a:lnB>
                    <a:lnTlToBr>
                      <a:noFill/>
                    </a:lnTlToBr>
                    <a:lnBlToTr>
                      <a:noFill/>
                    </a:lnBlToTr>
                    <a:noFill/>
                  </a:tcPr>
                </a:tc>
              </a:tr>
              <a:tr h="376238">
                <a:tc>
                  <a:txBody>
                    <a:body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1938</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130,6</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149,3</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7,6</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64,2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92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8,3%</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69,8%</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78,0%</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11,8%</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cap="flat">
                      <a:noFill/>
                    </a:lnR>
                    <a:lnT>
                      <a:noFill/>
                    </a:lnT>
                    <a:lnB>
                      <a:noFill/>
                    </a:lnB>
                    <a:lnTlToBr>
                      <a:noFill/>
                    </a:lnTlToBr>
                    <a:lnBlToTr>
                      <a:noFill/>
                    </a:lnBlToTr>
                    <a:noFill/>
                  </a:tcPr>
                </a:tc>
              </a:tr>
              <a:tr h="379413">
                <a:tc>
                  <a:txBody>
                    <a:body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1939</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140,9</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189,6</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9,1</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67,2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101,3</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9,0%</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66,3%</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75,3%</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13,5%</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cap="flat">
                      <a:noFill/>
                    </a:lnR>
                    <a:lnT>
                      <a:noFill/>
                    </a:lnT>
                    <a:lnB>
                      <a:noFill/>
                    </a:lnB>
                    <a:lnTlToBr>
                      <a:noFill/>
                    </a:lnTlToBr>
                    <a:lnBlToTr>
                      <a:noFill/>
                    </a:lnBlToTr>
                    <a:noFill/>
                  </a:tcPr>
                </a:tc>
              </a:tr>
              <a:tr h="376238">
                <a:tc>
                  <a:txBody>
                    <a:body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1940</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152,2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219,4</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11,2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71,2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126,7</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8,8%</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56,2%</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65,0%</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15,7%</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cap="flat">
                      <a:noFill/>
                    </a:lnR>
                    <a:lnT>
                      <a:noFill/>
                    </a:lnT>
                    <a:lnB>
                      <a:noFill/>
                    </a:lnB>
                    <a:lnTlToBr>
                      <a:noFill/>
                    </a:lnTlToBr>
                    <a:lnBlToTr>
                      <a:noFill/>
                    </a:lnBlToTr>
                    <a:noFill/>
                  </a:tcPr>
                </a:tc>
              </a:tr>
              <a:tr h="379413">
                <a:tc>
                  <a:txBody>
                    <a:bodyPr/>
                    <a:lstStyle/>
                    <a:p>
                      <a:pPr marL="0" marR="0" lvl="0" indent="0" algn="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1941</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179,0</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291,0</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13,8</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81,0</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161,8</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8,5%</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50,1%</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58,6%</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
                          <a:schemeClr val="accent1"/>
                        </a:buClr>
                        <a:buSzPct val="85000"/>
                        <a:buFont typeface="Wingdings 2" pitchFamily="18" charset="2"/>
                        <a:buNone/>
                        <a:tabLst/>
                      </a:pPr>
                      <a:r>
                        <a:rPr kumimoji="0" lang="pt-BR" sz="1300" b="0" i="0" u="none" strike="noStrike" cap="none" normalizeH="0" baseline="0" smtClean="0">
                          <a:ln>
                            <a:noFill/>
                          </a:ln>
                          <a:solidFill>
                            <a:schemeClr val="tx1"/>
                          </a:solidFill>
                          <a:effectLst/>
                          <a:latin typeface="Perpetua" pitchFamily="18" charset="0"/>
                        </a:rPr>
                        <a:t>17,0%</a:t>
                      </a:r>
                      <a:endParaRPr kumimoji="0" lang="pt-BR" sz="2000" b="0" i="0" u="none" strike="noStrike" cap="none" normalizeH="0" baseline="0" smtClean="0">
                        <a:ln>
                          <a:noFill/>
                        </a:ln>
                        <a:solidFill>
                          <a:schemeClr val="tx1"/>
                        </a:solidFill>
                        <a:effectLst/>
                        <a:latin typeface="Perpetua"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p:txBody>
          <a:bodyPr/>
          <a:lstStyle/>
          <a:p>
            <a:r>
              <a:rPr lang="pt-BR" smtClean="0"/>
              <a:t>Action, Action Now</a:t>
            </a:r>
          </a:p>
        </p:txBody>
      </p:sp>
      <p:sp>
        <p:nvSpPr>
          <p:cNvPr id="62467" name="Rectangle 3"/>
          <p:cNvSpPr>
            <a:spLocks noGrp="1"/>
          </p:cNvSpPr>
          <p:nvPr>
            <p:ph type="body" idx="1"/>
          </p:nvPr>
        </p:nvSpPr>
        <p:spPr>
          <a:xfrm>
            <a:off x="250825" y="1484313"/>
            <a:ext cx="8713788" cy="5184775"/>
          </a:xfrm>
        </p:spPr>
        <p:txBody>
          <a:bodyPr/>
          <a:lstStyle/>
          <a:p>
            <a:pPr>
              <a:lnSpc>
                <a:spcPct val="90000"/>
              </a:lnSpc>
            </a:pPr>
            <a:r>
              <a:rPr lang="pt-BR" sz="2400" dirty="0" smtClean="0"/>
              <a:t>1ª medida (março, dia seguinte à posse): Feriado bancário e aprovação no Congresso de medidas para o sistema bancário</a:t>
            </a:r>
          </a:p>
          <a:p>
            <a:pPr lvl="1">
              <a:lnSpc>
                <a:spcPct val="90000"/>
              </a:lnSpc>
            </a:pPr>
            <a:r>
              <a:rPr lang="pt-BR" i="1" dirty="0" err="1" smtClean="0"/>
              <a:t>Emergency</a:t>
            </a:r>
            <a:r>
              <a:rPr lang="pt-BR" i="1" dirty="0" smtClean="0"/>
              <a:t> Banking Bill</a:t>
            </a:r>
          </a:p>
          <a:p>
            <a:pPr lvl="3">
              <a:lnSpc>
                <a:spcPct val="90000"/>
              </a:lnSpc>
            </a:pPr>
            <a:r>
              <a:rPr lang="pt-BR" dirty="0" smtClean="0"/>
              <a:t>Assistência a bancos (capitalização por meio da  </a:t>
            </a:r>
            <a:r>
              <a:rPr lang="pt-BR" i="1" dirty="0" err="1" smtClean="0"/>
              <a:t>Reconstruction</a:t>
            </a:r>
            <a:r>
              <a:rPr lang="pt-BR" i="1" dirty="0" smtClean="0"/>
              <a:t> </a:t>
            </a:r>
            <a:r>
              <a:rPr lang="pt-BR" i="1" dirty="0" err="1" smtClean="0"/>
              <a:t>Finance</a:t>
            </a:r>
            <a:r>
              <a:rPr lang="pt-BR" i="1" dirty="0" smtClean="0"/>
              <a:t> Corporation</a:t>
            </a:r>
            <a:r>
              <a:rPr lang="pt-BR" dirty="0" smtClean="0"/>
              <a:t>) e garantia de depósitos</a:t>
            </a:r>
          </a:p>
          <a:p>
            <a:pPr lvl="4">
              <a:lnSpc>
                <a:spcPct val="90000"/>
              </a:lnSpc>
            </a:pPr>
            <a:r>
              <a:rPr lang="pt-BR" dirty="0" smtClean="0"/>
              <a:t>Só abre banco que tem condições, outros socorro e tentativas de dar garantia aos depósitos</a:t>
            </a:r>
          </a:p>
          <a:p>
            <a:pPr lvl="2">
              <a:lnSpc>
                <a:spcPct val="90000"/>
              </a:lnSpc>
            </a:pPr>
            <a:r>
              <a:rPr lang="pt-BR" sz="1800" dirty="0" smtClean="0"/>
              <a:t>Evitar corrida bancária e saques – recuperar depósitos</a:t>
            </a:r>
          </a:p>
          <a:p>
            <a:pPr lvl="1">
              <a:lnSpc>
                <a:spcPct val="90000"/>
              </a:lnSpc>
            </a:pPr>
            <a:r>
              <a:rPr lang="pt-BR" dirty="0" smtClean="0"/>
              <a:t> Depois complementado por </a:t>
            </a:r>
          </a:p>
          <a:p>
            <a:pPr lvl="3">
              <a:lnSpc>
                <a:spcPct val="90000"/>
              </a:lnSpc>
            </a:pPr>
            <a:r>
              <a:rPr lang="pt-BR" dirty="0" smtClean="0"/>
              <a:t>Maio: </a:t>
            </a:r>
            <a:r>
              <a:rPr lang="pt-BR" i="1" dirty="0" err="1" smtClean="0"/>
              <a:t>Truth</a:t>
            </a:r>
            <a:r>
              <a:rPr lang="pt-BR" i="1" dirty="0" smtClean="0"/>
              <a:t> in </a:t>
            </a:r>
            <a:r>
              <a:rPr lang="pt-BR" i="1" dirty="0" err="1" smtClean="0"/>
              <a:t>Securities</a:t>
            </a:r>
            <a:r>
              <a:rPr lang="pt-BR" i="1" dirty="0" smtClean="0"/>
              <a:t> </a:t>
            </a:r>
            <a:r>
              <a:rPr lang="pt-BR" i="1" dirty="0" err="1" smtClean="0"/>
              <a:t>Act</a:t>
            </a:r>
            <a:r>
              <a:rPr lang="pt-BR" i="1" dirty="0" smtClean="0"/>
              <a:t> – </a:t>
            </a:r>
            <a:r>
              <a:rPr lang="pt-BR" dirty="0" smtClean="0"/>
              <a:t>inicio de processo regulatório, tentando limitar abusos nos mercados de valores</a:t>
            </a:r>
            <a:endParaRPr lang="pt-BR" i="1" dirty="0" smtClean="0"/>
          </a:p>
          <a:p>
            <a:pPr lvl="3">
              <a:lnSpc>
                <a:spcPct val="90000"/>
              </a:lnSpc>
            </a:pPr>
            <a:r>
              <a:rPr lang="pt-BR" i="1" dirty="0" smtClean="0"/>
              <a:t>Junho: Glass-</a:t>
            </a:r>
            <a:r>
              <a:rPr lang="pt-BR" i="1" dirty="0" err="1" smtClean="0"/>
              <a:t>Steagall</a:t>
            </a:r>
            <a:r>
              <a:rPr lang="pt-BR" i="1" dirty="0" smtClean="0"/>
              <a:t> Banking </a:t>
            </a:r>
            <a:r>
              <a:rPr lang="pt-BR" i="1" dirty="0" err="1" smtClean="0"/>
              <a:t>Act</a:t>
            </a:r>
            <a:r>
              <a:rPr lang="pt-BR" dirty="0" smtClean="0"/>
              <a:t> (2ª fase) introduz regulações e:</a:t>
            </a:r>
          </a:p>
          <a:p>
            <a:pPr lvl="4">
              <a:lnSpc>
                <a:spcPct val="90000"/>
              </a:lnSpc>
            </a:pPr>
            <a:r>
              <a:rPr lang="pt-BR" dirty="0" smtClean="0"/>
              <a:t>garantias bancarias (</a:t>
            </a:r>
            <a:r>
              <a:rPr lang="pt-BR" i="1" dirty="0" smtClean="0"/>
              <a:t>Federal </a:t>
            </a:r>
            <a:r>
              <a:rPr lang="pt-BR" i="1" dirty="0" err="1" smtClean="0"/>
              <a:t>Deposit</a:t>
            </a:r>
            <a:r>
              <a:rPr lang="pt-BR" i="1" dirty="0" smtClean="0"/>
              <a:t> </a:t>
            </a:r>
            <a:r>
              <a:rPr lang="pt-BR" i="1" dirty="0" err="1" smtClean="0"/>
              <a:t>Insurance</a:t>
            </a:r>
            <a:r>
              <a:rPr lang="pt-BR" i="1" dirty="0" smtClean="0"/>
              <a:t> Corporation - FDIC</a:t>
            </a:r>
            <a:r>
              <a:rPr lang="pt-BR" dirty="0" smtClean="0"/>
              <a:t>) </a:t>
            </a:r>
          </a:p>
          <a:p>
            <a:pPr lvl="4">
              <a:lnSpc>
                <a:spcPct val="90000"/>
              </a:lnSpc>
            </a:pPr>
            <a:r>
              <a:rPr lang="pt-BR" dirty="0" smtClean="0"/>
              <a:t>separação dos bancos de investimento e comerciais</a:t>
            </a:r>
          </a:p>
          <a:p>
            <a:pPr lvl="2">
              <a:lnSpc>
                <a:spcPct val="90000"/>
              </a:lnSpc>
              <a:buClr>
                <a:schemeClr val="tx1"/>
              </a:buClr>
              <a:buFont typeface="Wingdings" pitchFamily="2" charset="2"/>
              <a:buChar char="è"/>
            </a:pPr>
            <a:r>
              <a:rPr lang="pt-BR" dirty="0" smtClean="0"/>
              <a:t>Diminuição de corridas e falências (de 4 para 2 dígitos)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a:xfrm>
            <a:off x="457200" y="188913"/>
            <a:ext cx="8229600" cy="863600"/>
          </a:xfrm>
        </p:spPr>
        <p:txBody>
          <a:bodyPr/>
          <a:lstStyle/>
          <a:p>
            <a:r>
              <a:rPr lang="pt-BR" smtClean="0"/>
              <a:t>Medidas do New Deal (1) </a:t>
            </a:r>
          </a:p>
        </p:txBody>
      </p:sp>
      <p:sp>
        <p:nvSpPr>
          <p:cNvPr id="64515" name="Rectangle 3"/>
          <p:cNvSpPr>
            <a:spLocks noGrp="1"/>
          </p:cNvSpPr>
          <p:nvPr>
            <p:ph type="body" idx="1"/>
          </p:nvPr>
        </p:nvSpPr>
        <p:spPr>
          <a:xfrm>
            <a:off x="179388" y="1052513"/>
            <a:ext cx="8785225" cy="5616575"/>
          </a:xfrm>
        </p:spPr>
        <p:txBody>
          <a:bodyPr/>
          <a:lstStyle/>
          <a:p>
            <a:pPr>
              <a:lnSpc>
                <a:spcPct val="80000"/>
              </a:lnSpc>
              <a:buFont typeface="Wingdings" pitchFamily="2" charset="2"/>
              <a:buChar char="Ø"/>
            </a:pPr>
            <a:r>
              <a:rPr lang="pt-BR" sz="2000" dirty="0" smtClean="0"/>
              <a:t>Regulação do sistema financeiro</a:t>
            </a:r>
          </a:p>
          <a:p>
            <a:pPr lvl="1">
              <a:lnSpc>
                <a:spcPct val="80000"/>
              </a:lnSpc>
            </a:pPr>
            <a:r>
              <a:rPr lang="pt-BR" sz="1800" dirty="0" smtClean="0"/>
              <a:t>Medidas anteriores e novas (34-35):</a:t>
            </a:r>
          </a:p>
          <a:p>
            <a:pPr lvl="2">
              <a:lnSpc>
                <a:spcPct val="80000"/>
              </a:lnSpc>
            </a:pPr>
            <a:r>
              <a:rPr lang="pt-BR" sz="1600" dirty="0" smtClean="0"/>
              <a:t>Segmentação do sistema financeiro e limites a alavancagem: </a:t>
            </a:r>
          </a:p>
          <a:p>
            <a:pPr lvl="3">
              <a:lnSpc>
                <a:spcPct val="80000"/>
              </a:lnSpc>
            </a:pPr>
            <a:r>
              <a:rPr lang="pt-BR" sz="1600" dirty="0" smtClean="0"/>
              <a:t>Banco de depósitos x cias de investimentos</a:t>
            </a:r>
          </a:p>
          <a:p>
            <a:pPr lvl="3">
              <a:lnSpc>
                <a:spcPct val="80000"/>
              </a:lnSpc>
            </a:pPr>
            <a:r>
              <a:rPr lang="pt-BR" sz="1600" dirty="0" smtClean="0"/>
              <a:t>transparência quanto ao risco,</a:t>
            </a:r>
          </a:p>
          <a:p>
            <a:pPr lvl="3">
              <a:lnSpc>
                <a:spcPct val="80000"/>
              </a:lnSpc>
            </a:pPr>
            <a:r>
              <a:rPr lang="pt-BR" sz="1600" dirty="0" smtClean="0"/>
              <a:t>diminuição abusos no uso dos recursos de terceiros</a:t>
            </a:r>
          </a:p>
          <a:p>
            <a:pPr lvl="3">
              <a:lnSpc>
                <a:spcPct val="80000"/>
              </a:lnSpc>
            </a:pPr>
            <a:r>
              <a:rPr lang="pt-BR" sz="1600" dirty="0" smtClean="0"/>
              <a:t>Limites a alavancagem – criação da SEC</a:t>
            </a:r>
          </a:p>
          <a:p>
            <a:pPr lvl="2">
              <a:lnSpc>
                <a:spcPct val="80000"/>
              </a:lnSpc>
            </a:pPr>
            <a:r>
              <a:rPr lang="pt-BR" sz="1600" dirty="0" smtClean="0"/>
              <a:t>Garantia de depósitos – FDIC</a:t>
            </a:r>
          </a:p>
          <a:p>
            <a:pPr lvl="3">
              <a:lnSpc>
                <a:spcPct val="80000"/>
              </a:lnSpc>
            </a:pPr>
            <a:r>
              <a:rPr lang="pt-BR" sz="1600" dirty="0" smtClean="0"/>
              <a:t>Financiamento por próprios bancos </a:t>
            </a:r>
          </a:p>
          <a:p>
            <a:pPr lvl="3">
              <a:lnSpc>
                <a:spcPct val="80000"/>
              </a:lnSpc>
            </a:pPr>
            <a:r>
              <a:rPr lang="pt-BR" sz="1600" dirty="0" smtClean="0"/>
              <a:t>Amplia as “boas condições” dos bancos </a:t>
            </a:r>
          </a:p>
          <a:p>
            <a:pPr lvl="3">
              <a:lnSpc>
                <a:spcPct val="80000"/>
              </a:lnSpc>
            </a:pPr>
            <a:r>
              <a:rPr lang="pt-BR" sz="1600" dirty="0" smtClean="0"/>
              <a:t>Estende para depósitos em cadernetas de poupança e outros ativos (34/35)  </a:t>
            </a:r>
          </a:p>
          <a:p>
            <a:pPr lvl="2">
              <a:lnSpc>
                <a:spcPct val="80000"/>
              </a:lnSpc>
            </a:pPr>
            <a:r>
              <a:rPr lang="pt-BR" sz="1600" dirty="0" smtClean="0"/>
              <a:t>Limites à concorrência predatória – Regulação Q </a:t>
            </a:r>
          </a:p>
          <a:p>
            <a:pPr lvl="3">
              <a:lnSpc>
                <a:spcPct val="80000"/>
              </a:lnSpc>
            </a:pPr>
            <a:r>
              <a:rPr lang="pt-BR" sz="1600" dirty="0" smtClean="0"/>
              <a:t>Limites aos pagamentos de juros (proibição para depósitos de curto prazo)</a:t>
            </a:r>
          </a:p>
          <a:p>
            <a:pPr lvl="3">
              <a:lnSpc>
                <a:spcPct val="80000"/>
              </a:lnSpc>
            </a:pPr>
            <a:r>
              <a:rPr lang="pt-BR" sz="1600" dirty="0" smtClean="0"/>
              <a:t>Concorrência por qualidade de serviços </a:t>
            </a:r>
          </a:p>
          <a:p>
            <a:pPr>
              <a:lnSpc>
                <a:spcPct val="80000"/>
              </a:lnSpc>
            </a:pPr>
            <a:r>
              <a:rPr lang="pt-BR" sz="2000" dirty="0" smtClean="0"/>
              <a:t>Impacto:</a:t>
            </a:r>
          </a:p>
          <a:p>
            <a:pPr lvl="1">
              <a:lnSpc>
                <a:spcPct val="80000"/>
              </a:lnSpc>
            </a:pPr>
            <a:r>
              <a:rPr lang="pt-BR" sz="1800" dirty="0" smtClean="0"/>
              <a:t>diminuição de corridas, quebras</a:t>
            </a:r>
          </a:p>
          <a:p>
            <a:pPr lvl="1">
              <a:lnSpc>
                <a:spcPct val="80000"/>
              </a:lnSpc>
            </a:pPr>
            <a:r>
              <a:rPr lang="pt-BR" sz="1800" dirty="0" smtClean="0"/>
              <a:t>Acaba retração de crédito (aumento </a:t>
            </a:r>
            <a:r>
              <a:rPr lang="pt-BR" sz="1800" dirty="0" smtClean="0"/>
              <a:t>também </a:t>
            </a:r>
            <a:r>
              <a:rPr lang="pt-BR" sz="1800" dirty="0" smtClean="0"/>
              <a:t>não é enorme, mas existe)</a:t>
            </a:r>
          </a:p>
          <a:p>
            <a:pPr lvl="1">
              <a:lnSpc>
                <a:spcPct val="80000"/>
              </a:lnSpc>
            </a:pPr>
            <a:r>
              <a:rPr lang="pt-BR" sz="1800" dirty="0" smtClean="0"/>
              <a:t>Medidas redefinem o desenho institucional do sistema financeiro e estabelecem o novo marco regulatório </a:t>
            </a:r>
          </a:p>
          <a:p>
            <a:pPr lvl="2">
              <a:lnSpc>
                <a:spcPct val="80000"/>
              </a:lnSpc>
            </a:pPr>
            <a:r>
              <a:rPr lang="pt-BR" sz="1600" dirty="0" smtClean="0"/>
              <a:t>Fortalecimento do sistema financeiro norte-americano, porém processo de concentração bancaria nos EUA</a:t>
            </a:r>
          </a:p>
          <a:p>
            <a:pPr lvl="2">
              <a:lnSpc>
                <a:spcPct val="80000"/>
              </a:lnSpc>
            </a:pPr>
            <a:endParaRPr lang="pt-BR" sz="1600" dirty="0" smtClean="0"/>
          </a:p>
        </p:txBody>
      </p:sp>
      <p:pic>
        <p:nvPicPr>
          <p:cNvPr id="64517" name="Picture 5" descr="File:US-FDIC-Seal.svg">
            <a:hlinkClick r:id="rId3"/>
          </p:cNvPr>
          <p:cNvPicPr>
            <a:picLocks noChangeAspect="1" noChangeArrowheads="1"/>
          </p:cNvPicPr>
          <p:nvPr/>
        </p:nvPicPr>
        <p:blipFill>
          <a:blip r:embed="rId4" cstate="print"/>
          <a:srcRect/>
          <a:stretch>
            <a:fillRect/>
          </a:stretch>
        </p:blipFill>
        <p:spPr bwMode="auto">
          <a:xfrm>
            <a:off x="6227763" y="549275"/>
            <a:ext cx="2700337" cy="270033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a:xfrm>
            <a:off x="468313" y="0"/>
            <a:ext cx="8229600" cy="1143000"/>
          </a:xfrm>
        </p:spPr>
        <p:txBody>
          <a:bodyPr/>
          <a:lstStyle/>
          <a:p>
            <a:r>
              <a:rPr lang="pt-BR" smtClean="0"/>
              <a:t>Medidas do New Deal (2) </a:t>
            </a:r>
          </a:p>
        </p:txBody>
      </p:sp>
      <p:sp>
        <p:nvSpPr>
          <p:cNvPr id="66563" name="Rectangle 3"/>
          <p:cNvSpPr>
            <a:spLocks noGrp="1"/>
          </p:cNvSpPr>
          <p:nvPr>
            <p:ph type="body" idx="1"/>
          </p:nvPr>
        </p:nvSpPr>
        <p:spPr>
          <a:xfrm>
            <a:off x="323850" y="1241425"/>
            <a:ext cx="8820150" cy="5616575"/>
          </a:xfrm>
        </p:spPr>
        <p:txBody>
          <a:bodyPr/>
          <a:lstStyle/>
          <a:p>
            <a:pPr>
              <a:lnSpc>
                <a:spcPct val="80000"/>
              </a:lnSpc>
              <a:buFont typeface="Wingdings" pitchFamily="2" charset="2"/>
              <a:buChar char="Ø"/>
            </a:pPr>
            <a:r>
              <a:rPr lang="pt-BR" sz="1900" dirty="0" smtClean="0"/>
              <a:t>Política monetária mais ativa e abandono de regras restritivas do Padrão Ouro </a:t>
            </a:r>
          </a:p>
          <a:p>
            <a:pPr lvl="1">
              <a:lnSpc>
                <a:spcPct val="80000"/>
              </a:lnSpc>
            </a:pPr>
            <a:r>
              <a:rPr lang="pt-BR" sz="1800" dirty="0" smtClean="0"/>
              <a:t>Já em 32 - </a:t>
            </a:r>
            <a:r>
              <a:rPr lang="pt-BR" sz="1800" i="1" dirty="0" smtClean="0"/>
              <a:t>Glass-</a:t>
            </a:r>
            <a:r>
              <a:rPr lang="pt-BR" sz="1800" i="1" dirty="0" err="1" smtClean="0"/>
              <a:t>Steagall</a:t>
            </a:r>
            <a:r>
              <a:rPr lang="pt-BR" sz="1800" i="1" dirty="0" smtClean="0"/>
              <a:t> Banking </a:t>
            </a:r>
            <a:r>
              <a:rPr lang="pt-BR" sz="1800" i="1" dirty="0" err="1" smtClean="0"/>
              <a:t>Act</a:t>
            </a:r>
            <a:r>
              <a:rPr lang="pt-BR" sz="1800" dirty="0" smtClean="0"/>
              <a:t> (1ª fase) </a:t>
            </a:r>
          </a:p>
          <a:p>
            <a:pPr lvl="2">
              <a:lnSpc>
                <a:spcPct val="80000"/>
              </a:lnSpc>
            </a:pPr>
            <a:r>
              <a:rPr lang="pt-BR" sz="1600" dirty="0" smtClean="0"/>
              <a:t>Permite ampliação da alavancagem em relação aos depósitos em Ouro (afasta-se do PO – especulações sobre preço do ouro em dólares)</a:t>
            </a:r>
          </a:p>
          <a:p>
            <a:pPr lvl="2">
              <a:lnSpc>
                <a:spcPct val="80000"/>
              </a:lnSpc>
            </a:pPr>
            <a:r>
              <a:rPr lang="pt-BR" sz="1600" dirty="0" smtClean="0"/>
              <a:t>Proíbe exportações de ouro</a:t>
            </a:r>
          </a:p>
          <a:p>
            <a:pPr lvl="1">
              <a:lnSpc>
                <a:spcPct val="80000"/>
              </a:lnSpc>
            </a:pPr>
            <a:r>
              <a:rPr lang="pt-BR" sz="1800" dirty="0" smtClean="0"/>
              <a:t>Com Roosevelt: aumentam as especulações sobre o dólar</a:t>
            </a:r>
          </a:p>
          <a:p>
            <a:pPr lvl="1">
              <a:lnSpc>
                <a:spcPct val="80000"/>
              </a:lnSpc>
            </a:pPr>
            <a:r>
              <a:rPr lang="pt-BR" sz="1800" dirty="0" smtClean="0"/>
              <a:t>Junho 33: </a:t>
            </a:r>
            <a:r>
              <a:rPr lang="pt-BR" sz="1800" i="1" dirty="0" smtClean="0"/>
              <a:t>Thomas </a:t>
            </a:r>
            <a:r>
              <a:rPr lang="pt-BR" sz="1800" i="1" dirty="0" err="1" smtClean="0"/>
              <a:t>Amandement</a:t>
            </a:r>
            <a:r>
              <a:rPr lang="pt-BR" sz="1800" dirty="0" smtClean="0"/>
              <a:t> – rompe com Padrão Ouro</a:t>
            </a:r>
          </a:p>
          <a:p>
            <a:pPr lvl="2">
              <a:lnSpc>
                <a:spcPct val="80000"/>
              </a:lnSpc>
            </a:pPr>
            <a:r>
              <a:rPr lang="pt-BR" sz="1600" dirty="0" smtClean="0"/>
              <a:t>Confisco do ouro, Ouro perde seu curso legal e não garantia relação fixa com </a:t>
            </a:r>
            <a:r>
              <a:rPr lang="pt-BR" sz="1600" dirty="0" smtClean="0"/>
              <a:t>dólar </a:t>
            </a:r>
            <a:endParaRPr lang="pt-BR" sz="1600" dirty="0" smtClean="0"/>
          </a:p>
          <a:p>
            <a:pPr lvl="3">
              <a:lnSpc>
                <a:spcPct val="80000"/>
              </a:lnSpc>
            </a:pPr>
            <a:r>
              <a:rPr lang="pt-BR" sz="1600" dirty="0" smtClean="0"/>
              <a:t>compra Ouro no mercado - até 35 US$ por onça de Ouro:  </a:t>
            </a:r>
            <a:r>
              <a:rPr lang="pt-BR" sz="1600" dirty="0" smtClean="0"/>
              <a:t>desvalorização </a:t>
            </a:r>
            <a:r>
              <a:rPr lang="pt-BR" sz="1600" dirty="0" smtClean="0"/>
              <a:t>cambial</a:t>
            </a:r>
          </a:p>
          <a:p>
            <a:pPr lvl="1">
              <a:lnSpc>
                <a:spcPct val="80000"/>
              </a:lnSpc>
            </a:pPr>
            <a:r>
              <a:rPr lang="pt-BR" sz="1800" dirty="0" smtClean="0"/>
              <a:t>34 volta taxa fixa de cambio </a:t>
            </a:r>
            <a:r>
              <a:rPr lang="pt-BR" sz="1800" dirty="0" smtClean="0"/>
              <a:t>dólar </a:t>
            </a:r>
            <a:r>
              <a:rPr lang="pt-BR" sz="1800" dirty="0" smtClean="0"/>
              <a:t>–ouro (desvalorizada)</a:t>
            </a:r>
          </a:p>
          <a:p>
            <a:pPr lvl="2">
              <a:lnSpc>
                <a:spcPct val="80000"/>
              </a:lnSpc>
            </a:pPr>
            <a:r>
              <a:rPr lang="pt-BR" sz="1600" dirty="0" smtClean="0"/>
              <a:t>Atrai ouro para EUA</a:t>
            </a:r>
          </a:p>
          <a:p>
            <a:pPr>
              <a:lnSpc>
                <a:spcPct val="80000"/>
              </a:lnSpc>
            </a:pPr>
            <a:r>
              <a:rPr lang="pt-BR" sz="1900" dirty="0" smtClean="0"/>
              <a:t>Motivo: </a:t>
            </a:r>
          </a:p>
          <a:p>
            <a:pPr lvl="1">
              <a:lnSpc>
                <a:spcPct val="80000"/>
              </a:lnSpc>
            </a:pPr>
            <a:r>
              <a:rPr lang="pt-BR" sz="1800" dirty="0" smtClean="0"/>
              <a:t>Especulação e ataques menores que na GB e estoque de ouro maior</a:t>
            </a:r>
          </a:p>
          <a:p>
            <a:pPr lvl="1">
              <a:lnSpc>
                <a:spcPct val="80000"/>
              </a:lnSpc>
            </a:pPr>
            <a:r>
              <a:rPr lang="pt-BR" sz="1800" dirty="0" smtClean="0"/>
              <a:t>Permitir </a:t>
            </a:r>
            <a:r>
              <a:rPr lang="pt-BR" sz="1800" dirty="0" err="1" smtClean="0"/>
              <a:t>reflação</a:t>
            </a:r>
            <a:r>
              <a:rPr lang="pt-BR" sz="1800" dirty="0" smtClean="0"/>
              <a:t>, dado que queda de preços era prejudicial a economia</a:t>
            </a:r>
          </a:p>
          <a:p>
            <a:pPr lvl="3">
              <a:lnSpc>
                <a:spcPct val="80000"/>
              </a:lnSpc>
            </a:pPr>
            <a:r>
              <a:rPr lang="pt-BR" sz="1600" dirty="0" smtClean="0"/>
              <a:t>Deflação cessa – pequena elevação nos preços</a:t>
            </a:r>
          </a:p>
          <a:p>
            <a:pPr>
              <a:lnSpc>
                <a:spcPct val="80000"/>
              </a:lnSpc>
            </a:pPr>
            <a:r>
              <a:rPr lang="pt-BR" sz="1900" dirty="0" smtClean="0"/>
              <a:t>Consequência:</a:t>
            </a:r>
            <a:endParaRPr lang="pt-BR" sz="1900" dirty="0" smtClean="0"/>
          </a:p>
          <a:p>
            <a:pPr lvl="1">
              <a:lnSpc>
                <a:spcPct val="80000"/>
              </a:lnSpc>
            </a:pPr>
            <a:r>
              <a:rPr lang="pt-BR" sz="1800" dirty="0" smtClean="0"/>
              <a:t>Política monetária não constrange recuperação</a:t>
            </a:r>
          </a:p>
          <a:p>
            <a:pPr lvl="2">
              <a:lnSpc>
                <a:spcPct val="80000"/>
              </a:lnSpc>
            </a:pPr>
            <a:r>
              <a:rPr lang="pt-BR" sz="1600" dirty="0" smtClean="0"/>
              <a:t>possibilidade de expansão sem limites do PO </a:t>
            </a:r>
          </a:p>
          <a:p>
            <a:pPr lvl="3">
              <a:lnSpc>
                <a:spcPct val="80000"/>
              </a:lnSpc>
            </a:pPr>
            <a:r>
              <a:rPr lang="pt-BR" sz="1600" dirty="0" smtClean="0"/>
              <a:t>apesar de EUA buscar mais ouro para permitir maior alavancagem </a:t>
            </a:r>
          </a:p>
          <a:p>
            <a:pPr lvl="2">
              <a:lnSpc>
                <a:spcPct val="80000"/>
              </a:lnSpc>
            </a:pPr>
            <a:r>
              <a:rPr lang="pt-BR" sz="1600" dirty="0" smtClean="0"/>
              <a:t>Amplia oferta de dólar e não esterilização</a:t>
            </a:r>
          </a:p>
          <a:p>
            <a:pPr>
              <a:lnSpc>
                <a:spcPct val="80000"/>
              </a:lnSpc>
            </a:pPr>
            <a:r>
              <a:rPr lang="pt-BR" sz="1900" dirty="0" smtClean="0"/>
              <a:t>1937 – reversão (medo da inflação - erro?)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a:xfrm>
            <a:off x="914400" y="274638"/>
            <a:ext cx="7772400" cy="850900"/>
          </a:xfrm>
        </p:spPr>
        <p:txBody>
          <a:bodyPr/>
          <a:lstStyle/>
          <a:p>
            <a:pPr algn="ctr"/>
            <a:r>
              <a:rPr lang="pt-BR" sz="3800" dirty="0" smtClean="0"/>
              <a:t>Os debates em torno do New </a:t>
            </a:r>
            <a:r>
              <a:rPr lang="pt-BR" sz="3800" dirty="0" err="1" smtClean="0"/>
              <a:t>Deal</a:t>
            </a:r>
            <a:endParaRPr lang="pt-BR" sz="3800" dirty="0" smtClean="0"/>
          </a:p>
        </p:txBody>
      </p:sp>
      <p:sp>
        <p:nvSpPr>
          <p:cNvPr id="89091" name="Rectangle 3"/>
          <p:cNvSpPr>
            <a:spLocks noGrp="1"/>
          </p:cNvSpPr>
          <p:nvPr>
            <p:ph type="body" sz="half" idx="1"/>
          </p:nvPr>
        </p:nvSpPr>
        <p:spPr>
          <a:xfrm>
            <a:off x="468313" y="1447800"/>
            <a:ext cx="4256087" cy="5076825"/>
          </a:xfrm>
        </p:spPr>
        <p:txBody>
          <a:bodyPr/>
          <a:lstStyle/>
          <a:p>
            <a:pPr>
              <a:lnSpc>
                <a:spcPct val="90000"/>
              </a:lnSpc>
            </a:pPr>
            <a:r>
              <a:rPr lang="pt-BR" sz="2200" dirty="0" smtClean="0"/>
              <a:t>Política Econômica de Franklin Delano Roosevelt (FDR) sempre foi debatida</a:t>
            </a:r>
          </a:p>
          <a:p>
            <a:pPr>
              <a:lnSpc>
                <a:spcPct val="90000"/>
              </a:lnSpc>
            </a:pPr>
            <a:r>
              <a:rPr lang="pt-BR" sz="2200" dirty="0" smtClean="0"/>
              <a:t>Criticada no próprio período e depois</a:t>
            </a:r>
          </a:p>
          <a:p>
            <a:pPr lvl="1">
              <a:lnSpc>
                <a:spcPct val="90000"/>
              </a:lnSpc>
            </a:pPr>
            <a:r>
              <a:rPr lang="pt-BR" sz="1800" dirty="0" smtClean="0"/>
              <a:t>Criticas pela esquerda: </a:t>
            </a:r>
          </a:p>
          <a:p>
            <a:pPr lvl="2">
              <a:lnSpc>
                <a:spcPct val="90000"/>
              </a:lnSpc>
            </a:pPr>
            <a:r>
              <a:rPr lang="pt-BR" sz="1600" dirty="0" smtClean="0"/>
              <a:t>pouco redistributivo</a:t>
            </a:r>
          </a:p>
          <a:p>
            <a:pPr lvl="2">
              <a:lnSpc>
                <a:spcPct val="90000"/>
              </a:lnSpc>
            </a:pPr>
            <a:r>
              <a:rPr lang="pt-BR" sz="1600" dirty="0" smtClean="0"/>
              <a:t>Salva o capitalismo, intervenção branda, pontual, não nacionalização(socialização)dos meios de produção</a:t>
            </a:r>
          </a:p>
          <a:p>
            <a:pPr lvl="1">
              <a:lnSpc>
                <a:spcPct val="90000"/>
              </a:lnSpc>
            </a:pPr>
            <a:r>
              <a:rPr lang="pt-BR" sz="1800" dirty="0" smtClean="0"/>
              <a:t>Criticas dos liberais</a:t>
            </a:r>
          </a:p>
          <a:p>
            <a:pPr lvl="2">
              <a:lnSpc>
                <a:spcPct val="90000"/>
              </a:lnSpc>
            </a:pPr>
            <a:r>
              <a:rPr lang="pt-BR" sz="1600" dirty="0" smtClean="0"/>
              <a:t>Excessivamente redistributivo</a:t>
            </a:r>
          </a:p>
          <a:p>
            <a:pPr lvl="2">
              <a:lnSpc>
                <a:spcPct val="90000"/>
              </a:lnSpc>
            </a:pPr>
            <a:r>
              <a:rPr lang="pt-BR" sz="1600" dirty="0" smtClean="0"/>
              <a:t>Excessivamente intervencionista</a:t>
            </a:r>
          </a:p>
          <a:p>
            <a:pPr>
              <a:lnSpc>
                <a:spcPct val="90000"/>
              </a:lnSpc>
            </a:pPr>
            <a:r>
              <a:rPr lang="pt-BR" sz="2000" dirty="0" smtClean="0"/>
              <a:t>Atualmente controvérsia voltou dada a crise de 2008 e as propostas de saída</a:t>
            </a:r>
          </a:p>
        </p:txBody>
      </p:sp>
      <p:sp>
        <p:nvSpPr>
          <p:cNvPr id="89093" name="AutoShape 5" descr="Z"/>
          <p:cNvSpPr>
            <a:spLocks noChangeAspect="1" noChangeArrowheads="1"/>
          </p:cNvSpPr>
          <p:nvPr/>
        </p:nvSpPr>
        <p:spPr bwMode="auto">
          <a:xfrm>
            <a:off x="155575" y="46038"/>
            <a:ext cx="304800" cy="304800"/>
          </a:xfrm>
          <a:prstGeom prst="rect">
            <a:avLst/>
          </a:prstGeom>
          <a:noFill/>
        </p:spPr>
        <p:txBody>
          <a:bodyPr/>
          <a:lstStyle/>
          <a:p>
            <a:endParaRPr lang="pt-BR"/>
          </a:p>
        </p:txBody>
      </p:sp>
      <p:sp>
        <p:nvSpPr>
          <p:cNvPr id="89095" name="AutoShape 7" descr="Z"/>
          <p:cNvSpPr>
            <a:spLocks noChangeAspect="1" noChangeArrowheads="1"/>
          </p:cNvSpPr>
          <p:nvPr/>
        </p:nvSpPr>
        <p:spPr bwMode="auto">
          <a:xfrm>
            <a:off x="4419600" y="3276600"/>
            <a:ext cx="304800" cy="304800"/>
          </a:xfrm>
          <a:prstGeom prst="rect">
            <a:avLst/>
          </a:prstGeom>
          <a:noFill/>
        </p:spPr>
        <p:txBody>
          <a:bodyPr/>
          <a:lstStyle/>
          <a:p>
            <a:endParaRPr lang="pt-BR"/>
          </a:p>
        </p:txBody>
      </p:sp>
      <p:pic>
        <p:nvPicPr>
          <p:cNvPr id="89097" name="Picture 9" descr="File:FDR in 1933.jpg"/>
          <p:cNvPicPr>
            <a:picLocks noChangeAspect="1" noChangeArrowheads="1"/>
          </p:cNvPicPr>
          <p:nvPr/>
        </p:nvPicPr>
        <p:blipFill>
          <a:blip r:embed="rId2" cstate="print"/>
          <a:srcRect/>
          <a:stretch>
            <a:fillRect/>
          </a:stretch>
        </p:blipFill>
        <p:spPr bwMode="auto">
          <a:xfrm>
            <a:off x="5029200" y="1628775"/>
            <a:ext cx="3748088" cy="441007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p:txBody>
          <a:bodyPr/>
          <a:lstStyle/>
          <a:p>
            <a:r>
              <a:rPr lang="pt-BR" smtClean="0"/>
              <a:t>Medidas do New Deal (3) </a:t>
            </a:r>
          </a:p>
        </p:txBody>
      </p:sp>
      <p:sp>
        <p:nvSpPr>
          <p:cNvPr id="68611" name="Rectangle 3"/>
          <p:cNvSpPr>
            <a:spLocks noGrp="1"/>
          </p:cNvSpPr>
          <p:nvPr>
            <p:ph type="body" idx="1"/>
          </p:nvPr>
        </p:nvSpPr>
        <p:spPr>
          <a:xfrm>
            <a:off x="179388" y="1412875"/>
            <a:ext cx="8964612" cy="4997450"/>
          </a:xfrm>
        </p:spPr>
        <p:txBody>
          <a:bodyPr/>
          <a:lstStyle/>
          <a:p>
            <a:pPr>
              <a:lnSpc>
                <a:spcPct val="80000"/>
              </a:lnSpc>
              <a:buFont typeface="Wingdings" pitchFamily="2" charset="2"/>
              <a:buChar char="Ø"/>
            </a:pPr>
            <a:r>
              <a:rPr lang="pt-BR" sz="3000" dirty="0" smtClean="0"/>
              <a:t> Socorro e </a:t>
            </a:r>
            <a:r>
              <a:rPr lang="pt-BR" sz="3000" dirty="0" smtClean="0"/>
              <a:t>estímulo </a:t>
            </a:r>
            <a:r>
              <a:rPr lang="pt-BR" sz="3000" dirty="0"/>
              <a:t>à</a:t>
            </a:r>
            <a:r>
              <a:rPr lang="pt-BR" sz="3000" dirty="0" smtClean="0"/>
              <a:t> </a:t>
            </a:r>
            <a:r>
              <a:rPr lang="pt-BR" sz="3000" dirty="0" smtClean="0"/>
              <a:t>agricultura </a:t>
            </a:r>
          </a:p>
          <a:p>
            <a:pPr lvl="2">
              <a:lnSpc>
                <a:spcPct val="80000"/>
              </a:lnSpc>
            </a:pPr>
            <a:r>
              <a:rPr lang="pt-BR" dirty="0" smtClean="0"/>
              <a:t>Primeiras </a:t>
            </a:r>
            <a:r>
              <a:rPr lang="pt-BR" dirty="0" smtClean="0"/>
              <a:t>medidas maio e junho de 33 ,depois novas medidas em 34/35 </a:t>
            </a:r>
          </a:p>
          <a:p>
            <a:pPr lvl="1">
              <a:lnSpc>
                <a:spcPct val="80000"/>
              </a:lnSpc>
            </a:pPr>
            <a:r>
              <a:rPr lang="pt-BR" dirty="0" smtClean="0"/>
              <a:t>Limitar queda de preços </a:t>
            </a:r>
            <a:r>
              <a:rPr lang="pt-BR" sz="2000" dirty="0" smtClean="0"/>
              <a:t>(</a:t>
            </a:r>
            <a:r>
              <a:rPr lang="pt-BR" sz="2000" i="1" dirty="0" err="1" smtClean="0"/>
              <a:t>Agricultural</a:t>
            </a:r>
            <a:r>
              <a:rPr lang="pt-BR" sz="2000" i="1" dirty="0" smtClean="0"/>
              <a:t> </a:t>
            </a:r>
            <a:r>
              <a:rPr lang="pt-BR" sz="2000" i="1" dirty="0" err="1" smtClean="0"/>
              <a:t>Adjustment</a:t>
            </a:r>
            <a:r>
              <a:rPr lang="pt-BR" sz="2000" i="1" dirty="0" smtClean="0"/>
              <a:t> </a:t>
            </a:r>
            <a:r>
              <a:rPr lang="pt-BR" sz="2000" i="1" dirty="0" err="1" smtClean="0"/>
              <a:t>Act</a:t>
            </a:r>
            <a:r>
              <a:rPr lang="pt-BR" sz="2000" i="1" dirty="0" smtClean="0"/>
              <a:t> - </a:t>
            </a:r>
            <a:r>
              <a:rPr lang="pt-BR" sz="2000" dirty="0" smtClean="0"/>
              <a:t>AAA)</a:t>
            </a:r>
            <a:r>
              <a:rPr lang="pt-BR" sz="1800" dirty="0" smtClean="0"/>
              <a:t> </a:t>
            </a:r>
            <a:endParaRPr lang="pt-BR" dirty="0" smtClean="0"/>
          </a:p>
          <a:p>
            <a:pPr lvl="2">
              <a:lnSpc>
                <a:spcPct val="80000"/>
              </a:lnSpc>
            </a:pPr>
            <a:r>
              <a:rPr lang="pt-BR" dirty="0" smtClean="0"/>
              <a:t>a destruição dos estoques de gêneros agrícolas, como algodão, trigo e milho</a:t>
            </a:r>
          </a:p>
          <a:p>
            <a:pPr lvl="2">
              <a:lnSpc>
                <a:spcPct val="80000"/>
              </a:lnSpc>
            </a:pPr>
            <a:r>
              <a:rPr lang="pt-BR" dirty="0" smtClean="0"/>
              <a:t>controle de área plantada - compensação por não produção</a:t>
            </a:r>
          </a:p>
          <a:p>
            <a:pPr lvl="3">
              <a:lnSpc>
                <a:spcPct val="80000"/>
              </a:lnSpc>
            </a:pPr>
            <a:r>
              <a:rPr lang="pt-BR" dirty="0" smtClean="0"/>
              <a:t>Financiamento junto à </a:t>
            </a:r>
            <a:r>
              <a:rPr lang="pt-BR" dirty="0" smtClean="0"/>
              <a:t>indústria </a:t>
            </a:r>
            <a:r>
              <a:rPr lang="pt-BR" dirty="0" smtClean="0"/>
              <a:t>de alimentos </a:t>
            </a:r>
          </a:p>
          <a:p>
            <a:pPr lvl="4">
              <a:lnSpc>
                <a:spcPct val="80000"/>
              </a:lnSpc>
            </a:pPr>
            <a:r>
              <a:rPr lang="pt-BR" dirty="0" smtClean="0"/>
              <a:t>Auxiliado por secas e recuperação parcial do consumo depois de 34</a:t>
            </a:r>
          </a:p>
          <a:p>
            <a:pPr lvl="4">
              <a:lnSpc>
                <a:spcPct val="80000"/>
              </a:lnSpc>
            </a:pPr>
            <a:r>
              <a:rPr lang="pt-BR" dirty="0" smtClean="0"/>
              <a:t>Reações negativas à elevação dos preços agrícolas (limitadas) </a:t>
            </a:r>
          </a:p>
          <a:p>
            <a:pPr lvl="1">
              <a:lnSpc>
                <a:spcPct val="80000"/>
              </a:lnSpc>
            </a:pPr>
            <a:r>
              <a:rPr lang="pt-BR" dirty="0" smtClean="0"/>
              <a:t>Refinanciar (abater) dividas - </a:t>
            </a:r>
            <a:r>
              <a:rPr lang="pt-BR" i="1" dirty="0" err="1" smtClean="0"/>
              <a:t>Farm</a:t>
            </a:r>
            <a:r>
              <a:rPr lang="pt-BR" i="1" dirty="0" smtClean="0"/>
              <a:t> </a:t>
            </a:r>
            <a:r>
              <a:rPr lang="pt-BR" i="1" dirty="0" err="1" smtClean="0"/>
              <a:t>Credit</a:t>
            </a:r>
            <a:r>
              <a:rPr lang="pt-BR" i="1" dirty="0" smtClean="0"/>
              <a:t> </a:t>
            </a:r>
            <a:r>
              <a:rPr lang="pt-BR" i="1" dirty="0" err="1" smtClean="0"/>
              <a:t>Act</a:t>
            </a:r>
            <a:r>
              <a:rPr lang="pt-BR" dirty="0" smtClean="0"/>
              <a:t> </a:t>
            </a:r>
          </a:p>
          <a:p>
            <a:pPr lvl="1">
              <a:lnSpc>
                <a:spcPct val="80000"/>
              </a:lnSpc>
            </a:pPr>
            <a:r>
              <a:rPr lang="pt-BR" dirty="0" smtClean="0"/>
              <a:t>reorganizar crédito agrícola e pagamentos de preços mínimos</a:t>
            </a:r>
          </a:p>
          <a:p>
            <a:pPr lvl="1">
              <a:lnSpc>
                <a:spcPct val="80000"/>
              </a:lnSpc>
            </a:pPr>
            <a:r>
              <a:rPr lang="pt-BR" dirty="0" smtClean="0"/>
              <a:t>Reestruturação da produção agrícola </a:t>
            </a:r>
          </a:p>
          <a:p>
            <a:pPr lvl="2">
              <a:lnSpc>
                <a:spcPct val="80000"/>
              </a:lnSpc>
            </a:pPr>
            <a:r>
              <a:rPr lang="pt-BR" dirty="0" smtClean="0"/>
              <a:t>Controle de área plantada – políticas de conservação do solo (erosão)</a:t>
            </a:r>
          </a:p>
          <a:p>
            <a:pPr lvl="2">
              <a:lnSpc>
                <a:spcPct val="80000"/>
              </a:lnSpc>
            </a:pPr>
            <a:r>
              <a:rPr lang="pt-BR" dirty="0" smtClean="0"/>
              <a:t>Controle de inundações</a:t>
            </a:r>
          </a:p>
          <a:p>
            <a:pPr lvl="2">
              <a:lnSpc>
                <a:spcPct val="80000"/>
              </a:lnSpc>
            </a:pPr>
            <a:r>
              <a:rPr lang="pt-BR" dirty="0" smtClean="0"/>
              <a:t>Eletrificação do campo</a:t>
            </a:r>
          </a:p>
          <a:p>
            <a:pPr lvl="1">
              <a:lnSpc>
                <a:spcPct val="80000"/>
              </a:lnSpc>
            </a:pPr>
            <a:r>
              <a:rPr lang="pt-BR" dirty="0" smtClean="0"/>
              <a:t>Combate a pobreza rural</a:t>
            </a:r>
          </a:p>
          <a:p>
            <a:pPr>
              <a:lnSpc>
                <a:spcPct val="80000"/>
              </a:lnSpc>
            </a:pPr>
            <a:endParaRPr lang="pt-BR" sz="3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a:xfrm>
            <a:off x="900113" y="0"/>
            <a:ext cx="7772400" cy="908050"/>
          </a:xfrm>
        </p:spPr>
        <p:txBody>
          <a:bodyPr/>
          <a:lstStyle/>
          <a:p>
            <a:r>
              <a:rPr lang="pt-BR" smtClean="0"/>
              <a:t>Medidas do New Deal (4) </a:t>
            </a:r>
          </a:p>
        </p:txBody>
      </p:sp>
      <p:sp>
        <p:nvSpPr>
          <p:cNvPr id="70659" name="Rectangle 3"/>
          <p:cNvSpPr>
            <a:spLocks noGrp="1"/>
          </p:cNvSpPr>
          <p:nvPr>
            <p:ph type="body" idx="1"/>
          </p:nvPr>
        </p:nvSpPr>
        <p:spPr>
          <a:xfrm>
            <a:off x="179388" y="981075"/>
            <a:ext cx="8640762" cy="5732463"/>
          </a:xfrm>
        </p:spPr>
        <p:txBody>
          <a:bodyPr/>
          <a:lstStyle/>
          <a:p>
            <a:pPr>
              <a:lnSpc>
                <a:spcPct val="90000"/>
              </a:lnSpc>
              <a:buFont typeface="Wingdings" pitchFamily="2" charset="2"/>
              <a:buChar char="Ø"/>
            </a:pPr>
            <a:r>
              <a:rPr lang="pt-BR" sz="2300" dirty="0" smtClean="0"/>
              <a:t>Recuperação da </a:t>
            </a:r>
            <a:r>
              <a:rPr lang="pt-BR" sz="2300" dirty="0" smtClean="0"/>
              <a:t>indústria </a:t>
            </a:r>
            <a:r>
              <a:rPr lang="pt-BR" sz="2300" dirty="0" smtClean="0"/>
              <a:t>e desenvolvimento regional</a:t>
            </a:r>
          </a:p>
          <a:p>
            <a:pPr>
              <a:lnSpc>
                <a:spcPct val="90000"/>
              </a:lnSpc>
            </a:pPr>
            <a:r>
              <a:rPr lang="pt-BR" sz="2500" i="1" dirty="0" err="1" smtClean="0"/>
              <a:t>National</a:t>
            </a:r>
            <a:r>
              <a:rPr lang="pt-BR" sz="2500" i="1" dirty="0" smtClean="0"/>
              <a:t> Industrial Recovery </a:t>
            </a:r>
            <a:r>
              <a:rPr lang="pt-BR" sz="2500" i="1" dirty="0" err="1" smtClean="0"/>
              <a:t>Act</a:t>
            </a:r>
            <a:r>
              <a:rPr lang="pt-BR" sz="2500" i="1" dirty="0" smtClean="0"/>
              <a:t> </a:t>
            </a:r>
          </a:p>
          <a:p>
            <a:pPr lvl="1">
              <a:lnSpc>
                <a:spcPct val="90000"/>
              </a:lnSpc>
            </a:pPr>
            <a:r>
              <a:rPr lang="pt-BR" sz="1800" dirty="0" smtClean="0"/>
              <a:t>Obras publicas: hidroelétrica, controle de inundações, recuperação de vias publicas (</a:t>
            </a:r>
            <a:r>
              <a:rPr lang="pt-BR" sz="1800" dirty="0" smtClean="0"/>
              <a:t>também </a:t>
            </a:r>
            <a:r>
              <a:rPr lang="pt-BR" sz="1800" dirty="0" smtClean="0"/>
              <a:t>escolas, hospitais, aeroportos)</a:t>
            </a:r>
          </a:p>
          <a:p>
            <a:pPr lvl="2">
              <a:lnSpc>
                <a:spcPct val="90000"/>
              </a:lnSpc>
            </a:pPr>
            <a:r>
              <a:rPr lang="pt-BR" sz="1600" i="1" dirty="0" err="1" smtClean="0">
                <a:solidFill>
                  <a:srgbClr val="080808"/>
                </a:solidFill>
                <a:hlinkClick r:id="rId3" tooltip="Public Works Administration"/>
              </a:rPr>
              <a:t>Public</a:t>
            </a:r>
            <a:r>
              <a:rPr lang="pt-BR" sz="1600" i="1" dirty="0" smtClean="0">
                <a:solidFill>
                  <a:srgbClr val="080808"/>
                </a:solidFill>
                <a:hlinkClick r:id="rId3" tooltip="Public Works Administration"/>
              </a:rPr>
              <a:t> Works </a:t>
            </a:r>
            <a:r>
              <a:rPr lang="pt-BR" sz="1600" i="1" dirty="0" err="1" smtClean="0">
                <a:solidFill>
                  <a:srgbClr val="080808"/>
                </a:solidFill>
                <a:hlinkClick r:id="rId3" tooltip="Public Works Administration"/>
              </a:rPr>
              <a:t>Administration</a:t>
            </a:r>
            <a:r>
              <a:rPr lang="pt-BR" sz="1600" dirty="0" smtClean="0">
                <a:solidFill>
                  <a:srgbClr val="080808"/>
                </a:solidFill>
              </a:rPr>
              <a:t> (PWA), </a:t>
            </a:r>
            <a:r>
              <a:rPr lang="pt-BR" sz="1600" i="1" dirty="0" err="1" smtClean="0">
                <a:solidFill>
                  <a:schemeClr val="hlink"/>
                </a:solidFill>
                <a:hlinkClick r:id="rId4" tooltip="Civilian Conservation Corps"/>
              </a:rPr>
              <a:t>Civilian</a:t>
            </a:r>
            <a:r>
              <a:rPr lang="pt-BR" sz="1600" i="1" dirty="0" smtClean="0">
                <a:solidFill>
                  <a:schemeClr val="hlink"/>
                </a:solidFill>
                <a:hlinkClick r:id="rId4" tooltip="Civilian Conservation Corps"/>
              </a:rPr>
              <a:t> </a:t>
            </a:r>
            <a:r>
              <a:rPr lang="pt-BR" sz="1600" i="1" dirty="0" err="1" smtClean="0">
                <a:solidFill>
                  <a:schemeClr val="hlink"/>
                </a:solidFill>
                <a:hlinkClick r:id="rId4" tooltip="Civilian Conservation Corps"/>
              </a:rPr>
              <a:t>Conservation</a:t>
            </a:r>
            <a:r>
              <a:rPr lang="pt-BR" sz="1600" i="1" dirty="0" smtClean="0">
                <a:solidFill>
                  <a:schemeClr val="hlink"/>
                </a:solidFill>
                <a:hlinkClick r:id="rId4" tooltip="Civilian Conservation Corps"/>
              </a:rPr>
              <a:t> </a:t>
            </a:r>
            <a:r>
              <a:rPr lang="pt-BR" sz="1600" i="1" dirty="0" err="1" smtClean="0">
                <a:solidFill>
                  <a:schemeClr val="hlink"/>
                </a:solidFill>
                <a:hlinkClick r:id="rId4" tooltip="Civilian Conservation Corps"/>
              </a:rPr>
              <a:t>Corps</a:t>
            </a:r>
            <a:r>
              <a:rPr lang="pt-BR" sz="1600" dirty="0" smtClean="0">
                <a:solidFill>
                  <a:schemeClr val="hlink"/>
                </a:solidFill>
              </a:rPr>
              <a:t> </a:t>
            </a:r>
            <a:r>
              <a:rPr lang="pt-BR" sz="1600" dirty="0" smtClean="0">
                <a:solidFill>
                  <a:srgbClr val="080808"/>
                </a:solidFill>
              </a:rPr>
              <a:t>(CCC)</a:t>
            </a:r>
          </a:p>
          <a:p>
            <a:pPr lvl="2">
              <a:lnSpc>
                <a:spcPct val="90000"/>
              </a:lnSpc>
            </a:pPr>
            <a:r>
              <a:rPr lang="pt-BR" sz="1600" dirty="0" smtClean="0"/>
              <a:t>criação de empresas para desenvolvimento regional (</a:t>
            </a:r>
            <a:r>
              <a:rPr lang="pt-BR" sz="1600" i="1" dirty="0" err="1" smtClean="0">
                <a:solidFill>
                  <a:schemeClr val="hlink"/>
                </a:solidFill>
              </a:rPr>
              <a:t>Tennesse</a:t>
            </a:r>
            <a:r>
              <a:rPr lang="pt-BR" sz="1600" i="1" dirty="0" smtClean="0">
                <a:solidFill>
                  <a:schemeClr val="hlink"/>
                </a:solidFill>
              </a:rPr>
              <a:t> Valley </a:t>
            </a:r>
            <a:r>
              <a:rPr lang="pt-BR" sz="1600" i="1" dirty="0" err="1" smtClean="0">
                <a:solidFill>
                  <a:schemeClr val="hlink"/>
                </a:solidFill>
              </a:rPr>
              <a:t>Authority</a:t>
            </a:r>
            <a:r>
              <a:rPr lang="pt-BR" sz="1600" i="1" dirty="0" smtClean="0"/>
              <a:t> </a:t>
            </a:r>
            <a:r>
              <a:rPr lang="pt-BR" sz="1600" i="1" dirty="0" err="1" smtClean="0">
                <a:solidFill>
                  <a:schemeClr val="hlink"/>
                </a:solidFill>
              </a:rPr>
              <a:t>Act</a:t>
            </a:r>
            <a:r>
              <a:rPr lang="pt-BR" sz="1600" dirty="0" smtClean="0"/>
              <a:t>) por meio de construção de obras publicas, difusão de técnicas agrícolas e atração de industrias</a:t>
            </a:r>
          </a:p>
          <a:p>
            <a:pPr lvl="3">
              <a:lnSpc>
                <a:spcPct val="90000"/>
              </a:lnSpc>
            </a:pPr>
            <a:r>
              <a:rPr lang="pt-BR" sz="1400" i="1" dirty="0" smtClean="0">
                <a:solidFill>
                  <a:schemeClr val="hlink"/>
                </a:solidFill>
              </a:rPr>
              <a:t>Federal </a:t>
            </a:r>
            <a:r>
              <a:rPr lang="pt-BR" sz="1400" i="1" dirty="0" err="1" smtClean="0">
                <a:solidFill>
                  <a:schemeClr val="hlink"/>
                </a:solidFill>
              </a:rPr>
              <a:t>Emergency</a:t>
            </a:r>
            <a:r>
              <a:rPr lang="pt-BR" sz="1400" i="1" dirty="0" smtClean="0">
                <a:solidFill>
                  <a:schemeClr val="hlink"/>
                </a:solidFill>
              </a:rPr>
              <a:t> </a:t>
            </a:r>
            <a:r>
              <a:rPr lang="pt-BR" sz="1400" i="1" dirty="0" err="1" smtClean="0">
                <a:solidFill>
                  <a:schemeClr val="hlink"/>
                </a:solidFill>
              </a:rPr>
              <a:t>Relief</a:t>
            </a:r>
            <a:r>
              <a:rPr lang="pt-BR" sz="1400" i="1" dirty="0" smtClean="0">
                <a:solidFill>
                  <a:schemeClr val="hlink"/>
                </a:solidFill>
              </a:rPr>
              <a:t> </a:t>
            </a:r>
            <a:r>
              <a:rPr lang="pt-BR" sz="1400" i="1" dirty="0" err="1" smtClean="0">
                <a:solidFill>
                  <a:schemeClr val="hlink"/>
                </a:solidFill>
              </a:rPr>
              <a:t>Administration</a:t>
            </a:r>
            <a:r>
              <a:rPr lang="pt-BR" sz="1400" dirty="0" smtClean="0"/>
              <a:t> (FERA) </a:t>
            </a:r>
          </a:p>
          <a:p>
            <a:pPr lvl="1">
              <a:lnSpc>
                <a:spcPct val="90000"/>
              </a:lnSpc>
            </a:pPr>
            <a:r>
              <a:rPr lang="pt-BR" sz="1800" dirty="0" smtClean="0"/>
              <a:t>Planejamento governamental associado a </a:t>
            </a:r>
            <a:r>
              <a:rPr lang="pt-BR" sz="1800" dirty="0" smtClean="0"/>
              <a:t>indústria:</a:t>
            </a:r>
            <a:r>
              <a:rPr lang="pt-BR" sz="1800" i="1" dirty="0" smtClean="0"/>
              <a:t> </a:t>
            </a:r>
            <a:r>
              <a:rPr lang="pt-BR" sz="1800" dirty="0" smtClean="0"/>
              <a:t>evitar guerra de preços - </a:t>
            </a:r>
            <a:r>
              <a:rPr lang="pt-BR" sz="1800" dirty="0" err="1" smtClean="0"/>
              <a:t>reflação</a:t>
            </a:r>
            <a:endParaRPr lang="pt-BR" sz="1800" dirty="0" smtClean="0"/>
          </a:p>
          <a:p>
            <a:pPr lvl="2">
              <a:lnSpc>
                <a:spcPct val="90000"/>
              </a:lnSpc>
            </a:pPr>
            <a:r>
              <a:rPr lang="pt-BR" sz="1600" i="1" dirty="0" err="1" smtClean="0"/>
              <a:t>Codes</a:t>
            </a:r>
            <a:r>
              <a:rPr lang="pt-BR" sz="1600" i="1" dirty="0" smtClean="0"/>
              <a:t> </a:t>
            </a:r>
            <a:r>
              <a:rPr lang="pt-BR" sz="1600" i="1" dirty="0" err="1" smtClean="0"/>
              <a:t>of</a:t>
            </a:r>
            <a:r>
              <a:rPr lang="pt-BR" sz="1600" i="1" dirty="0" smtClean="0"/>
              <a:t> fair </a:t>
            </a:r>
            <a:r>
              <a:rPr lang="pt-BR" sz="1600" i="1" dirty="0" err="1" smtClean="0"/>
              <a:t>competion</a:t>
            </a:r>
            <a:r>
              <a:rPr lang="pt-BR" sz="1600" i="1" dirty="0" smtClean="0"/>
              <a:t>  e </a:t>
            </a:r>
            <a:r>
              <a:rPr lang="pt-BR" sz="1800" i="1" dirty="0" err="1" smtClean="0"/>
              <a:t>National</a:t>
            </a:r>
            <a:r>
              <a:rPr lang="pt-BR" sz="1800" i="1" dirty="0" smtClean="0"/>
              <a:t> Recovery </a:t>
            </a:r>
            <a:r>
              <a:rPr lang="pt-BR" sz="1800" i="1" dirty="0" err="1" smtClean="0"/>
              <a:t>Administration</a:t>
            </a:r>
            <a:r>
              <a:rPr lang="pt-BR" sz="1800" i="1" dirty="0" smtClean="0"/>
              <a:t> </a:t>
            </a:r>
            <a:endParaRPr lang="pt-BR" sz="1600" i="1" dirty="0" smtClean="0"/>
          </a:p>
          <a:p>
            <a:pPr lvl="2">
              <a:lnSpc>
                <a:spcPct val="90000"/>
              </a:lnSpc>
            </a:pPr>
            <a:r>
              <a:rPr lang="pt-BR" sz="1600" i="1" dirty="0" smtClean="0"/>
              <a:t>Regulações setoriais – intervenção em preços</a:t>
            </a:r>
          </a:p>
          <a:p>
            <a:pPr lvl="2">
              <a:lnSpc>
                <a:spcPct val="90000"/>
              </a:lnSpc>
            </a:pPr>
            <a:r>
              <a:rPr lang="pt-BR" sz="1600" i="1" dirty="0" smtClean="0"/>
              <a:t> </a:t>
            </a:r>
            <a:r>
              <a:rPr lang="pt-BR" sz="1600" dirty="0" smtClean="0"/>
              <a:t>Comissões tripartites e acordos setoriais:</a:t>
            </a:r>
          </a:p>
          <a:p>
            <a:pPr lvl="3">
              <a:lnSpc>
                <a:spcPct val="90000"/>
              </a:lnSpc>
            </a:pPr>
            <a:r>
              <a:rPr lang="pt-BR" sz="1600" dirty="0" smtClean="0"/>
              <a:t>preços, salários, horas trabalhadas, </a:t>
            </a:r>
          </a:p>
          <a:p>
            <a:pPr lvl="3">
              <a:lnSpc>
                <a:spcPct val="90000"/>
              </a:lnSpc>
            </a:pPr>
            <a:r>
              <a:rPr lang="pt-BR" sz="1600" dirty="0" smtClean="0"/>
              <a:t>metas de produção, acordos à montante e à jusante .</a:t>
            </a:r>
          </a:p>
          <a:p>
            <a:pPr lvl="2">
              <a:lnSpc>
                <a:spcPct val="90000"/>
              </a:lnSpc>
            </a:pPr>
            <a:r>
              <a:rPr lang="pt-BR" sz="1600" dirty="0" smtClean="0"/>
              <a:t>Críticas: </a:t>
            </a:r>
          </a:p>
          <a:p>
            <a:pPr lvl="3">
              <a:lnSpc>
                <a:spcPct val="90000"/>
              </a:lnSpc>
            </a:pPr>
            <a:r>
              <a:rPr lang="pt-BR" sz="1600" dirty="0" smtClean="0"/>
              <a:t>excessiva estatização</a:t>
            </a:r>
          </a:p>
          <a:p>
            <a:pPr lvl="3">
              <a:lnSpc>
                <a:spcPct val="90000"/>
              </a:lnSpc>
            </a:pPr>
            <a:r>
              <a:rPr lang="pt-BR" sz="1600" dirty="0" smtClean="0"/>
              <a:t>pequenas x grandes empresas: fomento de cartéis</a:t>
            </a:r>
          </a:p>
          <a:p>
            <a:pPr lvl="4">
              <a:lnSpc>
                <a:spcPct val="90000"/>
              </a:lnSpc>
            </a:pPr>
            <a:r>
              <a:rPr lang="pt-BR" sz="1600" dirty="0" smtClean="0"/>
              <a:t>Debates em torno das leis antitruste - suspensa</a:t>
            </a:r>
          </a:p>
          <a:p>
            <a:pPr lvl="3">
              <a:lnSpc>
                <a:spcPct val="90000"/>
              </a:lnSpc>
            </a:pPr>
            <a:r>
              <a:rPr lang="pt-BR" sz="1600" dirty="0" smtClean="0"/>
              <a:t>instrumento dos patrões x critica à legislação trabalhista</a:t>
            </a:r>
          </a:p>
          <a:p>
            <a:pPr lvl="2">
              <a:lnSpc>
                <a:spcPct val="90000"/>
              </a:lnSpc>
            </a:pPr>
            <a:r>
              <a:rPr lang="pt-BR" sz="1600" dirty="0" smtClean="0"/>
              <a:t>Suprema corte – decide contra NRA</a:t>
            </a:r>
          </a:p>
        </p:txBody>
      </p:sp>
      <p:pic>
        <p:nvPicPr>
          <p:cNvPr id="70661" name="Picture 5" descr="File:NewDealNRA.jpg">
            <a:hlinkClick r:id="rId5"/>
          </p:cNvPr>
          <p:cNvPicPr>
            <a:picLocks noChangeAspect="1" noChangeArrowheads="1"/>
          </p:cNvPicPr>
          <p:nvPr/>
        </p:nvPicPr>
        <p:blipFill>
          <a:blip r:embed="rId6" cstate="print"/>
          <a:srcRect/>
          <a:stretch>
            <a:fillRect/>
          </a:stretch>
        </p:blipFill>
        <p:spPr bwMode="auto">
          <a:xfrm>
            <a:off x="7092950" y="4292600"/>
            <a:ext cx="1739900" cy="208756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a:xfrm>
            <a:off x="900113" y="0"/>
            <a:ext cx="7772400" cy="1143000"/>
          </a:xfrm>
        </p:spPr>
        <p:txBody>
          <a:bodyPr/>
          <a:lstStyle/>
          <a:p>
            <a:r>
              <a:rPr lang="pt-BR" smtClean="0"/>
              <a:t>Medidas do New Deal (5)</a:t>
            </a:r>
          </a:p>
        </p:txBody>
      </p:sp>
      <p:sp>
        <p:nvSpPr>
          <p:cNvPr id="72707" name="Rectangle 3"/>
          <p:cNvSpPr>
            <a:spLocks noGrp="1"/>
          </p:cNvSpPr>
          <p:nvPr>
            <p:ph type="body" idx="1"/>
          </p:nvPr>
        </p:nvSpPr>
        <p:spPr>
          <a:xfrm>
            <a:off x="179388" y="1196975"/>
            <a:ext cx="8785225" cy="5661025"/>
          </a:xfrm>
        </p:spPr>
        <p:txBody>
          <a:bodyPr/>
          <a:lstStyle/>
          <a:p>
            <a:pPr>
              <a:lnSpc>
                <a:spcPct val="80000"/>
              </a:lnSpc>
              <a:buFont typeface="Wingdings" pitchFamily="2" charset="2"/>
              <a:buChar char="Ø"/>
            </a:pPr>
            <a:r>
              <a:rPr lang="pt-BR" sz="2100" dirty="0" smtClean="0"/>
              <a:t>Medidas de apoio às famílias</a:t>
            </a:r>
          </a:p>
          <a:p>
            <a:pPr lvl="1">
              <a:lnSpc>
                <a:spcPct val="80000"/>
              </a:lnSpc>
            </a:pPr>
            <a:r>
              <a:rPr lang="pt-BR" sz="2000" dirty="0" smtClean="0"/>
              <a:t>Agencias destinadas a criação de empregos (obras publicas – barragens, conservação, plantio de arvores </a:t>
            </a:r>
            <a:r>
              <a:rPr lang="pt-BR" sz="2000" dirty="0" smtClean="0"/>
              <a:t>etc.) </a:t>
            </a:r>
            <a:r>
              <a:rPr lang="pt-BR" sz="2000" dirty="0" smtClean="0"/>
              <a:t>e repasses de recursos para agencias locais (FERA)</a:t>
            </a:r>
          </a:p>
          <a:p>
            <a:pPr lvl="3">
              <a:lnSpc>
                <a:spcPct val="80000"/>
              </a:lnSpc>
            </a:pPr>
            <a:r>
              <a:rPr lang="pt-BR" sz="1800" i="1" dirty="0" err="1" smtClean="0"/>
              <a:t>alphabet</a:t>
            </a:r>
            <a:r>
              <a:rPr lang="pt-BR" sz="1800" i="1" dirty="0" smtClean="0"/>
              <a:t> agencies</a:t>
            </a:r>
            <a:r>
              <a:rPr lang="pt-BR" sz="1800" dirty="0" smtClean="0"/>
              <a:t> (agências alfabéticas):</a:t>
            </a:r>
            <a:r>
              <a:rPr lang="pt-BR" sz="1200" dirty="0" smtClean="0"/>
              <a:t> </a:t>
            </a:r>
            <a:r>
              <a:rPr lang="pt-BR" sz="1800" dirty="0" smtClean="0"/>
              <a:t>CCC, PMW, CWA, WPA, </a:t>
            </a:r>
          </a:p>
          <a:p>
            <a:pPr lvl="1">
              <a:lnSpc>
                <a:spcPct val="80000"/>
              </a:lnSpc>
            </a:pPr>
            <a:r>
              <a:rPr lang="pt-BR" sz="2000" dirty="0" smtClean="0"/>
              <a:t>refinanciamentos de débitos hipotecários </a:t>
            </a:r>
          </a:p>
          <a:p>
            <a:pPr lvl="1">
              <a:lnSpc>
                <a:spcPct val="80000"/>
              </a:lnSpc>
            </a:pPr>
            <a:r>
              <a:rPr lang="pt-BR" sz="2000" dirty="0" smtClean="0"/>
              <a:t>Regras (códigos) de defesa do consumidor </a:t>
            </a:r>
          </a:p>
          <a:p>
            <a:pPr lvl="2">
              <a:lnSpc>
                <a:spcPct val="80000"/>
              </a:lnSpc>
            </a:pPr>
            <a:r>
              <a:rPr lang="pt-BR" sz="1600" i="1" dirty="0" err="1" smtClean="0"/>
              <a:t>Consumers</a:t>
            </a:r>
            <a:r>
              <a:rPr lang="pt-BR" sz="1600" i="1" dirty="0" smtClean="0"/>
              <a:t> </a:t>
            </a:r>
            <a:r>
              <a:rPr lang="pt-BR" sz="1600" i="1" dirty="0" err="1" smtClean="0"/>
              <a:t>Advisory</a:t>
            </a:r>
            <a:r>
              <a:rPr lang="pt-BR" sz="1600" i="1" dirty="0" smtClean="0"/>
              <a:t> </a:t>
            </a:r>
            <a:r>
              <a:rPr lang="pt-BR" sz="1600" i="1" dirty="0" err="1" smtClean="0"/>
              <a:t>Board</a:t>
            </a:r>
            <a:r>
              <a:rPr lang="pt-BR" sz="1600" dirty="0" smtClean="0"/>
              <a:t> – </a:t>
            </a:r>
            <a:r>
              <a:rPr lang="pt-BR" sz="1600" dirty="0" err="1" smtClean="0"/>
              <a:t>Consumidor’s</a:t>
            </a:r>
            <a:r>
              <a:rPr lang="pt-BR" sz="1600" dirty="0" smtClean="0"/>
              <a:t> </a:t>
            </a:r>
            <a:r>
              <a:rPr lang="pt-BR" sz="1600" dirty="0" err="1" smtClean="0"/>
              <a:t>Guide</a:t>
            </a:r>
            <a:endParaRPr lang="pt-BR" sz="1600" dirty="0" smtClean="0"/>
          </a:p>
          <a:p>
            <a:pPr lvl="1">
              <a:lnSpc>
                <a:spcPct val="80000"/>
              </a:lnSpc>
            </a:pPr>
            <a:r>
              <a:rPr lang="pt-BR" sz="2000" dirty="0" smtClean="0"/>
              <a:t>recursos para necessitados: enfermos, inválidos, cegos</a:t>
            </a:r>
            <a:endParaRPr lang="pt-BR" sz="1800" dirty="0" smtClean="0"/>
          </a:p>
          <a:p>
            <a:pPr>
              <a:lnSpc>
                <a:spcPct val="80000"/>
              </a:lnSpc>
              <a:buFont typeface="Wingdings" pitchFamily="2" charset="2"/>
              <a:buChar char="Ø"/>
            </a:pPr>
            <a:r>
              <a:rPr lang="pt-BR" sz="2100" dirty="0" smtClean="0"/>
              <a:t>Montagem de um sistema de proteção social nos EUA</a:t>
            </a:r>
          </a:p>
          <a:p>
            <a:pPr lvl="2">
              <a:lnSpc>
                <a:spcPct val="80000"/>
              </a:lnSpc>
            </a:pPr>
            <a:r>
              <a:rPr lang="pt-BR" sz="1800" dirty="0" smtClean="0"/>
              <a:t>1935: Virada à esquerda de Roosevelt (?)</a:t>
            </a:r>
          </a:p>
          <a:p>
            <a:pPr lvl="1">
              <a:lnSpc>
                <a:spcPct val="80000"/>
              </a:lnSpc>
            </a:pPr>
            <a:r>
              <a:rPr lang="pt-BR" sz="2000" i="1" dirty="0" smtClean="0"/>
              <a:t>Wagner </a:t>
            </a:r>
            <a:r>
              <a:rPr lang="pt-BR" sz="2000" i="1" dirty="0" err="1" smtClean="0"/>
              <a:t>Act</a:t>
            </a:r>
            <a:r>
              <a:rPr lang="pt-BR" sz="2000" i="1" dirty="0" smtClean="0"/>
              <a:t> - </a:t>
            </a:r>
            <a:r>
              <a:rPr lang="pt-BR" sz="2000" i="1" dirty="0" err="1" smtClean="0"/>
              <a:t>National</a:t>
            </a:r>
            <a:r>
              <a:rPr lang="pt-BR" sz="2000" i="1" dirty="0" smtClean="0"/>
              <a:t> Labor </a:t>
            </a:r>
            <a:r>
              <a:rPr lang="pt-BR" sz="2000" i="1" dirty="0" err="1" smtClean="0"/>
              <a:t>Relations</a:t>
            </a:r>
            <a:r>
              <a:rPr lang="pt-BR" sz="2000" i="1" dirty="0" smtClean="0"/>
              <a:t> </a:t>
            </a:r>
            <a:r>
              <a:rPr lang="pt-BR" sz="2000" i="1" dirty="0" err="1" smtClean="0"/>
              <a:t>Board</a:t>
            </a:r>
            <a:r>
              <a:rPr lang="pt-BR" sz="2000" i="1" dirty="0" smtClean="0"/>
              <a:t> </a:t>
            </a:r>
          </a:p>
          <a:p>
            <a:pPr lvl="2">
              <a:lnSpc>
                <a:spcPct val="80000"/>
              </a:lnSpc>
              <a:buFont typeface="Wingdings 2" pitchFamily="18" charset="2"/>
              <a:buNone/>
            </a:pPr>
            <a:r>
              <a:rPr lang="pt-BR" sz="1800" i="1" dirty="0" smtClean="0"/>
              <a:t>Elimina </a:t>
            </a:r>
            <a:r>
              <a:rPr lang="pt-BR" sz="1800" i="1" dirty="0" err="1" smtClean="0"/>
              <a:t>company</a:t>
            </a:r>
            <a:r>
              <a:rPr lang="pt-BR" sz="1800" i="1" dirty="0" smtClean="0"/>
              <a:t> </a:t>
            </a:r>
            <a:r>
              <a:rPr lang="pt-BR" sz="1800" i="1" dirty="0" err="1" smtClean="0"/>
              <a:t>unions</a:t>
            </a:r>
            <a:r>
              <a:rPr lang="pt-BR" sz="1800" i="1" dirty="0" smtClean="0"/>
              <a:t> e da liberdade de organização dos trabalhadores </a:t>
            </a:r>
          </a:p>
          <a:p>
            <a:pPr lvl="3">
              <a:lnSpc>
                <a:spcPct val="80000"/>
              </a:lnSpc>
            </a:pPr>
            <a:r>
              <a:rPr lang="pt-BR" sz="1800" i="1" dirty="0" smtClean="0"/>
              <a:t>amplia sindicalização dos EUA</a:t>
            </a:r>
          </a:p>
          <a:p>
            <a:pPr lvl="1">
              <a:lnSpc>
                <a:spcPct val="80000"/>
              </a:lnSpc>
            </a:pPr>
            <a:r>
              <a:rPr lang="pt-BR" sz="2000" i="1" dirty="0" smtClean="0"/>
              <a:t>Social Security </a:t>
            </a:r>
            <a:r>
              <a:rPr lang="pt-BR" sz="2000" i="1" dirty="0" err="1" smtClean="0"/>
              <a:t>Act</a:t>
            </a:r>
            <a:endParaRPr lang="pt-BR" sz="2000" i="1" dirty="0" smtClean="0"/>
          </a:p>
          <a:p>
            <a:pPr lvl="2">
              <a:lnSpc>
                <a:spcPct val="80000"/>
              </a:lnSpc>
            </a:pPr>
            <a:r>
              <a:rPr lang="pt-BR" sz="1800" i="1" dirty="0" smtClean="0"/>
              <a:t>Aposentadoria – </a:t>
            </a:r>
            <a:r>
              <a:rPr lang="pt-BR" sz="1800" i="1" dirty="0" err="1" smtClean="0"/>
              <a:t>compulsoriedade</a:t>
            </a:r>
            <a:r>
              <a:rPr lang="pt-BR" sz="1800" i="1" dirty="0" smtClean="0"/>
              <a:t> (mínimo)</a:t>
            </a:r>
          </a:p>
          <a:p>
            <a:pPr lvl="2">
              <a:lnSpc>
                <a:spcPct val="80000"/>
              </a:lnSpc>
            </a:pPr>
            <a:r>
              <a:rPr lang="pt-BR" sz="1800" i="1" dirty="0" smtClean="0"/>
              <a:t>Seguro desemprego</a:t>
            </a:r>
          </a:p>
          <a:p>
            <a:pPr lvl="1">
              <a:lnSpc>
                <a:spcPct val="80000"/>
              </a:lnSpc>
            </a:pPr>
            <a:r>
              <a:rPr lang="pt-BR" sz="2000" i="1" dirty="0" smtClean="0"/>
              <a:t>Outras medidas trabalhistas</a:t>
            </a:r>
          </a:p>
          <a:p>
            <a:pPr lvl="2">
              <a:lnSpc>
                <a:spcPct val="80000"/>
              </a:lnSpc>
            </a:pPr>
            <a:r>
              <a:rPr lang="pt-BR" sz="1800" i="1" dirty="0" smtClean="0"/>
              <a:t>fixou-se o salário mínimo,</a:t>
            </a:r>
            <a:r>
              <a:rPr lang="pt-BR" sz="1200" i="1" dirty="0" smtClean="0"/>
              <a:t> </a:t>
            </a:r>
          </a:p>
          <a:p>
            <a:pPr lvl="2">
              <a:lnSpc>
                <a:spcPct val="80000"/>
              </a:lnSpc>
            </a:pPr>
            <a:r>
              <a:rPr lang="pt-BR" sz="1800" i="1" dirty="0" smtClean="0"/>
              <a:t>Diminuição da jornada de trabalho, menores, pagamento por horas extras.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a:xfrm>
            <a:off x="900113" y="0"/>
            <a:ext cx="7772400" cy="1143000"/>
          </a:xfrm>
        </p:spPr>
        <p:txBody>
          <a:bodyPr/>
          <a:lstStyle/>
          <a:p>
            <a:r>
              <a:rPr lang="pt-BR" dirty="0" smtClean="0"/>
              <a:t>Roosevelt e o déficit Público </a:t>
            </a:r>
          </a:p>
        </p:txBody>
      </p:sp>
      <p:sp>
        <p:nvSpPr>
          <p:cNvPr id="73731" name="Rectangle 3"/>
          <p:cNvSpPr>
            <a:spLocks noGrp="1"/>
          </p:cNvSpPr>
          <p:nvPr>
            <p:ph type="body" idx="1"/>
          </p:nvPr>
        </p:nvSpPr>
        <p:spPr>
          <a:xfrm>
            <a:off x="323850" y="1196975"/>
            <a:ext cx="8424863" cy="5149850"/>
          </a:xfrm>
        </p:spPr>
        <p:txBody>
          <a:bodyPr/>
          <a:lstStyle/>
          <a:p>
            <a:pPr>
              <a:lnSpc>
                <a:spcPct val="80000"/>
              </a:lnSpc>
            </a:pPr>
            <a:r>
              <a:rPr lang="pt-BR" sz="2700" dirty="0" smtClean="0"/>
              <a:t>Medidas – ampliação da ação do Estado possuem impactos fiscais</a:t>
            </a:r>
          </a:p>
          <a:p>
            <a:pPr lvl="1">
              <a:lnSpc>
                <a:spcPct val="80000"/>
              </a:lnSpc>
            </a:pPr>
            <a:r>
              <a:rPr lang="pt-BR" dirty="0" smtClean="0"/>
              <a:t>Roosevelt – favorável a orçamento equilibrado</a:t>
            </a:r>
          </a:p>
          <a:p>
            <a:pPr lvl="2">
              <a:lnSpc>
                <a:spcPct val="80000"/>
              </a:lnSpc>
            </a:pPr>
            <a:r>
              <a:rPr lang="pt-BR" dirty="0" smtClean="0"/>
              <a:t>Criticou fortemente </a:t>
            </a:r>
            <a:r>
              <a:rPr lang="pt-BR" dirty="0" err="1" smtClean="0"/>
              <a:t>Hoover</a:t>
            </a:r>
            <a:r>
              <a:rPr lang="pt-BR" dirty="0" smtClean="0"/>
              <a:t> por ter aumentado os gastos sem contrapartida</a:t>
            </a:r>
          </a:p>
          <a:p>
            <a:pPr lvl="1">
              <a:lnSpc>
                <a:spcPct val="80000"/>
              </a:lnSpc>
            </a:pPr>
            <a:r>
              <a:rPr lang="pt-BR" dirty="0" smtClean="0"/>
              <a:t>Apesar de tentativas legais de equilibrar orçamento, na prática déficits</a:t>
            </a:r>
          </a:p>
          <a:p>
            <a:pPr lvl="2">
              <a:lnSpc>
                <a:spcPct val="80000"/>
              </a:lnSpc>
            </a:pPr>
            <a:r>
              <a:rPr lang="pt-BR" dirty="0" smtClean="0"/>
              <a:t>Vistos como temporários, busca ampliação de receita</a:t>
            </a:r>
          </a:p>
          <a:p>
            <a:pPr lvl="2">
              <a:lnSpc>
                <a:spcPct val="80000"/>
              </a:lnSpc>
            </a:pPr>
            <a:r>
              <a:rPr lang="pt-BR" dirty="0" smtClean="0"/>
              <a:t>Grande expansão da dívida pública </a:t>
            </a:r>
          </a:p>
          <a:p>
            <a:pPr lvl="2">
              <a:lnSpc>
                <a:spcPct val="80000"/>
              </a:lnSpc>
            </a:pPr>
            <a:r>
              <a:rPr lang="pt-BR" dirty="0" smtClean="0"/>
              <a:t>Poderiam ter sido maiores e encurtado a crise ?</a:t>
            </a:r>
          </a:p>
          <a:p>
            <a:pPr lvl="1">
              <a:lnSpc>
                <a:spcPct val="80000"/>
              </a:lnSpc>
            </a:pPr>
            <a:r>
              <a:rPr lang="pt-BR" dirty="0" smtClean="0"/>
              <a:t>37/38 – controle orçamentário (junto com inversão da política monetária)</a:t>
            </a:r>
          </a:p>
          <a:p>
            <a:pPr lvl="3">
              <a:lnSpc>
                <a:spcPct val="80000"/>
              </a:lnSpc>
            </a:pPr>
            <a:r>
              <a:rPr lang="pt-BR" dirty="0" smtClean="0"/>
              <a:t>Desemprego volta a aumentar – crise em W</a:t>
            </a:r>
          </a:p>
          <a:p>
            <a:pPr lvl="3">
              <a:lnSpc>
                <a:spcPct val="80000"/>
              </a:lnSpc>
            </a:pPr>
            <a:r>
              <a:rPr lang="pt-BR" dirty="0" smtClean="0"/>
              <a:t>2 milhões a mais de desempregados </a:t>
            </a:r>
          </a:p>
          <a:p>
            <a:pPr lvl="1">
              <a:lnSpc>
                <a:spcPct val="80000"/>
              </a:lnSpc>
            </a:pPr>
            <a:r>
              <a:rPr lang="pt-BR" dirty="0" smtClean="0"/>
              <a:t>Antes da Guerra passa a aceitar política fiscal definitivamente expansionista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ct 2"/>
          <p:cNvGraphicFramePr>
            <a:graphicFrameLocks noGrp="1" noChangeAspect="1"/>
          </p:cNvGraphicFramePr>
          <p:nvPr>
            <p:ph/>
          </p:nvPr>
        </p:nvGraphicFramePr>
        <p:xfrm>
          <a:off x="395288" y="415925"/>
          <a:ext cx="8543925" cy="5973763"/>
        </p:xfrm>
        <a:graphic>
          <a:graphicData uri="http://schemas.openxmlformats.org/presentationml/2006/ole">
            <mc:AlternateContent xmlns:mc="http://schemas.openxmlformats.org/markup-compatibility/2006">
              <mc:Choice xmlns:v="urn:schemas-microsoft-com:vml" Requires="v">
                <p:oleObj spid="_x0000_s91139" name="Gráfico" r:id="rId3" imgW="8772668" imgH="6134052" progId="MSGraph.Chart.8">
                  <p:embed followColorScheme="full"/>
                </p:oleObj>
              </mc:Choice>
              <mc:Fallback>
                <p:oleObj name="Gráfico" r:id="rId3" imgW="8772668" imgH="6134052" progId="MSGraph.Chart.8">
                  <p:embed followColorScheme="full"/>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415925"/>
                        <a:ext cx="8543925" cy="5973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descr="Ficheiro:Debt1929-50.jpg">
            <a:hlinkClick r:id="rId2"/>
          </p:cNvPr>
          <p:cNvPicPr>
            <a:picLocks noChangeAspect="1" noChangeArrowheads="1"/>
          </p:cNvPicPr>
          <p:nvPr/>
        </p:nvPicPr>
        <p:blipFill>
          <a:blip r:embed="rId3" cstate="print"/>
          <a:srcRect/>
          <a:stretch>
            <a:fillRect/>
          </a:stretch>
        </p:blipFill>
        <p:spPr bwMode="auto">
          <a:xfrm>
            <a:off x="611188" y="620713"/>
            <a:ext cx="7993062" cy="5688012"/>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p:txBody>
          <a:bodyPr/>
          <a:lstStyle/>
          <a:p>
            <a:endParaRPr lang="pt-BR" smtClean="0"/>
          </a:p>
        </p:txBody>
      </p:sp>
      <p:sp>
        <p:nvSpPr>
          <p:cNvPr id="77827" name="Rectangle 3"/>
          <p:cNvSpPr>
            <a:spLocks noGrp="1"/>
          </p:cNvSpPr>
          <p:nvPr>
            <p:ph type="body" idx="1"/>
          </p:nvPr>
        </p:nvSpPr>
        <p:spPr>
          <a:xfrm>
            <a:off x="250825" y="1484313"/>
            <a:ext cx="7772400" cy="4572000"/>
          </a:xfrm>
        </p:spPr>
        <p:txBody>
          <a:bodyPr/>
          <a:lstStyle/>
          <a:p>
            <a:r>
              <a:rPr lang="pt-BR" smtClean="0"/>
              <a:t>"Despeço-me esta noite com grande tristeza. Há algo, no entanto, que devo sempre lembrar. Duas pessoas inventaram o New Deal: o Presidente do Brasil e o Presidente dos Estados Unidos.”</a:t>
            </a:r>
          </a:p>
          <a:p>
            <a:pPr>
              <a:buFont typeface="Wingdings 2" pitchFamily="18" charset="2"/>
              <a:buNone/>
            </a:pPr>
            <a:endParaRPr lang="pt-BR" i="1" smtClean="0"/>
          </a:p>
          <a:p>
            <a:pPr>
              <a:buFont typeface="Wingdings 2" pitchFamily="18" charset="2"/>
              <a:buNone/>
            </a:pPr>
            <a:r>
              <a:rPr lang="pt-BR" i="1" smtClean="0"/>
              <a:t>	Franklin Delano Roosevelt, </a:t>
            </a:r>
          </a:p>
          <a:p>
            <a:pPr>
              <a:buFont typeface="Wingdings 2" pitchFamily="18" charset="2"/>
              <a:buNone/>
            </a:pPr>
            <a:r>
              <a:rPr lang="pt-BR" i="1" smtClean="0"/>
              <a:t>	27 de novembro de 1936.</a:t>
            </a:r>
          </a:p>
        </p:txBody>
      </p:sp>
      <p:pic>
        <p:nvPicPr>
          <p:cNvPr id="77829" name="Picture 5" descr="re_estado_novo_3"/>
          <p:cNvPicPr>
            <a:picLocks noChangeAspect="1" noChangeArrowheads="1"/>
          </p:cNvPicPr>
          <p:nvPr/>
        </p:nvPicPr>
        <p:blipFill>
          <a:blip r:embed="rId2" cstate="print"/>
          <a:srcRect/>
          <a:stretch>
            <a:fillRect/>
          </a:stretch>
        </p:blipFill>
        <p:spPr bwMode="auto">
          <a:xfrm>
            <a:off x="5003800" y="3357563"/>
            <a:ext cx="3810000" cy="2409825"/>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p:cNvSpPr>
          <p:nvPr>
            <p:ph type="body" idx="1"/>
          </p:nvPr>
        </p:nvSpPr>
        <p:spPr>
          <a:xfrm>
            <a:off x="395288" y="476250"/>
            <a:ext cx="8497887" cy="6121400"/>
          </a:xfrm>
        </p:spPr>
        <p:txBody>
          <a:bodyPr/>
          <a:lstStyle/>
          <a:p>
            <a:pPr>
              <a:lnSpc>
                <a:spcPct val="90000"/>
              </a:lnSpc>
            </a:pPr>
            <a:endParaRPr lang="pt-BR" sz="2400" dirty="0" smtClean="0"/>
          </a:p>
          <a:p>
            <a:pPr>
              <a:lnSpc>
                <a:spcPct val="90000"/>
              </a:lnSpc>
            </a:pPr>
            <a:r>
              <a:rPr lang="pt-BR" sz="2200" dirty="0" smtClean="0"/>
              <a:t>New </a:t>
            </a:r>
            <a:r>
              <a:rPr lang="pt-BR" sz="2200" dirty="0" err="1" smtClean="0"/>
              <a:t>Deal</a:t>
            </a:r>
            <a:r>
              <a:rPr lang="pt-BR" sz="2200" dirty="0" smtClean="0"/>
              <a:t> – não recupera economia, recuperação mais lenta e aprofunda recessão, o que tira economia da crise é a guerra</a:t>
            </a:r>
          </a:p>
          <a:p>
            <a:pPr lvl="2">
              <a:lnSpc>
                <a:spcPct val="90000"/>
              </a:lnSpc>
            </a:pPr>
            <a:r>
              <a:rPr lang="pt-BR" sz="1800" dirty="0" smtClean="0"/>
              <a:t>Excesso de intervenção – amplia desestimulo (Austríacos)</a:t>
            </a:r>
          </a:p>
          <a:p>
            <a:pPr>
              <a:lnSpc>
                <a:spcPct val="90000"/>
              </a:lnSpc>
            </a:pPr>
            <a:r>
              <a:rPr lang="pt-BR" sz="2200" dirty="0" smtClean="0"/>
              <a:t>New </a:t>
            </a:r>
            <a:r>
              <a:rPr lang="pt-BR" sz="2200" dirty="0" err="1" smtClean="0"/>
              <a:t>Deal</a:t>
            </a:r>
            <a:r>
              <a:rPr lang="pt-BR" sz="2200" dirty="0" smtClean="0"/>
              <a:t> – tem efeitos positivos (mesmo que atualmente se mostre suas inconsistências)</a:t>
            </a:r>
          </a:p>
          <a:p>
            <a:pPr lvl="1">
              <a:lnSpc>
                <a:spcPct val="90000"/>
              </a:lnSpc>
            </a:pPr>
            <a:r>
              <a:rPr lang="pt-BR" sz="2000" dirty="0" smtClean="0"/>
              <a:t>Política fiscal e social é a chave do New </a:t>
            </a:r>
            <a:r>
              <a:rPr lang="pt-BR" sz="2000" dirty="0" err="1" smtClean="0"/>
              <a:t>Deal</a:t>
            </a:r>
            <a:r>
              <a:rPr lang="pt-BR" sz="2000" dirty="0" smtClean="0"/>
              <a:t> e da recuperação (</a:t>
            </a:r>
            <a:r>
              <a:rPr lang="pt-BR" sz="2000" dirty="0" err="1" smtClean="0"/>
              <a:t>keynesianos</a:t>
            </a:r>
            <a:r>
              <a:rPr lang="pt-BR" sz="2000" dirty="0" smtClean="0"/>
              <a:t> clássicos)</a:t>
            </a:r>
          </a:p>
          <a:p>
            <a:pPr lvl="1">
              <a:lnSpc>
                <a:spcPct val="90000"/>
              </a:lnSpc>
            </a:pPr>
            <a:r>
              <a:rPr lang="pt-BR" sz="2000" dirty="0" smtClean="0"/>
              <a:t>Importante é o fim do Padrão ouro e a reversão da política monetária (</a:t>
            </a:r>
            <a:r>
              <a:rPr lang="pt-BR" sz="2000" dirty="0" err="1" smtClean="0"/>
              <a:t>Romer</a:t>
            </a:r>
            <a:r>
              <a:rPr lang="pt-BR" sz="2000" dirty="0" smtClean="0"/>
              <a:t>, </a:t>
            </a:r>
            <a:r>
              <a:rPr lang="pt-BR" sz="2000" dirty="0" err="1" smtClean="0"/>
              <a:t>Meltzer</a:t>
            </a:r>
            <a:r>
              <a:rPr lang="pt-BR" sz="2000" dirty="0" smtClean="0"/>
              <a:t>, </a:t>
            </a:r>
            <a:r>
              <a:rPr lang="pt-BR" sz="2000" dirty="0" err="1" smtClean="0"/>
              <a:t>Eichengreen</a:t>
            </a:r>
            <a:r>
              <a:rPr lang="pt-BR" sz="2000" dirty="0" smtClean="0"/>
              <a:t>)</a:t>
            </a:r>
          </a:p>
          <a:p>
            <a:pPr lvl="1">
              <a:lnSpc>
                <a:spcPct val="90000"/>
              </a:lnSpc>
            </a:pPr>
            <a:r>
              <a:rPr lang="pt-BR" sz="2000" dirty="0" smtClean="0"/>
              <a:t>Política fiscal é importante mas insuficiente (</a:t>
            </a:r>
            <a:r>
              <a:rPr lang="pt-BR" sz="2000" dirty="0" err="1" smtClean="0"/>
              <a:t>Cary</a:t>
            </a:r>
            <a:r>
              <a:rPr lang="pt-BR" sz="2000" dirty="0" smtClean="0"/>
              <a:t> Brown, Kennedy)</a:t>
            </a:r>
          </a:p>
          <a:p>
            <a:pPr lvl="1">
              <a:lnSpc>
                <a:spcPct val="90000"/>
              </a:lnSpc>
            </a:pPr>
            <a:r>
              <a:rPr lang="pt-BR" sz="2000" dirty="0" smtClean="0"/>
              <a:t>Importante é a retomada no espírito de empreendimento e na confiança </a:t>
            </a:r>
          </a:p>
          <a:p>
            <a:pPr lvl="4">
              <a:lnSpc>
                <a:spcPct val="90000"/>
              </a:lnSpc>
            </a:pPr>
            <a:r>
              <a:rPr lang="pt-BR" sz="1800" dirty="0" smtClean="0"/>
              <a:t>Hitler </a:t>
            </a:r>
            <a:r>
              <a:rPr lang="pt-BR" sz="1800" dirty="0" smtClean="0"/>
              <a:t>também </a:t>
            </a:r>
            <a:r>
              <a:rPr lang="pt-BR" sz="1800" dirty="0" smtClean="0"/>
              <a:t>faz isto por outros meios na Alemanha</a:t>
            </a:r>
          </a:p>
          <a:p>
            <a:pPr lvl="2">
              <a:lnSpc>
                <a:spcPct val="90000"/>
              </a:lnSpc>
            </a:pPr>
            <a:r>
              <a:rPr lang="pt-BR" sz="1700" dirty="0" smtClean="0"/>
              <a:t>Temin (expectativas racionais): </a:t>
            </a:r>
          </a:p>
          <a:p>
            <a:pPr lvl="3">
              <a:lnSpc>
                <a:spcPct val="90000"/>
              </a:lnSpc>
            </a:pPr>
            <a:r>
              <a:rPr lang="pt-BR" sz="1800" dirty="0" smtClean="0"/>
              <a:t>intervenções imediatas de Roosevelt (incluindo desvalorização de abril/33)  se caracterizaram por uma mudança abrupta de regime claramente percebida pelos agentes (</a:t>
            </a:r>
            <a:r>
              <a:rPr lang="pt-BR" sz="1800" i="1" dirty="0" smtClean="0"/>
              <a:t>new </a:t>
            </a:r>
            <a:r>
              <a:rPr lang="pt-BR" sz="1800" i="1" dirty="0" err="1" smtClean="0"/>
              <a:t>policy</a:t>
            </a:r>
            <a:r>
              <a:rPr lang="pt-BR" sz="1800" i="1" dirty="0" smtClean="0"/>
              <a:t> regime</a:t>
            </a:r>
            <a:r>
              <a:rPr lang="pt-BR" sz="1800" dirty="0" smtClean="0"/>
              <a:t>)</a:t>
            </a:r>
          </a:p>
          <a:p>
            <a:pPr lvl="4">
              <a:lnSpc>
                <a:spcPct val="90000"/>
              </a:lnSpc>
            </a:pPr>
            <a:r>
              <a:rPr lang="pt-BR" sz="1800" dirty="0" smtClean="0"/>
              <a:t>choque de expectativa (reversão) e adesão – especialmente dos empresários: retomada do consumo e investimentos</a:t>
            </a:r>
          </a:p>
        </p:txBody>
      </p:sp>
      <p:sp>
        <p:nvSpPr>
          <p:cNvPr id="98308" name="Rectangle 4"/>
          <p:cNvSpPr>
            <a:spLocks noGrp="1"/>
          </p:cNvSpPr>
          <p:nvPr>
            <p:ph type="title"/>
          </p:nvPr>
        </p:nvSpPr>
        <p:spPr>
          <a:xfrm>
            <a:off x="914400" y="274638"/>
            <a:ext cx="7772400" cy="633412"/>
          </a:xfrm>
        </p:spPr>
        <p:txBody>
          <a:bodyPr/>
          <a:lstStyle/>
          <a:p>
            <a:r>
              <a:rPr lang="pt-BR" sz="3700" dirty="0" smtClean="0"/>
              <a:t>Historiadores e economistas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a:xfrm>
            <a:off x="179388" y="0"/>
            <a:ext cx="8713787" cy="850900"/>
          </a:xfrm>
        </p:spPr>
        <p:txBody>
          <a:bodyPr/>
          <a:lstStyle/>
          <a:p>
            <a:r>
              <a:rPr lang="pt-BR" sz="3600" smtClean="0"/>
              <a:t>New Deal um projeto bem concebido ? </a:t>
            </a:r>
          </a:p>
        </p:txBody>
      </p:sp>
      <p:sp>
        <p:nvSpPr>
          <p:cNvPr id="56323" name="Rectangle 3"/>
          <p:cNvSpPr>
            <a:spLocks noGrp="1"/>
          </p:cNvSpPr>
          <p:nvPr>
            <p:ph type="body" idx="1"/>
          </p:nvPr>
        </p:nvSpPr>
        <p:spPr>
          <a:xfrm>
            <a:off x="179388" y="908050"/>
            <a:ext cx="8964612" cy="5805488"/>
          </a:xfrm>
        </p:spPr>
        <p:txBody>
          <a:bodyPr/>
          <a:lstStyle/>
          <a:p>
            <a:pPr>
              <a:lnSpc>
                <a:spcPct val="90000"/>
              </a:lnSpc>
            </a:pPr>
            <a:r>
              <a:rPr lang="pt-BR" sz="2100" dirty="0" smtClean="0"/>
              <a:t>Muitas vezes se pressupõe (e atualmente  pressupostos questionados):</a:t>
            </a:r>
          </a:p>
          <a:p>
            <a:pPr lvl="1">
              <a:lnSpc>
                <a:spcPct val="90000"/>
              </a:lnSpc>
            </a:pPr>
            <a:r>
              <a:rPr lang="pt-BR" sz="2000" dirty="0" smtClean="0"/>
              <a:t>Coerência programática do New </a:t>
            </a:r>
            <a:r>
              <a:rPr lang="pt-BR" sz="2000" dirty="0" err="1" smtClean="0"/>
              <a:t>Deal</a:t>
            </a:r>
            <a:r>
              <a:rPr lang="pt-BR" sz="2000" dirty="0" smtClean="0"/>
              <a:t> </a:t>
            </a:r>
          </a:p>
          <a:p>
            <a:pPr lvl="2">
              <a:lnSpc>
                <a:spcPct val="90000"/>
              </a:lnSpc>
            </a:pPr>
            <a:r>
              <a:rPr lang="pt-BR" sz="1800" dirty="0" smtClean="0"/>
              <a:t>Roosevelt  foi firme e com iniciativas, mas terá sido plenamente coerente (ou muito mais intuitivo) ? – </a:t>
            </a:r>
            <a:r>
              <a:rPr lang="pt-BR" sz="1800" i="1" dirty="0" err="1" smtClean="0"/>
              <a:t>tatonement</a:t>
            </a:r>
            <a:r>
              <a:rPr lang="pt-BR" sz="1800" i="1" dirty="0" smtClean="0"/>
              <a:t> </a:t>
            </a:r>
            <a:r>
              <a:rPr lang="pt-BR" sz="1800" i="1" dirty="0" err="1" smtClean="0"/>
              <a:t>dans</a:t>
            </a:r>
            <a:r>
              <a:rPr lang="pt-BR" sz="1800" i="1" dirty="0" smtClean="0"/>
              <a:t> </a:t>
            </a:r>
            <a:r>
              <a:rPr lang="pt-BR" sz="1800" i="1" dirty="0" err="1" smtClean="0"/>
              <a:t>le</a:t>
            </a:r>
            <a:r>
              <a:rPr lang="pt-BR" sz="1800" i="1" dirty="0" smtClean="0"/>
              <a:t> </a:t>
            </a:r>
            <a:r>
              <a:rPr lang="pt-BR" sz="1800" i="1" dirty="0" err="1" smtClean="0"/>
              <a:t>bruillard</a:t>
            </a:r>
            <a:r>
              <a:rPr lang="pt-BR" sz="1800" i="1" dirty="0" smtClean="0"/>
              <a:t> </a:t>
            </a:r>
          </a:p>
          <a:p>
            <a:pPr lvl="1">
              <a:lnSpc>
                <a:spcPct val="90000"/>
              </a:lnSpc>
            </a:pPr>
            <a:r>
              <a:rPr lang="pt-BR" sz="2000" dirty="0" smtClean="0"/>
              <a:t>Confiança na administração democrata da comunidade de negócios </a:t>
            </a:r>
          </a:p>
          <a:p>
            <a:pPr lvl="2">
              <a:lnSpc>
                <a:spcPct val="90000"/>
              </a:lnSpc>
            </a:pPr>
            <a:r>
              <a:rPr lang="pt-BR" sz="1800" dirty="0" smtClean="0"/>
              <a:t>Roosevelt - administra sob dissenso</a:t>
            </a:r>
          </a:p>
          <a:p>
            <a:pPr lvl="2">
              <a:lnSpc>
                <a:spcPct val="90000"/>
              </a:lnSpc>
            </a:pPr>
            <a:r>
              <a:rPr lang="pt-BR" sz="1800" dirty="0" smtClean="0"/>
              <a:t>Relação com comunidade de negócios complicada</a:t>
            </a:r>
          </a:p>
          <a:p>
            <a:pPr lvl="3">
              <a:lnSpc>
                <a:spcPct val="90000"/>
              </a:lnSpc>
            </a:pPr>
            <a:r>
              <a:rPr lang="pt-BR" sz="1800" dirty="0" smtClean="0"/>
              <a:t>Fases de desencanto (34-35), oposição (35-37 ?)</a:t>
            </a:r>
          </a:p>
          <a:p>
            <a:pPr lvl="3">
              <a:lnSpc>
                <a:spcPct val="90000"/>
              </a:lnSpc>
            </a:pPr>
            <a:r>
              <a:rPr lang="pt-BR" sz="1800" dirty="0" smtClean="0"/>
              <a:t>Roosevelt: não anticapitalista, problemas quando empresários criticam políticas sociais</a:t>
            </a:r>
          </a:p>
          <a:p>
            <a:pPr lvl="1">
              <a:lnSpc>
                <a:spcPct val="90000"/>
              </a:lnSpc>
            </a:pPr>
            <a:r>
              <a:rPr lang="pt-BR" sz="2000" dirty="0" smtClean="0"/>
              <a:t>Retomada dos investimentos e tamanho da retomada</a:t>
            </a:r>
          </a:p>
          <a:p>
            <a:pPr lvl="2">
              <a:lnSpc>
                <a:spcPct val="90000"/>
              </a:lnSpc>
            </a:pPr>
            <a:r>
              <a:rPr lang="pt-BR" sz="1800" dirty="0" smtClean="0"/>
              <a:t>Crescem mas não suficiente para supor que houve radical reversão de expectativas</a:t>
            </a:r>
          </a:p>
          <a:p>
            <a:pPr lvl="2">
              <a:lnSpc>
                <a:spcPct val="90000"/>
              </a:lnSpc>
            </a:pPr>
            <a:r>
              <a:rPr lang="pt-BR" sz="1800" dirty="0" smtClean="0"/>
              <a:t>Retomada das atividades – não tão espetacular – desemprego persiste </a:t>
            </a:r>
          </a:p>
          <a:p>
            <a:pPr>
              <a:lnSpc>
                <a:spcPct val="90000"/>
              </a:lnSpc>
            </a:pPr>
            <a:r>
              <a:rPr lang="pt-BR" sz="2100" dirty="0" smtClean="0"/>
              <a:t>Atualmente:</a:t>
            </a:r>
          </a:p>
          <a:p>
            <a:pPr lvl="1">
              <a:lnSpc>
                <a:spcPct val="90000"/>
              </a:lnSpc>
            </a:pPr>
            <a:r>
              <a:rPr lang="pt-BR" sz="2000" dirty="0" smtClean="0"/>
              <a:t>Legislação do New </a:t>
            </a:r>
            <a:r>
              <a:rPr lang="pt-BR" sz="2000" dirty="0" err="1" smtClean="0"/>
              <a:t>Deal</a:t>
            </a:r>
            <a:r>
              <a:rPr lang="pt-BR" sz="2000" dirty="0" smtClean="0"/>
              <a:t>: construção política no meio de diferentes interesses</a:t>
            </a:r>
            <a:r>
              <a:rPr lang="pt-BR" sz="2200" dirty="0" smtClean="0"/>
              <a:t> </a:t>
            </a:r>
            <a:endParaRPr lang="pt-BR" sz="1900" dirty="0" smtClean="0"/>
          </a:p>
          <a:p>
            <a:pPr lvl="2">
              <a:lnSpc>
                <a:spcPct val="90000"/>
              </a:lnSpc>
            </a:pPr>
            <a:r>
              <a:rPr lang="pt-BR" sz="1800" dirty="0" smtClean="0"/>
              <a:t>parece um </a:t>
            </a:r>
            <a:r>
              <a:rPr lang="pt-BR" sz="1800" i="1" dirty="0" smtClean="0"/>
              <a:t>patchwork</a:t>
            </a:r>
          </a:p>
          <a:p>
            <a:pPr lvl="2">
              <a:lnSpc>
                <a:spcPct val="90000"/>
              </a:lnSpc>
            </a:pPr>
            <a:r>
              <a:rPr lang="pt-BR" sz="1800" dirty="0" smtClean="0"/>
              <a:t>Muitas vezes incoerente e por vezes populistas</a:t>
            </a:r>
          </a:p>
          <a:p>
            <a:pPr lvl="2">
              <a:lnSpc>
                <a:spcPct val="90000"/>
              </a:lnSpc>
            </a:pPr>
            <a:r>
              <a:rPr lang="pt-BR" sz="1800" dirty="0" smtClean="0"/>
              <a:t>Tem diferentes momentos (fases)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Ficheiro:Gdp20-40.jpg">
            <a:hlinkClick r:id="rId2"/>
          </p:cNvPr>
          <p:cNvPicPr>
            <a:picLocks noChangeAspect="1" noChangeArrowheads="1"/>
          </p:cNvPicPr>
          <p:nvPr/>
        </p:nvPicPr>
        <p:blipFill>
          <a:blip r:embed="rId3" cstate="print"/>
          <a:srcRect/>
          <a:stretch>
            <a:fillRect/>
          </a:stretch>
        </p:blipFill>
        <p:spPr bwMode="auto">
          <a:xfrm>
            <a:off x="395288" y="606425"/>
            <a:ext cx="8424862" cy="569436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86" name="Object 2"/>
          <p:cNvGraphicFramePr>
            <a:graphicFrameLocks noGrp="1" noChangeAspect="1"/>
          </p:cNvGraphicFramePr>
          <p:nvPr>
            <p:ph/>
          </p:nvPr>
        </p:nvGraphicFramePr>
        <p:xfrm>
          <a:off x="192088" y="273050"/>
          <a:ext cx="8747125" cy="6116638"/>
        </p:xfrm>
        <a:graphic>
          <a:graphicData uri="http://schemas.openxmlformats.org/presentationml/2006/ole">
            <mc:AlternateContent xmlns:mc="http://schemas.openxmlformats.org/markup-compatibility/2006">
              <mc:Choice xmlns:v="urn:schemas-microsoft-com:vml" Requires="v">
                <p:oleObj spid="_x0000_s93187" name="Gráfico" r:id="rId3" imgW="8772668" imgH="6134052" progId="MSGraph.Chart.8">
                  <p:embed followColorScheme="full"/>
                </p:oleObj>
              </mc:Choice>
              <mc:Fallback>
                <p:oleObj name="Gráfico" r:id="rId3" imgW="8772668" imgH="6134052" progId="MSGraph.Chart.8">
                  <p:embed followColorScheme="full"/>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88" y="273050"/>
                        <a:ext cx="8747125" cy="6116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descr="Ficheiro:US-jobs2040.jpg">
            <a:hlinkClick r:id="rId2"/>
          </p:cNvPr>
          <p:cNvPicPr>
            <a:picLocks noChangeAspect="1" noChangeArrowheads="1"/>
          </p:cNvPicPr>
          <p:nvPr/>
        </p:nvPicPr>
        <p:blipFill>
          <a:blip r:embed="rId3" cstate="print"/>
          <a:srcRect/>
          <a:stretch>
            <a:fillRect/>
          </a:stretch>
        </p:blipFill>
        <p:spPr bwMode="auto">
          <a:xfrm>
            <a:off x="395288" y="404813"/>
            <a:ext cx="8208962" cy="597693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Grp="1"/>
          </p:cNvSpPr>
          <p:nvPr>
            <p:ph type="ctrTitle"/>
          </p:nvPr>
        </p:nvSpPr>
        <p:spPr/>
        <p:txBody>
          <a:bodyPr/>
          <a:lstStyle/>
          <a:p>
            <a:r>
              <a:rPr lang="pt-BR" smtClean="0"/>
              <a:t>De Hoover a FDR ...</a:t>
            </a:r>
          </a:p>
        </p:txBody>
      </p:sp>
      <p:sp>
        <p:nvSpPr>
          <p:cNvPr id="95237" name="Rectangle 5"/>
          <p:cNvSpPr>
            <a:spLocks noGrp="1"/>
          </p:cNvSpPr>
          <p:nvPr>
            <p:ph type="subTitle" idx="1"/>
          </p:nvPr>
        </p:nvSpPr>
        <p:spPr/>
        <p:txBody>
          <a:bodyPr/>
          <a:lstStyle/>
          <a:p>
            <a:endParaRPr lang="pt-B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a:xfrm>
            <a:off x="1042988" y="0"/>
            <a:ext cx="6789737" cy="1143000"/>
          </a:xfrm>
        </p:spPr>
        <p:txBody>
          <a:bodyPr/>
          <a:lstStyle/>
          <a:p>
            <a:r>
              <a:rPr lang="pt-BR" smtClean="0"/>
              <a:t>EUA - 1932</a:t>
            </a:r>
          </a:p>
        </p:txBody>
      </p:sp>
      <p:sp>
        <p:nvSpPr>
          <p:cNvPr id="45059" name="Rectangle 3"/>
          <p:cNvSpPr>
            <a:spLocks noGrp="1"/>
          </p:cNvSpPr>
          <p:nvPr>
            <p:ph type="body" sz="half" idx="1"/>
          </p:nvPr>
        </p:nvSpPr>
        <p:spPr>
          <a:xfrm>
            <a:off x="323850" y="1341438"/>
            <a:ext cx="4968875" cy="5183187"/>
          </a:xfrm>
        </p:spPr>
        <p:txBody>
          <a:bodyPr/>
          <a:lstStyle/>
          <a:p>
            <a:pPr>
              <a:lnSpc>
                <a:spcPct val="90000"/>
              </a:lnSpc>
            </a:pPr>
            <a:r>
              <a:rPr lang="pt-BR" sz="2900" dirty="0" smtClean="0"/>
              <a:t>12 milhões de desempregados </a:t>
            </a:r>
          </a:p>
          <a:p>
            <a:pPr lvl="1">
              <a:lnSpc>
                <a:spcPct val="90000"/>
              </a:lnSpc>
              <a:buFont typeface="Wingdings 2" pitchFamily="18" charset="2"/>
              <a:buNone/>
            </a:pPr>
            <a:r>
              <a:rPr lang="pt-BR" dirty="0" smtClean="0"/>
              <a:t>(1/4 da força de trabalho)</a:t>
            </a:r>
          </a:p>
          <a:p>
            <a:pPr>
              <a:lnSpc>
                <a:spcPct val="90000"/>
              </a:lnSpc>
            </a:pPr>
            <a:r>
              <a:rPr lang="pt-BR" sz="2900" dirty="0" smtClean="0"/>
              <a:t>Queda de 25% da produção industrial</a:t>
            </a:r>
          </a:p>
          <a:p>
            <a:pPr>
              <a:lnSpc>
                <a:spcPct val="90000"/>
              </a:lnSpc>
            </a:pPr>
            <a:r>
              <a:rPr lang="pt-BR" sz="2900" dirty="0" smtClean="0"/>
              <a:t>Quebra de 1500 bancos</a:t>
            </a:r>
          </a:p>
          <a:p>
            <a:pPr>
              <a:lnSpc>
                <a:spcPct val="90000"/>
              </a:lnSpc>
            </a:pPr>
            <a:r>
              <a:rPr lang="pt-BR" sz="2900" dirty="0" smtClean="0"/>
              <a:t>Final 32/33 – situação piora </a:t>
            </a:r>
          </a:p>
          <a:p>
            <a:pPr lvl="1">
              <a:lnSpc>
                <a:spcPct val="90000"/>
              </a:lnSpc>
            </a:pPr>
            <a:r>
              <a:rPr lang="pt-BR" dirty="0" smtClean="0"/>
              <a:t>Insegurança em relação à Roosevelt</a:t>
            </a:r>
          </a:p>
          <a:p>
            <a:pPr lvl="1">
              <a:lnSpc>
                <a:spcPct val="90000"/>
              </a:lnSpc>
            </a:pPr>
            <a:r>
              <a:rPr lang="pt-BR" dirty="0" err="1" smtClean="0"/>
              <a:t>Hoover</a:t>
            </a:r>
            <a:r>
              <a:rPr lang="pt-BR" dirty="0" smtClean="0"/>
              <a:t>: </a:t>
            </a:r>
            <a:r>
              <a:rPr lang="pt-BR" i="1" dirty="0" err="1" smtClean="0"/>
              <a:t>lame</a:t>
            </a:r>
            <a:r>
              <a:rPr lang="pt-BR" i="1" dirty="0" smtClean="0"/>
              <a:t> </a:t>
            </a:r>
            <a:r>
              <a:rPr lang="pt-BR" i="1" dirty="0" err="1" smtClean="0"/>
              <a:t>duck</a:t>
            </a:r>
            <a:endParaRPr lang="pt-BR" i="1" dirty="0" smtClean="0"/>
          </a:p>
          <a:p>
            <a:pPr lvl="1">
              <a:lnSpc>
                <a:spcPct val="90000"/>
              </a:lnSpc>
            </a:pPr>
            <a:r>
              <a:rPr lang="pt-BR" i="1" dirty="0" smtClean="0"/>
              <a:t>Comissão </a:t>
            </a:r>
            <a:r>
              <a:rPr lang="pt-BR" i="1" dirty="0" err="1" smtClean="0"/>
              <a:t>Pecora</a:t>
            </a:r>
            <a:r>
              <a:rPr lang="pt-BR" i="1" dirty="0" smtClean="0"/>
              <a:t> do Senado: credibilidade do sistema bancário</a:t>
            </a:r>
          </a:p>
          <a:p>
            <a:pPr lvl="2">
              <a:lnSpc>
                <a:spcPct val="90000"/>
              </a:lnSpc>
            </a:pPr>
            <a:r>
              <a:rPr lang="pt-BR" i="1" dirty="0" smtClean="0"/>
              <a:t>Desemprego: 1/3 da força de trabalho </a:t>
            </a:r>
          </a:p>
          <a:p>
            <a:pPr lvl="2">
              <a:lnSpc>
                <a:spcPct val="90000"/>
              </a:lnSpc>
            </a:pPr>
            <a:r>
              <a:rPr lang="pt-BR" i="1" dirty="0" smtClean="0"/>
              <a:t>Quebra de mais 1000 bancos</a:t>
            </a:r>
          </a:p>
        </p:txBody>
      </p:sp>
      <p:pic>
        <p:nvPicPr>
          <p:cNvPr id="45060" name="Picture 4" descr="A fotografia Migrant Mother, uma das fotos americanas mais famosas da década de 1930, mostrando Florence Owens Thompson, mãe de sete crianças, de 32 anos de idade, em Nipono, Califórnia, março de 1936, em busca de um emprego ou de ajuda social para sustentar sua familia. Seu marido havia perdido seu emprego em 1931, e morrera no mesmo ano.">
            <a:hlinkClick r:id="rId3" tooltip="A fotografia Migrant Mother, uma das fotos americanas mais famosas da década de 1930, mostrando Florence Owens Thompson, mãe de sete crianças, de 32 anos de idade, em Nipono, Califórnia, março de 1936, em busca de um emprego ou de ajuda social para sustentar sua familia. Seu marido havia perdido seu emprego em 1931, e morrera no mesmo ano."/>
          </p:cNvPr>
          <p:cNvPicPr>
            <a:picLocks noChangeAspect="1" noChangeArrowheads="1"/>
          </p:cNvPicPr>
          <p:nvPr/>
        </p:nvPicPr>
        <p:blipFill>
          <a:blip r:embed="rId4" cstate="print"/>
          <a:srcRect/>
          <a:stretch>
            <a:fillRect/>
          </a:stretch>
        </p:blipFill>
        <p:spPr bwMode="auto">
          <a:xfrm>
            <a:off x="5651500" y="620713"/>
            <a:ext cx="2990850" cy="3887787"/>
          </a:xfrm>
          <a:prstGeom prst="rect">
            <a:avLst/>
          </a:prstGeom>
          <a:noFill/>
        </p:spPr>
      </p:pic>
      <p:sp>
        <p:nvSpPr>
          <p:cNvPr id="45061" name="Text Box 5"/>
          <p:cNvSpPr txBox="1">
            <a:spLocks noChangeArrowheads="1"/>
          </p:cNvSpPr>
          <p:nvPr/>
        </p:nvSpPr>
        <p:spPr bwMode="auto">
          <a:xfrm>
            <a:off x="5399088" y="4724400"/>
            <a:ext cx="3744912" cy="2068513"/>
          </a:xfrm>
          <a:prstGeom prst="rect">
            <a:avLst/>
          </a:prstGeom>
          <a:noFill/>
          <a:ln w="9525">
            <a:noFill/>
            <a:miter lim="800000"/>
            <a:headEnd/>
            <a:tailEnd/>
          </a:ln>
          <a:effectLst/>
        </p:spPr>
        <p:txBody>
          <a:bodyPr>
            <a:spAutoFit/>
          </a:bodyPr>
          <a:lstStyle/>
          <a:p>
            <a:pPr>
              <a:spcBef>
                <a:spcPct val="50000"/>
              </a:spcBef>
            </a:pPr>
            <a:r>
              <a:rPr lang="pt-BR" i="1">
                <a:cs typeface="Arial" charset="0"/>
              </a:rPr>
              <a:t>Migrant Mother</a:t>
            </a:r>
            <a:r>
              <a:rPr lang="pt-BR">
                <a:cs typeface="Arial" charset="0"/>
              </a:rPr>
              <a:t> </a:t>
            </a:r>
          </a:p>
          <a:p>
            <a:pPr>
              <a:spcBef>
                <a:spcPct val="50000"/>
              </a:spcBef>
            </a:pPr>
            <a:r>
              <a:rPr lang="pt-BR" sz="1400">
                <a:cs typeface="Arial" charset="0"/>
              </a:rPr>
              <a:t>Florence Owens Thompson, mãe de 7 crianças, de 32 anos de idade, Califórnia, março de 1936, em busca de um emprego ou de ajuda social para sustentar sua família. Seu marido havia perdido seu emprego em 1931 e morrera no mesmo ano </a:t>
            </a:r>
          </a:p>
          <a:p>
            <a:pPr>
              <a:spcBef>
                <a:spcPct val="50000"/>
              </a:spcBef>
            </a:pPr>
            <a:r>
              <a:rPr lang="pt-BR" sz="1400">
                <a:cs typeface="Arial" charset="0"/>
              </a:rPr>
              <a:t>Foto: Dorothea Lange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trimônio Líquido">
  <a:themeElements>
    <a:clrScheme name="Patrimônio Líquid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atrimônio Líquid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trimônio Líquid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4474</TotalTime>
  <Words>2277</Words>
  <Application>Microsoft Office PowerPoint</Application>
  <PresentationFormat>Apresentação na tela (4:3)</PresentationFormat>
  <Paragraphs>362</Paragraphs>
  <Slides>26</Slides>
  <Notes>14</Notes>
  <HiddenSlides>1</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26</vt:i4>
      </vt:variant>
    </vt:vector>
  </HeadingPairs>
  <TitlesOfParts>
    <vt:vector size="28" baseType="lpstr">
      <vt:lpstr>Patrimônio Líquido</vt:lpstr>
      <vt:lpstr>Gráfico</vt:lpstr>
      <vt:lpstr>A recuperação no pós Crise: Roosevelt e o New Deal</vt:lpstr>
      <vt:lpstr>Os debates em torno do New Deal</vt:lpstr>
      <vt:lpstr>Historiadores e economistas</vt:lpstr>
      <vt:lpstr>New Deal um projeto bem concebido ? </vt:lpstr>
      <vt:lpstr>Apresentação do PowerPoint</vt:lpstr>
      <vt:lpstr>Apresentação do PowerPoint</vt:lpstr>
      <vt:lpstr>Apresentação do PowerPoint</vt:lpstr>
      <vt:lpstr>De Hoover a FDR ...</vt:lpstr>
      <vt:lpstr>EUA - 1932</vt:lpstr>
      <vt:lpstr>Herbert Hoover x Franklin Roosevelt</vt:lpstr>
      <vt:lpstr>Hoover: the right man, “in the right place at the wrong time” </vt:lpstr>
      <vt:lpstr>Apresentação do PowerPoint</vt:lpstr>
      <vt:lpstr>Roosevelt – New Deal</vt:lpstr>
      <vt:lpstr>Diferentes grupos juntos com Roosevelt</vt:lpstr>
      <vt:lpstr> Recuperação fases e características</vt:lpstr>
      <vt:lpstr>Apresentação do PowerPoint</vt:lpstr>
      <vt:lpstr>Action, Action Now</vt:lpstr>
      <vt:lpstr>Medidas do New Deal (1) </vt:lpstr>
      <vt:lpstr>Medidas do New Deal (2) </vt:lpstr>
      <vt:lpstr>Medidas do New Deal (3) </vt:lpstr>
      <vt:lpstr>Medidas do New Deal (4) </vt:lpstr>
      <vt:lpstr>Medidas do New Deal (5)</vt:lpstr>
      <vt:lpstr>Roosevelt e o déficit Público </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01: A Revolução Industrial</dc:title>
  <dc:creator>Familia Gremaud</dc:creator>
  <cp:lastModifiedBy>Matheus</cp:lastModifiedBy>
  <cp:revision>197</cp:revision>
  <dcterms:created xsi:type="dcterms:W3CDTF">2010-03-02T13:48:41Z</dcterms:created>
  <dcterms:modified xsi:type="dcterms:W3CDTF">2013-07-15T03:31:32Z</dcterms:modified>
</cp:coreProperties>
</file>