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58" r:id="rId4"/>
    <p:sldId id="260" r:id="rId5"/>
    <p:sldId id="261" r:id="rId6"/>
    <p:sldId id="262" r:id="rId7"/>
    <p:sldId id="263" r:id="rId8"/>
    <p:sldId id="280" r:id="rId9"/>
    <p:sldId id="281" r:id="rId10"/>
    <p:sldId id="288" r:id="rId11"/>
    <p:sldId id="289" r:id="rId12"/>
    <p:sldId id="291" r:id="rId13"/>
    <p:sldId id="292" r:id="rId14"/>
    <p:sldId id="286" r:id="rId15"/>
    <p:sldId id="287" r:id="rId16"/>
    <p:sldId id="296" r:id="rId17"/>
    <p:sldId id="294" r:id="rId18"/>
    <p:sldId id="295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4763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8014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9675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08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8852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3381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885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840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852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3390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5824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F0D1-CE98-4D4F-B217-568A42C8592A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3409-8B87-4793-827B-F305003B09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778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frm=1&amp;source=images&amp;cd=&amp;cad=rja&amp;uact=8&amp;ved=2ahUKEwiI5dv64avaAhUHDJAKHfmxBnsQjRx6BAgAEAU&amp;url=https://ifanatomia.wordpress.com/2012/06/04/musculo-levantador-da-escapula/&amp;psig=AOvVaw0LtnrOqQSY2YWhuCLGIAr6&amp;ust=152331424488178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com.br/url?sa=i&amp;rct=j&amp;q=&amp;esrc=s&amp;frm=1&amp;source=images&amp;cd=&amp;cad=rja&amp;uact=8&amp;ved=2ahUKEwjLy4fn4KvaAhXCx5AKHS2OB6gQjRx6BAgAEAU&amp;url=http://www.letempledelaforme.com/anatomie/anatomie/rhomboide.htm&amp;psig=AOvVaw3F4jXkbF3MtqB4SKs5mJZc&amp;ust=1523313893303869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s://www.google.com.br/url?sa=i&amp;rct=j&amp;q=&amp;esrc=s&amp;frm=1&amp;source=images&amp;cd=&amp;cad=rja&amp;uact=8&amp;ved=2ahUKEwi6x47F2qvaAhUGHJAKHdMMBWEQjRx6BAgAEAU&amp;url=https://www.auladeanatomia.com/novosite/sistemas/sistema-muscular/musculos-do-membro-superior/ombro/&amp;psig=AOvVaw3qAWuuTsAdYYpJ2JCzFM23&amp;ust=1523312250239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frm=1&amp;source=images&amp;cd=&amp;cad=rja&amp;uact=8&amp;ved=2ahUKEwjLy4fn4KvaAhXCx5AKHS2OB6gQjRx6BAgAEAU&amp;url=http://www.marcosentrenador.com/musculos-interesantes-iii-el-redondo-mayor&amp;psig=AOvVaw3F4jXkbF3MtqB4SKs5mJZc&amp;ust=1523313893303869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br/url?sa=i&amp;rct=j&amp;q=&amp;esrc=s&amp;frm=1&amp;source=images&amp;cd=&amp;cad=rja&amp;uact=8&amp;ved=2ahUKEwj-7cba26vaAhVIvJAKHTPxBXoQjRx6BAgAEAU&amp;url=http://anatomiaunam.blogspot.com/2011/01/musculo-deltoides_24.html&amp;psig=AOvVaw3qAWuuTsAdYYpJ2JCzFM23&amp;ust=152331225023995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frm=1&amp;source=images&amp;cd=&amp;cad=rja&amp;uact=8&amp;ved=2ahUKEwjLy4fn4KvaAhXCx5AKHS2OB6gQjRx6BAgAEAU&amp;url=https://www.auladeanatomia.com/novosite/sistemas/sistema-muscular/musculos-do-membro-superior/ombro/&amp;psig=AOvVaw3F4jXkbF3MtqB4SKs5mJZc&amp;ust=1523313893303869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28.jpeg"/><Relationship Id="rId2" Type="http://schemas.openxmlformats.org/officeDocument/2006/relationships/hyperlink" Target="http://www.google.com.br/url?sa=i&amp;rct=j&amp;q=&amp;esrc=s&amp;frm=1&amp;source=images&amp;cd=&amp;cad=rja&amp;uact=8&amp;ved=2ahUKEwjq6d-14avaAhVIHZAKHfR_CSMQjRx6BAgAEAU&amp;url=http://muscleanatomy.weebly.com/subscapularis.html&amp;psig=AOvVaw3F4jXkbF3MtqB4SKs5mJZc&amp;ust=15233138933038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br/url?sa=i&amp;rct=j&amp;q=&amp;esrc=s&amp;frm=1&amp;source=images&amp;cd=&amp;cad=rja&amp;uact=8&amp;ved=2ahUKEwi0z6LS4KvaAhVDfpAKHUdsBH4QjRx6BAgAEAU&amp;url=https://ifanatomia.wordpress.com/2012/06/06/musculo-supra-espinhal/&amp;psig=AOvVaw3F4jXkbF3MtqB4SKs5mJZc&amp;ust=1523313893303869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www.google.com.br/url?sa=i&amp;rct=j&amp;q=&amp;esrc=s&amp;frm=1&amp;source=images&amp;cd=&amp;cad=rja&amp;uact=8&amp;ved=2ahUKEwjLy4fn4KvaAhXCx5AKHS2OB6gQjRx6BAgAEAU&amp;url=https://giuliacantaluppi.wordpress.com/pgm-tecnica-tini-redondo-menor/&amp;psig=AOvVaw3F4jXkbF3MtqB4SKs5mJZc&amp;ust=1523313893303869" TargetMode="Externa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.br/url?sa=i&amp;rct=j&amp;q=&amp;esrc=s&amp;frm=1&amp;source=images&amp;cd=&amp;cad=rja&amp;uact=8&amp;ved=2ahUKEwjp6cWY6KvaAhUEgpAKHZkRDZEQjRx6BAgAEAU&amp;url=http://guidofierro.com/blog-2/5-cosas-a-saber-sobre-manguito-rotador/&amp;psig=AOvVaw02-7vS7D285-VV3Vjuo-Bp&amp;ust=15233157359637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br/url?sa=i&amp;rct=j&amp;q=&amp;esrc=s&amp;frm=1&amp;source=images&amp;cd=&amp;cad=rja&amp;uact=8&amp;ved=2ahUKEwjliqO56KvaAhVHhJAKHU68ACgQjRx6BAgAEAU&amp;url=https://www.portal10.info/apalpacao-do-ligamento-esterno-clavicular/&amp;psig=AOvVaw02-7vS7D285-VV3Vjuo-Bp&amp;ust=152331573596377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.br/url?sa=i&amp;rct=j&amp;q=&amp;esrc=s&amp;frm=1&amp;source=images&amp;cd=&amp;cad=rja&amp;uact=8&amp;ved=2ahUKEwi__I7j6KvaAhVFHpAKHRa-Dc4QjRx6BAgAEAU&amp;url=http://www.ortopediaesportiva.com.br/lesao-manguito-rotador/&amp;psig=AOvVaw21vGDUwPa7nWe9cNNxNyPU&amp;ust=152331608047702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2ahUKEwidhvD-ip_aAhXKFJAKHRBFDqoQjRx6BAgAEAU&amp;url=http://www.ebah.com.br/content/ABAAABL1cAJ/2-1-esqueleto-apendicular-superior-inferior&amp;psig=AOvVaw2oLL0v9i11EoaO3axdQ3CA&amp;ust=152287856186905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jq6d-14avaAhVIHZAKHfR_CSMQjRx6BAgAEAU&amp;url=http://muscleanatomy.weebly.com/subscapularis.html&amp;psig=AOvVaw3F4jXkbF3MtqB4SKs5mJZc&amp;ust=152331389330386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hyperlink" Target="http://www.google.com.br/url?sa=i&amp;rct=j&amp;q=&amp;esrc=s&amp;frm=1&amp;source=images&amp;cd=&amp;cad=rja&amp;uact=8&amp;ved=2ahUKEwj92_Gm1qvaAhWCgJAKHfc9D40QjRx6BAgAEAU&amp;url=http://summus-ci.blogspot.com/2013/05/membro-superior-ombro.html&amp;psig=AOvVaw1v3d0RON-I96aM6FjAP_7r&amp;ust=1523311050120469" TargetMode="External"/><Relationship Id="rId2" Type="http://schemas.openxmlformats.org/officeDocument/2006/relationships/hyperlink" Target="https://www.google.com.br/url?sa=i&amp;rct=j&amp;q=&amp;esrc=s&amp;frm=1&amp;source=images&amp;cd=&amp;cad=rja&amp;uact=8&amp;ved=2ahUKEwi8lenq0KvaAhVLlJAKHfF0BIUQjRx6BAgAEAU&amp;url=https://br.pinterest.com/pin/546905948479052224/&amp;psig=AOvVaw2wBbQ6-zpYwEyxmUH5jNsk&amp;ust=152330962007980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br/url?sa=i&amp;rct=j&amp;q=&amp;esrc=s&amp;frm=1&amp;source=images&amp;cd=&amp;cad=rja&amp;uact=8&amp;ved=&amp;url=https://www.pinterest.com.mx/pin/18507048449821680/&amp;psig=AOvVaw2wBbQ6-zpYwEyxmUH5jNsk&amp;ust=15233096200798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Ossos, articulações e músculos da cintura escapular</a:t>
            </a:r>
            <a:r>
              <a:rPr lang="pt-BR" sz="9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1200" b="1" dirty="0" smtClean="0">
                <a:solidFill>
                  <a:schemeClr val="accent1">
                    <a:lumMod val="75000"/>
                  </a:schemeClr>
                </a:solidFill>
              </a:rPr>
              <a:t>e da articulação </a:t>
            </a:r>
            <a:r>
              <a:rPr lang="pt-BR" altLang="pt-BR" sz="11200" b="1" dirty="0" err="1" smtClean="0">
                <a:solidFill>
                  <a:schemeClr val="accent1">
                    <a:lumMod val="75000"/>
                  </a:schemeClr>
                </a:solidFill>
              </a:rPr>
              <a:t>escápulo</a:t>
            </a:r>
            <a:r>
              <a:rPr lang="pt-BR" altLang="pt-BR" sz="11200" b="1" dirty="0" smtClean="0">
                <a:solidFill>
                  <a:schemeClr val="accent1">
                    <a:lumMod val="75000"/>
                  </a:schemeClr>
                </a:solidFill>
              </a:rPr>
              <a:t>-umeral</a:t>
            </a:r>
            <a:r>
              <a:rPr lang="pt-BR" altLang="pt-BR" sz="1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pt-BR" sz="1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17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016" y="381000"/>
            <a:ext cx="83164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2.1. Superficiais </a:t>
            </a:r>
            <a:endParaRPr lang="pt-BR" alt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314" name="AutoShape 2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 descr="Resultado de imagem para musculos do dor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64832" cy="5005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5652120" y="501317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0131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Trapézio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4860032" y="3356992"/>
            <a:ext cx="1008112" cy="1656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2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4016" y="381000"/>
            <a:ext cx="83164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2.2. Profundos </a:t>
            </a:r>
            <a:endParaRPr lang="pt-BR" alt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824536" cy="490700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AutoShape 2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6" name="AutoShape 4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Resultado de imagem para musculo levantador da escapul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234" y="1412776"/>
            <a:ext cx="2230814" cy="2592288"/>
          </a:xfrm>
          <a:prstGeom prst="rect">
            <a:avLst/>
          </a:prstGeom>
          <a:noFill/>
        </p:spPr>
      </p:pic>
      <p:pic>
        <p:nvPicPr>
          <p:cNvPr id="8" name="Picture 6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73016"/>
            <a:ext cx="2705472" cy="2918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24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Resultado de imagem para musculo deltoi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37" y="1628800"/>
            <a:ext cx="4715295" cy="4475164"/>
          </a:xfrm>
          <a:prstGeom prst="rect">
            <a:avLst/>
          </a:prstGeom>
          <a:noFill/>
        </p:spPr>
      </p:pic>
      <p:pic>
        <p:nvPicPr>
          <p:cNvPr id="34822" name="Picture 6" descr="Resultado de imagem para musculo deltoi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33436"/>
            <a:ext cx="3672408" cy="5063908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0040" y="381000"/>
            <a:ext cx="8316416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2.3. </a:t>
            </a:r>
            <a:r>
              <a:rPr lang="pt-BR" altLang="pt-B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Escápulo-umerais</a:t>
            </a:r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(intrínsecos do ombro) </a:t>
            </a:r>
            <a:endParaRPr lang="pt-BR" altLang="pt-BR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7584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M. </a:t>
            </a:r>
            <a:r>
              <a:rPr lang="pt-BR" b="1" dirty="0" err="1" smtClean="0"/>
              <a:t>deltóide</a:t>
            </a:r>
            <a:endParaRPr lang="pt-BR" b="1" dirty="0"/>
          </a:p>
        </p:txBody>
      </p:sp>
      <p:pic>
        <p:nvPicPr>
          <p:cNvPr id="10" name="Picture 2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628800"/>
            <a:ext cx="4590890" cy="4548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CaixaDeTexto 10"/>
          <p:cNvSpPr txBox="1"/>
          <p:nvPr/>
        </p:nvSpPr>
        <p:spPr>
          <a:xfrm>
            <a:off x="3059832" y="465313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M. redondo </a:t>
            </a:r>
          </a:p>
          <a:p>
            <a:pPr algn="ctr"/>
            <a:r>
              <a:rPr lang="pt-BR" b="1" dirty="0" smtClean="0"/>
              <a:t>maior</a:t>
            </a:r>
            <a:endParaRPr lang="pt-BR" b="1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6084168" y="4509120"/>
            <a:ext cx="72008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164288" y="4293096"/>
            <a:ext cx="648072" cy="72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6732240" y="4661520"/>
            <a:ext cx="224408" cy="56768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 para a direita 17"/>
          <p:cNvSpPr/>
          <p:nvPr/>
        </p:nvSpPr>
        <p:spPr>
          <a:xfrm rot="11002317">
            <a:off x="3995936" y="537321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em forma de U 21"/>
          <p:cNvSpPr/>
          <p:nvPr/>
        </p:nvSpPr>
        <p:spPr>
          <a:xfrm rot="12072541" flipV="1">
            <a:off x="4169025" y="3679378"/>
            <a:ext cx="576064" cy="45284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5842" name="AutoShape 2" descr="Resultado de imagem para musculo supra espinha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08300"/>
            <a:ext cx="3456806" cy="303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4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67" y="3796719"/>
            <a:ext cx="3443093" cy="30166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53640"/>
            <a:ext cx="8229600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posteriores</a:t>
            </a:r>
          </a:p>
          <a:p>
            <a:pPr algn="ctr"/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2.3. </a:t>
            </a:r>
            <a:r>
              <a:rPr lang="pt-BR" altLang="pt-BR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Escápulo-umerais</a:t>
            </a:r>
            <a: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br>
              <a:rPr lang="pt-BR" alt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pt-BR" altLang="pt-BR" sz="2800" b="1" dirty="0" smtClean="0"/>
              <a:t>MANGUITO ROTADOR</a:t>
            </a:r>
            <a:endParaRPr lang="pt-BR" altLang="pt-BR" b="1" dirty="0"/>
          </a:p>
        </p:txBody>
      </p:sp>
      <p:pic>
        <p:nvPicPr>
          <p:cNvPr id="10" name="Picture 4" descr="Resultado de imagem para musculo supra espinha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3" y="1035400"/>
            <a:ext cx="2811809" cy="268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6" descr="Resultado de imagem para musculo supra espinha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6362" y="908720"/>
            <a:ext cx="2780134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Seta entalhada para a direita 11"/>
          <p:cNvSpPr/>
          <p:nvPr/>
        </p:nvSpPr>
        <p:spPr>
          <a:xfrm>
            <a:off x="2699792" y="1916832"/>
            <a:ext cx="504056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em forma de U 12"/>
          <p:cNvSpPr/>
          <p:nvPr/>
        </p:nvSpPr>
        <p:spPr>
          <a:xfrm>
            <a:off x="8388424" y="1844824"/>
            <a:ext cx="504056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forma de U 13"/>
          <p:cNvSpPr/>
          <p:nvPr/>
        </p:nvSpPr>
        <p:spPr>
          <a:xfrm>
            <a:off x="3635896" y="5157192"/>
            <a:ext cx="504056" cy="36004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a direita 16"/>
          <p:cNvSpPr/>
          <p:nvPr/>
        </p:nvSpPr>
        <p:spPr>
          <a:xfrm>
            <a:off x="4860032" y="5157192"/>
            <a:ext cx="576064" cy="57606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Manguito rotador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8916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78549"/>
            <a:ext cx="3528392" cy="5462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8" name="Picture 6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4829175" cy="3362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Seta para a direita listrada 6"/>
          <p:cNvSpPr/>
          <p:nvPr/>
        </p:nvSpPr>
        <p:spPr>
          <a:xfrm rot="18165922">
            <a:off x="6389185" y="3256147"/>
            <a:ext cx="815917" cy="50405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Lesões do manguito rotador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Resultado de imagem para manguito rotador les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91348"/>
            <a:ext cx="7042490" cy="478998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5263" y="958850"/>
            <a:ext cx="8753475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 b="1" dirty="0" err="1" smtClean="0">
                <a:solidFill>
                  <a:schemeClr val="tx2"/>
                </a:solidFill>
              </a:rPr>
              <a:t>M.m</a:t>
            </a:r>
            <a:r>
              <a:rPr lang="pt-BR" altLang="pt-BR" sz="3600" b="1" dirty="0">
                <a:solidFill>
                  <a:schemeClr val="tx2"/>
                </a:solidFill>
              </a:rPr>
              <a:t>. que movimentam a </a:t>
            </a:r>
            <a:r>
              <a:rPr lang="pt-BR" altLang="pt-BR" sz="3600" b="1" dirty="0" smtClean="0">
                <a:solidFill>
                  <a:schemeClr val="tx2"/>
                </a:solidFill>
              </a:rPr>
              <a:t>cintura </a:t>
            </a:r>
            <a:r>
              <a:rPr lang="pt-BR" altLang="pt-BR" sz="3600" b="1" dirty="0">
                <a:solidFill>
                  <a:schemeClr val="tx2"/>
                </a:solidFill>
              </a:rPr>
              <a:t>escapular</a:t>
            </a:r>
          </a:p>
          <a:p>
            <a:pPr algn="ctr"/>
            <a:endParaRPr lang="pt-BR" altLang="pt-BR" sz="3600" b="1" dirty="0"/>
          </a:p>
          <a:p>
            <a:r>
              <a:rPr lang="pt-BR" altLang="pt-BR" sz="2400" b="1" dirty="0"/>
              <a:t>Elevação: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m. elevador da escápula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fibras superiores do m. trapézio</a:t>
            </a:r>
          </a:p>
          <a:p>
            <a:endParaRPr lang="pt-BR" altLang="pt-BR" sz="2400" dirty="0"/>
          </a:p>
          <a:p>
            <a:r>
              <a:rPr lang="pt-BR" altLang="pt-BR" sz="2400" b="1" dirty="0"/>
              <a:t>Abaixamento: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fibras inferiores do m. trapézio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      m. peitoral menor</a:t>
            </a:r>
          </a:p>
          <a:p>
            <a:endParaRPr lang="pt-BR" altLang="pt-BR" sz="2400" dirty="0">
              <a:solidFill>
                <a:srgbClr val="CC3300"/>
              </a:solidFill>
            </a:endParaRPr>
          </a:p>
          <a:p>
            <a:r>
              <a:rPr lang="pt-BR" altLang="pt-BR" sz="2400" b="1" dirty="0" err="1"/>
              <a:t>Retropulsão</a:t>
            </a:r>
            <a:r>
              <a:rPr lang="pt-BR" altLang="pt-BR" sz="2400" b="1" dirty="0"/>
              <a:t>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fibras médias do m. trapézio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  </a:t>
            </a:r>
            <a:r>
              <a:rPr lang="pt-BR" altLang="pt-BR" sz="2400" b="1" dirty="0" err="1">
                <a:solidFill>
                  <a:srgbClr val="CC3300"/>
                </a:solidFill>
              </a:rPr>
              <a:t>m.m</a:t>
            </a:r>
            <a:r>
              <a:rPr lang="pt-BR" altLang="pt-BR" sz="2400" b="1" dirty="0">
                <a:solidFill>
                  <a:srgbClr val="CC3300"/>
                </a:solidFill>
              </a:rPr>
              <a:t>. </a:t>
            </a:r>
            <a:r>
              <a:rPr lang="pt-BR" altLang="pt-BR" sz="2400" b="1" dirty="0" err="1">
                <a:solidFill>
                  <a:srgbClr val="CC3300"/>
                </a:solidFill>
              </a:rPr>
              <a:t>rombóides</a:t>
            </a:r>
            <a:r>
              <a:rPr lang="pt-BR" altLang="pt-BR" sz="2400" b="1" dirty="0">
                <a:solidFill>
                  <a:srgbClr val="CC3300"/>
                </a:solidFill>
              </a:rPr>
              <a:t> maior e menor</a:t>
            </a:r>
          </a:p>
          <a:p>
            <a:endParaRPr lang="pt-BR" altLang="pt-BR" sz="2400" dirty="0">
              <a:solidFill>
                <a:srgbClr val="CC3300"/>
              </a:solidFill>
            </a:endParaRPr>
          </a:p>
          <a:p>
            <a:r>
              <a:rPr lang="pt-BR" altLang="pt-BR" sz="2400" b="1" dirty="0" err="1"/>
              <a:t>Antepulsão</a:t>
            </a:r>
            <a:r>
              <a:rPr lang="pt-BR" altLang="pt-BR" sz="2400" b="1" dirty="0"/>
              <a:t>:</a:t>
            </a:r>
            <a:r>
              <a:rPr lang="pt-BR" altLang="pt-BR" sz="2400" dirty="0"/>
              <a:t> </a:t>
            </a:r>
            <a:r>
              <a:rPr lang="pt-BR" altLang="pt-BR" sz="2400" b="1" dirty="0">
                <a:solidFill>
                  <a:srgbClr val="CC3300"/>
                </a:solidFill>
              </a:rPr>
              <a:t>m. </a:t>
            </a:r>
            <a:r>
              <a:rPr lang="pt-BR" altLang="pt-BR" sz="2400" b="1" dirty="0" err="1">
                <a:solidFill>
                  <a:srgbClr val="CC3300"/>
                </a:solidFill>
              </a:rPr>
              <a:t>serrátil</a:t>
            </a:r>
            <a:r>
              <a:rPr lang="pt-BR" altLang="pt-BR" sz="2400" b="1" dirty="0">
                <a:solidFill>
                  <a:srgbClr val="CC3300"/>
                </a:solidFill>
              </a:rPr>
              <a:t> anterior</a:t>
            </a:r>
          </a:p>
          <a:p>
            <a:r>
              <a:rPr lang="pt-BR" altLang="pt-BR" sz="2400" b="1" dirty="0">
                <a:solidFill>
                  <a:srgbClr val="CC3300"/>
                </a:solidFill>
              </a:rPr>
              <a:t>                     m. peitoral menor</a:t>
            </a:r>
          </a:p>
        </p:txBody>
      </p:sp>
    </p:spTree>
    <p:extLst>
      <p:ext uri="{BB962C8B-B14F-4D97-AF65-F5344CB8AC3E}">
        <p14:creationId xmlns="" xmlns:p14="http://schemas.microsoft.com/office/powerpoint/2010/main" val="1667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957263"/>
            <a:ext cx="7073900" cy="4953000"/>
            <a:chOff x="1392" y="960"/>
            <a:chExt cx="3496" cy="244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60"/>
              <a:ext cx="1554" cy="242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" y="960"/>
              <a:ext cx="1590" cy="2448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2" descr="C:\Gray\F66122-007-f025a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156"/>
          <a:stretch>
            <a:fillRect/>
          </a:stretch>
        </p:blipFill>
        <p:spPr bwMode="auto">
          <a:xfrm>
            <a:off x="2915816" y="3861048"/>
            <a:ext cx="3210277" cy="27915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248671" y="44624"/>
            <a:ext cx="46466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dirty="0"/>
              <a:t>Epífise proximal do </a:t>
            </a:r>
            <a:r>
              <a:rPr lang="pt-BR" altLang="pt-BR" sz="2800" b="1" dirty="0" smtClean="0"/>
              <a:t>úmero</a:t>
            </a:r>
            <a:endParaRPr lang="pt-BR" altLang="pt-BR" sz="2800" b="1" dirty="0"/>
          </a:p>
          <a:p>
            <a:pPr algn="ctr"/>
            <a:r>
              <a:rPr lang="pt-BR" altLang="pt-BR" sz="2000" b="1" dirty="0"/>
              <a:t>Art. </a:t>
            </a:r>
            <a:r>
              <a:rPr lang="pt-BR" altLang="pt-BR" sz="2000" b="1" dirty="0" err="1" smtClean="0"/>
              <a:t>Escápulo</a:t>
            </a:r>
            <a:r>
              <a:rPr lang="pt-BR" altLang="pt-BR" sz="2000" b="1" dirty="0" smtClean="0"/>
              <a:t>-umeral </a:t>
            </a:r>
            <a:r>
              <a:rPr lang="pt-BR" altLang="pt-BR" sz="2000" b="1" dirty="0">
                <a:solidFill>
                  <a:srgbClr val="FF0000"/>
                </a:solidFill>
              </a:rPr>
              <a:t>(diartrose </a:t>
            </a:r>
            <a:r>
              <a:rPr lang="pt-BR" altLang="pt-BR" sz="2000" b="1" dirty="0" err="1">
                <a:solidFill>
                  <a:srgbClr val="FF0000"/>
                </a:solidFill>
              </a:rPr>
              <a:t>esferóide</a:t>
            </a:r>
            <a:r>
              <a:rPr lang="pt-BR" altLang="pt-BR" sz="20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7679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50"/>
            <a:ext cx="3771900" cy="37242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600200"/>
            <a:ext cx="3482975" cy="4038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63888" y="584528"/>
            <a:ext cx="5122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800" b="1" dirty="0"/>
              <a:t>Art. </a:t>
            </a:r>
            <a:r>
              <a:rPr lang="pt-BR" altLang="pt-BR" sz="2800" b="1" dirty="0" err="1" smtClean="0"/>
              <a:t>Escápulo</a:t>
            </a:r>
            <a:r>
              <a:rPr lang="pt-BR" altLang="pt-BR" sz="2800" b="1" dirty="0" smtClean="0"/>
              <a:t>-umeral</a:t>
            </a:r>
            <a:endParaRPr lang="pt-BR" altLang="pt-BR" sz="2800" b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4869160"/>
            <a:ext cx="3181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/>
              <a:t>LL</a:t>
            </a:r>
            <a:r>
              <a:rPr lang="pt-BR" altLang="pt-BR" sz="2800" dirty="0"/>
              <a:t> - flexão/extensão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77800" y="5301208"/>
            <a:ext cx="3241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/>
              <a:t>AP</a:t>
            </a:r>
            <a:r>
              <a:rPr lang="pt-BR" altLang="pt-BR" sz="2800" dirty="0"/>
              <a:t> - adução/abdução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93675" y="5733256"/>
            <a:ext cx="421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 b="1" dirty="0"/>
              <a:t>CP</a:t>
            </a:r>
            <a:r>
              <a:rPr lang="pt-BR" altLang="pt-BR" sz="2800" dirty="0"/>
              <a:t> - rotação interna/externa</a:t>
            </a:r>
          </a:p>
        </p:txBody>
      </p:sp>
    </p:spTree>
    <p:extLst>
      <p:ext uri="{BB962C8B-B14F-4D97-AF65-F5344CB8AC3E}">
        <p14:creationId xmlns="" xmlns:p14="http://schemas.microsoft.com/office/powerpoint/2010/main" val="24550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1576" y="188640"/>
            <a:ext cx="8753475" cy="649408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pt-BR" altLang="pt-BR" sz="2800" b="1" dirty="0" err="1" smtClean="0">
                <a:solidFill>
                  <a:srgbClr val="FF0000"/>
                </a:solidFill>
              </a:rPr>
              <a:t>M.m</a:t>
            </a:r>
            <a:r>
              <a:rPr lang="pt-BR" altLang="pt-BR" sz="2800" b="1" dirty="0">
                <a:solidFill>
                  <a:srgbClr val="FF0000"/>
                </a:solidFill>
              </a:rPr>
              <a:t>. que movimentam a art. </a:t>
            </a:r>
            <a:r>
              <a:rPr lang="pt-BR" altLang="pt-BR" sz="2800" b="1" dirty="0" err="1" smtClean="0">
                <a:solidFill>
                  <a:srgbClr val="FF0000"/>
                </a:solidFill>
              </a:rPr>
              <a:t>escápulo</a:t>
            </a:r>
            <a:r>
              <a:rPr lang="pt-BR" altLang="pt-BR" sz="2800" b="1" dirty="0" smtClean="0">
                <a:solidFill>
                  <a:srgbClr val="FF0000"/>
                </a:solidFill>
              </a:rPr>
              <a:t>-umeral</a:t>
            </a:r>
          </a:p>
          <a:p>
            <a:pPr algn="ctr"/>
            <a:endParaRPr lang="pt-BR" altLang="pt-BR" sz="2800" b="1" dirty="0">
              <a:solidFill>
                <a:srgbClr val="FF0000"/>
              </a:solidFill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flexão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:   </a:t>
            </a:r>
            <a:r>
              <a:rPr lang="pt-BR" altLang="pt-BR" sz="2000" b="1" dirty="0" smtClean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  m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. </a:t>
            </a:r>
            <a:r>
              <a:rPr lang="pt-BR" altLang="pt-BR" sz="2000" b="1" dirty="0" err="1">
                <a:solidFill>
                  <a:srgbClr val="FF0000"/>
                </a:solidFill>
                <a:latin typeface="Tms Rmn"/>
                <a:cs typeface="Times New Roman" pitchFamily="18" charset="0"/>
              </a:rPr>
              <a:t>córaco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-braquial</a:t>
            </a:r>
            <a:endParaRPr lang="en-US" altLang="pt-BR" sz="2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fibras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anteriores do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deltóide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m. peitoral maior 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(FIBRAS CLAVICULARES)</a:t>
            </a:r>
          </a:p>
          <a:p>
            <a:r>
              <a:rPr lang="pt-BR" altLang="pt-BR" sz="900" b="1" dirty="0">
                <a:latin typeface="Tms Rmn"/>
                <a:cs typeface="Times New Roman" pitchFamily="18" charset="0"/>
              </a:rPr>
              <a:t>	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     </a:t>
            </a:r>
            <a:r>
              <a:rPr lang="pt-BR" altLang="pt-BR" sz="900" b="1" dirty="0" smtClean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 </a:t>
            </a:r>
            <a:r>
              <a:rPr lang="pt-BR" altLang="pt-BR" sz="2000" b="1" dirty="0" smtClean="0">
                <a:solidFill>
                  <a:srgbClr val="FF0000"/>
                </a:solidFill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.  bíceps braquial</a:t>
            </a:r>
            <a:endParaRPr lang="en-US" altLang="pt-BR" sz="2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extensão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   </a:t>
            </a:r>
            <a:r>
              <a:rPr lang="pt-BR" altLang="pt-BR" sz="2000" b="1" dirty="0" smtClean="0">
                <a:solidFill>
                  <a:schemeClr val="tx2"/>
                </a:solidFill>
                <a:latin typeface="Tms Rmn"/>
                <a:cs typeface="Times New Roman" pitchFamily="18" charset="0"/>
              </a:rPr>
              <a:t>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fibras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posteriores do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deltóide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m. grande dorsal</a:t>
            </a: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</a:t>
            </a:r>
            <a:r>
              <a:rPr lang="pt-BR" altLang="pt-BR" sz="2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m. tríceps braquial 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(CABEÇA</a:t>
            </a:r>
            <a:r>
              <a:rPr lang="pt-BR" altLang="pt-BR" sz="14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 </a:t>
            </a:r>
            <a:r>
              <a:rPr lang="pt-BR" altLang="pt-BR" sz="9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LONGA)</a:t>
            </a:r>
            <a:endParaRPr lang="en-US" altLang="pt-BR" sz="9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abdução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   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supra-espinhoso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fibras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médias do 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deltóide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adução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   m. redondo maior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. grande dorsal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. peitoral maior </a:t>
            </a:r>
            <a:r>
              <a:rPr lang="pt-BR" altLang="pt-BR" sz="1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(FIBRAS ESTERNAIS)</a:t>
            </a:r>
            <a:endParaRPr lang="en-US" altLang="pt-BR" sz="1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rotação interna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  </a:t>
            </a:r>
            <a:r>
              <a:rPr lang="pt-BR" altLang="pt-BR" sz="2000" b="1" dirty="0" smtClean="0">
                <a:solidFill>
                  <a:schemeClr val="tx2"/>
                </a:solidFill>
                <a:latin typeface="Tms Rmn"/>
                <a:cs typeface="Times New Roman" pitchFamily="18" charset="0"/>
              </a:rPr>
              <a:t>    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m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.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subescapular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       m. grande dorsal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       m. peitoral maior </a:t>
            </a:r>
            <a:r>
              <a:rPr lang="pt-BR" altLang="pt-BR" sz="1000" b="1" dirty="0">
                <a:solidFill>
                  <a:srgbClr val="FF0000"/>
                </a:solidFill>
                <a:latin typeface="Tms Rmn"/>
                <a:cs typeface="Times New Roman" pitchFamily="18" charset="0"/>
              </a:rPr>
              <a:t>(FIBRAS ESTERNAIS)</a:t>
            </a:r>
            <a:endParaRPr lang="en-US" altLang="pt-BR" sz="2000" b="1" dirty="0">
              <a:solidFill>
                <a:srgbClr val="FF0000"/>
              </a:solidFill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       </a:t>
            </a:r>
            <a:r>
              <a:rPr lang="en-US" altLang="pt-BR" sz="2000" b="1" dirty="0">
                <a:latin typeface="Tms Rmn"/>
                <a:cs typeface="Times New Roman" pitchFamily="18" charset="0"/>
              </a:rPr>
              <a:t>m. </a:t>
            </a:r>
            <a:r>
              <a:rPr lang="en-US" altLang="pt-BR" sz="2000" b="1" dirty="0" err="1">
                <a:latin typeface="Tms Rmn"/>
                <a:cs typeface="Times New Roman" pitchFamily="18" charset="0"/>
              </a:rPr>
              <a:t>redondo</a:t>
            </a:r>
            <a:r>
              <a:rPr lang="en-US" altLang="pt-BR" sz="2000" b="1" dirty="0">
                <a:latin typeface="Tms Rmn"/>
                <a:cs typeface="Times New Roman" pitchFamily="18" charset="0"/>
              </a:rPr>
              <a:t> </a:t>
            </a:r>
            <a:r>
              <a:rPr lang="en-US" altLang="pt-BR" sz="2000" b="1" dirty="0" err="1">
                <a:latin typeface="Tms Rmn"/>
                <a:cs typeface="Times New Roman" pitchFamily="18" charset="0"/>
              </a:rPr>
              <a:t>maior</a:t>
            </a:r>
            <a:endParaRPr lang="pt-BR" altLang="pt-BR" sz="2000" b="1" dirty="0"/>
          </a:p>
          <a:p>
            <a:r>
              <a:rPr lang="pt-BR" altLang="pt-BR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rotação externa</a:t>
            </a:r>
            <a:r>
              <a:rPr lang="pt-BR" altLang="pt-BR" sz="2000" b="1" dirty="0">
                <a:solidFill>
                  <a:schemeClr val="tx2"/>
                </a:solidFill>
                <a:latin typeface="Tms Rmn"/>
                <a:cs typeface="Times New Roman" pitchFamily="18" charset="0"/>
              </a:rPr>
              <a:t>: 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m. </a:t>
            </a:r>
            <a:r>
              <a:rPr lang="pt-BR" altLang="pt-BR" sz="2000" b="1" dirty="0" err="1">
                <a:latin typeface="Tms Rmn"/>
                <a:cs typeface="Times New Roman" pitchFamily="18" charset="0"/>
              </a:rPr>
              <a:t>infra-espinhoso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  <a:p>
            <a:r>
              <a:rPr lang="pt-BR" altLang="pt-BR" sz="2000" b="1" dirty="0">
                <a:latin typeface="Tms Rmn"/>
                <a:cs typeface="Times New Roman" pitchFamily="18" charset="0"/>
              </a:rPr>
              <a:t>	              </a:t>
            </a:r>
            <a:r>
              <a:rPr lang="pt-BR" altLang="pt-BR" sz="2000" b="1" dirty="0" smtClean="0">
                <a:latin typeface="Tms Rmn"/>
                <a:cs typeface="Times New Roman" pitchFamily="18" charset="0"/>
              </a:rPr>
              <a:t> </a:t>
            </a:r>
            <a:r>
              <a:rPr lang="pt-BR" altLang="pt-BR" sz="2000" b="1" dirty="0">
                <a:latin typeface="Tms Rmn"/>
                <a:cs typeface="Times New Roman" pitchFamily="18" charset="0"/>
              </a:rPr>
              <a:t>m. redondo menor</a:t>
            </a:r>
            <a:endParaRPr lang="en-US" altLang="pt-BR" sz="2000" b="1" dirty="0">
              <a:latin typeface="Tms Rmn"/>
              <a:cs typeface="Times New Roman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260648"/>
            <a:ext cx="7107088" cy="45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43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7146"/>
            <a:ext cx="8784976" cy="13456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ANATOMIA TOPOGRÁFICA DOS MEMBROS SUPERIORES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1600201"/>
            <a:ext cx="4618856" cy="676671"/>
          </a:xfrm>
          <a:ln>
            <a:solidFill>
              <a:schemeClr val="tx2"/>
            </a:solidFill>
          </a:ln>
        </p:spPr>
        <p:txBody>
          <a:bodyPr/>
          <a:lstStyle/>
          <a:p>
            <a:pPr algn="ctr">
              <a:buNone/>
            </a:pPr>
            <a:r>
              <a:rPr lang="pt-BR" dirty="0" smtClean="0"/>
              <a:t>Áreas de transição</a:t>
            </a:r>
            <a:endParaRPr lang="pt-BR" dirty="0"/>
          </a:p>
        </p:txBody>
      </p:sp>
      <p:pic>
        <p:nvPicPr>
          <p:cNvPr id="32772" name="Picture 4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536562"/>
            <a:ext cx="3096343" cy="52048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4932040" y="2636912"/>
            <a:ext cx="33123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dirty="0" smtClean="0"/>
              <a:t>Axila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32040" y="3212976"/>
            <a:ext cx="33123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FF0000"/>
                </a:solidFill>
              </a:rPr>
              <a:t>Fossa cubital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4048" y="3933056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2"/>
                </a:solidFill>
              </a:rPr>
              <a:t>Túnel do carpo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2047113" y="2355121"/>
            <a:ext cx="825594" cy="796042"/>
          </a:xfrm>
          <a:custGeom>
            <a:avLst/>
            <a:gdLst>
              <a:gd name="connsiteX0" fmla="*/ 63041 w 825594"/>
              <a:gd name="connsiteY0" fmla="*/ 233334 h 796042"/>
              <a:gd name="connsiteX1" fmla="*/ 63041 w 825594"/>
              <a:gd name="connsiteY1" fmla="*/ 233334 h 796042"/>
              <a:gd name="connsiteX2" fmla="*/ 34905 w 825594"/>
              <a:gd name="connsiteY2" fmla="*/ 359944 h 796042"/>
              <a:gd name="connsiteX3" fmla="*/ 6770 w 825594"/>
              <a:gd name="connsiteY3" fmla="*/ 697568 h 796042"/>
              <a:gd name="connsiteX4" fmla="*/ 6770 w 825594"/>
              <a:gd name="connsiteY4" fmla="*/ 697568 h 796042"/>
              <a:gd name="connsiteX5" fmla="*/ 358462 w 825594"/>
              <a:gd name="connsiteY5" fmla="*/ 683501 h 796042"/>
              <a:gd name="connsiteX6" fmla="*/ 400665 w 825594"/>
              <a:gd name="connsiteY6" fmla="*/ 711636 h 796042"/>
              <a:gd name="connsiteX7" fmla="*/ 456936 w 825594"/>
              <a:gd name="connsiteY7" fmla="*/ 796042 h 796042"/>
              <a:gd name="connsiteX8" fmla="*/ 456936 w 825594"/>
              <a:gd name="connsiteY8" fmla="*/ 796042 h 796042"/>
              <a:gd name="connsiteX9" fmla="*/ 499139 w 825594"/>
              <a:gd name="connsiteY9" fmla="*/ 655365 h 796042"/>
              <a:gd name="connsiteX10" fmla="*/ 527275 w 825594"/>
              <a:gd name="connsiteY10" fmla="*/ 613162 h 796042"/>
              <a:gd name="connsiteX11" fmla="*/ 569478 w 825594"/>
              <a:gd name="connsiteY11" fmla="*/ 542824 h 796042"/>
              <a:gd name="connsiteX12" fmla="*/ 611681 w 825594"/>
              <a:gd name="connsiteY12" fmla="*/ 444350 h 796042"/>
              <a:gd name="connsiteX13" fmla="*/ 625749 w 825594"/>
              <a:gd name="connsiteY13" fmla="*/ 402147 h 796042"/>
              <a:gd name="connsiteX14" fmla="*/ 653884 w 825594"/>
              <a:gd name="connsiteY14" fmla="*/ 374011 h 796042"/>
              <a:gd name="connsiteX15" fmla="*/ 682019 w 825594"/>
              <a:gd name="connsiteY15" fmla="*/ 331808 h 796042"/>
              <a:gd name="connsiteX16" fmla="*/ 738290 w 825594"/>
              <a:gd name="connsiteY16" fmla="*/ 233334 h 796042"/>
              <a:gd name="connsiteX17" fmla="*/ 808629 w 825594"/>
              <a:gd name="connsiteY17" fmla="*/ 177064 h 796042"/>
              <a:gd name="connsiteX18" fmla="*/ 808629 w 825594"/>
              <a:gd name="connsiteY18" fmla="*/ 162996 h 796042"/>
              <a:gd name="connsiteX19" fmla="*/ 808629 w 825594"/>
              <a:gd name="connsiteY19" fmla="*/ 162996 h 796042"/>
              <a:gd name="connsiteX20" fmla="*/ 794561 w 825594"/>
              <a:gd name="connsiteY20" fmla="*/ 22319 h 796042"/>
              <a:gd name="connsiteX21" fmla="*/ 710155 w 825594"/>
              <a:gd name="connsiteY21" fmla="*/ 50454 h 796042"/>
              <a:gd name="connsiteX22" fmla="*/ 499139 w 825594"/>
              <a:gd name="connsiteY22" fmla="*/ 78590 h 796042"/>
              <a:gd name="connsiteX23" fmla="*/ 456936 w 825594"/>
              <a:gd name="connsiteY23" fmla="*/ 92657 h 796042"/>
              <a:gd name="connsiteX24" fmla="*/ 358462 w 825594"/>
              <a:gd name="connsiteY24" fmla="*/ 120793 h 796042"/>
              <a:gd name="connsiteX25" fmla="*/ 316259 w 825594"/>
              <a:gd name="connsiteY25" fmla="*/ 148928 h 796042"/>
              <a:gd name="connsiteX26" fmla="*/ 231853 w 825594"/>
              <a:gd name="connsiteY26" fmla="*/ 177064 h 796042"/>
              <a:gd name="connsiteX27" fmla="*/ 105244 w 825594"/>
              <a:gd name="connsiteY27" fmla="*/ 247402 h 796042"/>
              <a:gd name="connsiteX28" fmla="*/ 63041 w 825594"/>
              <a:gd name="connsiteY28" fmla="*/ 233334 h 79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25594" h="796042">
                <a:moveTo>
                  <a:pt x="63041" y="233334"/>
                </a:moveTo>
                <a:lnTo>
                  <a:pt x="63041" y="233334"/>
                </a:lnTo>
                <a:cubicBezTo>
                  <a:pt x="53662" y="275537"/>
                  <a:pt x="39069" y="316912"/>
                  <a:pt x="34905" y="359944"/>
                </a:cubicBezTo>
                <a:cubicBezTo>
                  <a:pt x="0" y="720630"/>
                  <a:pt x="69090" y="572932"/>
                  <a:pt x="6770" y="697568"/>
                </a:cubicBezTo>
                <a:lnTo>
                  <a:pt x="6770" y="697568"/>
                </a:lnTo>
                <a:cubicBezTo>
                  <a:pt x="168050" y="661728"/>
                  <a:pt x="157546" y="651777"/>
                  <a:pt x="358462" y="683501"/>
                </a:cubicBezTo>
                <a:cubicBezTo>
                  <a:pt x="375162" y="686138"/>
                  <a:pt x="387828" y="700633"/>
                  <a:pt x="400665" y="711636"/>
                </a:cubicBezTo>
                <a:cubicBezTo>
                  <a:pt x="463567" y="765552"/>
                  <a:pt x="456936" y="744558"/>
                  <a:pt x="456936" y="796042"/>
                </a:cubicBezTo>
                <a:lnTo>
                  <a:pt x="456936" y="796042"/>
                </a:lnTo>
                <a:cubicBezTo>
                  <a:pt x="471004" y="749150"/>
                  <a:pt x="481564" y="701059"/>
                  <a:pt x="499139" y="655365"/>
                </a:cubicBezTo>
                <a:cubicBezTo>
                  <a:pt x="505208" y="639585"/>
                  <a:pt x="519714" y="628284"/>
                  <a:pt x="527275" y="613162"/>
                </a:cubicBezTo>
                <a:cubicBezTo>
                  <a:pt x="563799" y="540114"/>
                  <a:pt x="514521" y="597779"/>
                  <a:pt x="569478" y="542824"/>
                </a:cubicBezTo>
                <a:cubicBezTo>
                  <a:pt x="602464" y="443860"/>
                  <a:pt x="559535" y="566021"/>
                  <a:pt x="611681" y="444350"/>
                </a:cubicBezTo>
                <a:cubicBezTo>
                  <a:pt x="617522" y="430720"/>
                  <a:pt x="618120" y="414863"/>
                  <a:pt x="625749" y="402147"/>
                </a:cubicBezTo>
                <a:cubicBezTo>
                  <a:pt x="632573" y="390774"/>
                  <a:pt x="645599" y="384368"/>
                  <a:pt x="653884" y="374011"/>
                </a:cubicBezTo>
                <a:cubicBezTo>
                  <a:pt x="664446" y="360809"/>
                  <a:pt x="672641" y="345876"/>
                  <a:pt x="682019" y="331808"/>
                </a:cubicBezTo>
                <a:cubicBezTo>
                  <a:pt x="698054" y="267668"/>
                  <a:pt x="685356" y="277445"/>
                  <a:pt x="738290" y="233334"/>
                </a:cubicBezTo>
                <a:cubicBezTo>
                  <a:pt x="766508" y="209819"/>
                  <a:pt x="788166" y="207758"/>
                  <a:pt x="808629" y="177064"/>
                </a:cubicBezTo>
                <a:cubicBezTo>
                  <a:pt x="811230" y="173162"/>
                  <a:pt x="808629" y="167685"/>
                  <a:pt x="808629" y="162996"/>
                </a:cubicBezTo>
                <a:lnTo>
                  <a:pt x="808629" y="162996"/>
                </a:lnTo>
                <a:cubicBezTo>
                  <a:pt x="803940" y="116104"/>
                  <a:pt x="825594" y="57785"/>
                  <a:pt x="794561" y="22319"/>
                </a:cubicBezTo>
                <a:cubicBezTo>
                  <a:pt x="775032" y="0"/>
                  <a:pt x="738927" y="43261"/>
                  <a:pt x="710155" y="50454"/>
                </a:cubicBezTo>
                <a:cubicBezTo>
                  <a:pt x="603636" y="77084"/>
                  <a:pt x="673139" y="62772"/>
                  <a:pt x="499139" y="78590"/>
                </a:cubicBezTo>
                <a:cubicBezTo>
                  <a:pt x="485071" y="83279"/>
                  <a:pt x="471194" y="88583"/>
                  <a:pt x="456936" y="92657"/>
                </a:cubicBezTo>
                <a:cubicBezTo>
                  <a:pt x="435901" y="98667"/>
                  <a:pt x="380949" y="109549"/>
                  <a:pt x="358462" y="120793"/>
                </a:cubicBezTo>
                <a:cubicBezTo>
                  <a:pt x="343340" y="128354"/>
                  <a:pt x="331709" y="142061"/>
                  <a:pt x="316259" y="148928"/>
                </a:cubicBezTo>
                <a:cubicBezTo>
                  <a:pt x="289158" y="160973"/>
                  <a:pt x="256529" y="160613"/>
                  <a:pt x="231853" y="177064"/>
                </a:cubicBezTo>
                <a:cubicBezTo>
                  <a:pt x="191574" y="203916"/>
                  <a:pt x="154764" y="239148"/>
                  <a:pt x="105244" y="247402"/>
                </a:cubicBezTo>
                <a:cubicBezTo>
                  <a:pt x="91368" y="249715"/>
                  <a:pt x="70075" y="235679"/>
                  <a:pt x="63041" y="233334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1505243" y="4164037"/>
            <a:ext cx="422031" cy="408448"/>
          </a:xfrm>
          <a:custGeom>
            <a:avLst/>
            <a:gdLst>
              <a:gd name="connsiteX0" fmla="*/ 84406 w 422031"/>
              <a:gd name="connsiteY0" fmla="*/ 0 h 408448"/>
              <a:gd name="connsiteX1" fmla="*/ 84406 w 422031"/>
              <a:gd name="connsiteY1" fmla="*/ 0 h 408448"/>
              <a:gd name="connsiteX2" fmla="*/ 211015 w 422031"/>
              <a:gd name="connsiteY2" fmla="*/ 14068 h 408448"/>
              <a:gd name="connsiteX3" fmla="*/ 239151 w 422031"/>
              <a:gd name="connsiteY3" fmla="*/ 42203 h 408448"/>
              <a:gd name="connsiteX4" fmla="*/ 323557 w 422031"/>
              <a:gd name="connsiteY4" fmla="*/ 70338 h 408448"/>
              <a:gd name="connsiteX5" fmla="*/ 379828 w 422031"/>
              <a:gd name="connsiteY5" fmla="*/ 126609 h 408448"/>
              <a:gd name="connsiteX6" fmla="*/ 393895 w 422031"/>
              <a:gd name="connsiteY6" fmla="*/ 168812 h 408448"/>
              <a:gd name="connsiteX7" fmla="*/ 422031 w 422031"/>
              <a:gd name="connsiteY7" fmla="*/ 196948 h 408448"/>
              <a:gd name="connsiteX8" fmla="*/ 422031 w 422031"/>
              <a:gd name="connsiteY8" fmla="*/ 196948 h 408448"/>
              <a:gd name="connsiteX9" fmla="*/ 239151 w 422031"/>
              <a:gd name="connsiteY9" fmla="*/ 337625 h 408448"/>
              <a:gd name="connsiteX10" fmla="*/ 126609 w 422031"/>
              <a:gd name="connsiteY10" fmla="*/ 365760 h 408448"/>
              <a:gd name="connsiteX11" fmla="*/ 70339 w 422031"/>
              <a:gd name="connsiteY11" fmla="*/ 379828 h 408448"/>
              <a:gd name="connsiteX12" fmla="*/ 0 w 422031"/>
              <a:gd name="connsiteY12" fmla="*/ 379828 h 408448"/>
              <a:gd name="connsiteX13" fmla="*/ 0 w 422031"/>
              <a:gd name="connsiteY13" fmla="*/ 379828 h 408448"/>
              <a:gd name="connsiteX14" fmla="*/ 56271 w 422031"/>
              <a:gd name="connsiteY14" fmla="*/ 112541 h 408448"/>
              <a:gd name="connsiteX15" fmla="*/ 84406 w 422031"/>
              <a:gd name="connsiteY15" fmla="*/ 0 h 40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2031" h="408448">
                <a:moveTo>
                  <a:pt x="84406" y="0"/>
                </a:moveTo>
                <a:lnTo>
                  <a:pt x="84406" y="0"/>
                </a:lnTo>
                <a:cubicBezTo>
                  <a:pt x="126609" y="4689"/>
                  <a:pt x="170048" y="2895"/>
                  <a:pt x="211015" y="14068"/>
                </a:cubicBezTo>
                <a:cubicBezTo>
                  <a:pt x="223811" y="17558"/>
                  <a:pt x="227288" y="36272"/>
                  <a:pt x="239151" y="42203"/>
                </a:cubicBezTo>
                <a:cubicBezTo>
                  <a:pt x="265677" y="55466"/>
                  <a:pt x="323557" y="70338"/>
                  <a:pt x="323557" y="70338"/>
                </a:cubicBezTo>
                <a:cubicBezTo>
                  <a:pt x="342314" y="89095"/>
                  <a:pt x="371440" y="101444"/>
                  <a:pt x="379828" y="126609"/>
                </a:cubicBezTo>
                <a:cubicBezTo>
                  <a:pt x="384517" y="140677"/>
                  <a:pt x="386266" y="156097"/>
                  <a:pt x="393895" y="168812"/>
                </a:cubicBezTo>
                <a:cubicBezTo>
                  <a:pt x="400719" y="180185"/>
                  <a:pt x="422031" y="196948"/>
                  <a:pt x="422031" y="196948"/>
                </a:cubicBezTo>
                <a:lnTo>
                  <a:pt x="422031" y="196948"/>
                </a:lnTo>
                <a:cubicBezTo>
                  <a:pt x="395826" y="219409"/>
                  <a:pt x="282922" y="323035"/>
                  <a:pt x="239151" y="337625"/>
                </a:cubicBezTo>
                <a:cubicBezTo>
                  <a:pt x="163733" y="362763"/>
                  <a:pt x="228470" y="343124"/>
                  <a:pt x="126609" y="365760"/>
                </a:cubicBezTo>
                <a:cubicBezTo>
                  <a:pt x="107735" y="369954"/>
                  <a:pt x="89555" y="377693"/>
                  <a:pt x="70339" y="379828"/>
                </a:cubicBezTo>
                <a:cubicBezTo>
                  <a:pt x="47036" y="382417"/>
                  <a:pt x="23446" y="379828"/>
                  <a:pt x="0" y="379828"/>
                </a:cubicBezTo>
                <a:lnTo>
                  <a:pt x="0" y="379828"/>
                </a:lnTo>
                <a:cubicBezTo>
                  <a:pt x="92021" y="103762"/>
                  <a:pt x="789" y="408448"/>
                  <a:pt x="56271" y="112541"/>
                </a:cubicBezTo>
                <a:cubicBezTo>
                  <a:pt x="61736" y="83392"/>
                  <a:pt x="79717" y="18757"/>
                  <a:pt x="84406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730759" y="5598942"/>
            <a:ext cx="422792" cy="271320"/>
          </a:xfrm>
          <a:custGeom>
            <a:avLst/>
            <a:gdLst>
              <a:gd name="connsiteX0" fmla="*/ 85167 w 422792"/>
              <a:gd name="connsiteY0" fmla="*/ 0 h 271320"/>
              <a:gd name="connsiteX1" fmla="*/ 85167 w 422792"/>
              <a:gd name="connsiteY1" fmla="*/ 0 h 271320"/>
              <a:gd name="connsiteX2" fmla="*/ 324318 w 422792"/>
              <a:gd name="connsiteY2" fmla="*/ 14067 h 271320"/>
              <a:gd name="connsiteX3" fmla="*/ 366521 w 422792"/>
              <a:gd name="connsiteY3" fmla="*/ 28135 h 271320"/>
              <a:gd name="connsiteX4" fmla="*/ 394656 w 422792"/>
              <a:gd name="connsiteY4" fmla="*/ 112541 h 271320"/>
              <a:gd name="connsiteX5" fmla="*/ 422792 w 422792"/>
              <a:gd name="connsiteY5" fmla="*/ 182880 h 271320"/>
              <a:gd name="connsiteX6" fmla="*/ 422792 w 422792"/>
              <a:gd name="connsiteY6" fmla="*/ 225083 h 271320"/>
              <a:gd name="connsiteX7" fmla="*/ 310250 w 422792"/>
              <a:gd name="connsiteY7" fmla="*/ 267286 h 271320"/>
              <a:gd name="connsiteX8" fmla="*/ 225844 w 422792"/>
              <a:gd name="connsiteY8" fmla="*/ 253218 h 271320"/>
              <a:gd name="connsiteX9" fmla="*/ 99235 w 422792"/>
              <a:gd name="connsiteY9" fmla="*/ 182880 h 271320"/>
              <a:gd name="connsiteX10" fmla="*/ 71099 w 422792"/>
              <a:gd name="connsiteY10" fmla="*/ 154744 h 271320"/>
              <a:gd name="connsiteX11" fmla="*/ 28896 w 422792"/>
              <a:gd name="connsiteY11" fmla="*/ 126609 h 271320"/>
              <a:gd name="connsiteX12" fmla="*/ 28896 w 422792"/>
              <a:gd name="connsiteY12" fmla="*/ 84406 h 271320"/>
              <a:gd name="connsiteX13" fmla="*/ 85167 w 422792"/>
              <a:gd name="connsiteY13" fmla="*/ 56270 h 271320"/>
              <a:gd name="connsiteX14" fmla="*/ 141438 w 422792"/>
              <a:gd name="connsiteY14" fmla="*/ 42203 h 2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2792" h="271320">
                <a:moveTo>
                  <a:pt x="85167" y="0"/>
                </a:moveTo>
                <a:lnTo>
                  <a:pt x="85167" y="0"/>
                </a:lnTo>
                <a:cubicBezTo>
                  <a:pt x="164884" y="4689"/>
                  <a:pt x="244860" y="6121"/>
                  <a:pt x="324318" y="14067"/>
                </a:cubicBezTo>
                <a:cubicBezTo>
                  <a:pt x="339073" y="15542"/>
                  <a:pt x="357902" y="16068"/>
                  <a:pt x="366521" y="28135"/>
                </a:cubicBezTo>
                <a:cubicBezTo>
                  <a:pt x="383759" y="52268"/>
                  <a:pt x="385278" y="84406"/>
                  <a:pt x="394656" y="112541"/>
                </a:cubicBezTo>
                <a:cubicBezTo>
                  <a:pt x="412039" y="164689"/>
                  <a:pt x="402093" y="141483"/>
                  <a:pt x="422792" y="182880"/>
                </a:cubicBezTo>
                <a:lnTo>
                  <a:pt x="422792" y="225083"/>
                </a:lnTo>
                <a:cubicBezTo>
                  <a:pt x="385278" y="239151"/>
                  <a:pt x="349912" y="261620"/>
                  <a:pt x="310250" y="267286"/>
                </a:cubicBezTo>
                <a:cubicBezTo>
                  <a:pt x="282013" y="271320"/>
                  <a:pt x="253688" y="259406"/>
                  <a:pt x="225844" y="253218"/>
                </a:cubicBezTo>
                <a:cubicBezTo>
                  <a:pt x="180357" y="243110"/>
                  <a:pt x="130317" y="213962"/>
                  <a:pt x="99235" y="182880"/>
                </a:cubicBezTo>
                <a:cubicBezTo>
                  <a:pt x="89856" y="173501"/>
                  <a:pt x="81456" y="163030"/>
                  <a:pt x="71099" y="154744"/>
                </a:cubicBezTo>
                <a:cubicBezTo>
                  <a:pt x="57897" y="144182"/>
                  <a:pt x="42964" y="135987"/>
                  <a:pt x="28896" y="126609"/>
                </a:cubicBezTo>
                <a:cubicBezTo>
                  <a:pt x="13346" y="79958"/>
                  <a:pt x="0" y="84406"/>
                  <a:pt x="28896" y="84406"/>
                </a:cubicBezTo>
                <a:lnTo>
                  <a:pt x="85167" y="56270"/>
                </a:lnTo>
                <a:lnTo>
                  <a:pt x="141438" y="42203"/>
                </a:lnTo>
              </a:path>
            </a:pathLst>
          </a:cu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3528" y="191683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Ombro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5928" y="2924944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Braço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2008" y="4571836"/>
            <a:ext cx="12596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Antebraço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051720" y="6021288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75656" y="335699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Ossos da cintura escapular e parte proximal do úmero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Articulações da cintura escapular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Articulação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escápulo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-umeral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Músculos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movimentam a cintura escapular e a articulação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escápulo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-umeral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254"/>
            <a:ext cx="4392488" cy="329436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93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7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/>
              <a:t>Cintura Escapular</a:t>
            </a:r>
            <a:endParaRPr lang="pt-BR" dirty="0"/>
          </a:p>
        </p:txBody>
      </p:sp>
      <p:grpSp>
        <p:nvGrpSpPr>
          <p:cNvPr id="4" name="Group 1064"/>
          <p:cNvGrpSpPr>
            <a:grpSpLocks/>
          </p:cNvGrpSpPr>
          <p:nvPr/>
        </p:nvGrpSpPr>
        <p:grpSpPr bwMode="auto">
          <a:xfrm>
            <a:off x="184126" y="1358160"/>
            <a:ext cx="6044058" cy="3438992"/>
            <a:chOff x="61" y="192"/>
            <a:chExt cx="3491" cy="1989"/>
          </a:xfrm>
        </p:grpSpPr>
        <p:grpSp>
          <p:nvGrpSpPr>
            <p:cNvPr id="5" name="Group 1063"/>
            <p:cNvGrpSpPr>
              <a:grpSpLocks/>
            </p:cNvGrpSpPr>
            <p:nvPr/>
          </p:nvGrpSpPr>
          <p:grpSpPr bwMode="auto">
            <a:xfrm>
              <a:off x="96" y="335"/>
              <a:ext cx="3456" cy="1839"/>
              <a:chOff x="96" y="335"/>
              <a:chExt cx="3456" cy="1839"/>
            </a:xfrm>
          </p:grpSpPr>
          <p:grpSp>
            <p:nvGrpSpPr>
              <p:cNvPr id="13" name="Group 1034"/>
              <p:cNvGrpSpPr>
                <a:grpSpLocks/>
              </p:cNvGrpSpPr>
              <p:nvPr/>
            </p:nvGrpSpPr>
            <p:grpSpPr bwMode="auto">
              <a:xfrm>
                <a:off x="96" y="335"/>
                <a:ext cx="3456" cy="1825"/>
                <a:chOff x="288" y="240"/>
                <a:chExt cx="3456" cy="1825"/>
              </a:xfrm>
            </p:grpSpPr>
            <p:pic>
              <p:nvPicPr>
                <p:cNvPr id="15" name="Picture 1031"/>
                <p:cNvPicPr preferRelativeResize="0">
                  <a:picLocks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12" y="240"/>
                  <a:ext cx="1632" cy="1825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03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0000" t="11333" r="35001" b="24667"/>
                <a:stretch>
                  <a:fillRect/>
                </a:stretch>
              </p:blipFill>
              <p:spPr bwMode="auto">
                <a:xfrm>
                  <a:off x="288" y="240"/>
                  <a:ext cx="1710" cy="1824"/>
                </a:xfrm>
                <a:prstGeom prst="rect">
                  <a:avLst/>
                </a:prstGeom>
                <a:noFill/>
                <a:ln w="76200" cmpd="tri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Line 1033"/>
                <p:cNvSpPr>
                  <a:spLocks noChangeShapeType="1"/>
                </p:cNvSpPr>
                <p:nvPr/>
              </p:nvSpPr>
              <p:spPr bwMode="auto">
                <a:xfrm>
                  <a:off x="2001" y="1104"/>
                  <a:ext cx="96" cy="0"/>
                </a:xfrm>
                <a:prstGeom prst="line">
                  <a:avLst/>
                </a:prstGeom>
                <a:noFill/>
                <a:ln w="76200" cmpd="tri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2" name="Text Box 1060"/>
              <p:cNvSpPr txBox="1">
                <a:spLocks noChangeArrowheads="1"/>
              </p:cNvSpPr>
              <p:nvPr/>
            </p:nvSpPr>
            <p:spPr bwMode="auto">
              <a:xfrm>
                <a:off x="1872" y="188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altLang="pt-BR" b="1"/>
                  <a:t>P</a:t>
                </a:r>
              </a:p>
            </p:txBody>
          </p:sp>
        </p:grpSp>
        <p:sp>
          <p:nvSpPr>
            <p:cNvPr id="6" name="Line 1052"/>
            <p:cNvSpPr>
              <a:spLocks noChangeShapeType="1"/>
            </p:cNvSpPr>
            <p:nvPr/>
          </p:nvSpPr>
          <p:spPr bwMode="auto">
            <a:xfrm flipH="1">
              <a:off x="576" y="192"/>
              <a:ext cx="48" cy="28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1053"/>
            <p:cNvSpPr>
              <a:spLocks noChangeShapeType="1"/>
            </p:cNvSpPr>
            <p:nvPr/>
          </p:nvSpPr>
          <p:spPr bwMode="auto">
            <a:xfrm flipV="1">
              <a:off x="192" y="816"/>
              <a:ext cx="192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Line 1054"/>
            <p:cNvSpPr>
              <a:spLocks noChangeShapeType="1"/>
            </p:cNvSpPr>
            <p:nvPr/>
          </p:nvSpPr>
          <p:spPr bwMode="auto">
            <a:xfrm flipH="1" flipV="1">
              <a:off x="3168" y="912"/>
              <a:ext cx="240" cy="24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1055"/>
            <p:cNvSpPr>
              <a:spLocks noChangeShapeType="1"/>
            </p:cNvSpPr>
            <p:nvPr/>
          </p:nvSpPr>
          <p:spPr bwMode="auto">
            <a:xfrm flipH="1">
              <a:off x="3120" y="384"/>
              <a:ext cx="192" cy="14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 Box 1059"/>
            <p:cNvSpPr txBox="1">
              <a:spLocks noChangeArrowheads="1"/>
            </p:cNvSpPr>
            <p:nvPr/>
          </p:nvSpPr>
          <p:spPr bwMode="auto">
            <a:xfrm>
              <a:off x="61" y="1893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altLang="pt-BR" b="1"/>
                <a:t>A</a:t>
              </a:r>
            </a:p>
          </p:txBody>
        </p:sp>
      </p:grpSp>
      <p:grpSp>
        <p:nvGrpSpPr>
          <p:cNvPr id="18" name="Group 1042"/>
          <p:cNvGrpSpPr>
            <a:grpSpLocks/>
          </p:cNvGrpSpPr>
          <p:nvPr/>
        </p:nvGrpSpPr>
        <p:grpSpPr bwMode="auto">
          <a:xfrm>
            <a:off x="6447331" y="2997646"/>
            <a:ext cx="2344738" cy="3449639"/>
            <a:chOff x="4153" y="-13"/>
            <a:chExt cx="1477" cy="2173"/>
          </a:xfrm>
        </p:grpSpPr>
        <p:pic>
          <p:nvPicPr>
            <p:cNvPr id="20" name="Picture 103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000" t="8667" r="37000" b="22000"/>
            <a:stretch>
              <a:fillRect/>
            </a:stretch>
          </p:blipFill>
          <p:spPr bwMode="auto">
            <a:xfrm>
              <a:off x="4153" y="336"/>
              <a:ext cx="1263" cy="182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1037"/>
            <p:cNvSpPr txBox="1">
              <a:spLocks noChangeArrowheads="1"/>
            </p:cNvSpPr>
            <p:nvPr/>
          </p:nvSpPr>
          <p:spPr bwMode="auto">
            <a:xfrm>
              <a:off x="5174" y="-13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>
                  <a:solidFill>
                    <a:srgbClr val="FF0000"/>
                  </a:solidFill>
                </a:rPr>
                <a:t>Braço</a:t>
              </a:r>
            </a:p>
          </p:txBody>
        </p:sp>
      </p:grpSp>
      <p:pic>
        <p:nvPicPr>
          <p:cNvPr id="22" name="Picture 3" descr="C:\Thomaz\Medicina\Aulas\Membro Superior\cintura escapular sup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0" y="4916757"/>
            <a:ext cx="4062348" cy="189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e 22"/>
          <p:cNvSpPr/>
          <p:nvPr/>
        </p:nvSpPr>
        <p:spPr>
          <a:xfrm>
            <a:off x="3419872" y="616530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4860032" y="5733256"/>
            <a:ext cx="504056" cy="43204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7092280" y="3861048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02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02922" y="369084"/>
            <a:ext cx="59381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2800" b="1" i="1" dirty="0"/>
              <a:t>Cintura Escapular</a:t>
            </a:r>
          </a:p>
          <a:p>
            <a:pPr algn="ctr"/>
            <a:r>
              <a:rPr lang="pt-BR" altLang="pt-BR" sz="2800" b="1" i="1" dirty="0" smtClean="0"/>
              <a:t>Escápula </a:t>
            </a:r>
            <a:r>
              <a:rPr lang="pt-BR" altLang="pt-BR" sz="2800" b="1" i="1" dirty="0" smtClean="0">
                <a:solidFill>
                  <a:srgbClr val="FF0000"/>
                </a:solidFill>
              </a:rPr>
              <a:t>(Principais acidentes ósseos)</a:t>
            </a:r>
            <a:endParaRPr lang="pt-BR" altLang="pt-BR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1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574"/>
          <a:stretch>
            <a:fillRect/>
          </a:stretch>
        </p:blipFill>
        <p:spPr bwMode="auto">
          <a:xfrm>
            <a:off x="204742" y="1522413"/>
            <a:ext cx="4295249" cy="384648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27"/>
          <p:cNvPicPr preferRelativeResize="0">
            <a:picLocks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119"/>
          <a:stretch>
            <a:fillRect/>
          </a:stretch>
        </p:blipFill>
        <p:spPr bwMode="auto">
          <a:xfrm>
            <a:off x="4673600" y="1522413"/>
            <a:ext cx="4268788" cy="38227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41" descr="C:\Thomaz\Medicina\Aulas\Membro Superior\escapula.jpg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88" y="3861362"/>
            <a:ext cx="2088952" cy="2853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3528" y="1556792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Anterior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7768069" y="1547500"/>
            <a:ext cx="105240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Posterior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707904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7704" y="2411596"/>
            <a:ext cx="240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</a:t>
            </a:r>
          </a:p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63888" y="4931876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1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09600" y="142875"/>
            <a:ext cx="5105400" cy="5251450"/>
            <a:chOff x="384" y="90"/>
            <a:chExt cx="3216" cy="33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3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104"/>
              <a:ext cx="3216" cy="229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854" y="90"/>
              <a:ext cx="175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 b="1" i="1" dirty="0"/>
                <a:t>Cintura Escapular</a:t>
              </a:r>
            </a:p>
            <a:p>
              <a:r>
                <a:rPr lang="pt-BR" altLang="pt-BR" sz="2800" b="1" i="1" dirty="0">
                  <a:solidFill>
                    <a:srgbClr val="FF0000"/>
                  </a:solidFill>
                </a:rPr>
                <a:t>Clavícula</a:t>
              </a:r>
            </a:p>
          </p:txBody>
        </p:sp>
      </p:grp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98"/>
            <a:ext cx="2638095" cy="21529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685800" y="533400"/>
            <a:ext cx="6553200" cy="2438400"/>
            <a:chOff x="432" y="336"/>
            <a:chExt cx="4128" cy="1536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432" y="336"/>
              <a:ext cx="4128" cy="1536"/>
              <a:chOff x="432" y="336"/>
              <a:chExt cx="4128" cy="1536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 flipV="1">
                <a:off x="816" y="447"/>
                <a:ext cx="3500" cy="75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4320" y="336"/>
                <a:ext cx="240" cy="240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672" cy="672"/>
              </a:xfrm>
              <a:prstGeom prst="ellips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 rot="-706904">
              <a:off x="2237" y="635"/>
              <a:ext cx="6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acromial</a:t>
              </a: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00600"/>
            <a:ext cx="2633663" cy="16621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4800600" y="2590800"/>
            <a:ext cx="2743200" cy="3200400"/>
            <a:chOff x="3024" y="1632"/>
            <a:chExt cx="1728" cy="2016"/>
          </a:xfrm>
        </p:grpSpPr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3024" y="1632"/>
              <a:ext cx="1728" cy="2016"/>
              <a:chOff x="3024" y="1632"/>
              <a:chExt cx="1728" cy="2016"/>
            </a:xfrm>
          </p:grpSpPr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>
                <a:off x="3648" y="2160"/>
                <a:ext cx="720" cy="91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176" y="3072"/>
                <a:ext cx="576" cy="576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3024" y="1632"/>
                <a:ext cx="672" cy="672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3" name="Text Box 52"/>
            <p:cNvSpPr txBox="1">
              <a:spLocks noChangeArrowheads="1"/>
            </p:cNvSpPr>
            <p:nvPr/>
          </p:nvSpPr>
          <p:spPr bwMode="auto">
            <a:xfrm>
              <a:off x="3912" y="2343"/>
              <a:ext cx="5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600" b="1"/>
                <a:t>esternal</a:t>
              </a:r>
            </a:p>
          </p:txBody>
        </p:sp>
      </p:grpSp>
      <p:pic>
        <p:nvPicPr>
          <p:cNvPr id="19" name="Picture 3" descr="C:\Thomaz\Medicina\Aulas\Membro Superior\cintura escapular superi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1168"/>
            <a:ext cx="4062348" cy="189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1403648" y="40770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LT</a:t>
            </a:r>
            <a:endParaRPr lang="pt-BR" b="1" dirty="0"/>
          </a:p>
        </p:txBody>
      </p:sp>
      <p:sp>
        <p:nvSpPr>
          <p:cNvPr id="28" name="Retângulo 27"/>
          <p:cNvSpPr/>
          <p:nvPr/>
        </p:nvSpPr>
        <p:spPr>
          <a:xfrm>
            <a:off x="1763688" y="4571836"/>
            <a:ext cx="4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TC</a:t>
            </a:r>
            <a:endParaRPr lang="pt-BR" b="1" dirty="0"/>
          </a:p>
        </p:txBody>
      </p:sp>
      <p:sp>
        <p:nvSpPr>
          <p:cNvPr id="29" name="Retângulo 28"/>
          <p:cNvSpPr/>
          <p:nvPr/>
        </p:nvSpPr>
        <p:spPr>
          <a:xfrm>
            <a:off x="4624713" y="4643844"/>
            <a:ext cx="52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LCC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9531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98450" y="166688"/>
            <a:ext cx="4349750" cy="5900737"/>
            <a:chOff x="188" y="105"/>
            <a:chExt cx="2740" cy="3717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40" y="528"/>
              <a:ext cx="2688" cy="3294"/>
              <a:chOff x="240" y="528"/>
              <a:chExt cx="2688" cy="329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528"/>
                <a:ext cx="2688" cy="1698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299" y="3066"/>
                <a:ext cx="2355" cy="7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altLang="pt-BR" b="1" u="sng" dirty="0">
                    <a:solidFill>
                      <a:srgbClr val="0070C0"/>
                    </a:solidFill>
                  </a:rPr>
                  <a:t>Eixos de movimento:</a:t>
                </a:r>
              </a:p>
              <a:p>
                <a:r>
                  <a:rPr lang="pt-BR" altLang="pt-BR" b="1" i="1" dirty="0">
                    <a:solidFill>
                      <a:srgbClr val="FF3300"/>
                    </a:solidFill>
                  </a:rPr>
                  <a:t>AP - elevação/abaixamento</a:t>
                </a:r>
              </a:p>
              <a:p>
                <a:r>
                  <a:rPr lang="pt-BR" altLang="pt-BR" b="1" i="1" dirty="0" smtClean="0"/>
                  <a:t>LO </a:t>
                </a:r>
                <a:r>
                  <a:rPr lang="pt-BR" altLang="pt-BR" b="1" i="1" dirty="0"/>
                  <a:t>- deslocamento anterior/posterior</a:t>
                </a:r>
              </a:p>
              <a:p>
                <a:r>
                  <a:rPr lang="pt-BR" altLang="pt-BR" b="1" i="1" dirty="0">
                    <a:solidFill>
                      <a:srgbClr val="0099CC"/>
                    </a:solidFill>
                  </a:rPr>
                  <a:t>LL - rotação</a:t>
                </a:r>
              </a:p>
            </p:txBody>
          </p:sp>
        </p:grp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188" y="105"/>
              <a:ext cx="1556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1800" b="1" dirty="0"/>
                <a:t>Art. Esterno-clavicular</a:t>
              </a:r>
            </a:p>
            <a:p>
              <a:r>
                <a:rPr lang="pt-BR" altLang="pt-BR" sz="1600" b="1" i="1" dirty="0">
                  <a:solidFill>
                    <a:srgbClr val="FF0000"/>
                  </a:solidFill>
                </a:rPr>
                <a:t>Diartrose (Dupla) </a:t>
              </a:r>
              <a:r>
                <a:rPr lang="pt-BR" altLang="pt-BR" sz="1600" b="1" i="1" dirty="0" err="1">
                  <a:solidFill>
                    <a:srgbClr val="FF0000"/>
                  </a:solidFill>
                </a:rPr>
                <a:t>elipsóide</a:t>
              </a:r>
              <a:endParaRPr lang="pt-BR" altLang="pt-BR" sz="16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4854575" y="147638"/>
            <a:ext cx="4267200" cy="6305698"/>
            <a:chOff x="3058" y="93"/>
            <a:chExt cx="2688" cy="3813"/>
          </a:xfrm>
        </p:grpSpPr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058" y="93"/>
              <a:ext cx="2688" cy="3813"/>
              <a:chOff x="3058" y="93"/>
              <a:chExt cx="2688" cy="3813"/>
            </a:xfrm>
          </p:grpSpPr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3058" y="93"/>
                <a:ext cx="2688" cy="3813"/>
                <a:chOff x="3058" y="93"/>
                <a:chExt cx="2688" cy="3813"/>
              </a:xfrm>
            </p:grpSpPr>
            <p:grpSp>
              <p:nvGrpSpPr>
                <p:cNvPr id="15" name="Group 32"/>
                <p:cNvGrpSpPr>
                  <a:grpSpLocks/>
                </p:cNvGrpSpPr>
                <p:nvPr/>
              </p:nvGrpSpPr>
              <p:grpSpPr bwMode="auto">
                <a:xfrm>
                  <a:off x="3120" y="93"/>
                  <a:ext cx="2376" cy="2787"/>
                  <a:chOff x="3120" y="1239"/>
                  <a:chExt cx="2376" cy="2787"/>
                </a:xfrm>
              </p:grpSpPr>
              <p:pic>
                <p:nvPicPr>
                  <p:cNvPr id="1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20" y="1680"/>
                    <a:ext cx="2376" cy="2346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9" y="1239"/>
                    <a:ext cx="1496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pt-BR" altLang="pt-BR" sz="1800" b="1" dirty="0"/>
                      <a:t>Art. Acrômio-clavicular</a:t>
                    </a:r>
                  </a:p>
                  <a:p>
                    <a:pPr algn="ctr"/>
                    <a:r>
                      <a:rPr lang="pt-BR" altLang="pt-BR" sz="1800" b="1" i="1" dirty="0">
                        <a:solidFill>
                          <a:srgbClr val="FF0000"/>
                        </a:solidFill>
                      </a:rPr>
                      <a:t>diartrose plana</a:t>
                    </a:r>
                  </a:p>
                </p:txBody>
              </p:sp>
            </p:grpSp>
            <p:grpSp>
              <p:nvGrpSpPr>
                <p:cNvPr id="16" name="Group 49"/>
                <p:cNvGrpSpPr>
                  <a:grpSpLocks/>
                </p:cNvGrpSpPr>
                <p:nvPr/>
              </p:nvGrpSpPr>
              <p:grpSpPr bwMode="auto">
                <a:xfrm>
                  <a:off x="3058" y="2987"/>
                  <a:ext cx="2688" cy="919"/>
                  <a:chOff x="127" y="959"/>
                  <a:chExt cx="5506" cy="2408"/>
                </a:xfrm>
              </p:grpSpPr>
              <p:pic>
                <p:nvPicPr>
                  <p:cNvPr id="17" name="Picture 4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bright="-6000" contrast="12000"/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b="42574"/>
                  <a:stretch>
                    <a:fillRect/>
                  </a:stretch>
                </p:blipFill>
                <p:spPr bwMode="auto">
                  <a:xfrm>
                    <a:off x="127" y="959"/>
                    <a:ext cx="2688" cy="2408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8" name="Picture 48"/>
                  <p:cNvPicPr preferRelativeResize="0">
                    <a:picLocks noChangeArrowheads="1"/>
                  </p:cNvPicPr>
                  <p:nvPr/>
                </p:nvPicPr>
                <p:blipFill>
                  <a:blip r:embed="rId5" cstate="print">
                    <a:lum bright="-6000" contrast="12000"/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 b="45119"/>
                  <a:stretch>
                    <a:fillRect/>
                  </a:stretch>
                </p:blipFill>
                <p:spPr bwMode="auto">
                  <a:xfrm>
                    <a:off x="2944" y="959"/>
                    <a:ext cx="2689" cy="2408"/>
                  </a:xfrm>
                  <a:prstGeom prst="rect">
                    <a:avLst/>
                  </a:prstGeom>
                  <a:noFill/>
                  <a:ln w="76200" cmpd="tri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sp>
            <p:nvSpPr>
              <p:cNvPr id="13" name="Oval 51"/>
              <p:cNvSpPr>
                <a:spLocks noChangeArrowheads="1"/>
              </p:cNvSpPr>
              <p:nvPr/>
            </p:nvSpPr>
            <p:spPr bwMode="auto">
              <a:xfrm>
                <a:off x="3490" y="3024"/>
                <a:ext cx="192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Oval 52"/>
              <p:cNvSpPr>
                <a:spLocks noChangeArrowheads="1"/>
              </p:cNvSpPr>
              <p:nvPr/>
            </p:nvSpPr>
            <p:spPr bwMode="auto">
              <a:xfrm>
                <a:off x="5088" y="3024"/>
                <a:ext cx="192" cy="19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3786" y="596"/>
              <a:ext cx="432" cy="4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2" name="Elipse 21"/>
          <p:cNvSpPr/>
          <p:nvPr/>
        </p:nvSpPr>
        <p:spPr>
          <a:xfrm>
            <a:off x="6732240" y="836712"/>
            <a:ext cx="1368152" cy="12961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948264" y="227687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</a:t>
            </a:r>
            <a:r>
              <a:rPr lang="pt-BR" b="1" dirty="0" err="1" smtClean="0"/>
              <a:t>coracoclavicular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8165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176464" cy="4559191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7706" y="461417"/>
            <a:ext cx="74885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dirty="0" smtClean="0">
                <a:solidFill>
                  <a:srgbClr val="FF0000"/>
                </a:solidFill>
              </a:rPr>
              <a:t>“Articulação” </a:t>
            </a:r>
            <a:r>
              <a:rPr lang="pt-BR" altLang="pt-BR" b="1" dirty="0" err="1" smtClean="0"/>
              <a:t>escápulo-torácica</a:t>
            </a:r>
            <a:endParaRPr lang="pt-BR" altLang="pt-BR" b="1" dirty="0"/>
          </a:p>
        </p:txBody>
      </p:sp>
      <p:pic>
        <p:nvPicPr>
          <p:cNvPr id="6" name="Picture 8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3528922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75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pt-BR" dirty="0" smtClean="0"/>
              <a:t>Músculos </a:t>
            </a:r>
            <a:r>
              <a:rPr lang="pt-BR" dirty="0" err="1" smtClean="0"/>
              <a:t>tóraco-apendiculares</a:t>
            </a:r>
            <a:r>
              <a:rPr lang="pt-BR" dirty="0" smtClean="0"/>
              <a:t> anteriores: </a:t>
            </a:r>
            <a:r>
              <a:rPr lang="pt-BR" dirty="0" smtClean="0">
                <a:solidFill>
                  <a:srgbClr val="FF0000"/>
                </a:solidFill>
              </a:rPr>
              <a:t>(peitorais) </a:t>
            </a:r>
          </a:p>
          <a:p>
            <a:pPr marL="514350" indent="-514350" algn="ctr">
              <a:buAutoNum type="arabicPeriod"/>
            </a:pPr>
            <a:r>
              <a:rPr lang="pt-BR" dirty="0" smtClean="0"/>
              <a:t>Músculos </a:t>
            </a:r>
            <a:r>
              <a:rPr lang="pt-BR" dirty="0" err="1" smtClean="0"/>
              <a:t>tóraco-apendiculares</a:t>
            </a:r>
            <a:r>
              <a:rPr lang="pt-BR" dirty="0" smtClean="0"/>
              <a:t> posteriores:</a:t>
            </a:r>
          </a:p>
          <a:p>
            <a:pPr marL="514350" indent="-51435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(3 grupos)</a:t>
            </a:r>
          </a:p>
          <a:p>
            <a:pPr marL="514350" indent="-514350" algn="ctr">
              <a:buNone/>
            </a:pPr>
            <a:r>
              <a:rPr lang="pt-BR" dirty="0" smtClean="0"/>
              <a:t>	2.1. Superficiais</a:t>
            </a:r>
          </a:p>
          <a:p>
            <a:pPr marL="514350" indent="-514350" algn="ctr">
              <a:buNone/>
            </a:pPr>
            <a:r>
              <a:rPr lang="pt-BR" dirty="0" smtClean="0"/>
              <a:t>	2.2. Profundos</a:t>
            </a:r>
          </a:p>
          <a:p>
            <a:pPr marL="514350" indent="-514350" algn="ctr">
              <a:buNone/>
            </a:pPr>
            <a:r>
              <a:rPr lang="pt-BR" dirty="0" smtClean="0"/>
              <a:t>	2.3. </a:t>
            </a:r>
            <a:r>
              <a:rPr lang="pt-BR" dirty="0" err="1" smtClean="0"/>
              <a:t>Escápulo-umerais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(intrínsecos do ombro)</a:t>
            </a:r>
          </a:p>
          <a:p>
            <a:pPr marL="514350" indent="-514350"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* Manguito rotador</a:t>
            </a:r>
          </a:p>
          <a:p>
            <a:pPr marL="514350" indent="-514350" algn="ctr">
              <a:buAutoNum type="arabicPeriod"/>
            </a:pPr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7544" y="381000"/>
            <a:ext cx="8208912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Músculos da região peitoral e escapular  </a:t>
            </a:r>
            <a:endParaRPr lang="pt-BR" altLang="pt-B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6300192" y="3717032"/>
            <a:ext cx="144016" cy="864096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699792" y="5301208"/>
            <a:ext cx="37444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3794" name="AutoShape 2" descr="Resultado de imagem para musculo subclavi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796" name="Picture 4" descr="Resultado de imagem para musculo subclav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90022"/>
            <a:ext cx="4248472" cy="5207330"/>
          </a:xfrm>
          <a:prstGeom prst="rect">
            <a:avLst/>
          </a:prstGeom>
          <a:noFill/>
        </p:spPr>
      </p:pic>
      <p:pic>
        <p:nvPicPr>
          <p:cNvPr id="33798" name="Picture 6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4104456" cy="5112568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54383" cy="483689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 descr="Resultado de imagem para musculo peitoral maio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211" y="1844824"/>
            <a:ext cx="4145789" cy="468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2" name="Text Box 6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1. Músculos </a:t>
            </a:r>
            <a:r>
              <a:rPr lang="pt-BR" sz="2800" b="1" dirty="0" err="1" smtClean="0">
                <a:solidFill>
                  <a:schemeClr val="bg1"/>
                </a:solidFill>
              </a:rPr>
              <a:t>tóraco-apendiculares</a:t>
            </a:r>
            <a:r>
              <a:rPr lang="pt-BR" sz="2800" b="1" dirty="0" smtClean="0">
                <a:solidFill>
                  <a:schemeClr val="bg1"/>
                </a:solidFill>
              </a:rPr>
              <a:t> anteriores</a:t>
            </a:r>
            <a:r>
              <a:rPr lang="pt-BR" altLang="pt-BR" sz="2800" b="1" dirty="0" smtClean="0">
                <a:solidFill>
                  <a:schemeClr val="bg1"/>
                </a:solidFill>
              </a:rPr>
              <a:t>  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39752" y="1196752"/>
            <a:ext cx="44644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M. subclávio, m. peitoral menor, m. peitoral maior e m. </a:t>
            </a:r>
            <a:r>
              <a:rPr lang="pt-BR" b="1" dirty="0" err="1" smtClean="0"/>
              <a:t>serrátil</a:t>
            </a:r>
            <a:r>
              <a:rPr lang="pt-BR" b="1" dirty="0" smtClean="0"/>
              <a:t> </a:t>
            </a:r>
            <a:r>
              <a:rPr lang="pt-BR" b="1" dirty="0" err="1" smtClean="0"/>
              <a:t>antrerior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403648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Cabeça </a:t>
            </a:r>
            <a:r>
              <a:rPr lang="pt-BR" b="1" dirty="0" err="1" smtClean="0">
                <a:solidFill>
                  <a:schemeClr val="bg1"/>
                </a:solidFill>
              </a:rPr>
              <a:t>esternocostal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59632" y="25649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Cabeça clavicular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Seta em curva para cima 15"/>
          <p:cNvSpPr/>
          <p:nvPr/>
        </p:nvSpPr>
        <p:spPr>
          <a:xfrm>
            <a:off x="827584" y="4149080"/>
            <a:ext cx="720080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1115616" y="458112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em curva para a esquerda 18"/>
          <p:cNvSpPr/>
          <p:nvPr/>
        </p:nvSpPr>
        <p:spPr>
          <a:xfrm>
            <a:off x="7380312" y="3212976"/>
            <a:ext cx="504056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485</Words>
  <Application>Microsoft Office PowerPoint</Application>
  <PresentationFormat>Apresentação na tela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ANATOMIA TOPOGRÁFICA DOS MEMBROS SUPERIORES INTRODUÇÃO</vt:lpstr>
      <vt:lpstr>Cintura Escapular</vt:lpstr>
      <vt:lpstr>Cintura Escapular Escápula (Principais acidentes ósseos)</vt:lpstr>
      <vt:lpstr>Slide 5</vt:lpstr>
      <vt:lpstr>Slide 6</vt:lpstr>
      <vt:lpstr>“Articulação” escápulo-torácica</vt:lpstr>
      <vt:lpstr>Slide 8</vt:lpstr>
      <vt:lpstr>1. Músculos tóraco-apendiculares anteriores  </vt:lpstr>
      <vt:lpstr>Slide 10</vt:lpstr>
      <vt:lpstr>Slide 11</vt:lpstr>
      <vt:lpstr>Slide 12</vt:lpstr>
      <vt:lpstr>2. Músculos tóraco-apendiculares posteriores 2.3. Escápulo-umerais  MANGUITO ROTADOR</vt:lpstr>
      <vt:lpstr>Manguito rotador</vt:lpstr>
      <vt:lpstr>Lesões do manguito rotador</vt:lpstr>
      <vt:lpstr>Slide 16</vt:lpstr>
      <vt:lpstr>Epífise proximal do úmero Art. Escápulo-umeral (diartrose esferóide)</vt:lpstr>
      <vt:lpstr>Art. Escápulo-umeral</vt:lpstr>
      <vt:lpstr>Slide 19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60</cp:revision>
  <dcterms:created xsi:type="dcterms:W3CDTF">2017-10-11T19:28:44Z</dcterms:created>
  <dcterms:modified xsi:type="dcterms:W3CDTF">2020-03-15T13:26:31Z</dcterms:modified>
</cp:coreProperties>
</file>