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4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1" r:id="rId2"/>
    <p:sldId id="579" r:id="rId3"/>
    <p:sldId id="316" r:id="rId4"/>
    <p:sldId id="460" r:id="rId5"/>
    <p:sldId id="569" r:id="rId6"/>
    <p:sldId id="565" r:id="rId7"/>
    <p:sldId id="566" r:id="rId8"/>
    <p:sldId id="567" r:id="rId9"/>
    <p:sldId id="568" r:id="rId10"/>
    <p:sldId id="483" r:id="rId11"/>
    <p:sldId id="563" r:id="rId12"/>
    <p:sldId id="562" r:id="rId13"/>
    <p:sldId id="561" r:id="rId14"/>
    <p:sldId id="498" r:id="rId15"/>
    <p:sldId id="564" r:id="rId16"/>
    <p:sldId id="570" r:id="rId17"/>
    <p:sldId id="580" r:id="rId18"/>
    <p:sldId id="552" r:id="rId19"/>
    <p:sldId id="578" r:id="rId20"/>
    <p:sldId id="551" r:id="rId21"/>
    <p:sldId id="553" r:id="rId22"/>
    <p:sldId id="554" r:id="rId23"/>
    <p:sldId id="555" r:id="rId24"/>
    <p:sldId id="571" r:id="rId25"/>
    <p:sldId id="573" r:id="rId26"/>
    <p:sldId id="556" r:id="rId27"/>
    <p:sldId id="557" r:id="rId28"/>
    <p:sldId id="558" r:id="rId29"/>
    <p:sldId id="559" r:id="rId30"/>
    <p:sldId id="581" r:id="rId31"/>
    <p:sldId id="582" r:id="rId32"/>
    <p:sldId id="583" r:id="rId33"/>
    <p:sldId id="584" r:id="rId34"/>
    <p:sldId id="585" r:id="rId35"/>
    <p:sldId id="534" r:id="rId36"/>
  </p:sldIdLst>
  <p:sldSz cx="12192000" cy="6858000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86355" autoAdjust="0"/>
  </p:normalViewPr>
  <p:slideViewPr>
    <p:cSldViewPr snapToGrid="0">
      <p:cViewPr varScale="1">
        <p:scale>
          <a:sx n="74" d="100"/>
          <a:sy n="74" d="100"/>
        </p:scale>
        <p:origin x="46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48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-3834" y="162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2.xml"/><Relationship Id="rId2" Type="http://schemas.openxmlformats.org/officeDocument/2006/relationships/slide" Target="slides/slide31.xml"/><Relationship Id="rId1" Type="http://schemas.openxmlformats.org/officeDocument/2006/relationships/slide" Target="slides/slide30.xml"/><Relationship Id="rId5" Type="http://schemas.openxmlformats.org/officeDocument/2006/relationships/slide" Target="slides/slide34.xml"/><Relationship Id="rId4" Type="http://schemas.openxmlformats.org/officeDocument/2006/relationships/slide" Target="slides/slide3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4C64E-756C-460F-8E05-EDA0BC40752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B6528848-8122-4609-85CA-5F508178F564}">
      <dgm:prSet phldrT="[Text]" custT="1"/>
      <dgm:spPr/>
      <dgm:t>
        <a:bodyPr/>
        <a:lstStyle/>
        <a:p>
          <a:r>
            <a:rPr lang="pt-B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Capitanias Hereditárias – Século XVI</a:t>
          </a:r>
          <a:endParaRPr lang="pt-BR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9724621-AC42-4581-8FF3-512483FFF4C6}" type="parTrans" cxnId="{E7AB5EB8-BA6E-4F1E-8C8B-B90D98A2F3F1}">
      <dgm:prSet/>
      <dgm:spPr/>
      <dgm:t>
        <a:bodyPr/>
        <a:lstStyle/>
        <a:p>
          <a:endParaRPr lang="pt-BR"/>
        </a:p>
      </dgm:t>
    </dgm:pt>
    <dgm:pt modelId="{822C6854-E458-4069-99AB-C92C6C00286B}" type="sibTrans" cxnId="{E7AB5EB8-BA6E-4F1E-8C8B-B90D98A2F3F1}">
      <dgm:prSet/>
      <dgm:spPr/>
      <dgm:t>
        <a:bodyPr/>
        <a:lstStyle/>
        <a:p>
          <a:endParaRPr lang="pt-BR"/>
        </a:p>
      </dgm:t>
    </dgm:pt>
    <dgm:pt modelId="{9DCB3E29-3B2F-4196-A8E0-C6E138F0CBA9}">
      <dgm:prSet phldrT="[Text]" custT="1"/>
      <dgm:spPr/>
      <dgm:t>
        <a:bodyPr/>
        <a:lstStyle/>
        <a:p>
          <a:r>
            <a:rPr lang="pt-B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Decretos imperiais (nº 34, de 26 ago. 1833; de 30 de junho de 1835; 24/1835; 101/1835)</a:t>
          </a:r>
          <a:endParaRPr lang="pt-BR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55FCCCC-D402-4A65-A7C7-92CB2196BF91}" type="parTrans" cxnId="{F5A22EB1-46AC-461B-A5F3-BCEC91728485}">
      <dgm:prSet/>
      <dgm:spPr/>
      <dgm:t>
        <a:bodyPr/>
        <a:lstStyle/>
        <a:p>
          <a:endParaRPr lang="pt-BR"/>
        </a:p>
      </dgm:t>
    </dgm:pt>
    <dgm:pt modelId="{1A515860-3AF0-47C7-8EBF-0BB8002D7C68}" type="sibTrans" cxnId="{F5A22EB1-46AC-461B-A5F3-BCEC91728485}">
      <dgm:prSet/>
      <dgm:spPr/>
      <dgm:t>
        <a:bodyPr/>
        <a:lstStyle/>
        <a:p>
          <a:endParaRPr lang="pt-BR"/>
        </a:p>
      </dgm:t>
    </dgm:pt>
    <dgm:pt modelId="{D25A1038-4DEB-419F-A322-DD93CFA37F9E}">
      <dgm:prSet phldrT="[Text]" custT="1"/>
      <dgm:spPr/>
      <dgm:t>
        <a:bodyPr/>
        <a:lstStyle/>
        <a:p>
          <a:r>
            <a:rPr lang="pt-B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Barão de Mauá – Companhia de Gás e Iluminação do RJ (1851); Estrada de ferro de Petrópolis (1852), de Santos-Jundiaí (1855), cabo submarino para telégrafos (1872)</a:t>
          </a:r>
          <a:endParaRPr lang="pt-BR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05D7A2E-A705-4798-A9A2-CE05B89C81B2}" type="parTrans" cxnId="{31CDAE1E-BF8B-45A0-99DF-19E6D55AC9B6}">
      <dgm:prSet/>
      <dgm:spPr/>
      <dgm:t>
        <a:bodyPr/>
        <a:lstStyle/>
        <a:p>
          <a:endParaRPr lang="pt-BR"/>
        </a:p>
      </dgm:t>
    </dgm:pt>
    <dgm:pt modelId="{A725311B-F21B-4D5E-A2E5-BF7CD81CAE66}" type="sibTrans" cxnId="{31CDAE1E-BF8B-45A0-99DF-19E6D55AC9B6}">
      <dgm:prSet/>
      <dgm:spPr/>
      <dgm:t>
        <a:bodyPr/>
        <a:lstStyle/>
        <a:p>
          <a:endParaRPr lang="pt-BR"/>
        </a:p>
      </dgm:t>
    </dgm:pt>
    <dgm:pt modelId="{4EDEC50F-A710-45AA-AC58-BB3AB53CF23A}">
      <dgm:prSet phldrT="[Text]"/>
      <dgm:spPr/>
      <dgm:t>
        <a:bodyPr/>
        <a:lstStyle/>
        <a:p>
          <a:r>
            <a: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Constituição de 1934 – Ordem Econômica e Social – Declínio das concessões</a:t>
          </a:r>
          <a:endParaRPr lang="pt-BR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14A9B46-F2F7-4F8D-AB75-007817A24963}" type="parTrans" cxnId="{37DAE0F0-F9F6-406F-A41F-B3065479CF73}">
      <dgm:prSet/>
      <dgm:spPr/>
      <dgm:t>
        <a:bodyPr/>
        <a:lstStyle/>
        <a:p>
          <a:endParaRPr lang="pt-BR"/>
        </a:p>
      </dgm:t>
    </dgm:pt>
    <dgm:pt modelId="{8D281982-7859-42B6-963C-309EF4DF88B7}" type="sibTrans" cxnId="{37DAE0F0-F9F6-406F-A41F-B3065479CF73}">
      <dgm:prSet/>
      <dgm:spPr/>
      <dgm:t>
        <a:bodyPr/>
        <a:lstStyle/>
        <a:p>
          <a:endParaRPr lang="pt-BR"/>
        </a:p>
      </dgm:t>
    </dgm:pt>
    <dgm:pt modelId="{0C7F1A5B-4CD4-4D60-AC69-757D2835A6B6}">
      <dgm:prSet phldrT="[Text]" custT="1"/>
      <dgm:spPr/>
      <dgm:t>
        <a:bodyPr/>
        <a:lstStyle/>
        <a:p>
          <a:r>
            <a:rPr lang="pt-B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Década de 1990 – Reabertura econômica a setores privados – Reforma Gerencial do Estado - Lei Federal nº 8.987/1995 (concessões comuns)</a:t>
          </a:r>
          <a:endParaRPr lang="pt-BR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C749791-5480-477E-8AB5-BCD9B1E57122}" type="parTrans" cxnId="{C291FF2E-4EB9-4C31-B284-8C3FD23A4756}">
      <dgm:prSet/>
      <dgm:spPr/>
      <dgm:t>
        <a:bodyPr/>
        <a:lstStyle/>
        <a:p>
          <a:endParaRPr lang="pt-BR"/>
        </a:p>
      </dgm:t>
    </dgm:pt>
    <dgm:pt modelId="{CE26BA29-C76D-4EEA-B80F-181EAF4A00CE}" type="sibTrans" cxnId="{C291FF2E-4EB9-4C31-B284-8C3FD23A4756}">
      <dgm:prSet/>
      <dgm:spPr/>
      <dgm:t>
        <a:bodyPr/>
        <a:lstStyle/>
        <a:p>
          <a:endParaRPr lang="pt-BR"/>
        </a:p>
      </dgm:t>
    </dgm:pt>
    <dgm:pt modelId="{FA893C5B-13B4-447D-B68E-E1F368FF19AD}">
      <dgm:prSet phldrT="[Text]"/>
      <dgm:spPr/>
      <dgm:t>
        <a:bodyPr/>
        <a:lstStyle/>
        <a:p>
          <a:r>
            <a: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Lei Federal nº 11.079/2004 – Parcerias público-privadas (</a:t>
          </a:r>
          <a:r>
            <a:rPr lang="pt-BR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PPPs</a:t>
          </a:r>
          <a:r>
            <a: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  <a:endParaRPr lang="pt-BR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3CE4297-F9E1-464F-84CF-CF43462A76E9}" type="parTrans" cxnId="{82A9706B-6295-403F-97F9-78B347AD4209}">
      <dgm:prSet/>
      <dgm:spPr/>
      <dgm:t>
        <a:bodyPr/>
        <a:lstStyle/>
        <a:p>
          <a:endParaRPr lang="pt-BR"/>
        </a:p>
      </dgm:t>
    </dgm:pt>
    <dgm:pt modelId="{EC6E407D-8D4E-4AD8-B663-880BCA8FCDDA}" type="sibTrans" cxnId="{82A9706B-6295-403F-97F9-78B347AD4209}">
      <dgm:prSet/>
      <dgm:spPr/>
      <dgm:t>
        <a:bodyPr/>
        <a:lstStyle/>
        <a:p>
          <a:endParaRPr lang="pt-BR"/>
        </a:p>
      </dgm:t>
    </dgm:pt>
    <dgm:pt modelId="{95538DE6-0BED-4202-83AD-8B0033231946}" type="pres">
      <dgm:prSet presAssocID="{60C4C64E-756C-460F-8E05-EDA0BC407529}" presName="Name0" presStyleCnt="0">
        <dgm:presLayoutVars>
          <dgm:dir/>
          <dgm:resizeHandles val="exact"/>
        </dgm:presLayoutVars>
      </dgm:prSet>
      <dgm:spPr/>
    </dgm:pt>
    <dgm:pt modelId="{F4A3C6E9-1804-4749-BEFF-F83EEA0C3F90}" type="pres">
      <dgm:prSet presAssocID="{60C4C64E-756C-460F-8E05-EDA0BC407529}" presName="arrow" presStyleLbl="bgShp" presStyleIdx="0" presStyleCnt="1"/>
      <dgm:spPr/>
    </dgm:pt>
    <dgm:pt modelId="{3263E23D-46DC-4DD8-8722-EF8EE1D3FE78}" type="pres">
      <dgm:prSet presAssocID="{60C4C64E-756C-460F-8E05-EDA0BC407529}" presName="points" presStyleCnt="0"/>
      <dgm:spPr/>
    </dgm:pt>
    <dgm:pt modelId="{C8257A0E-35B0-4775-86ED-4F3C01048E8F}" type="pres">
      <dgm:prSet presAssocID="{B6528848-8122-4609-85CA-5F508178F564}" presName="compositeA" presStyleCnt="0"/>
      <dgm:spPr/>
    </dgm:pt>
    <dgm:pt modelId="{348DDEB7-273D-4EEC-9E86-0D82C50D1ED9}" type="pres">
      <dgm:prSet presAssocID="{B6528848-8122-4609-85CA-5F508178F564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8D288D-D977-47D3-B692-CB692CA512E4}" type="pres">
      <dgm:prSet presAssocID="{B6528848-8122-4609-85CA-5F508178F564}" presName="circleA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5FB4D9-9835-40BD-971E-A7982764873A}" type="pres">
      <dgm:prSet presAssocID="{B6528848-8122-4609-85CA-5F508178F564}" presName="spaceA" presStyleCnt="0"/>
      <dgm:spPr/>
    </dgm:pt>
    <dgm:pt modelId="{63B2A156-E01B-4DE0-B505-A487F7A668E9}" type="pres">
      <dgm:prSet presAssocID="{822C6854-E458-4069-99AB-C92C6C00286B}" presName="space" presStyleCnt="0"/>
      <dgm:spPr/>
    </dgm:pt>
    <dgm:pt modelId="{D3820073-836B-415A-88F4-3C78BE24E3F3}" type="pres">
      <dgm:prSet presAssocID="{9DCB3E29-3B2F-4196-A8E0-C6E138F0CBA9}" presName="compositeB" presStyleCnt="0"/>
      <dgm:spPr/>
    </dgm:pt>
    <dgm:pt modelId="{FD47A000-44FD-45B7-932C-BE0A07084578}" type="pres">
      <dgm:prSet presAssocID="{9DCB3E29-3B2F-4196-A8E0-C6E138F0CBA9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372B33-435F-4F0E-98E7-C99A8EC91010}" type="pres">
      <dgm:prSet presAssocID="{9DCB3E29-3B2F-4196-A8E0-C6E138F0CBA9}" presName="circleB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8B940CA-6201-4419-9E33-BDC51D4AB452}" type="pres">
      <dgm:prSet presAssocID="{9DCB3E29-3B2F-4196-A8E0-C6E138F0CBA9}" presName="spaceB" presStyleCnt="0"/>
      <dgm:spPr/>
    </dgm:pt>
    <dgm:pt modelId="{1897011D-D574-4BED-AA32-1A493E4039C6}" type="pres">
      <dgm:prSet presAssocID="{1A515860-3AF0-47C7-8EBF-0BB8002D7C68}" presName="space" presStyleCnt="0"/>
      <dgm:spPr/>
    </dgm:pt>
    <dgm:pt modelId="{B8C187BF-27A1-434B-B947-814AD92FB809}" type="pres">
      <dgm:prSet presAssocID="{D25A1038-4DEB-419F-A322-DD93CFA37F9E}" presName="compositeA" presStyleCnt="0"/>
      <dgm:spPr/>
    </dgm:pt>
    <dgm:pt modelId="{4B319B16-36EC-4BA6-9BCF-7712975637C8}" type="pres">
      <dgm:prSet presAssocID="{D25A1038-4DEB-419F-A322-DD93CFA37F9E}" presName="textA" presStyleLbl="revTx" presStyleIdx="2" presStyleCnt="6" custScaleX="1574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1BA4A6-991F-4BD0-9140-33CFF76D9AA7}" type="pres">
      <dgm:prSet presAssocID="{D25A1038-4DEB-419F-A322-DD93CFA37F9E}" presName="circleA" presStyleLbl="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E78E3F5-83F4-46A0-B497-42FB09A6DA20}" type="pres">
      <dgm:prSet presAssocID="{D25A1038-4DEB-419F-A322-DD93CFA37F9E}" presName="spaceA" presStyleCnt="0"/>
      <dgm:spPr/>
    </dgm:pt>
    <dgm:pt modelId="{6D5B0E08-89F4-44AD-8D28-08575ED7EB3F}" type="pres">
      <dgm:prSet presAssocID="{A725311B-F21B-4D5E-A2E5-BF7CD81CAE66}" presName="space" presStyleCnt="0"/>
      <dgm:spPr/>
    </dgm:pt>
    <dgm:pt modelId="{11E1E4DF-BE93-4090-9FC5-DA6B896DB026}" type="pres">
      <dgm:prSet presAssocID="{4EDEC50F-A710-45AA-AC58-BB3AB53CF23A}" presName="compositeB" presStyleCnt="0"/>
      <dgm:spPr/>
    </dgm:pt>
    <dgm:pt modelId="{AC3E5CDA-52D2-4F89-89E3-828FF0D8B006}" type="pres">
      <dgm:prSet presAssocID="{4EDEC50F-A710-45AA-AC58-BB3AB53CF23A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52A9E9-0195-4B87-9FB6-950F785EE53C}" type="pres">
      <dgm:prSet presAssocID="{4EDEC50F-A710-45AA-AC58-BB3AB53CF23A}" presName="circleB" presStyleLbl="nod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5BA01DC-BD07-45EE-841E-B5BEDD95F70D}" type="pres">
      <dgm:prSet presAssocID="{4EDEC50F-A710-45AA-AC58-BB3AB53CF23A}" presName="spaceB" presStyleCnt="0"/>
      <dgm:spPr/>
    </dgm:pt>
    <dgm:pt modelId="{91863F73-7EE7-4117-AA4D-5BBF15201A91}" type="pres">
      <dgm:prSet presAssocID="{8D281982-7859-42B6-963C-309EF4DF88B7}" presName="space" presStyleCnt="0"/>
      <dgm:spPr/>
    </dgm:pt>
    <dgm:pt modelId="{BD2B42D0-B607-4A1C-BC52-9EFDABA01B1F}" type="pres">
      <dgm:prSet presAssocID="{0C7F1A5B-4CD4-4D60-AC69-757D2835A6B6}" presName="compositeA" presStyleCnt="0"/>
      <dgm:spPr/>
    </dgm:pt>
    <dgm:pt modelId="{F4BEE36D-24FB-4E43-AE62-DB6CDCDFFDF2}" type="pres">
      <dgm:prSet presAssocID="{0C7F1A5B-4CD4-4D60-AC69-757D2835A6B6}" presName="textA" presStyleLbl="revTx" presStyleIdx="4" presStyleCnt="6" custScaleX="1912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4ECB5-25CD-4E8E-8547-1A414622BE26}" type="pres">
      <dgm:prSet presAssocID="{0C7F1A5B-4CD4-4D60-AC69-757D2835A6B6}" presName="circleA" presStyleLbl="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C312F09-7F0F-45F0-9E5A-752CAF093694}" type="pres">
      <dgm:prSet presAssocID="{0C7F1A5B-4CD4-4D60-AC69-757D2835A6B6}" presName="spaceA" presStyleCnt="0"/>
      <dgm:spPr/>
    </dgm:pt>
    <dgm:pt modelId="{159F5EBD-A423-4783-9D0D-31D7125DE78C}" type="pres">
      <dgm:prSet presAssocID="{CE26BA29-C76D-4EEA-B80F-181EAF4A00CE}" presName="space" presStyleCnt="0"/>
      <dgm:spPr/>
    </dgm:pt>
    <dgm:pt modelId="{057EE02D-D6C9-4EA0-B18B-B18F0A7F11FF}" type="pres">
      <dgm:prSet presAssocID="{FA893C5B-13B4-447D-B68E-E1F368FF19AD}" presName="compositeB" presStyleCnt="0"/>
      <dgm:spPr/>
    </dgm:pt>
    <dgm:pt modelId="{52949815-2169-4BDB-89BA-F211A2A914F3}" type="pres">
      <dgm:prSet presAssocID="{FA893C5B-13B4-447D-B68E-E1F368FF19AD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F8F4B8-606B-4AB0-AFEF-8A9383A6F709}" type="pres">
      <dgm:prSet presAssocID="{FA893C5B-13B4-447D-B68E-E1F368FF19AD}" presName="circleB" presStyleLbl="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9F162735-FD6B-42AD-8A44-B453769BF397}" type="pres">
      <dgm:prSet presAssocID="{FA893C5B-13B4-447D-B68E-E1F368FF19AD}" presName="spaceB" presStyleCnt="0"/>
      <dgm:spPr/>
    </dgm:pt>
  </dgm:ptLst>
  <dgm:cxnLst>
    <dgm:cxn modelId="{7F79DF9F-BB34-4868-B5DC-022B137272B3}" type="presOf" srcId="{FA893C5B-13B4-447D-B68E-E1F368FF19AD}" destId="{52949815-2169-4BDB-89BA-F211A2A914F3}" srcOrd="0" destOrd="0" presId="urn:microsoft.com/office/officeart/2005/8/layout/hProcess11"/>
    <dgm:cxn modelId="{37DAE0F0-F9F6-406F-A41F-B3065479CF73}" srcId="{60C4C64E-756C-460F-8E05-EDA0BC407529}" destId="{4EDEC50F-A710-45AA-AC58-BB3AB53CF23A}" srcOrd="3" destOrd="0" parTransId="{414A9B46-F2F7-4F8D-AB75-007817A24963}" sibTransId="{8D281982-7859-42B6-963C-309EF4DF88B7}"/>
    <dgm:cxn modelId="{F5A22EB1-46AC-461B-A5F3-BCEC91728485}" srcId="{60C4C64E-756C-460F-8E05-EDA0BC407529}" destId="{9DCB3E29-3B2F-4196-A8E0-C6E138F0CBA9}" srcOrd="1" destOrd="0" parTransId="{955FCCCC-D402-4A65-A7C7-92CB2196BF91}" sibTransId="{1A515860-3AF0-47C7-8EBF-0BB8002D7C68}"/>
    <dgm:cxn modelId="{6D595F92-777A-487D-BB08-47AA21D26FF6}" type="presOf" srcId="{9DCB3E29-3B2F-4196-A8E0-C6E138F0CBA9}" destId="{FD47A000-44FD-45B7-932C-BE0A07084578}" srcOrd="0" destOrd="0" presId="urn:microsoft.com/office/officeart/2005/8/layout/hProcess11"/>
    <dgm:cxn modelId="{E7AB5EB8-BA6E-4F1E-8C8B-B90D98A2F3F1}" srcId="{60C4C64E-756C-460F-8E05-EDA0BC407529}" destId="{B6528848-8122-4609-85CA-5F508178F564}" srcOrd="0" destOrd="0" parTransId="{39724621-AC42-4581-8FF3-512483FFF4C6}" sibTransId="{822C6854-E458-4069-99AB-C92C6C00286B}"/>
    <dgm:cxn modelId="{4DB45379-07B6-4A90-A82E-47CBA5543758}" type="presOf" srcId="{0C7F1A5B-4CD4-4D60-AC69-757D2835A6B6}" destId="{F4BEE36D-24FB-4E43-AE62-DB6CDCDFFDF2}" srcOrd="0" destOrd="0" presId="urn:microsoft.com/office/officeart/2005/8/layout/hProcess11"/>
    <dgm:cxn modelId="{31CDAE1E-BF8B-45A0-99DF-19E6D55AC9B6}" srcId="{60C4C64E-756C-460F-8E05-EDA0BC407529}" destId="{D25A1038-4DEB-419F-A322-DD93CFA37F9E}" srcOrd="2" destOrd="0" parTransId="{405D7A2E-A705-4798-A9A2-CE05B89C81B2}" sibTransId="{A725311B-F21B-4D5E-A2E5-BF7CD81CAE66}"/>
    <dgm:cxn modelId="{C6E454A3-91D9-40E2-B2DE-9542EB6F5A31}" type="presOf" srcId="{4EDEC50F-A710-45AA-AC58-BB3AB53CF23A}" destId="{AC3E5CDA-52D2-4F89-89E3-828FF0D8B006}" srcOrd="0" destOrd="0" presId="urn:microsoft.com/office/officeart/2005/8/layout/hProcess11"/>
    <dgm:cxn modelId="{AB9A9DAA-9575-4A63-B17F-EE98B8297682}" type="presOf" srcId="{B6528848-8122-4609-85CA-5F508178F564}" destId="{348DDEB7-273D-4EEC-9E86-0D82C50D1ED9}" srcOrd="0" destOrd="0" presId="urn:microsoft.com/office/officeart/2005/8/layout/hProcess11"/>
    <dgm:cxn modelId="{82A9706B-6295-403F-97F9-78B347AD4209}" srcId="{60C4C64E-756C-460F-8E05-EDA0BC407529}" destId="{FA893C5B-13B4-447D-B68E-E1F368FF19AD}" srcOrd="5" destOrd="0" parTransId="{93CE4297-F9E1-464F-84CF-CF43462A76E9}" sibTransId="{EC6E407D-8D4E-4AD8-B663-880BCA8FCDDA}"/>
    <dgm:cxn modelId="{C291FF2E-4EB9-4C31-B284-8C3FD23A4756}" srcId="{60C4C64E-756C-460F-8E05-EDA0BC407529}" destId="{0C7F1A5B-4CD4-4D60-AC69-757D2835A6B6}" srcOrd="4" destOrd="0" parTransId="{EC749791-5480-477E-8AB5-BCD9B1E57122}" sibTransId="{CE26BA29-C76D-4EEA-B80F-181EAF4A00CE}"/>
    <dgm:cxn modelId="{08BF720A-2ADA-442E-8176-AC7769AA09AD}" type="presOf" srcId="{D25A1038-4DEB-419F-A322-DD93CFA37F9E}" destId="{4B319B16-36EC-4BA6-9BCF-7712975637C8}" srcOrd="0" destOrd="0" presId="urn:microsoft.com/office/officeart/2005/8/layout/hProcess11"/>
    <dgm:cxn modelId="{28AB806B-D605-4212-BF72-AF0488E02F7D}" type="presOf" srcId="{60C4C64E-756C-460F-8E05-EDA0BC407529}" destId="{95538DE6-0BED-4202-83AD-8B0033231946}" srcOrd="0" destOrd="0" presId="urn:microsoft.com/office/officeart/2005/8/layout/hProcess11"/>
    <dgm:cxn modelId="{79EF900D-D15F-4FF7-8CA3-057A82332687}" type="presParOf" srcId="{95538DE6-0BED-4202-83AD-8B0033231946}" destId="{F4A3C6E9-1804-4749-BEFF-F83EEA0C3F90}" srcOrd="0" destOrd="0" presId="urn:microsoft.com/office/officeart/2005/8/layout/hProcess11"/>
    <dgm:cxn modelId="{D4D9658C-AF86-4C6C-B397-B3D7FBA9BA68}" type="presParOf" srcId="{95538DE6-0BED-4202-83AD-8B0033231946}" destId="{3263E23D-46DC-4DD8-8722-EF8EE1D3FE78}" srcOrd="1" destOrd="0" presId="urn:microsoft.com/office/officeart/2005/8/layout/hProcess11"/>
    <dgm:cxn modelId="{0350A2D0-26B4-41E7-8234-E182691A84DA}" type="presParOf" srcId="{3263E23D-46DC-4DD8-8722-EF8EE1D3FE78}" destId="{C8257A0E-35B0-4775-86ED-4F3C01048E8F}" srcOrd="0" destOrd="0" presId="urn:microsoft.com/office/officeart/2005/8/layout/hProcess11"/>
    <dgm:cxn modelId="{048049AF-CB25-4B49-91F0-D0002E08202B}" type="presParOf" srcId="{C8257A0E-35B0-4775-86ED-4F3C01048E8F}" destId="{348DDEB7-273D-4EEC-9E86-0D82C50D1ED9}" srcOrd="0" destOrd="0" presId="urn:microsoft.com/office/officeart/2005/8/layout/hProcess11"/>
    <dgm:cxn modelId="{D7C5F5A2-32A8-4AEB-87F5-2A602D09A759}" type="presParOf" srcId="{C8257A0E-35B0-4775-86ED-4F3C01048E8F}" destId="{C18D288D-D977-47D3-B692-CB692CA512E4}" srcOrd="1" destOrd="0" presId="urn:microsoft.com/office/officeart/2005/8/layout/hProcess11"/>
    <dgm:cxn modelId="{44E11C02-5660-42D2-AF03-643EC1900EEA}" type="presParOf" srcId="{C8257A0E-35B0-4775-86ED-4F3C01048E8F}" destId="{945FB4D9-9835-40BD-971E-A7982764873A}" srcOrd="2" destOrd="0" presId="urn:microsoft.com/office/officeart/2005/8/layout/hProcess11"/>
    <dgm:cxn modelId="{BCB7C306-0C5E-4F98-BE71-7D02CB1E4D3A}" type="presParOf" srcId="{3263E23D-46DC-4DD8-8722-EF8EE1D3FE78}" destId="{63B2A156-E01B-4DE0-B505-A487F7A668E9}" srcOrd="1" destOrd="0" presId="urn:microsoft.com/office/officeart/2005/8/layout/hProcess11"/>
    <dgm:cxn modelId="{977F900D-D4EE-4FFD-89B6-9594956BB804}" type="presParOf" srcId="{3263E23D-46DC-4DD8-8722-EF8EE1D3FE78}" destId="{D3820073-836B-415A-88F4-3C78BE24E3F3}" srcOrd="2" destOrd="0" presId="urn:microsoft.com/office/officeart/2005/8/layout/hProcess11"/>
    <dgm:cxn modelId="{2043A438-BDA0-41A3-B912-AF4A18003B5A}" type="presParOf" srcId="{D3820073-836B-415A-88F4-3C78BE24E3F3}" destId="{FD47A000-44FD-45B7-932C-BE0A07084578}" srcOrd="0" destOrd="0" presId="urn:microsoft.com/office/officeart/2005/8/layout/hProcess11"/>
    <dgm:cxn modelId="{75D6A4D3-0124-465A-9DDD-62FF5B495BD2}" type="presParOf" srcId="{D3820073-836B-415A-88F4-3C78BE24E3F3}" destId="{75372B33-435F-4F0E-98E7-C99A8EC91010}" srcOrd="1" destOrd="0" presId="urn:microsoft.com/office/officeart/2005/8/layout/hProcess11"/>
    <dgm:cxn modelId="{549FDA3A-D417-4C75-BEAD-F2AA57E065DB}" type="presParOf" srcId="{D3820073-836B-415A-88F4-3C78BE24E3F3}" destId="{D8B940CA-6201-4419-9E33-BDC51D4AB452}" srcOrd="2" destOrd="0" presId="urn:microsoft.com/office/officeart/2005/8/layout/hProcess11"/>
    <dgm:cxn modelId="{C2439103-AD0D-4B23-9C6F-46A00D67644D}" type="presParOf" srcId="{3263E23D-46DC-4DD8-8722-EF8EE1D3FE78}" destId="{1897011D-D574-4BED-AA32-1A493E4039C6}" srcOrd="3" destOrd="0" presId="urn:microsoft.com/office/officeart/2005/8/layout/hProcess11"/>
    <dgm:cxn modelId="{2C5826C7-4EBC-45E0-8F98-33D7C24897FD}" type="presParOf" srcId="{3263E23D-46DC-4DD8-8722-EF8EE1D3FE78}" destId="{B8C187BF-27A1-434B-B947-814AD92FB809}" srcOrd="4" destOrd="0" presId="urn:microsoft.com/office/officeart/2005/8/layout/hProcess11"/>
    <dgm:cxn modelId="{5C2F7680-DE9A-4F28-B41A-29745D2DD593}" type="presParOf" srcId="{B8C187BF-27A1-434B-B947-814AD92FB809}" destId="{4B319B16-36EC-4BA6-9BCF-7712975637C8}" srcOrd="0" destOrd="0" presId="urn:microsoft.com/office/officeart/2005/8/layout/hProcess11"/>
    <dgm:cxn modelId="{8AA86EE7-F149-446A-811F-16CD1626D466}" type="presParOf" srcId="{B8C187BF-27A1-434B-B947-814AD92FB809}" destId="{901BA4A6-991F-4BD0-9140-33CFF76D9AA7}" srcOrd="1" destOrd="0" presId="urn:microsoft.com/office/officeart/2005/8/layout/hProcess11"/>
    <dgm:cxn modelId="{166F3A5F-6BA8-48C8-876A-67A5C2675CEE}" type="presParOf" srcId="{B8C187BF-27A1-434B-B947-814AD92FB809}" destId="{DE78E3F5-83F4-46A0-B497-42FB09A6DA20}" srcOrd="2" destOrd="0" presId="urn:microsoft.com/office/officeart/2005/8/layout/hProcess11"/>
    <dgm:cxn modelId="{4066B7D8-EF9B-4FA0-8262-0BDDCEDC78CB}" type="presParOf" srcId="{3263E23D-46DC-4DD8-8722-EF8EE1D3FE78}" destId="{6D5B0E08-89F4-44AD-8D28-08575ED7EB3F}" srcOrd="5" destOrd="0" presId="urn:microsoft.com/office/officeart/2005/8/layout/hProcess11"/>
    <dgm:cxn modelId="{20BF19F3-EC88-4891-9FA1-F0D2B448ABA7}" type="presParOf" srcId="{3263E23D-46DC-4DD8-8722-EF8EE1D3FE78}" destId="{11E1E4DF-BE93-4090-9FC5-DA6B896DB026}" srcOrd="6" destOrd="0" presId="urn:microsoft.com/office/officeart/2005/8/layout/hProcess11"/>
    <dgm:cxn modelId="{635E0A93-6940-447D-B368-61C15E48641E}" type="presParOf" srcId="{11E1E4DF-BE93-4090-9FC5-DA6B896DB026}" destId="{AC3E5CDA-52D2-4F89-89E3-828FF0D8B006}" srcOrd="0" destOrd="0" presId="urn:microsoft.com/office/officeart/2005/8/layout/hProcess11"/>
    <dgm:cxn modelId="{56135A7B-A255-413C-832F-E588D739E7CC}" type="presParOf" srcId="{11E1E4DF-BE93-4090-9FC5-DA6B896DB026}" destId="{9652A9E9-0195-4B87-9FB6-950F785EE53C}" srcOrd="1" destOrd="0" presId="urn:microsoft.com/office/officeart/2005/8/layout/hProcess11"/>
    <dgm:cxn modelId="{75B36FDD-0AE3-4F20-AB59-EBB7D161E572}" type="presParOf" srcId="{11E1E4DF-BE93-4090-9FC5-DA6B896DB026}" destId="{65BA01DC-BD07-45EE-841E-B5BEDD95F70D}" srcOrd="2" destOrd="0" presId="urn:microsoft.com/office/officeart/2005/8/layout/hProcess11"/>
    <dgm:cxn modelId="{90635F73-F8FA-48BE-B17E-888621852F19}" type="presParOf" srcId="{3263E23D-46DC-4DD8-8722-EF8EE1D3FE78}" destId="{91863F73-7EE7-4117-AA4D-5BBF15201A91}" srcOrd="7" destOrd="0" presId="urn:microsoft.com/office/officeart/2005/8/layout/hProcess11"/>
    <dgm:cxn modelId="{F8D9AA3D-F1F8-48E4-A7BC-3AEAA0E47E26}" type="presParOf" srcId="{3263E23D-46DC-4DD8-8722-EF8EE1D3FE78}" destId="{BD2B42D0-B607-4A1C-BC52-9EFDABA01B1F}" srcOrd="8" destOrd="0" presId="urn:microsoft.com/office/officeart/2005/8/layout/hProcess11"/>
    <dgm:cxn modelId="{79B517CF-D32E-4A7C-8ED5-14ADDF8AECFC}" type="presParOf" srcId="{BD2B42D0-B607-4A1C-BC52-9EFDABA01B1F}" destId="{F4BEE36D-24FB-4E43-AE62-DB6CDCDFFDF2}" srcOrd="0" destOrd="0" presId="urn:microsoft.com/office/officeart/2005/8/layout/hProcess11"/>
    <dgm:cxn modelId="{707E468A-9DAA-47A0-9B6E-046DD718006B}" type="presParOf" srcId="{BD2B42D0-B607-4A1C-BC52-9EFDABA01B1F}" destId="{F434ECB5-25CD-4E8E-8547-1A414622BE26}" srcOrd="1" destOrd="0" presId="urn:microsoft.com/office/officeart/2005/8/layout/hProcess11"/>
    <dgm:cxn modelId="{6E35501A-8556-462A-B65D-A5B60F2DD06B}" type="presParOf" srcId="{BD2B42D0-B607-4A1C-BC52-9EFDABA01B1F}" destId="{AC312F09-7F0F-45F0-9E5A-752CAF093694}" srcOrd="2" destOrd="0" presId="urn:microsoft.com/office/officeart/2005/8/layout/hProcess11"/>
    <dgm:cxn modelId="{F791609E-9712-488F-AEBC-13E124EEBB34}" type="presParOf" srcId="{3263E23D-46DC-4DD8-8722-EF8EE1D3FE78}" destId="{159F5EBD-A423-4783-9D0D-31D7125DE78C}" srcOrd="9" destOrd="0" presId="urn:microsoft.com/office/officeart/2005/8/layout/hProcess11"/>
    <dgm:cxn modelId="{A0E70EEC-F5CA-448A-A981-42898BE21AA2}" type="presParOf" srcId="{3263E23D-46DC-4DD8-8722-EF8EE1D3FE78}" destId="{057EE02D-D6C9-4EA0-B18B-B18F0A7F11FF}" srcOrd="10" destOrd="0" presId="urn:microsoft.com/office/officeart/2005/8/layout/hProcess11"/>
    <dgm:cxn modelId="{50F13A50-322C-499B-9C31-E7810639F2DB}" type="presParOf" srcId="{057EE02D-D6C9-4EA0-B18B-B18F0A7F11FF}" destId="{52949815-2169-4BDB-89BA-F211A2A914F3}" srcOrd="0" destOrd="0" presId="urn:microsoft.com/office/officeart/2005/8/layout/hProcess11"/>
    <dgm:cxn modelId="{869EB7FF-4566-4F99-BE27-2FD4F5B96B17}" type="presParOf" srcId="{057EE02D-D6C9-4EA0-B18B-B18F0A7F11FF}" destId="{40F8F4B8-606B-4AB0-AFEF-8A9383A6F709}" srcOrd="1" destOrd="0" presId="urn:microsoft.com/office/officeart/2005/8/layout/hProcess11"/>
    <dgm:cxn modelId="{324CB5EA-AA63-48C7-849E-D5CECDE93FEC}" type="presParOf" srcId="{057EE02D-D6C9-4EA0-B18B-B18F0A7F11FF}" destId="{9F162735-FD6B-42AD-8A44-B453769BF39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0AEC0A1-4FE5-644F-B1B9-37386AB5928C}" type="datetimeFigureOut">
              <a:rPr lang="pt-BR"/>
              <a:pPr/>
              <a:t>04/10/2016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5731DB7-3FCA-664A-BB8D-C8EECDE5DF60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36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0CEFF1-3569-FE43-B5B3-47BFCE3DD254}" type="datetimeFigureOut">
              <a:rPr lang="pt-BR"/>
              <a:pPr/>
              <a:t>04/10/2016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3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73246C-C031-6449-A4A5-15A4290DE3AB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872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>
              <a:latin typeface="Arial" charset="0"/>
            </a:endParaRP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1AE032-3B02-AB4B-8F4B-FA3FAB2EF341}" type="slidenum">
              <a:rPr lang="pt-BR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247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11200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093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5319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19685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4257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8829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3401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7973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4221803-3C8D-46AA-BF1A-247079EA55DE}" type="slidenum"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1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11200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093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5319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19685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4257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8829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3401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7973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4221803-3C8D-46AA-BF1A-247079EA55DE}" type="slidenum"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69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11200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093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5319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19685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4257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8829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3401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7973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4221803-3C8D-46AA-BF1A-247079EA55DE}" type="slidenum"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14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11200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093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5319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19685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4257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8829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3401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7973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4221803-3C8D-46AA-BF1A-247079EA55DE}" type="slidenum"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38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11200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093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5319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19685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4257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8829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3401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7973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4221803-3C8D-46AA-BF1A-247079EA55DE}" type="slidenum"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20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>
              <a:latin typeface="Arial" charset="0"/>
            </a:endParaRPr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3ABB00-96FC-EA44-A15B-9CF5220CCF2E}" type="slidenum">
              <a:rPr lang="pt-BR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04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 dirty="0">
              <a:latin typeface="Arial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48B690-BB96-5442-9129-5143B05A09FA}" type="slidenum">
              <a:rPr lang="pt-BR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71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 dirty="0">
              <a:latin typeface="Arial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48B690-BB96-5442-9129-5143B05A09FA}" type="slidenum">
              <a:rPr lang="pt-BR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329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3246C-C031-6449-A4A5-15A4290DE3AB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627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Arial" charset="0"/>
            </a:endParaRPr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3ABB00-96FC-EA44-A15B-9CF5220CCF2E}" type="slidenum">
              <a:rPr lang="pt-BR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046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Arial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48B690-BB96-5442-9129-5143B05A09FA}" type="slidenum">
              <a:rPr lang="pt-BR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711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Arial" charset="0"/>
            </a:endParaRPr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3ABB00-96FC-EA44-A15B-9CF5220CCF2E}" type="slidenum">
              <a:rPr lang="pt-BR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62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>
              <a:latin typeface="Arial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48B690-BB96-5442-9129-5143B05A09FA}" type="slidenum">
              <a:rPr lang="pt-BR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21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58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cxnSp>
          <p:nvCxnSpPr>
            <p:cNvPr id="5" name="Conector Reto 5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6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8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9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0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1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2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3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4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5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6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7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8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9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20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21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o 75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39" name="Conector Reto 40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41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2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3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4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upo 150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0" name="Conector Reto 51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to 52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to 53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to 54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55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Conector Reto 46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7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8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9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50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o 76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3" name="Conector Reto 24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to 25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6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7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8"/>
              <p:cNvCxnSpPr/>
              <p:nvPr/>
            </p:nvCxnSpPr>
            <p:spPr bwMode="hidden">
              <a:xfrm>
                <a:off x="5151437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upo 82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4" name="Conector Reto 35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to 36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to 37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to 38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39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Conector Reto 30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31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2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3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4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5" name="Conector Reto 57"/>
          <p:cNvCxnSpPr/>
          <p:nvPr userDrawn="1"/>
        </p:nvCxnSpPr>
        <p:spPr>
          <a:xfrm>
            <a:off x="1295400" y="5294313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015333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3821A2-79C5-244C-A2C3-97B8502E28F7}" type="datetime1">
              <a:rPr lang="pt-BR"/>
              <a:pPr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FC6F7-D61B-4D4C-B54F-996EDA558F4E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48638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E096F8-D5C9-0F4D-9487-2F7EA363ECCD}" type="datetime1">
              <a:rPr lang="pt-BR"/>
              <a:pPr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01A98-D372-4447-A708-657FD191F43A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47764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B7CF9-C565-D94A-8D20-CF9E2CF0E09F}" type="datetime1">
              <a:rPr lang="pt-BR"/>
              <a:pPr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452B7-0248-D34C-97BE-DF945CB60DA1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24458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58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cxnSp>
          <p:nvCxnSpPr>
            <p:cNvPr id="5" name="Conector Reto 7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8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9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0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1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2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3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4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5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6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7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8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9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20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21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22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o 75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39" name="Conector Reto 41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42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3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4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5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upo 150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0" name="Conector Reto 52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to 53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to 54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to 55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56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Conector Reto 47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8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9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50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51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o 76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3" name="Conector Reto 25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to 26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7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8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9"/>
              <p:cNvCxnSpPr/>
              <p:nvPr/>
            </p:nvCxnSpPr>
            <p:spPr bwMode="hidden">
              <a:xfrm>
                <a:off x="5151437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upo 82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4" name="Conector Reto 36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to 37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to 38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to 39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40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Conector Reto 31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32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3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4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5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5" name="Conector Reto 57"/>
          <p:cNvCxnSpPr/>
          <p:nvPr userDrawn="1"/>
        </p:nvCxnSpPr>
        <p:spPr>
          <a:xfrm>
            <a:off x="1295400" y="5294313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46738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8BB25-BCDC-E24E-AB60-DE2D3C75DF0C}" type="datetime1">
              <a:rPr lang="pt-BR"/>
              <a:pPr/>
              <a:t>04/10/2016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2D4DE-94B5-A840-8A75-1D29A7B1596B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55580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CC32C-467A-9C46-AE04-8BA09DFFFC2B}" type="datetime1">
              <a:rPr lang="pt-BR"/>
              <a:pPr/>
              <a:t>04/10/2016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ADE8-8A9A-7644-858E-AF0E1C7AC1E8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79110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ADFAD9-0F84-F547-B8BB-C2E443CAEB92}" type="datetime1">
              <a:rPr lang="pt-BR"/>
              <a:pPr/>
              <a:t>04/10/2016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635A8-752B-BC40-B0EA-6BA51E332F1C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65764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8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cxnSp>
          <p:nvCxnSpPr>
            <p:cNvPr id="3" name="Conector Reto 161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Reto 162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163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64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65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66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67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68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69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0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71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72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73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74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75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6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o 75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37" name="Conector Reto 195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196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197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198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199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upo 150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8" name="Conector Reto 206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to 207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to 208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to 209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to 210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Conector Reto 201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202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203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204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205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upo 76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1" name="Conector Reto 179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to 180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to 181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to 182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183"/>
              <p:cNvCxnSpPr/>
              <p:nvPr/>
            </p:nvCxnSpPr>
            <p:spPr bwMode="hidden">
              <a:xfrm>
                <a:off x="5106987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upo 82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2" name="Conector Reto 190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to 191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to 192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to 193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to 194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Conector Reto 185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186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187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188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189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Espaço Reservado para Data 2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F1565-FB34-B64C-AFF3-1B490DEBB613}" type="datetime1">
              <a:rPr lang="pt-BR"/>
              <a:pPr/>
              <a:t>04/10/2016</a:t>
            </a:fld>
            <a:endParaRPr lang="pt-BR"/>
          </a:p>
        </p:txBody>
      </p:sp>
      <p:sp>
        <p:nvSpPr>
          <p:cNvPr id="54" name="Espaço Reservado para Rodapé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5" name="Espaço Reservado para Número de Slide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DDC3B-FFB5-3741-BFEE-7E76DBC62494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75800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58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cxnSp>
          <p:nvCxnSpPr>
            <p:cNvPr id="6" name="Conector Reto 9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0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1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2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3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4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5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6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7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8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9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20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21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22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23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4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o 75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Conector Reto 43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4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5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6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7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upo 150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Conector Reto 54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to 55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to 56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57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8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Conector Reto 49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50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51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52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53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o 76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Conector Reto 27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8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9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30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31"/>
              <p:cNvCxnSpPr/>
              <p:nvPr/>
            </p:nvCxnSpPr>
            <p:spPr bwMode="hidden">
              <a:xfrm>
                <a:off x="5151437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upo 82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Conector Reto 38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to 39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to 40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41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42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Conector Reto 33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4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5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6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7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Retângulo 15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cxnSp>
        <p:nvCxnSpPr>
          <p:cNvPr id="57" name="Conector Reto 59"/>
          <p:cNvCxnSpPr/>
          <p:nvPr userDrawn="1"/>
        </p:nvCxnSpPr>
        <p:spPr>
          <a:xfrm>
            <a:off x="7923213" y="2895600"/>
            <a:ext cx="36591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8AB582-343C-6D48-9F15-1354290C067D}" type="datetime1">
              <a:rPr lang="pt-BR"/>
              <a:pPr/>
              <a:t>04/10/2016</a:t>
            </a:fld>
            <a:endParaRPr lang="pt-BR"/>
          </a:p>
        </p:txBody>
      </p:sp>
      <p:sp>
        <p:nvSpPr>
          <p:cNvPr id="5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0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46C7F-FFCD-5B4F-95E2-9E0F35FF933F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67185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5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cxnSp>
          <p:nvCxnSpPr>
            <p:cNvPr id="6" name="Conector Reto 8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9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0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1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2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3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4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5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6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7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8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9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20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21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22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3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o 75"/>
            <p:cNvGrpSpPr>
              <a:grpSpLocks/>
            </p:cNvGrpSpPr>
            <p:nvPr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Conector Reto 42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3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4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5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6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upo 150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Conector Reto 53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to 54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to 55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56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7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Conector Reto 48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9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50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51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52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o 76"/>
            <p:cNvGrpSpPr>
              <a:grpSpLocks/>
            </p:cNvGrpSpPr>
            <p:nvPr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Conector Reto 26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7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8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9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30"/>
              <p:cNvCxnSpPr/>
              <p:nvPr/>
            </p:nvCxnSpPr>
            <p:spPr bwMode="hidden">
              <a:xfrm>
                <a:off x="5151437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upo 82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Conector Reto 37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to 38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to 39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40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41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Conector Reto 32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3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4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5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6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Retângulo 156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cxnSp>
        <p:nvCxnSpPr>
          <p:cNvPr id="57" name="Conector Reto 58"/>
          <p:cNvCxnSpPr/>
          <p:nvPr/>
        </p:nvCxnSpPr>
        <p:spPr>
          <a:xfrm>
            <a:off x="7923213" y="2895600"/>
            <a:ext cx="36591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421946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o 9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cxnSp>
          <p:nvCxnSpPr>
            <p:cNvPr id="97" name="Conector Reto 96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to 97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to 98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to 99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to 100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to 101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to 102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to 103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to 104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to 105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to 108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to 109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to 110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to 111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9" name="Grupo 112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Conector Reto 130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ector Reto 131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ector Reto 132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ector Reto 133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to 134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2" name="Grupo 135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Conector Reto 141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Conector Reto 142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onector Reto 143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ector Reto 144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Conector Reto 145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Conector Reto 136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ector Reto 137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ector Reto 138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ector Reto 139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ector Reto 140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0" name="Grupo 113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Conector Reto 114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ector Reto 115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ector Reto 116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ector Reto 117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ector Reto 118"/>
              <p:cNvCxnSpPr/>
              <p:nvPr/>
            </p:nvCxnSpPr>
            <p:spPr bwMode="hidden">
              <a:xfrm>
                <a:off x="5106987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6" name="Grupo 119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Conector Reto 125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ector Reto 126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ector Reto 127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ector Reto 128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ector Reto 129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Conector Reto 120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ector Reto 121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ector Reto 122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ector Reto 123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ector Reto 124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295400" y="503238"/>
            <a:ext cx="960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295400" y="1981200"/>
            <a:ext cx="9601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294813" y="6289675"/>
            <a:ext cx="965200" cy="222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959795"/>
                </a:solidFill>
              </a:defRPr>
            </a:lvl1pPr>
          </a:lstStyle>
          <a:p>
            <a:fld id="{DAD9B84F-E4C0-CA41-BD5F-165B6BE1C426}" type="datetime1">
              <a:rPr lang="pt-BR"/>
              <a:pPr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09600" y="6289675"/>
            <a:ext cx="6127750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664825" y="6289675"/>
            <a:ext cx="919163" cy="222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959795"/>
                </a:solidFill>
              </a:defRPr>
            </a:lvl1pPr>
          </a:lstStyle>
          <a:p>
            <a:fld id="{D3167262-31E3-A148-9461-CB341014B510}" type="slidenum">
              <a:rPr lang="pt-BR"/>
              <a:pPr/>
              <a:t>‹#›</a:t>
            </a:fld>
            <a:endParaRPr lang="pt-BR"/>
          </a:p>
        </p:txBody>
      </p:sp>
      <p:cxnSp>
        <p:nvCxnSpPr>
          <p:cNvPr id="148" name="Conector Reto 147"/>
          <p:cNvCxnSpPr/>
          <p:nvPr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7" r:id="rId2"/>
    <p:sldLayoutId id="2147483714" r:id="rId3"/>
    <p:sldLayoutId id="2147483708" r:id="rId4"/>
    <p:sldLayoutId id="2147483709" r:id="rId5"/>
    <p:sldLayoutId id="2147483710" r:id="rId6"/>
    <p:sldLayoutId id="2147483715" r:id="rId7"/>
    <p:sldLayoutId id="2147483716" r:id="rId8"/>
    <p:sldLayoutId id="2147483717" r:id="rId9"/>
    <p:sldLayoutId id="2147483711" r:id="rId10"/>
    <p:sldLayoutId id="2147483712" r:id="rId1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85800" indent="-1793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914400" indent="-1825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43000" indent="-17938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5.wdp"/><Relationship Id="rId18" Type="http://schemas.openxmlformats.org/officeDocument/2006/relationships/image" Target="../media/image27.png"/><Relationship Id="rId3" Type="http://schemas.openxmlformats.org/officeDocument/2006/relationships/image" Target="../media/image19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24.png"/><Relationship Id="rId17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23.png"/><Relationship Id="rId19" Type="http://schemas.microsoft.com/office/2007/relationships/hdphoto" Target="../media/hdphoto8.wdp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25.png"/><Relationship Id="rId2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bg1">
                <a:lumMod val="100000"/>
              </a:schemeClr>
            </a:gs>
            <a:gs pos="38000">
              <a:schemeClr val="bg1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2859" y="776527"/>
            <a:ext cx="10883540" cy="2919710"/>
          </a:xfrm>
        </p:spPr>
        <p:txBody>
          <a:bodyPr rtlCol="0">
            <a:noAutofit/>
          </a:bodyPr>
          <a:lstStyle/>
          <a:p>
            <a:pPr algn="ctr"/>
            <a:r>
              <a:rPr lang="pt-BR" sz="5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Direito Administrativo II: </a:t>
            </a:r>
            <a:br>
              <a:rPr lang="pt-BR" sz="5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5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5400" b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5400" b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5400" b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 </a:t>
            </a:r>
            <a:r>
              <a:rPr lang="pt-BR" sz="5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permissões de serviços públicos</a:t>
            </a:r>
            <a:endParaRPr lang="pt-BR" sz="5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07669" y="5479850"/>
            <a:ext cx="8661400" cy="13781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rgbClr val="FF0000"/>
                </a:solidFill>
                <a:ea typeface="+mn-ea"/>
              </a:rPr>
              <a:t>		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rgbClr val="FF0000"/>
                </a:solidFill>
                <a:ea typeface="+mn-ea"/>
              </a:rPr>
              <a:t>Faculdade de Direito da Universidade de São Paulo (USP)               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1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 Paulo (SP), 1º de setembro de 2016.</a:t>
            </a:r>
            <a:endParaRPr lang="pt-BR" b="1" i="1" dirty="0" smtClean="0">
              <a:solidFill>
                <a:srgbClr val="FF0000"/>
              </a:solidFill>
              <a:ea typeface="+mn-ea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3416135" y="3805825"/>
            <a:ext cx="8775865" cy="186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defRPr sz="8000" b="1" kern="1200" cap="none" baseline="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pt-BR" sz="2800" cap="smal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2800" cap="sm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2800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Gustavo Henrique Carvalho Schiefler</a:t>
            </a:r>
          </a:p>
          <a:p>
            <a:pPr algn="ctr"/>
            <a:endParaRPr lang="pt-BR" sz="2800" cap="smal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2800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Gustavo Justino de Oliveira</a:t>
            </a:r>
            <a:endParaRPr lang="pt-BR" sz="2800" cap="sm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2800" cap="smal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3200" cap="small" baseline="-25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m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4" y="3525462"/>
            <a:ext cx="1972205" cy="199336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59657" y="879459"/>
            <a:ext cx="12032343" cy="2743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4600" dirty="0"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pt-BR" sz="4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Concessões e permissões de serviços públicos</a:t>
            </a:r>
            <a:endParaRPr lang="pt-BR" sz="4600" i="1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03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690" y="233754"/>
            <a:ext cx="716102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Plurissignificado</a:t>
            </a:r>
            <a:r>
              <a:rPr lang="pt-BR" sz="24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termo “concessão”</a:t>
            </a:r>
            <a:endParaRPr lang="pt-BR" sz="24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6225" y="923925"/>
            <a:ext cx="112109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Núcleo essencial do termo: </a:t>
            </a:r>
            <a:r>
              <a:rPr lang="pt-BR" altLang="pt-BR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constituição de um direito</a:t>
            </a: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àquele a quem se destina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1º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gênero – o direito constituído pelo concessionário é </a:t>
            </a:r>
            <a:r>
              <a:rPr lang="pt-BR" altLang="pt-BR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derivado da esfera jurídica de quem o concedeu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(direito de </a:t>
            </a: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explorar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 obra ou serviço</a:t>
            </a: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2º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gênero – o direito é </a:t>
            </a:r>
            <a:r>
              <a:rPr lang="pt-BR" altLang="pt-BR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simplesmente constituído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(direito à anistia, direito à asilo político</a:t>
            </a: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76224" y="2744821"/>
            <a:ext cx="585412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 de serviços públicos</a:t>
            </a:r>
            <a:endParaRPr lang="pt-BR" sz="24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76224" y="3206486"/>
            <a:ext cx="5854119" cy="147732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Negócio bilateral, sujeito ao direito público, em que é transferido ao particular o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direito de explorar uma atividade </a:t>
            </a: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titularidade do Estado</a:t>
            </a: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para benefício da coletividade,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prazo certo e determinado, por sua conta e </a:t>
            </a: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risco. </a:t>
            </a: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tângulo 7"/>
          <p:cNvSpPr/>
          <p:nvPr/>
        </p:nvSpPr>
        <p:spPr>
          <a:xfrm>
            <a:off x="6337882" y="3225409"/>
            <a:ext cx="5854119" cy="369331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Concessões “apenas” de serviço público (p.e. transporte urbano)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 de serviço público antecedida da execução de obra pública (p.e. construção de uma usina hidrelétrica e geração de energia)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Concessão da exploração de obras já existentes (p.e. manutenção de uma rodovia federal)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(JUSTEN FILHO, 2003, p. 96-100)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aixaDeTexto 3"/>
          <p:cNvSpPr txBox="1"/>
          <p:nvPr/>
        </p:nvSpPr>
        <p:spPr>
          <a:xfrm>
            <a:off x="6337881" y="2761727"/>
            <a:ext cx="585412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Objeto das concessões</a:t>
            </a:r>
            <a:endParaRPr lang="pt-BR" sz="24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ixaDeTexto 3"/>
          <p:cNvSpPr txBox="1"/>
          <p:nvPr/>
        </p:nvSpPr>
        <p:spPr>
          <a:xfrm>
            <a:off x="276223" y="4796549"/>
            <a:ext cx="585412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Limites</a:t>
            </a:r>
            <a:endParaRPr lang="pt-BR" sz="24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ângulo 7"/>
          <p:cNvSpPr/>
          <p:nvPr/>
        </p:nvSpPr>
        <p:spPr>
          <a:xfrm>
            <a:off x="276223" y="5258214"/>
            <a:ext cx="5854119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Funções públicas privativas (controle, regulação, fiscalização)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Legislação e Jurisdição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Poder de polícia</a:t>
            </a: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207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689" y="233754"/>
            <a:ext cx="8680733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Aspectos destacados da natureza das concessões</a:t>
            </a:r>
            <a:endParaRPr lang="pt-BR" sz="24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6225" y="923925"/>
            <a:ext cx="112109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se trata de cessão de direitos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pois os direitos adquiridos pelos particulares remanescem como dependentes do Estado.</a:t>
            </a:r>
          </a:p>
          <a:p>
            <a:pPr algn="just"/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 transfere a atividade de execução de alguns poderes-deveres inerentes à função estatal, </a:t>
            </a:r>
            <a:r>
              <a:rPr lang="pt-BR" altLang="pt-BR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 perder a titularidade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 essas atividades (regulação, fiscalização, poder de polícia). </a:t>
            </a:r>
          </a:p>
          <a:p>
            <a:pPr algn="just"/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Delegação </a:t>
            </a:r>
            <a:r>
              <a:rPr lang="pt-BR" altLang="pt-BR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gestão do serviço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(conjunto de meios materiais e jurídicos para a correta e adequada prestação)</a:t>
            </a:r>
          </a:p>
          <a:p>
            <a:pPr algn="just"/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Estado permanece como competente para </a:t>
            </a:r>
            <a:r>
              <a:rPr lang="pt-BR" altLang="pt-BR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disciplinar </a:t>
            </a:r>
            <a:r>
              <a:rPr lang="pt-BR" altLang="pt-BR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condições da prestação dos serviços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e, se o interesse público o exigir, </a:t>
            </a:r>
            <a:r>
              <a:rPr lang="pt-BR" altLang="pt-BR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retomar o objeto concedido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 qualquer tempo e independentemente do prazo previsto para o prazo do contrato – sem prejuízo da devida indenização ao concessionário.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Estado poderá intervir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 atividades de prestação, fiscalizá-las ou </a:t>
            </a:r>
            <a:r>
              <a:rPr lang="pt-BR" altLang="pt-BR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modificar unilateralmente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suas regras, sem prejuízo da garantia do </a:t>
            </a:r>
            <a:r>
              <a:rPr lang="pt-BR" altLang="pt-BR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equilíbrio econômico-financeiro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contrato.</a:t>
            </a:r>
          </a:p>
        </p:txBody>
      </p:sp>
    </p:spTree>
    <p:extLst>
      <p:ext uri="{BB962C8B-B14F-4D97-AF65-F5344CB8AC3E}">
        <p14:creationId xmlns:p14="http://schemas.microsoft.com/office/powerpoint/2010/main" val="3681573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690" y="233754"/>
            <a:ext cx="716102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Permissões de serviços públicos</a:t>
            </a:r>
            <a:endParaRPr lang="pt-BR" sz="24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6225" y="923925"/>
            <a:ext cx="11210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Definição tradicional</a:t>
            </a: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Ato unilateral, discricionário, precário e revogável a qualquer tempo, que confere ao particular o direito de prestar algum determinado serviço público e de cobrar tarifas, por sua conta e risco. </a:t>
            </a: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Contemporaneidade</a:t>
            </a: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atenuação do caráter precário e discricionário da permissão, em razão de princípios como a boa-fé objetiva, a proteção da confiança na Administração Pública, segurança jurídica, razoabilidade, motivação.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70171" y="3084039"/>
            <a:ext cx="7567011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Diferenças</a:t>
            </a:r>
            <a:endParaRPr lang="pt-BR" sz="24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70172" y="3545704"/>
            <a:ext cx="7567010" cy="147732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Maior precariedade e efemeridade das permissões (amortização de curso prazo, baixo custo);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Modalidade concorrência para as concessões;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Possibilidade de permissão em favor de pessoa física;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Permissão: contrato de adesão e revogável (?)</a:t>
            </a: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aixaDeTexto 3"/>
          <p:cNvSpPr txBox="1"/>
          <p:nvPr/>
        </p:nvSpPr>
        <p:spPr>
          <a:xfrm>
            <a:off x="1770171" y="5101742"/>
            <a:ext cx="7567011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Exemplos</a:t>
            </a:r>
            <a:endParaRPr lang="pt-BR" sz="24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tângulo 7"/>
          <p:cNvSpPr/>
          <p:nvPr/>
        </p:nvSpPr>
        <p:spPr>
          <a:xfrm>
            <a:off x="1770171" y="5642117"/>
            <a:ext cx="7567010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Transporte rodoviário interestadual, serviços de </a:t>
            </a:r>
            <a:r>
              <a:rPr lang="pt-BR" altLang="pt-BR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radiofusão</a:t>
            </a: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sonora e de imagens. </a:t>
            </a:r>
          </a:p>
        </p:txBody>
      </p:sp>
    </p:spTree>
    <p:extLst>
      <p:ext uri="{BB962C8B-B14F-4D97-AF65-F5344CB8AC3E}">
        <p14:creationId xmlns:p14="http://schemas.microsoft.com/office/powerpoint/2010/main" val="3072281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688" y="33475"/>
            <a:ext cx="727693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Fundamento constitucional</a:t>
            </a:r>
            <a:endParaRPr lang="pt-BR" sz="24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688" y="734096"/>
            <a:ext cx="11733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Constituição Federal</a:t>
            </a:r>
          </a:p>
          <a:p>
            <a:pPr algn="just"/>
            <a:r>
              <a:rPr lang="pt-BR" alt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175. Incumbe ao Poder Público, na forma da lei, diretamente ou sob regime de concessão ou permissão, sempre através de licitação, a prestação de serviços públicos.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5688" y="2220534"/>
            <a:ext cx="656859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Fundamentos legais</a:t>
            </a:r>
            <a:endParaRPr lang="pt-BR" sz="24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5688" y="2781837"/>
            <a:ext cx="11733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Três principais instrumentos de delegação no ordenamento jurídico brasileiro</a:t>
            </a:r>
          </a:p>
          <a:p>
            <a:pPr algn="just"/>
            <a:endParaRPr lang="pt-BR" alt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Concessão comum – Lei Federal nº </a:t>
            </a:r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8.987/1995 e Lei Federal nº 9.074/1995</a:t>
            </a:r>
            <a:endParaRPr lang="pt-BR" alt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Concessão patrocinada (PPP) – Lei Federal nº 11.079/2004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Concessão administrativa (PPP) – Lei Federal nº 11.079/2004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54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59657" y="879459"/>
            <a:ext cx="12032343" cy="2743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4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O regime jurídico da Lei Federal nº 8.987/1995 (concessões comuns)</a:t>
            </a:r>
            <a:endParaRPr lang="pt-BR" sz="4600" i="1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7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69216" y="-3114"/>
            <a:ext cx="866785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altLang="pt-BR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 comuns (Lei Federal nº 8.987/1995)</a:t>
            </a:r>
            <a:endParaRPr lang="pt-BR" altLang="pt-BR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40017" y="2467415"/>
            <a:ext cx="12192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en-US" alt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altLang="pt-BR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19923"/>
            <a:ext cx="343007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gerais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válidas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âmbito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nacional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(art. 22 , XXVII, CF)</a:t>
            </a:r>
          </a:p>
        </p:txBody>
      </p:sp>
      <p:sp>
        <p:nvSpPr>
          <p:cNvPr id="3" name="Rectangle 2"/>
          <p:cNvSpPr/>
          <p:nvPr/>
        </p:nvSpPr>
        <p:spPr>
          <a:xfrm>
            <a:off x="4274293" y="3890022"/>
            <a:ext cx="3311364" cy="23083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obras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públicas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(art. 2º, III), sob a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nomenclatura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“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concessão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precedida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execução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obra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pública</a:t>
            </a:r>
            <a:r>
              <a:rPr lang="en-US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90022"/>
            <a:ext cx="4274292" cy="23083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Âmbito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aplicação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embora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nomenclatura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utilizada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pela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legislação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refira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-se a </a:t>
            </a:r>
            <a:r>
              <a:rPr lang="en-US" altLang="pt-BR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serviços</a:t>
            </a:r>
            <a:r>
              <a:rPr lang="en-US" alt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públicos</a:t>
            </a:r>
            <a:r>
              <a:rPr lang="en-US" alt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atividade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relevância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coletiva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definida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ordenamento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forma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genérica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seu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inclui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também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obras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públicas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164110"/>
            <a:ext cx="8742095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pt-BR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Aplicação</a:t>
            </a:r>
            <a:r>
              <a:rPr lang="en-US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conjunta</a:t>
            </a:r>
            <a:r>
              <a:rPr lang="en-US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a 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Federal nº 9.074/1995 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estabelece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a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outorga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prorrogações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43253"/>
            <a:ext cx="7585656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modalidade de concessão comum, o concessionário realiza os investimentos e explora o serviço por sua conta e risco, por determinado período, sendo remunerado com a receita que advém da exploração, planejada para assegurar a amortização e a obtenção dos lucros, conforme as condições avençadas em contrato entabulado com o poder concedente</a:t>
            </a: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(</a:t>
            </a:r>
            <a:r>
              <a:rPr lang="pt-BR" altLang="pt-BR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</a:t>
            </a: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2º) </a:t>
            </a:r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30073" y="1011854"/>
            <a:ext cx="415522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Plurilateralidade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concessório</a:t>
            </a:r>
            <a:r>
              <a:rPr lang="en-US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(art 7º)</a:t>
            </a:r>
            <a:endParaRPr lang="en-US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85655" y="974756"/>
            <a:ext cx="3938688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alt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 principal: “prestação adequada dos serviços” </a:t>
            </a:r>
            <a:r>
              <a:rPr lang="pt-BR" altLang="pt-BR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conceito indeterminado (art. 6º)</a:t>
            </a:r>
            <a:endParaRPr lang="pt-BR" altLang="pt-BR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86016" y="1920368"/>
            <a:ext cx="3750001" cy="17543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alt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Condições de regularidade, continuidade, eficiência, segurança, atualidade, generalidade, cortesia na sua prestação e modicidade das tarifas</a:t>
            </a:r>
            <a:r>
              <a:rPr lang="pt-BR" altLang="pt-BR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(art. 6º §1º)</a:t>
            </a:r>
            <a:endParaRPr lang="pt-BR" altLang="pt-BR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85655" y="3640342"/>
            <a:ext cx="3750362" cy="25237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Impossibilidade de formular, antecipadamente, e no corpo da lei, a solução completa para certas situações. A determinação dependerá da avaliação concreta das circunstâncias (</a:t>
            </a:r>
            <a:r>
              <a:rPr lang="pt-BR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Justen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Filho, 2003</a:t>
            </a: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buFontTx/>
              <a:buChar char="•"/>
            </a:pPr>
            <a:endParaRPr lang="en-US" altLang="pt-BR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45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656823"/>
            <a:ext cx="1219200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altLang="pt-BR" b="1" dirty="0" smtClean="0">
              <a:solidFill>
                <a:srgbClr val="2D2E2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pt-BR" sz="1400" b="1" dirty="0">
              <a:solidFill>
                <a:srgbClr val="2D2E2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pt-BR" sz="1400" b="1" dirty="0">
              <a:solidFill>
                <a:srgbClr val="2D2E2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pt-BR" sz="1100" dirty="0">
              <a:solidFill>
                <a:srgbClr val="2D2E2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400" b="1" i="1" dirty="0">
              <a:solidFill>
                <a:srgbClr val="2D2E2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altLang="pt-BR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b="1" dirty="0">
              <a:solidFill>
                <a:srgbClr val="2D2E2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4"/>
          <p:cNvSpPr txBox="1"/>
          <p:nvPr/>
        </p:nvSpPr>
        <p:spPr>
          <a:xfrm>
            <a:off x="0" y="33475"/>
            <a:ext cx="1219200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pt-BR" altLang="pt-BR" sz="2000" b="1" u="sng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Encargos e direitos – </a:t>
            </a:r>
            <a:r>
              <a:rPr lang="pt-BR" altLang="pt-BR" sz="2000" b="1" u="sng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Plurilateralidade</a:t>
            </a:r>
            <a:r>
              <a:rPr lang="pt-BR" altLang="pt-BR" sz="2000" b="1" u="sng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contrato concessório</a:t>
            </a:r>
            <a:endParaRPr lang="pt-BR" altLang="pt-BR" sz="2000" b="1" u="sng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679939" y="1629508"/>
            <a:ext cx="3499336" cy="3856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Encargos do poder concedente: </a:t>
            </a:r>
            <a:r>
              <a:rPr lang="pt-BR" dirty="0" smtClean="0"/>
              <a:t>dever de fiscalizar permanentemente o fiel cumprimento do contrato e da legislação; aplicar sanções; intervir na concessão ou extingui-la, conforme o caso;</a:t>
            </a:r>
            <a:endParaRPr lang="pt-BR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4700953" y="1723292"/>
            <a:ext cx="3235569" cy="3763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Encargos da concessionária: </a:t>
            </a:r>
            <a:r>
              <a:rPr lang="pt-BR" dirty="0" smtClean="0"/>
              <a:t>dever de prestar o serviço adequado; cumprir as normas do serviço e as cláusulas contratuais da concessão, etc.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370276" y="1629508"/>
            <a:ext cx="3364523" cy="3856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Direitos dos usuários: </a:t>
            </a:r>
            <a:r>
              <a:rPr lang="pt-BR" dirty="0" smtClean="0"/>
              <a:t>recebimento do serviço público adequado; obtenção de informações do poder concedente e da concessionária para a defesa dos interesses individuais ou coletivos; utilização do serviço, com liberdade de escolha entre vários prestadores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8484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687080"/>
            <a:ext cx="121920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en-US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Características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principais</a:t>
            </a:r>
            <a:r>
              <a:rPr lang="en-US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Exercício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atividade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interesse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coletivo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particular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aceita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prestá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-lo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nome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próprio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sua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(v. art. 37, §6º)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acordo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 as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condições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fixadas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alteráveis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unilateralmente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poder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concedente</a:t>
            </a:r>
            <a:r>
              <a:rPr lang="en-US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(art 9º, §4º)</a:t>
            </a:r>
            <a:endParaRPr lang="en-US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en-US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garantia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equilíbrio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econômico-financeiro</a:t>
            </a:r>
            <a:r>
              <a:rPr lang="en-US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(art 9, §4º)</a:t>
            </a:r>
            <a:endParaRPr lang="en-US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en-US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remuneração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ocorre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pela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própria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exploração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geralmente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mediante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tarifas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cobradas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diretamente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dos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usuários</a:t>
            </a:r>
            <a:r>
              <a:rPr lang="en-US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(art 9º).</a:t>
            </a:r>
            <a:endParaRPr lang="en-US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en-US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pt-BR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Negócio</a:t>
            </a:r>
            <a:r>
              <a:rPr lang="en-US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autossustentável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investimentos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realizados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pelos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particulares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amortizados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rendas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auferidas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 o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próprio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empreendimento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necessidade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complemento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remuneração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buFontTx/>
              <a:buChar char="•"/>
            </a:pPr>
            <a:endParaRPr lang="en-US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Char char="•"/>
            </a:pPr>
            <a:endParaRPr lang="en-US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altLang="pt-BR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4"/>
          <p:cNvSpPr txBox="1"/>
          <p:nvPr/>
        </p:nvSpPr>
        <p:spPr>
          <a:xfrm>
            <a:off x="205688" y="33475"/>
            <a:ext cx="866785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pt-BR" altLang="pt-BR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 comuns (Lei Federal nº 8.987/1995)</a:t>
            </a:r>
            <a:endParaRPr lang="pt-BR" altLang="pt-BR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56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687080"/>
            <a:ext cx="12192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en-US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Char char="•"/>
            </a:pPr>
            <a:endParaRPr lang="en-US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Char char="•"/>
            </a:pPr>
            <a:endParaRPr lang="en-US" altLang="pt-BR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Char char="•"/>
            </a:pPr>
            <a:endParaRPr lang="en-US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Char char="•"/>
            </a:pPr>
            <a:endParaRPr lang="en-US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altLang="pt-BR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4"/>
          <p:cNvSpPr txBox="1"/>
          <p:nvPr/>
        </p:nvSpPr>
        <p:spPr>
          <a:xfrm>
            <a:off x="205688" y="33475"/>
            <a:ext cx="866785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pt-BR" altLang="pt-BR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 comuns (Lei Federal nº 8.987/1995)</a:t>
            </a:r>
            <a:endParaRPr lang="pt-BR" altLang="pt-BR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171" y="1973943"/>
            <a:ext cx="9550400" cy="23083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 </a:t>
            </a:r>
            <a:r>
              <a:rPr lang="pt-BR" b="1" dirty="0" smtClean="0"/>
              <a:t>Lei Federal nº 9.074/1995</a:t>
            </a:r>
          </a:p>
          <a:p>
            <a:endParaRPr lang="pt-BR" dirty="0"/>
          </a:p>
          <a:p>
            <a:r>
              <a:rPr lang="pt-BR" dirty="0" smtClean="0"/>
              <a:t>Art</a:t>
            </a:r>
            <a:r>
              <a:rPr lang="pt-BR" dirty="0"/>
              <a:t>. </a:t>
            </a:r>
            <a:r>
              <a:rPr lang="pt-BR" dirty="0" smtClean="0"/>
              <a:t>2º </a:t>
            </a:r>
            <a:r>
              <a:rPr lang="pt-BR" b="1" dirty="0"/>
              <a:t>É vedado </a:t>
            </a:r>
            <a:r>
              <a:rPr lang="pt-BR" dirty="0"/>
              <a:t>à União, aos Estados, ao Distrito Federal e aos Municípios executarem obras e serviços públicos por meio de concessão e permissão de serviço público, </a:t>
            </a:r>
            <a:r>
              <a:rPr lang="pt-BR" b="1" dirty="0"/>
              <a:t>sem lei que lhes autorize e fixe os termos</a:t>
            </a:r>
            <a:r>
              <a:rPr lang="pt-BR" dirty="0"/>
              <a:t>, dispensada a lei autorizativa nos casos de saneamento básico e limpeza urbana e nos já referidos na Constituição Federal, nas Constituições Estaduais e nas Leis Orgânicas do Distrito Federal e Municípios, observado, em qualquer caso, os termos da Lei no 8.987, de 1995.</a:t>
            </a:r>
          </a:p>
        </p:txBody>
      </p:sp>
      <p:sp>
        <p:nvSpPr>
          <p:cNvPr id="9" name="CaixaDeTexto 4"/>
          <p:cNvSpPr txBox="1"/>
          <p:nvPr/>
        </p:nvSpPr>
        <p:spPr>
          <a:xfrm>
            <a:off x="682171" y="1512278"/>
            <a:ext cx="866785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pt-BR" altLang="pt-BR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Necessidade de autorização legal</a:t>
            </a:r>
            <a:endParaRPr lang="pt-BR" altLang="pt-BR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27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3015" y="281354"/>
            <a:ext cx="10574216" cy="984738"/>
          </a:xfrm>
        </p:spPr>
        <p:txBody>
          <a:bodyPr/>
          <a:lstStyle/>
          <a:p>
            <a:pPr algn="ctr"/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Sumário da aula</a:t>
            </a:r>
            <a:b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Concessão e permissão de serviços públicos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0215" y="1641231"/>
            <a:ext cx="8874370" cy="391550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. Aspectos históricos e contextuais das 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concessões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2. Concessões e permissões de serviços 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públicos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3. O regime jurídico da Lei Federal nº 8.987/1995 (concessões comuns)</a:t>
            </a: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583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22425" cy="382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075" y="5020412"/>
            <a:ext cx="3209925" cy="120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0" y="64395"/>
            <a:ext cx="5619750" cy="2409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425" y="2708320"/>
            <a:ext cx="5505450" cy="169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25025"/>
            <a:ext cx="6693679" cy="28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544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656823"/>
            <a:ext cx="1219200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en-US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Principais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diferenças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relação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contratos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administrativos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(Lei Federal nº 8.666/1993</a:t>
            </a:r>
            <a:r>
              <a:rPr lang="en-US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alt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transferência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particular da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responsabilidade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pela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captação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dos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financeiros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necessários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prestação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utilidade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pública</a:t>
            </a:r>
            <a:r>
              <a:rPr lang="en-US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(art. 31, VIII, Lei nº 8.987/95 );</a:t>
            </a:r>
            <a:endParaRPr lang="en-US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en-US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prazo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máximo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vigência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que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muito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amplos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seguem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regra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art. 57 da Lei Federal nº 8.666/1993;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exige a disponibilidade imediata dos recursos </a:t>
            </a: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públicos;</a:t>
            </a:r>
            <a:endParaRPr lang="en-US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en-US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permissão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que os autores ou responsáveis economicamente pelos projetos, básico e executivo, que dão origem à licitação pública com vistas à concessão, também participem do certame (</a:t>
            </a: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31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Lei Federal nº </a:t>
            </a: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9.074/1995);</a:t>
            </a:r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pt-BR" altLang="pt-BR" sz="1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 o que fundamenta a existência do Procedimento de Manifestação de Interesse (PMI)</a:t>
            </a:r>
          </a:p>
          <a:p>
            <a:pPr algn="just">
              <a:buFontTx/>
              <a:buChar char="•"/>
            </a:pPr>
            <a:endParaRPr lang="en-US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Char char="•"/>
            </a:pPr>
            <a:endParaRPr lang="en-US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altLang="pt-BR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4"/>
          <p:cNvSpPr txBox="1"/>
          <p:nvPr/>
        </p:nvSpPr>
        <p:spPr>
          <a:xfrm>
            <a:off x="205688" y="33475"/>
            <a:ext cx="866785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pt-BR" altLang="pt-BR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 comuns (Lei Federal nº 8.987/1995)</a:t>
            </a:r>
            <a:endParaRPr lang="pt-BR" altLang="pt-BR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08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656823"/>
            <a:ext cx="1219200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Principais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diferenças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relação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contratos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administrativos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(Lei Federal nº 8.666/1993):</a:t>
            </a:r>
            <a:endParaRPr lang="en-US" alt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Desnecessidade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projeto básico (em razão das obrigações de desempenho e não de investimentos</a:t>
            </a: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Basta “definir claramente os indicadores de desempenho que o concessionário ou parceiro privado deverá cumprir na operação do serviço” e estimar “os custos de investimentos e operacionais ao longo de todo o contrato” (RIBEIRO, 2011</a:t>
            </a: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edital das “concessões de serviços públicos precedidas da execução de obra pública” deve ser acompanhado de “elementos do projeto básico</a:t>
            </a: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(art. 18, XV).</a:t>
            </a:r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Char char="•"/>
            </a:pPr>
            <a:endParaRPr lang="en-US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Char char="•"/>
            </a:pPr>
            <a:endParaRPr lang="en-US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altLang="pt-BR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4"/>
          <p:cNvSpPr txBox="1"/>
          <p:nvPr/>
        </p:nvSpPr>
        <p:spPr>
          <a:xfrm>
            <a:off x="205688" y="33475"/>
            <a:ext cx="866785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pt-BR" altLang="pt-BR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 comuns (Lei Federal nº 8.987/1995)</a:t>
            </a:r>
            <a:endParaRPr lang="pt-BR" altLang="pt-BR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05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656823"/>
            <a:ext cx="121920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Principais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vantagens: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Retira-se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Estado o ônus de arcar com os investimentos e, ao mesmo tempo, assegura-se à coletividade a prestação de um serviço indispensável.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remuneração do concessionário está condicionada ao </a:t>
            </a: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positivo da prestação dos serviços, razão pela qual o risco do empreendimento é transferido a ele pelo titular do serviços </a:t>
            </a: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público e a atividade está vinculada à qualidade dos serviços.</a:t>
            </a:r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Char char="•"/>
            </a:pPr>
            <a:endParaRPr lang="en-US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Char char="•"/>
            </a:pPr>
            <a:endParaRPr lang="en-US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altLang="pt-BR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4"/>
          <p:cNvSpPr txBox="1"/>
          <p:nvPr/>
        </p:nvSpPr>
        <p:spPr>
          <a:xfrm>
            <a:off x="205688" y="33475"/>
            <a:ext cx="866785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pt-BR" altLang="pt-BR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 comuns (Lei Federal nº 8.987/1995)</a:t>
            </a:r>
            <a:endParaRPr lang="pt-BR" altLang="pt-BR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934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656823"/>
            <a:ext cx="121920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Principais</a:t>
            </a:r>
            <a:r>
              <a:rPr lang="en-US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riscos:</a:t>
            </a:r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Char char="•"/>
            </a:pPr>
            <a:endParaRPr lang="en-US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Char char="•"/>
            </a:pPr>
            <a:endParaRPr lang="en-US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altLang="pt-BR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4"/>
          <p:cNvSpPr txBox="1"/>
          <p:nvPr/>
        </p:nvSpPr>
        <p:spPr>
          <a:xfrm>
            <a:off x="205688" y="33475"/>
            <a:ext cx="866785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pt-BR" altLang="pt-BR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 comuns (Lei Federal nº 8.987/1995)</a:t>
            </a:r>
            <a:endParaRPr lang="pt-BR" altLang="pt-BR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http://maonarodablog.com.br/wp-content/uploads/2009/08/202_626-por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87" y="1518418"/>
            <a:ext cx="3534891" cy="400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84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" y="1562829"/>
            <a:ext cx="6691247" cy="274918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aixaDeTexto 4"/>
          <p:cNvSpPr txBox="1"/>
          <p:nvPr/>
        </p:nvSpPr>
        <p:spPr>
          <a:xfrm>
            <a:off x="6063111" y="2263054"/>
            <a:ext cx="356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 descr="C:\Users\g.schiefler.JOA\Downloads\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4597" cy="148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.schiefler.JOA\Downloads\7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22" y="1738844"/>
            <a:ext cx="4473179" cy="140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.schiefler.JOA\Downloads\2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45" y="-127808"/>
            <a:ext cx="3414713" cy="17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:\Users\g.schiefler.JOA\Downloads\3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323" y="5519740"/>
            <a:ext cx="4508897" cy="13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.schiefler.JOA\Downloads\4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97" y="95916"/>
            <a:ext cx="4487466" cy="129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g.schiefler.JOA\Downloads\5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10" y="3060560"/>
            <a:ext cx="4458891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118" y="2696645"/>
            <a:ext cx="2553794" cy="134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>
          <a:blip r:embed="rId18">
            <a:lum contrast="2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385924"/>
            <a:ext cx="5191125" cy="196215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2050" name="Picture 2" descr="C:\Users\g.schiefler.JOA\Downloads\1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FilmGrain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014" y="5455481"/>
            <a:ext cx="3836194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1188" y="3977982"/>
            <a:ext cx="5400040" cy="14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409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656823"/>
            <a:ext cx="121920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Objetivos:</a:t>
            </a:r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Desencorajar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alterações oportunistas promovidas pelos governantes;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Manter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estabilidade e preservar o âmago do contrato, assegurando um ambiente propício ao cumprimento das obrigações de acordo com a alocação de riscos estabelecida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Conferir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segurança jurídica e liberdade para que sejam promovidas alterações no objeto contratual (necessárias em razão da passagem do tempo)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Exemplo: Mecanismos de revisão de tarifas em hipóteses de criação, alteração ou extinção de tributos; ou ainda, após a alteração unilateral do contrato concessório;</a:t>
            </a:r>
          </a:p>
          <a:p>
            <a:pPr algn="just">
              <a:buFontTx/>
              <a:buChar char="•"/>
            </a:pPr>
            <a:endParaRPr lang="en-US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Char char="•"/>
            </a:pPr>
            <a:endParaRPr lang="en-US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altLang="pt-BR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4"/>
          <p:cNvSpPr txBox="1"/>
          <p:nvPr/>
        </p:nvSpPr>
        <p:spPr>
          <a:xfrm>
            <a:off x="205688" y="33475"/>
            <a:ext cx="866785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pt-BR" altLang="pt-BR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 comuns (Lei Federal nº 8.987/1995)</a:t>
            </a:r>
            <a:endParaRPr lang="pt-BR" altLang="pt-BR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4743" y="1124021"/>
            <a:ext cx="60960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/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execução do contrato está condicionada à manutenção das condições efetivas da proposta (art. 37, XXI, CF)</a:t>
            </a:r>
          </a:p>
        </p:txBody>
      </p:sp>
    </p:spTree>
    <p:extLst>
      <p:ext uri="{BB962C8B-B14F-4D97-AF65-F5344CB8AC3E}">
        <p14:creationId xmlns:p14="http://schemas.microsoft.com/office/powerpoint/2010/main" val="19614336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656823"/>
            <a:ext cx="121920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altLang="pt-BR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Gerenciamento de riscos</a:t>
            </a:r>
            <a:endParaRPr lang="pt-BR" altLang="pt-BR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Não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significa a estabilização absoluta do conjunto de benefícios e ônus, receitas e custos, do contrato concessório, mas a manutenção das condições efetivas da proposta, o que significa respeitar a atribuição de </a:t>
            </a: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riscos.</a:t>
            </a:r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Assim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 incapacidade de gerenciamento de riscos não dá origem à revisão extraordinária do contrato (ou seja, o mero aumento de custos não dá direito ao aumento da tarifa).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questão da Taxa Interna de Retorno – não pode ser parâmetro para a manutenção do equilíbrio econômico-financeiro.</a:t>
            </a:r>
          </a:p>
          <a:p>
            <a:pPr algn="just">
              <a:buFontTx/>
              <a:buChar char="•"/>
            </a:pPr>
            <a:endParaRPr lang="en-US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Char char="•"/>
            </a:pPr>
            <a:endParaRPr lang="en-US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altLang="pt-BR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4"/>
          <p:cNvSpPr txBox="1"/>
          <p:nvPr/>
        </p:nvSpPr>
        <p:spPr>
          <a:xfrm>
            <a:off x="205688" y="33475"/>
            <a:ext cx="866785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pt-BR" altLang="pt-BR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 comuns (Lei Federal nº 8.987/1995)</a:t>
            </a:r>
            <a:endParaRPr lang="pt-BR" altLang="pt-BR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54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656823"/>
            <a:ext cx="121920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Mutabilidade dos contratos de concessão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Característica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intrínseca à sua natureza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prestações assumidas pelo concessionário tem vínculo direto com o resultado (atendimento de necessidades coletivas essenciais). Vinculação aos fins e não aos meios. 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Obrigações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desempenho, e não de investimento; de resultado, e não de esforço. 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Exige-se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adequação constante e permanente de seus métodos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mutação decorre principalmente da celeridade com </a:t>
            </a: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a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tecnologia evolui (desdobramentos impossíveis de se antecipar).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Dificuldade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planejamento prévio e detalhado – pressupõe-se um diálogo constante entre parceiro público e privado.</a:t>
            </a:r>
          </a:p>
          <a:p>
            <a:pPr algn="just">
              <a:buFontTx/>
              <a:buChar char="•"/>
            </a:pPr>
            <a:endParaRPr lang="en-US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Char char="•"/>
            </a:pPr>
            <a:endParaRPr lang="en-US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altLang="pt-BR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4"/>
          <p:cNvSpPr txBox="1"/>
          <p:nvPr/>
        </p:nvSpPr>
        <p:spPr>
          <a:xfrm>
            <a:off x="205688" y="33475"/>
            <a:ext cx="866785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pt-BR" altLang="pt-BR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 comuns (Lei Federal nº 8.987/1995)</a:t>
            </a:r>
            <a:endParaRPr lang="pt-BR" altLang="pt-BR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23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656823"/>
            <a:ext cx="121920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altLang="pt-BR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Affectio</a:t>
            </a:r>
            <a:r>
              <a:rPr lang="pt-BR" altLang="pt-BR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contractus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Necessidade de uma relação de confiança e lealdade entre o concessionário e a Administração Pública. Caráter associativo.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Espírito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“parceria” (compartilhamento de interesses) e não de “contrato” (contraposição de interesses).</a:t>
            </a:r>
            <a:endParaRPr lang="pt-BR" altLang="pt-BR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algn="just">
              <a:buFont typeface="Wingdings" panose="05000000000000000000" pitchFamily="2" charset="2"/>
              <a:buChar char="q"/>
            </a:pPr>
            <a:endParaRPr lang="pt-BR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Peculiaridades: 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Obrigatoriedade da modalidade concorrência (modalidade que preserva com </a:t>
            </a:r>
            <a:r>
              <a:rPr lang="pt-BR" alt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maior rigor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interesse público)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 contrário das parcerias público-privadas, não há limitação de prazo ou de valores.</a:t>
            </a:r>
          </a:p>
          <a:p>
            <a:pPr algn="just">
              <a:buFontTx/>
              <a:buChar char="•"/>
            </a:pPr>
            <a:endParaRPr lang="en-US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Char char="•"/>
            </a:pPr>
            <a:endParaRPr lang="en-US" alt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altLang="pt-BR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4"/>
          <p:cNvSpPr txBox="1"/>
          <p:nvPr/>
        </p:nvSpPr>
        <p:spPr>
          <a:xfrm>
            <a:off x="205688" y="33475"/>
            <a:ext cx="866785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pt-BR" altLang="pt-BR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 comuns (Lei Federal nº 8.987/1995)</a:t>
            </a:r>
            <a:endParaRPr lang="pt-BR" altLang="pt-BR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74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261534" y="1666874"/>
            <a:ext cx="9601200" cy="1457325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pt-BR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pt-BR" sz="4800" dirty="0">
                <a:latin typeface="Verdana" pitchFamily="34" charset="0"/>
                <a:ea typeface="Verdana" pitchFamily="34" charset="0"/>
                <a:cs typeface="Verdana" pitchFamily="34" charset="0"/>
              </a:rPr>
              <a:t>Aspectos </a:t>
            </a:r>
            <a:r>
              <a:rPr lang="pt-BR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históricos e contextuais </a:t>
            </a:r>
            <a:r>
              <a:rPr lang="pt-BR" sz="4800" dirty="0">
                <a:latin typeface="Verdana" pitchFamily="34" charset="0"/>
                <a:ea typeface="Verdana" pitchFamily="34" charset="0"/>
                <a:cs typeface="Verdana" pitchFamily="34" charset="0"/>
              </a:rPr>
              <a:t>das concessões</a:t>
            </a:r>
          </a:p>
        </p:txBody>
      </p:sp>
    </p:spTree>
    <p:extLst>
      <p:ext uri="{BB962C8B-B14F-4D97-AF65-F5344CB8AC3E}">
        <p14:creationId xmlns:p14="http://schemas.microsoft.com/office/powerpoint/2010/main" val="2564025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ubtítulo 12"/>
          <p:cNvSpPr>
            <a:spLocks noGrp="1"/>
          </p:cNvSpPr>
          <p:nvPr>
            <p:ph type="subTitle" idx="1"/>
          </p:nvPr>
        </p:nvSpPr>
        <p:spPr>
          <a:xfrm>
            <a:off x="0" y="818295"/>
            <a:ext cx="9144000" cy="415294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Lei Federal nº 9.307/1995 – Lei de Arbitragem</a:t>
            </a:r>
          </a:p>
          <a:p>
            <a:pPr algn="just">
              <a:lnSpc>
                <a:spcPct val="100000"/>
              </a:lnSpc>
            </a:pP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Art. 1º As pessoas capazes de contratar poderão valer-se da arbitragem para dirimir litígios relativos a direitos patrimoniais disponíveis.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altLang="pt-BR" sz="1800" b="1" dirty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algn="just">
              <a:lnSpc>
                <a:spcPct val="100000"/>
              </a:lnSpc>
            </a:pPr>
            <a:r>
              <a:rPr lang="pt-BR" altLang="pt-BR" sz="1800" b="1" i="1" u="sng" dirty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§ </a:t>
            </a:r>
            <a:r>
              <a:rPr lang="pt-BR" altLang="pt-BR" sz="1800" b="1" i="1" u="sng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1º </a:t>
            </a:r>
            <a:r>
              <a:rPr lang="pt-BR" altLang="pt-BR" sz="1800" b="1" i="1" u="sng" dirty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A administração pública direta e indireta poderá utilizar-se da arbitragem para dirimir conflitos relativos a direitos patrimoniais disponíveis</a:t>
            </a:r>
            <a:r>
              <a:rPr lang="pt-BR" altLang="pt-BR" sz="1800" b="1" i="1" u="sng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.</a:t>
            </a:r>
            <a:endParaRPr lang="pt-BR" altLang="pt-BR" sz="1800" b="1" i="1" u="sng" dirty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altLang="pt-BR" sz="1800" b="1" i="1" u="sng" dirty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algn="just">
              <a:lnSpc>
                <a:spcPct val="100000"/>
              </a:lnSpc>
            </a:pPr>
            <a:r>
              <a:rPr lang="pt-BR" altLang="pt-BR" sz="1800" b="1" i="1" u="sng" dirty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§ </a:t>
            </a:r>
            <a:r>
              <a:rPr lang="pt-BR" altLang="pt-BR" sz="1800" b="1" i="1" u="sng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2º </a:t>
            </a:r>
            <a:r>
              <a:rPr lang="pt-BR" altLang="pt-BR" sz="1800" b="1" i="1" u="sng" dirty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A autoridade ou o órgão competente da administração pública direta para a celebração de convenção de arbitragem é a mesma para a realização de acordos ou </a:t>
            </a:r>
            <a:r>
              <a:rPr lang="pt-BR" altLang="pt-BR" sz="1800" b="1" i="1" u="sng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transações.</a:t>
            </a:r>
          </a:p>
          <a:p>
            <a:pPr algn="just">
              <a:lnSpc>
                <a:spcPct val="100000"/>
              </a:lnSpc>
            </a:pPr>
            <a:endParaRPr lang="pt-BR" altLang="pt-BR" sz="1800" b="1" dirty="0" smtClean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algn="just">
              <a:lnSpc>
                <a:spcPct val="100000"/>
              </a:lnSpc>
            </a:pP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Art</a:t>
            </a:r>
            <a:r>
              <a:rPr lang="pt-BR" altLang="pt-BR" sz="1800" b="1" dirty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. 2º A arbitragem poderá ser de direito ou de </a:t>
            </a:r>
            <a:r>
              <a:rPr lang="pt-BR" altLang="pt-BR" sz="1800" b="1" dirty="0" err="1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eqüidade</a:t>
            </a:r>
            <a:r>
              <a:rPr lang="pt-BR" altLang="pt-BR" sz="1800" b="1" dirty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, a critério das partes</a:t>
            </a: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. [...]</a:t>
            </a:r>
            <a:endParaRPr lang="pt-BR" altLang="pt-BR" sz="1800" b="1" dirty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algn="just">
              <a:lnSpc>
                <a:spcPct val="100000"/>
              </a:lnSpc>
            </a:pPr>
            <a:endParaRPr lang="pt-BR" altLang="pt-BR" sz="1800" b="1" dirty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algn="just">
              <a:lnSpc>
                <a:spcPct val="100000"/>
              </a:lnSpc>
            </a:pPr>
            <a:r>
              <a:rPr lang="pt-BR" altLang="pt-BR" sz="1800" b="1" i="1" u="sng" dirty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§ </a:t>
            </a:r>
            <a:r>
              <a:rPr lang="pt-BR" altLang="pt-BR" sz="1800" b="1" i="1" u="sng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3º </a:t>
            </a:r>
            <a:r>
              <a:rPr lang="pt-BR" altLang="pt-BR" sz="1800" b="1" i="1" u="sng" dirty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A arbitragem que envolva a administração pública será sempre de direito e respeitará o princípio da publicidade. </a:t>
            </a:r>
            <a:r>
              <a:rPr lang="pt-BR" altLang="pt-BR" sz="1800" b="1" i="1" u="sng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[...]</a:t>
            </a:r>
          </a:p>
          <a:p>
            <a:pPr algn="just">
              <a:lnSpc>
                <a:spcPct val="100000"/>
              </a:lnSpc>
            </a:pPr>
            <a:endParaRPr lang="pt-BR" altLang="pt-BR" sz="1800" b="1" dirty="0">
              <a:ea typeface="ＭＳ Ｐゴシック" pitchFamily="34" charset="-128"/>
            </a:endParaRPr>
          </a:p>
          <a:p>
            <a:pPr>
              <a:buFontTx/>
              <a:buChar char="•"/>
            </a:pPr>
            <a:endParaRPr lang="en-US" altLang="pt-BR" sz="1100" dirty="0"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4" name="CaixaDeTexto 4"/>
          <p:cNvSpPr txBox="1"/>
          <p:nvPr/>
        </p:nvSpPr>
        <p:spPr>
          <a:xfrm>
            <a:off x="-23677" y="0"/>
            <a:ext cx="8923798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alt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Resolução de controvérsias por arbitragem</a:t>
            </a:r>
            <a:endParaRPr lang="pt-BR" altLang="pt-BR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045661">
            <a:off x="8921804" y="818232"/>
            <a:ext cx="3248515" cy="1073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Alterações recentes pela Lei Federal nº 13.129/2015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7462852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ubtítulo 12"/>
          <p:cNvSpPr>
            <a:spLocks noGrp="1"/>
          </p:cNvSpPr>
          <p:nvPr>
            <p:ph type="subTitle" idx="1"/>
          </p:nvPr>
        </p:nvSpPr>
        <p:spPr>
          <a:xfrm>
            <a:off x="0" y="818295"/>
            <a:ext cx="10419008" cy="484840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altLang="pt-BR" sz="1800" b="1" dirty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Lei Federal nº 8.987/1995</a:t>
            </a:r>
          </a:p>
          <a:p>
            <a:pPr algn="just">
              <a:lnSpc>
                <a:spcPct val="100000"/>
              </a:lnSpc>
            </a:pPr>
            <a:endParaRPr lang="pt-BR" altLang="pt-BR" sz="1800" b="1" i="1" u="sng" dirty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algn="just">
              <a:lnSpc>
                <a:spcPct val="100000"/>
              </a:lnSpc>
            </a:pPr>
            <a:r>
              <a:rPr lang="pt-BR" altLang="pt-BR" sz="1800" b="1" i="1" u="sng" dirty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Art. 23-A. O contrato de concessão poderá prever o emprego de mecanismos privados para resolução de disputas decorrentes ou relacionadas ao contrato, inclusive a arbitragem, a ser realizada no Brasil e em língua portuguesa, nos termos da Lei no 9.307, de 23 de setembro de 1996.      (Incluído pela Lei nº 11.196, de 2005).</a:t>
            </a:r>
            <a:endParaRPr lang="pt-BR" altLang="pt-BR" sz="1800" b="1" i="1" u="sng" dirty="0">
              <a:ea typeface="ＭＳ Ｐゴシック" pitchFamily="34" charset="-128"/>
            </a:endParaRPr>
          </a:p>
          <a:p>
            <a:pPr algn="just">
              <a:lnSpc>
                <a:spcPct val="100000"/>
              </a:lnSpc>
            </a:pPr>
            <a:endParaRPr lang="pt-BR" altLang="pt-BR" sz="1800" b="1" dirty="0" smtClean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algn="just">
              <a:lnSpc>
                <a:spcPct val="100000"/>
              </a:lnSpc>
            </a:pP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Lei Federal nº 11.079/2004</a:t>
            </a:r>
          </a:p>
          <a:p>
            <a:pPr algn="just">
              <a:lnSpc>
                <a:spcPct val="100000"/>
              </a:lnSpc>
            </a:pP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Art. 11. O instrumento convocatório conterá minuta do contrato, indicará expressamente a submissão da licitação às normas desta Lei e observará, no que couber, os §§ 3o e 4o do art. 15, os </a:t>
            </a:r>
            <a:r>
              <a:rPr lang="pt-BR" altLang="pt-BR" sz="18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arts</a:t>
            </a: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. 18, 19 e 21 da Lei no 8.987, de 13 de fevereiro de 1995, podendo ainda prever: [...]</a:t>
            </a:r>
          </a:p>
          <a:p>
            <a:pPr algn="just">
              <a:lnSpc>
                <a:spcPct val="100000"/>
              </a:lnSpc>
            </a:pPr>
            <a:endParaRPr lang="pt-BR" altLang="pt-BR" sz="1800" b="1" dirty="0" smtClean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algn="just">
              <a:lnSpc>
                <a:spcPct val="100000"/>
              </a:lnSpc>
            </a:pP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III – </a:t>
            </a:r>
            <a:r>
              <a:rPr lang="pt-BR" altLang="pt-BR" sz="1800" b="1" i="1" u="sng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o emprego dos mecanismos privados de resolução de disputas, inclusive a arbitragem, a ser realizada no Brasil e em língua portuguesa, nos termos da Lei no 9.307, de 23 de setembro de 1996, para dirimir conflitos decorrentes ou relacionados ao contrato.</a:t>
            </a:r>
          </a:p>
          <a:p>
            <a:pPr algn="just">
              <a:lnSpc>
                <a:spcPct val="100000"/>
              </a:lnSpc>
            </a:pPr>
            <a:endParaRPr lang="pt-BR" altLang="pt-BR" sz="1800" b="1" i="1" u="sng" dirty="0" smtClean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>
              <a:buFontTx/>
              <a:buChar char="•"/>
            </a:pPr>
            <a:endParaRPr lang="en-US" altLang="pt-BR" sz="1100" dirty="0" smtClean="0">
              <a:latin typeface="Cambria" panose="02040503050406030204" pitchFamily="18" charset="0"/>
              <a:ea typeface="ＭＳ Ｐゴシック" pitchFamily="34" charset="-128"/>
            </a:endParaRPr>
          </a:p>
          <a:p>
            <a:pPr>
              <a:buFontTx/>
              <a:buChar char="•"/>
            </a:pPr>
            <a:endParaRPr lang="en-US" altLang="pt-BR" sz="1100" dirty="0">
              <a:latin typeface="Cambria" panose="02040503050406030204" pitchFamily="18" charset="0"/>
              <a:ea typeface="ＭＳ Ｐゴシック" pitchFamily="34" charset="-128"/>
            </a:endParaRPr>
          </a:p>
          <a:p>
            <a:pPr>
              <a:buFontTx/>
              <a:buChar char="•"/>
            </a:pPr>
            <a:endParaRPr lang="en-US" altLang="pt-BR" sz="1100" dirty="0"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4" name="CaixaDeTexto 4"/>
          <p:cNvSpPr txBox="1"/>
          <p:nvPr/>
        </p:nvSpPr>
        <p:spPr>
          <a:xfrm>
            <a:off x="-23677" y="0"/>
            <a:ext cx="8923798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alt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Resolução de controvérsias por arbitragem</a:t>
            </a:r>
            <a:endParaRPr lang="pt-BR" altLang="pt-BR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0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ubtítulo 12"/>
          <p:cNvSpPr>
            <a:spLocks noGrp="1"/>
          </p:cNvSpPr>
          <p:nvPr>
            <p:ph type="subTitle" idx="1"/>
          </p:nvPr>
        </p:nvSpPr>
        <p:spPr>
          <a:xfrm>
            <a:off x="-1" y="818295"/>
            <a:ext cx="10715223" cy="484840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altLang="pt-BR" sz="1800" b="1" u="sng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Exemplos de direitos patrimoniais disponíveis passíveis de arbitragem:</a:t>
            </a:r>
          </a:p>
          <a:p>
            <a:pPr algn="just">
              <a:lnSpc>
                <a:spcPct val="100000"/>
              </a:lnSpc>
            </a:pPr>
            <a:endParaRPr lang="pt-BR" altLang="pt-BR" sz="1800" b="1" dirty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Inadimplência </a:t>
            </a:r>
            <a:r>
              <a:rPr lang="pt-BR" altLang="pt-BR" sz="1800" b="1" dirty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de obrigações </a:t>
            </a: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contratuais (pode repercutir na aplicabilidade de eventual multa)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endParaRPr lang="pt-BR" altLang="pt-BR" sz="1800" b="1" dirty="0" smtClean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Recomposição </a:t>
            </a:r>
            <a:r>
              <a:rPr lang="pt-BR" altLang="pt-BR" sz="1800" b="1" dirty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do equilíbrio </a:t>
            </a: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econômico-financeiro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endParaRPr lang="pt-BR" altLang="pt-BR" sz="1800" b="1" dirty="0" smtClean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Cálculo </a:t>
            </a:r>
            <a:r>
              <a:rPr lang="pt-BR" altLang="pt-BR" sz="1800" b="1" dirty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e a aplicação do reajuste </a:t>
            </a:r>
            <a:endParaRPr lang="pt-BR" altLang="pt-BR" sz="1800" b="1" dirty="0" smtClean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endParaRPr lang="pt-BR" altLang="pt-BR" sz="1800" b="1" dirty="0" smtClean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Aplicação </a:t>
            </a:r>
            <a:r>
              <a:rPr lang="pt-BR" altLang="pt-BR" sz="1800" b="1" dirty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dos mecanismos de mitigação de </a:t>
            </a: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riscos (matrizes </a:t>
            </a:r>
            <a:r>
              <a:rPr lang="pt-BR" altLang="pt-BR" sz="1800" b="1" dirty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de </a:t>
            </a: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riscos)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endParaRPr lang="pt-BR" altLang="pt-BR" sz="1800" b="1" dirty="0" smtClean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Acionamento </a:t>
            </a:r>
            <a:r>
              <a:rPr lang="pt-BR" altLang="pt-BR" sz="1800" b="1" dirty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dos mecanismos de </a:t>
            </a: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garantias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endParaRPr lang="pt-BR" altLang="pt-BR" sz="1800" b="1" dirty="0" smtClean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Valores </a:t>
            </a:r>
            <a:r>
              <a:rPr lang="pt-BR" altLang="pt-BR" sz="1800" b="1" dirty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e critérios para apuração da indenização em caso de extinção contratual </a:t>
            </a:r>
            <a:r>
              <a:rPr lang="pt-BR" altLang="pt-BR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</a:rPr>
              <a:t>prematura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endParaRPr lang="pt-BR" altLang="pt-BR" sz="1800" b="1" dirty="0">
              <a:solidFill>
                <a:srgbClr val="FF0000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endParaRPr lang="pt-BR" altLang="pt-BR" sz="1800" b="1" dirty="0" smtClean="0">
              <a:solidFill>
                <a:srgbClr val="FF0000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algn="just">
              <a:lnSpc>
                <a:spcPct val="100000"/>
              </a:lnSpc>
            </a:pPr>
            <a:endParaRPr lang="pt-BR" altLang="pt-BR" sz="1800" b="1" i="1" u="sng" dirty="0">
              <a:ea typeface="ＭＳ Ｐゴシック" pitchFamily="34" charset="-128"/>
            </a:endParaRPr>
          </a:p>
          <a:p>
            <a:pPr>
              <a:buFontTx/>
              <a:buChar char="•"/>
            </a:pPr>
            <a:endParaRPr lang="en-US" altLang="pt-BR" sz="1100" dirty="0" smtClean="0">
              <a:latin typeface="Cambria" panose="02040503050406030204" pitchFamily="18" charset="0"/>
              <a:ea typeface="ＭＳ Ｐゴシック" pitchFamily="34" charset="-128"/>
            </a:endParaRPr>
          </a:p>
          <a:p>
            <a:pPr>
              <a:buFontTx/>
              <a:buChar char="•"/>
            </a:pPr>
            <a:endParaRPr lang="en-US" altLang="pt-BR" sz="1100" dirty="0">
              <a:latin typeface="Cambria" panose="02040503050406030204" pitchFamily="18" charset="0"/>
              <a:ea typeface="ＭＳ Ｐゴシック" pitchFamily="34" charset="-128"/>
            </a:endParaRPr>
          </a:p>
          <a:p>
            <a:pPr>
              <a:buFontTx/>
              <a:buChar char="•"/>
            </a:pPr>
            <a:endParaRPr lang="en-US" altLang="pt-BR" sz="1100" dirty="0"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4" name="CaixaDeTexto 4"/>
          <p:cNvSpPr txBox="1"/>
          <p:nvPr/>
        </p:nvSpPr>
        <p:spPr>
          <a:xfrm>
            <a:off x="-23677" y="0"/>
            <a:ext cx="8923798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alt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Resolução de controvérsias por arbitragem - </a:t>
            </a:r>
            <a:r>
              <a:rPr lang="pt-BR" altLang="pt-BR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PPPs</a:t>
            </a:r>
            <a:endParaRPr lang="pt-BR" altLang="pt-BR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2479" y="2174142"/>
            <a:ext cx="3425781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altLang="pt-BR" b="1" strike="sngStrike" dirty="0" smtClean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Sanções </a:t>
            </a:r>
            <a:r>
              <a:rPr lang="pt-BR" altLang="pt-BR" b="1" strike="sngStrike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administrativas </a:t>
            </a:r>
            <a:r>
              <a:rPr lang="pt-BR" altLang="pt-BR" b="1" strike="sngStrike" dirty="0" smtClean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(</a:t>
            </a:r>
            <a:r>
              <a:rPr lang="pt-BR" altLang="pt-BR" b="1" strike="sngStrike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declaração de inidoneidade para licitar e contratar, por exemplo</a:t>
            </a:r>
            <a:r>
              <a:rPr lang="pt-BR" altLang="pt-BR" b="1" strike="sngStrike" dirty="0" smtClean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893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ubtítulo 12"/>
          <p:cNvSpPr>
            <a:spLocks noGrp="1"/>
          </p:cNvSpPr>
          <p:nvPr>
            <p:ph type="subTitle" idx="1"/>
          </p:nvPr>
        </p:nvSpPr>
        <p:spPr>
          <a:xfrm>
            <a:off x="438149" y="627795"/>
            <a:ext cx="10363201" cy="594445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altLang="pt-BR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Crítica: “23</a:t>
            </a:r>
            <a:r>
              <a:rPr lang="pt-BR" altLang="pt-BR" sz="2400" b="1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. </a:t>
            </a:r>
            <a:r>
              <a:rPr lang="pt-BR" altLang="pt-BR" sz="2400" b="1" u="sng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Não é aceitável perante a Constituição que particulares, árbitros, como suposto no art. 11, III, possam solver contendas nas quais estejam em causa interesses concernentes a serviços públicos, os quais não se constituem em bens disponíveis, mas indisponíveis, coisas “extra </a:t>
            </a:r>
            <a:r>
              <a:rPr lang="pt-BR" altLang="pt-BR" sz="2400" b="1" u="sng" dirty="0" err="1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commercium</a:t>
            </a:r>
            <a:r>
              <a:rPr lang="pt-BR" altLang="pt-BR" sz="2400" b="1" u="sng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”.</a:t>
            </a:r>
            <a:r>
              <a:rPr lang="pt-BR" altLang="pt-BR" sz="2400" b="1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 Tudo que diz respeito ao serviço público, portanto, condições de prestação, instrumentos jurídicos compostos em vista deste desiderato, recursos necessários para bem desempenhá-los, comprometimento destes mesmos recursos, são questões que ultrapassam por completo o âmbito decisório de particulares. Envolvem interesses de elevada estatura, pertinentes à Sociedade como um todo e, bem por isto, quando suscitarem algum quadro conflitivo entre partes só podem ser solutos pelo Poder Judiciário. </a:t>
            </a:r>
            <a:r>
              <a:rPr lang="pt-BR" altLang="pt-BR" sz="2400" b="1" u="sng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Permitir que simples árbitros disponham sobre matéria litigiosa que circunde um serviço público e que esteja </a:t>
            </a:r>
            <a:r>
              <a:rPr lang="pt-BR" altLang="pt-BR" sz="2400" b="1" u="sng" dirty="0" err="1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dessarte</a:t>
            </a:r>
            <a:r>
              <a:rPr lang="pt-BR" altLang="pt-BR" sz="2400" b="1" u="sng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 com ele </a:t>
            </a:r>
            <a:r>
              <a:rPr lang="pt-BR" altLang="pt-BR" sz="2400" b="1" u="sng" dirty="0" err="1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embricada</a:t>
            </a:r>
            <a:r>
              <a:rPr lang="pt-BR" altLang="pt-BR" sz="2400" b="1" u="sng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 ofenderia o papel constitucional do serviço público e a própria dignidade que o envolve</a:t>
            </a:r>
            <a:r>
              <a:rPr lang="pt-BR" altLang="pt-BR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.” (Celso Antônio Bandeira de Mello, 2006)</a:t>
            </a:r>
            <a:endParaRPr lang="en-US" altLang="pt-BR" sz="1400" dirty="0"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4" name="CaixaDeTexto 4"/>
          <p:cNvSpPr txBox="1"/>
          <p:nvPr/>
        </p:nvSpPr>
        <p:spPr>
          <a:xfrm>
            <a:off x="-23677" y="0"/>
            <a:ext cx="8923798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alt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Resolução de controvérsias por arbitragem - </a:t>
            </a:r>
            <a:r>
              <a:rPr lang="pt-BR" altLang="pt-BR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PPPs</a:t>
            </a:r>
            <a:endParaRPr lang="pt-BR" altLang="pt-BR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27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ubtítulo 12"/>
          <p:cNvSpPr>
            <a:spLocks noGrp="1"/>
          </p:cNvSpPr>
          <p:nvPr>
            <p:ph type="subTitle" idx="1"/>
          </p:nvPr>
        </p:nvSpPr>
        <p:spPr>
          <a:xfrm>
            <a:off x="-23677" y="627795"/>
            <a:ext cx="12215677" cy="623020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altLang="pt-BR" b="1" dirty="0" smtClean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STJ – RESP 904813 PR, Julgado em 20 out 2011</a:t>
            </a:r>
          </a:p>
          <a:p>
            <a:pPr algn="just">
              <a:lnSpc>
                <a:spcPct val="100000"/>
              </a:lnSpc>
            </a:pPr>
            <a:endParaRPr lang="pt-BR" altLang="pt-BR" b="1" dirty="0" smtClean="0">
              <a:solidFill>
                <a:schemeClr val="bg1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algn="just">
              <a:lnSpc>
                <a:spcPct val="100000"/>
              </a:lnSpc>
            </a:pPr>
            <a:r>
              <a:rPr lang="pt-BR" altLang="pt-BR" b="1" dirty="0" smtClean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5</a:t>
            </a:r>
            <a:r>
              <a:rPr lang="pt-BR" altLang="pt-BR" b="1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. </a:t>
            </a:r>
            <a:r>
              <a:rPr lang="pt-BR" altLang="pt-BR" b="1" u="sng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Tanto a doutrina como a jurisprudência já sinalizaram no sentido de que não existe óbice legal na estipulação da arbitragem pelo poder público</a:t>
            </a:r>
            <a:r>
              <a:rPr lang="pt-BR" altLang="pt-BR" b="1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, notadamente pelas sociedades de economia mista, admitindo como válidas as cláusulas compromissórias previstas em editais convocatórios de licitação e contratos.</a:t>
            </a:r>
          </a:p>
          <a:p>
            <a:pPr algn="just">
              <a:lnSpc>
                <a:spcPct val="100000"/>
              </a:lnSpc>
            </a:pPr>
            <a:r>
              <a:rPr lang="pt-BR" altLang="pt-BR" b="1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6. </a:t>
            </a:r>
            <a:r>
              <a:rPr lang="pt-BR" altLang="pt-BR" b="1" u="sng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O fato de não haver previsão da arbitragem no edital de licitação ou no contrato celebrado entre as partes não invalida o compromisso arbitral firmado posteriormente.</a:t>
            </a:r>
          </a:p>
          <a:p>
            <a:pPr algn="just">
              <a:lnSpc>
                <a:spcPct val="100000"/>
              </a:lnSpc>
            </a:pPr>
            <a:r>
              <a:rPr lang="pt-BR" altLang="pt-BR" b="1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7. A previsão do juízo arbitral, em vez do foro da sede da administração (jurisdição estatal), para a solução de determinada controvérsia, não vulnera o conteúdo ou as regras do certame.</a:t>
            </a:r>
          </a:p>
          <a:p>
            <a:pPr algn="just">
              <a:lnSpc>
                <a:spcPct val="100000"/>
              </a:lnSpc>
            </a:pPr>
            <a:r>
              <a:rPr lang="pt-BR" altLang="pt-BR" b="1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8. A cláusula de eleição de foro não é incompatível com o juízo arbitral, pois o âmbito de abrangência pode ser distinto, havendo necessidade de atuação do Poder Judiciário, por exemplo, para a concessão de medidas de urgência; execução da sentença arbitral; instituição da arbitragem quando uma das partes não a aceita de forma amigável.</a:t>
            </a:r>
          </a:p>
          <a:p>
            <a:pPr algn="just">
              <a:lnSpc>
                <a:spcPct val="100000"/>
              </a:lnSpc>
            </a:pPr>
            <a:r>
              <a:rPr lang="pt-BR" altLang="pt-BR" b="1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9. </a:t>
            </a:r>
            <a:r>
              <a:rPr lang="pt-BR" altLang="pt-BR" b="1" u="sng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A controvérsia estabelecida entre as partes </a:t>
            </a:r>
            <a:r>
              <a:rPr lang="pt-BR" altLang="pt-BR" b="1" u="sng" dirty="0" smtClean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- manutenção </a:t>
            </a:r>
            <a:r>
              <a:rPr lang="pt-BR" altLang="pt-BR" b="1" u="sng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do equilíbrio econômico financeiro do contrato </a:t>
            </a:r>
            <a:r>
              <a:rPr lang="pt-BR" altLang="pt-BR" b="1" u="sng" dirty="0" smtClean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- é </a:t>
            </a:r>
            <a:r>
              <a:rPr lang="pt-BR" altLang="pt-BR" b="1" u="sng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de caráter eminentemente patrimonial e disponível, tanto assim que as partes poderiam tê-la solucionado diretamente, sem intervenção tanto da jurisdição estatal, como do juízo arbitral.</a:t>
            </a:r>
          </a:p>
          <a:p>
            <a:pPr algn="just">
              <a:lnSpc>
                <a:spcPct val="100000"/>
              </a:lnSpc>
            </a:pPr>
            <a:r>
              <a:rPr lang="pt-BR" altLang="pt-BR" b="1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10. A submissão da controvérsia ao juízo arbitral foi um </a:t>
            </a:r>
            <a:r>
              <a:rPr lang="pt-BR" altLang="pt-BR" b="1" u="sng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ato voluntário da concessionária</a:t>
            </a:r>
            <a:r>
              <a:rPr lang="pt-BR" altLang="pt-BR" b="1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. Nesse contexto, sua atitude posterior, visando à impugnação desse ato, beira às raias da má-fé, além de ser prejudicial ao próprio interesse público de ver resolvido o litígio de maneira mais célere.</a:t>
            </a:r>
            <a:endParaRPr lang="en-US" altLang="pt-BR" sz="1200" dirty="0"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4" name="CaixaDeTexto 4"/>
          <p:cNvSpPr txBox="1"/>
          <p:nvPr/>
        </p:nvSpPr>
        <p:spPr>
          <a:xfrm>
            <a:off x="-23677" y="0"/>
            <a:ext cx="8923798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alt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Resolução de controvérsias por arbitragem - </a:t>
            </a:r>
            <a:r>
              <a:rPr lang="pt-BR" altLang="pt-BR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PPPs</a:t>
            </a:r>
            <a:endParaRPr lang="pt-BR" altLang="pt-BR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24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-424041"/>
            <a:ext cx="9601200" cy="1143000"/>
          </a:xfrm>
        </p:spPr>
        <p:txBody>
          <a:bodyPr/>
          <a:lstStyle/>
          <a:p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Referências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18959"/>
            <a:ext cx="12192000" cy="3810000"/>
          </a:xfrm>
        </p:spPr>
        <p:txBody>
          <a:bodyPr/>
          <a:lstStyle/>
          <a:p>
            <a:pPr algn="just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BANDEIRA DE MELLO Celso Antônio. As Parcerias Público-Privadas (</a:t>
            </a:r>
            <a:r>
              <a:rPr lang="pt-B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PPPs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Migalhas, 2006. Disponível em: http://www.migalhas.com.br/dePeso/16,MI20266,71043-As+Parcerias+PublicoPrivadas+PPPs</a:t>
            </a:r>
          </a:p>
          <a:p>
            <a:pPr algn="just"/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PIETRO, 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Maria Sylvia </a:t>
            </a: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Zanella. Direito administrativo. 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27. </a:t>
            </a: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ed. São 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Paulo: Atlas, 2014</a:t>
            </a: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JOHNSON, Bruce </a:t>
            </a:r>
            <a:r>
              <a:rPr lang="pt-BR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Baner</a:t>
            </a:r>
            <a:r>
              <a:rPr lang="pt-B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SAES, Flávio Azevedo Marques de; TEIXEIRA, Hélio </a:t>
            </a:r>
            <a:r>
              <a:rPr lang="pt-BR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Janny</a:t>
            </a:r>
            <a:r>
              <a:rPr lang="pt-B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WRIGHT, James </a:t>
            </a:r>
            <a:r>
              <a:rPr lang="pt-BR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Terence</a:t>
            </a:r>
            <a:r>
              <a:rPr lang="pt-B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Coulter</a:t>
            </a:r>
            <a:r>
              <a:rPr lang="pt-B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Serviços públicos no Brasil: mudanças e perspectivas – concessão, regulamentação, privatização e melhoria da gestão pública. São Paulo: Editora Edgard </a:t>
            </a:r>
            <a:r>
              <a:rPr lang="pt-BR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Blücher</a:t>
            </a:r>
            <a:r>
              <a:rPr lang="pt-B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Ltda., 1996. </a:t>
            </a:r>
          </a:p>
          <a:p>
            <a:pPr algn="just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IRONS, Peter. A people’s history of the Supreme Court: the men and women whose cases and decisions have shaped our Constitution. New York, US: Penguin Books, 2006.</a:t>
            </a:r>
            <a:endPara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JUSTEN FILHO, Marçal. Teoria Geral das Concessões de serviço público. São Paulo: Dialética, 2003</a:t>
            </a:r>
          </a:p>
          <a:p>
            <a:pPr algn="just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MEIRELLES, Hely Lopes. Direito administrativo brasileiro. 24. ed. São Paulo: Malheiros Editores, 1999. </a:t>
            </a:r>
            <a:endPara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MOREIRA, </a:t>
            </a:r>
            <a:r>
              <a:rPr lang="pt-B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Egon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Bockmann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Direito das concessões de serviço público: Inteligência da Lei 8.987/1995 (Parte Geral). São Paulo: Malheiros Editores, 2010.</a:t>
            </a:r>
            <a:endPara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RIBEIRO, Mauricio Portugal. Concessões e </a:t>
            </a:r>
            <a:r>
              <a:rPr lang="pt-B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PPPs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melhores práticas em licitações e contratos. São Paulo: Atlas, 2011. </a:t>
            </a:r>
            <a:endPara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SCHIEFLER, Gustavo Henrique Carvalho. Procedimento de Manifestação de Interesse – PMI. Rio de Janeiro: </a:t>
            </a:r>
            <a:r>
              <a:rPr lang="pt-BR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Lumen</a:t>
            </a:r>
            <a:r>
              <a:rPr lang="pt-B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Juris, 2014.</a:t>
            </a:r>
          </a:p>
          <a:p>
            <a:pPr algn="just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TÁCITO, Caio. Temas de direito público (estudos e pareceres). 1º vol. Rio de Janeiro: Renovar, 1997.</a:t>
            </a:r>
            <a:endPara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WALD, Arnoldo; MORAES, Luiza Rangel; WALD, Alexandre A. O direito de parceria e a lei de concessões: análise das Leis </a:t>
            </a:r>
            <a:r>
              <a:rPr lang="pt-B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8.987/95 500 e 9.074/95 e legislação </a:t>
            </a:r>
            <a:r>
              <a:rPr lang="pt-B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subseqüente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2ª ed. rev. e atual. São Paulo: Saraiva, 2004.</a:t>
            </a:r>
            <a:endPara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62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962141" y="111243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199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Linha do tempo</a:t>
            </a:r>
            <a:endParaRPr lang="pt-BR" sz="24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34810111"/>
              </p:ext>
            </p:extLst>
          </p:nvPr>
        </p:nvGraphicFramePr>
        <p:xfrm>
          <a:off x="1" y="719666"/>
          <a:ext cx="1219199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0176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962141" y="111243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199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Histórico das concessões</a:t>
            </a:r>
            <a:endParaRPr lang="pt-BR" sz="24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http://www.estudopratico.com.br/wp-content/uploads/2013/06/companhia-de-iluminacao-do-rio-de-janei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65"/>
            <a:ext cx="4938365" cy="291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uiadepacobaiba.xpg.uol.com.br/ferrovia/10pedrafundament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019" y="408516"/>
            <a:ext cx="3948243" cy="266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6862" y="3110640"/>
            <a:ext cx="571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Pedra fundamental da Estrada de Ferro de Petrópolis</a:t>
            </a:r>
            <a:endParaRPr lang="pt-BR" dirty="0"/>
          </a:p>
        </p:txBody>
      </p:sp>
      <p:pic>
        <p:nvPicPr>
          <p:cNvPr id="2054" name="Picture 6" descr="http://2.bp.blogspot.com/-AHfS1snxOv8/VR9qwJPmENI/AAAAAAAAIaI/1SWRMCyEiGk/s1600/nav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81" y="3375301"/>
            <a:ext cx="5153924" cy="293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714" y="6313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-12081" y="6313334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Barco a vapor no Rio São Francisco</a:t>
            </a:r>
            <a:endParaRPr lang="pt-BR" dirty="0"/>
          </a:p>
        </p:txBody>
      </p:sp>
      <p:pic>
        <p:nvPicPr>
          <p:cNvPr id="2056" name="Picture 8" descr="Criação da Petrobrá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08" y="3479972"/>
            <a:ext cx="4080765" cy="29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76862" y="6385973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Criação da Petrobrás – contra os contratos de risco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6788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690" y="233754"/>
            <a:ext cx="716102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Serviços públicos</a:t>
            </a:r>
            <a:endParaRPr lang="pt-BR" sz="24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2455" y="867807"/>
            <a:ext cx="119157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dirty="0"/>
              <a:t>“Entre as mais árduas missões do jurista, no campo do Direito Administrativo, figura a de conceituar, adequadamente, o serviço público.” (TÁCITO, 1997, p. 637) </a:t>
            </a:r>
            <a:endParaRPr lang="pt-BR" dirty="0" smtClean="0"/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Escola do Serviço Público: a satisfação das necessidades comuns aos homens é o propósito do Estado (solidariedade social) e fundamento do direito – León </a:t>
            </a:r>
            <a:r>
              <a:rPr lang="pt-BR" altLang="pt-BR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Duguit</a:t>
            </a: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Atualmente: distinção em relação ao poder de polícia e funções públicas (legislativo e jurisdicional)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76224" y="2744821"/>
            <a:ext cx="585412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Aspecto formal</a:t>
            </a:r>
            <a:endParaRPr lang="pt-BR" sz="24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76224" y="3206486"/>
            <a:ext cx="5854119" cy="147732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dirty="0"/>
              <a:t>Hely Lopes Meirelles (1999, p. 298): </a:t>
            </a:r>
            <a:r>
              <a:rPr lang="pt-BR" dirty="0" smtClean="0"/>
              <a:t>“Também </a:t>
            </a:r>
            <a:r>
              <a:rPr lang="pt-BR" dirty="0"/>
              <a:t>não é a atividade em si que tipifica o serviço público [...] O que prevalece é a vontade soberana do Estado, qualificando o serviço como público ou de utilidade pública, para a sua prestação direta ou indireta </a:t>
            </a:r>
            <a:r>
              <a:rPr lang="pt-BR" dirty="0" smtClean="0"/>
              <a:t>[...]” </a:t>
            </a: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tângulo 7"/>
          <p:cNvSpPr/>
          <p:nvPr/>
        </p:nvSpPr>
        <p:spPr>
          <a:xfrm>
            <a:off x="6337882" y="3225409"/>
            <a:ext cx="5854119" cy="147732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Marçal </a:t>
            </a:r>
            <a:r>
              <a:rPr lang="pt-BR" altLang="pt-BR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Justen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Filho: </a:t>
            </a: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“Somente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 qualificar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serviço público o fornecimento de utilidades essenciais </a:t>
            </a: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realização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dignidade da pessoa humana</a:t>
            </a:r>
            <a:r>
              <a:rPr lang="pt-BR" alt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  </a:t>
            </a:r>
            <a:r>
              <a:rPr lang="pt-BR" dirty="0" smtClean="0"/>
              <a:t>(</a:t>
            </a:r>
            <a:r>
              <a:rPr lang="pt-BR" dirty="0"/>
              <a:t>JUSTEN FILHO, 2003, p. </a:t>
            </a:r>
            <a:r>
              <a:rPr lang="pt-BR" dirty="0" smtClean="0"/>
              <a:t>31).</a:t>
            </a: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aixaDeTexto 3"/>
          <p:cNvSpPr txBox="1"/>
          <p:nvPr/>
        </p:nvSpPr>
        <p:spPr>
          <a:xfrm>
            <a:off x="6337881" y="2761727"/>
            <a:ext cx="585412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Aspecto material</a:t>
            </a:r>
            <a:endParaRPr lang="pt-BR" sz="24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224" y="5505921"/>
            <a:ext cx="11812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Maria </a:t>
            </a:r>
            <a:r>
              <a:rPr lang="pt-BR" dirty="0" err="1" smtClean="0"/>
              <a:t>Syvia</a:t>
            </a:r>
            <a:r>
              <a:rPr lang="pt-BR" dirty="0" smtClean="0"/>
              <a:t> Zanella Di Pietro (2014, p. 107): </a:t>
            </a:r>
          </a:p>
          <a:p>
            <a:pPr algn="just"/>
            <a:r>
              <a:rPr lang="pt-BR" dirty="0" smtClean="0"/>
              <a:t>“</a:t>
            </a:r>
            <a:r>
              <a:rPr lang="pt-BR" dirty="0"/>
              <a:t>Daí a nossa definição de serviço público como </a:t>
            </a:r>
            <a:r>
              <a:rPr lang="pt-BR" dirty="0" smtClean="0"/>
              <a:t>toda </a:t>
            </a:r>
            <a:r>
              <a:rPr lang="pt-BR" dirty="0"/>
              <a:t>atividade material </a:t>
            </a:r>
            <a:r>
              <a:rPr lang="pt-BR" dirty="0" smtClean="0"/>
              <a:t>que a </a:t>
            </a:r>
            <a:r>
              <a:rPr lang="pt-BR" dirty="0"/>
              <a:t>lei atribui ao Estado para que a exerça diretamente ou por meio de </a:t>
            </a:r>
            <a:r>
              <a:rPr lang="pt-BR" dirty="0" smtClean="0"/>
              <a:t>seus delegados</a:t>
            </a:r>
            <a:r>
              <a:rPr lang="pt-BR" dirty="0"/>
              <a:t>, com o objetivo de satisfazer concretamente às necessidades </a:t>
            </a:r>
            <a:r>
              <a:rPr lang="pt-BR" dirty="0" smtClean="0"/>
              <a:t>coletivas, sob </a:t>
            </a:r>
            <a:r>
              <a:rPr lang="pt-BR" dirty="0"/>
              <a:t>regime jurídico total ou parcialmente público</a:t>
            </a:r>
            <a:r>
              <a:rPr lang="pt-BR" dirty="0" smtClean="0"/>
              <a:t>.”</a:t>
            </a:r>
            <a:endParaRPr lang="pt-BR" dirty="0"/>
          </a:p>
        </p:txBody>
      </p:sp>
      <p:sp>
        <p:nvSpPr>
          <p:cNvPr id="13" name="CaixaDeTexto 3"/>
          <p:cNvSpPr txBox="1"/>
          <p:nvPr/>
        </p:nvSpPr>
        <p:spPr>
          <a:xfrm>
            <a:off x="276224" y="4929028"/>
            <a:ext cx="585412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Definição da doutrina</a:t>
            </a:r>
          </a:p>
        </p:txBody>
      </p:sp>
    </p:spTree>
    <p:extLst>
      <p:ext uri="{BB962C8B-B14F-4D97-AF65-F5344CB8AC3E}">
        <p14:creationId xmlns:p14="http://schemas.microsoft.com/office/powerpoint/2010/main" val="167552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689" y="233754"/>
            <a:ext cx="11784541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Justificativa econômica para a atribuição de competência ao Estado para a prestação de serviços públicos</a:t>
            </a:r>
            <a:endParaRPr lang="pt-BR" sz="24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http://maonarodablog.com.br/wp-content/uploads/2009/08/202_626-por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30" y="1881275"/>
            <a:ext cx="3534891" cy="400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23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689" y="233754"/>
            <a:ext cx="11784541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Justificativa econômica para a atribuição de competência ao Estado para a prestação de serviços públicos</a:t>
            </a:r>
            <a:endParaRPr lang="pt-BR" sz="24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ixaDeTexto 2"/>
          <p:cNvSpPr txBox="1"/>
          <p:nvPr/>
        </p:nvSpPr>
        <p:spPr>
          <a:xfrm>
            <a:off x="154226" y="1168303"/>
            <a:ext cx="1121092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Essencialidade 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serviço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(satisfação de uma necessidade essencial à vida dos indivíduos)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Monopólio 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econômico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t-BR" sz="2000" dirty="0" smtClean="0"/>
              <a:t>quando </a:t>
            </a:r>
            <a:r>
              <a:rPr lang="pt-BR" sz="2000" dirty="0"/>
              <a:t>é absolutamente inviável a competição ou quando a consequência provável de uma competição neste setor é a sobrevivência de apenas um prestador dos </a:t>
            </a:r>
            <a:r>
              <a:rPr lang="pt-BR" sz="2000" dirty="0" smtClean="0"/>
              <a:t>serviços: é </a:t>
            </a:r>
            <a:r>
              <a:rPr lang="pt-BR" sz="2000" dirty="0"/>
              <a:t>mais vantajoso ao usuário que o serviço seja prestado por um único prestador do que em regime de </a:t>
            </a:r>
            <a:r>
              <a:rPr lang="pt-BR" sz="2000" dirty="0" smtClean="0"/>
              <a:t>competição)</a:t>
            </a:r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pt-BR" dirty="0"/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811099" y="3636589"/>
            <a:ext cx="10470794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 </a:t>
            </a:r>
            <a:r>
              <a:rPr lang="pt-BR" sz="2000" b="1" i="1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Munn</a:t>
            </a:r>
            <a:r>
              <a:rPr lang="pt-BR" sz="20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versus </a:t>
            </a:r>
            <a:r>
              <a:rPr lang="pt-BR" sz="20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Illinois - Suprema </a:t>
            </a: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Corte Americana em 1876 </a:t>
            </a:r>
          </a:p>
        </p:txBody>
      </p:sp>
      <p:sp>
        <p:nvSpPr>
          <p:cNvPr id="5" name="Retângulo 7"/>
          <p:cNvSpPr/>
          <p:nvPr/>
        </p:nvSpPr>
        <p:spPr>
          <a:xfrm>
            <a:off x="154226" y="3995678"/>
            <a:ext cx="11784540" cy="286232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dirty="0"/>
              <a:t>Na ocasião, </a:t>
            </a:r>
            <a:r>
              <a:rPr lang="pt-BR" dirty="0" err="1"/>
              <a:t>Munn</a:t>
            </a:r>
            <a:r>
              <a:rPr lang="pt-BR" dirty="0"/>
              <a:t> &amp; Scott, uma companhia de armazéns de grãos, acautelada por onze precedentes jurisprudenciais como arrimo teórico para o argumento de que o Estado não poderia interferir no uso da propriedade de particulares, recorreu à Suprema Corte Americana contra decisão do Tribunal de Chicago que considerou válida uma lei local que fixava limites para os preços por ela praticada. </a:t>
            </a:r>
            <a:r>
              <a:rPr lang="pt-BR" dirty="0" smtClean="0"/>
              <a:t>Na </a:t>
            </a:r>
            <a:r>
              <a:rPr lang="pt-BR" dirty="0"/>
              <a:t>ocasião, no entanto, com esteio no interesse público, de forma inédita, a Suprema Corte Americana decidiu pela constitucionalidade da lei, confirmando a legalidade da interferência estatal sobre a prestação de serviços de utilidade pública por particulares, justificando-a na defesa do interesse público. A decisão assentou que o uso da propriedade privada e a elaboração de contratos privados eram livres da interferência estatal; sujeitavam-se, sem embargo, à regulação pública caso fosse necessário regularizar os preços para retificar as injustiças que exigissem tal intervenção (IRONS, 2006, p. 238</a:t>
            </a:r>
            <a:r>
              <a:rPr lang="pt-BR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259753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ticias.r7.com/blogs/ogg-ibrahim/files/2015/07/uber-tax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65"/>
            <a:ext cx="8770512" cy="589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1"/>
          <p:cNvSpPr txBox="1"/>
          <p:nvPr/>
        </p:nvSpPr>
        <p:spPr>
          <a:xfrm>
            <a:off x="2338465" y="0"/>
            <a:ext cx="716102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Polêmica contemporânea</a:t>
            </a:r>
            <a:endParaRPr lang="pt-BR" sz="24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70512" y="461665"/>
            <a:ext cx="3421488" cy="58169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Uber: serviço público ou atividade econômica privada? </a:t>
            </a:r>
          </a:p>
          <a:p>
            <a:pPr>
              <a:spcBef>
                <a:spcPts val="600"/>
              </a:spcBef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Transporte público ou privado?</a:t>
            </a:r>
          </a:p>
          <a:p>
            <a:pPr>
              <a:spcBef>
                <a:spcPts val="600"/>
              </a:spcBef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Município pode proibi-lo?</a:t>
            </a:r>
          </a:p>
          <a:p>
            <a:pPr>
              <a:spcBef>
                <a:spcPts val="600"/>
              </a:spcBef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proibição seria constitucional?</a:t>
            </a:r>
          </a:p>
          <a:p>
            <a:pPr>
              <a:spcBef>
                <a:spcPts val="600"/>
              </a:spcBef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Serviços públicos: critério material ou formal?</a:t>
            </a:r>
          </a:p>
          <a:p>
            <a:pPr>
              <a:spcBef>
                <a:spcPts val="600"/>
              </a:spcBef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concorrência nos serviços públicos é regra ou exceção?</a:t>
            </a:r>
          </a:p>
          <a:p>
            <a:pPr>
              <a:spcBef>
                <a:spcPts val="600"/>
              </a:spcBef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Constituição atribui ao Estado a competência exclusiva para prestar serviços públicos?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382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Grid_16x9_TP103031012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amondGrid">
    <a:dk1>
      <a:srgbClr val="2D2E2D"/>
    </a:dk1>
    <a:lt1>
      <a:sysClr val="window" lastClr="FFFFFF"/>
    </a:lt1>
    <a:dk2>
      <a:srgbClr val="000000"/>
    </a:dk2>
    <a:lt2>
      <a:srgbClr val="EAEAEA"/>
    </a:lt2>
    <a:accent1>
      <a:srgbClr val="D15A3E"/>
    </a:accent1>
    <a:accent2>
      <a:srgbClr val="B2B2B2"/>
    </a:accent2>
    <a:accent3>
      <a:srgbClr val="4F91A1"/>
    </a:accent3>
    <a:accent4>
      <a:srgbClr val="F0BA34"/>
    </a:accent4>
    <a:accent5>
      <a:srgbClr val="AEB733"/>
    </a:accent5>
    <a:accent6>
      <a:srgbClr val="926397"/>
    </a:accent6>
    <a:hlink>
      <a:srgbClr val="4F91A1"/>
    </a:hlink>
    <a:folHlink>
      <a:srgbClr val="808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3935</Words>
  <Application>Microsoft Office PowerPoint</Application>
  <PresentationFormat>Widescreen</PresentationFormat>
  <Paragraphs>359</Paragraphs>
  <Slides>35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ＭＳ Ｐゴシック</vt:lpstr>
      <vt:lpstr>Arial</vt:lpstr>
      <vt:lpstr>Cambria</vt:lpstr>
      <vt:lpstr>Verdana</vt:lpstr>
      <vt:lpstr>Wingdings</vt:lpstr>
      <vt:lpstr>DiamondGrid_16x9_TP103031012</vt:lpstr>
      <vt:lpstr>Direito Administrativo II:    Concessões e permissões de serviços públicos</vt:lpstr>
      <vt:lpstr>Sumário da aula Concessão e permissão de serviços públicos</vt:lpstr>
      <vt:lpstr>1. Aspectos históricos e contextuais das concessões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Concessões e permissões de serviços públicos</vt:lpstr>
      <vt:lpstr>PowerPoint Presentation</vt:lpstr>
      <vt:lpstr>PowerPoint Presentation</vt:lpstr>
      <vt:lpstr>PowerPoint Presentation</vt:lpstr>
      <vt:lpstr>PowerPoint Presentation</vt:lpstr>
      <vt:lpstr>3. O regime jurídico da Lei Federal nº 8.987/1995 (concessões comuns)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2014-04-17T20:26:16Z</dcterms:created>
  <dcterms:modified xsi:type="dcterms:W3CDTF">2016-10-04T19:36:38Z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