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84" r:id="rId5"/>
    <p:sldId id="261" r:id="rId6"/>
    <p:sldId id="285" r:id="rId7"/>
    <p:sldId id="292" r:id="rId8"/>
    <p:sldId id="266" r:id="rId9"/>
    <p:sldId id="288" r:id="rId10"/>
    <p:sldId id="289" r:id="rId11"/>
    <p:sldId id="290" r:id="rId12"/>
    <p:sldId id="293" r:id="rId13"/>
    <p:sldId id="294" r:id="rId14"/>
    <p:sldId id="295" r:id="rId15"/>
    <p:sldId id="296" r:id="rId16"/>
    <p:sldId id="297" r:id="rId17"/>
    <p:sldId id="298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46D5B-6977-473C-BA6A-18FB4F707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4F55A1-ECE2-4B48-81D6-774932F98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BCA072-B743-4270-A95C-B511C447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54D510-9BBA-42FC-B40B-FEC99EC8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CCEB8D-3EA8-4E42-88A1-631827B0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3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A7A0C-1768-47AF-B099-225F9F30A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9122F0-9724-4072-AC02-4F268C89F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BF360F-F815-48BD-A21E-B92F3D7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66AEBB-7F90-46DC-9762-44A2621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6E7A30-59A4-4C56-A9EE-E8A6C9F3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19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CBC1B1-B763-497C-A32E-6846958CA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7459C1-5D97-4AEC-B9D5-8E5D1B5BA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FB4C3C-95F6-4F2F-B474-19730A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D19AE-E3CF-4B3B-BBEC-646E06F9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D7DB3C-D3BB-454D-8C24-2302707D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0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050AD-102D-4333-BEC6-CCF52934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0DF5F-66A8-4EFD-9AB3-01E47380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1FEB3-7330-458A-B615-BA124379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CA1B12-A6A2-4278-ABED-2EB6D4C1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E2169D-6D17-49D5-9988-09131749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93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1D770-29DA-4819-9A0F-C1A8A306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507FEA-AAA1-416A-BC0B-4DE7A7ED9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095AD4-5626-47B9-92AD-8CE8EA97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E7E1D6-C06D-462E-9B06-F1EA6F0C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FDACAB-9B91-45EA-ADA0-148A539E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6C0D5-8A40-4652-A629-4916CC83B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E655EC-8B77-40E6-B7DC-6469EC94D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AAB9B4-2B05-4EDC-A524-E1B8A589C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4F13A6-2ECE-43E6-B48F-1BF108F9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BBC300-EA06-4960-B503-513809F2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B0D21A-9526-4537-9FF3-849176B6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82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7D60-0196-46F1-B83D-5043258E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7CAED-F48C-42C1-9197-536CD478C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1D663C-4DFC-4591-9A69-333313D36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00A0D0-68EC-44D9-8E99-9D509A0EE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CEF92C-71FC-45AA-8CBA-1F3E7FEBD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CEF3AE-06C4-4069-AAAB-D2110534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574A968-EF42-45C5-8271-4A4DF45B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2C25AD-8146-4455-BC37-70FE2036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7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B6F73-303A-456B-B1BC-FE664AEE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BC02D2-3FBF-4B22-81F7-FE5B21EB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CAC775-31EF-49E4-A927-FCD75638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84B573-8DA5-4A8B-9DA2-ED4806C8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9023FB-4255-4353-BAED-7DC685B3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0775C8-387B-430C-B595-20A3B8E8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9B5075-762F-4159-A494-CD947A14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92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B2B02-2709-478B-A59B-7280FF0E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00A59D-92CE-4169-BD6B-84844B33F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88F557-6F0D-482E-AEDA-5AAADF76F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A8D4CA-AC29-4614-A88D-E5DCB077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9E9B19-5777-4BD2-A970-3D0DF7D9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3B212C-6C85-4AE7-95C2-2FB0A1D1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5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4292E-57F7-498B-9424-341E0517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69E3A4-3404-4FCA-9CBF-99461CC0C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0161C2-0B14-4B07-A656-00BEC8897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A2D961-2B5E-4487-ACBB-D1519406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CB3CA2-1C06-468E-A86E-6D30FBC2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A96DF1-D79C-40A3-82D2-89B207CA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18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4438C2-1633-4E14-8854-DBA5C6AF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E5955F-76D2-4D56-9698-F71FAC31E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6084E0-EB25-4F23-B56E-2548061CF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153A0C-2373-45BC-A6C5-9E8A2C159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BD9FEC-906F-40A1-B652-A99418151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93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Aula de Tópicos de Controle Avançado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PTC 3566 (27/03/2020)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Formalizando</a:t>
            </a:r>
          </a:p>
        </p:txBody>
      </p:sp>
      <p:pic>
        <p:nvPicPr>
          <p:cNvPr id="12" name="Espaço Reservado para Conteúdo 11">
            <a:extLst>
              <a:ext uri="{FF2B5EF4-FFF2-40B4-BE49-F238E27FC236}">
                <a16:creationId xmlns:a16="http://schemas.microsoft.com/office/drawing/2014/main" id="{D3BDF0F6-1C06-45A6-9899-A3352CDA3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817" y="1991664"/>
            <a:ext cx="10439799" cy="182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E0846836-DF99-496D-B210-B6394AB98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181" y="1591979"/>
            <a:ext cx="8118182" cy="436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1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Conceito que generaliza a ideia de robustez em controle</a:t>
            </a:r>
          </a:p>
          <a:p>
            <a:endParaRPr lang="pt-BR" dirty="0"/>
          </a:p>
          <a:p>
            <a:r>
              <a:rPr lang="pt-BR" dirty="0"/>
              <a:t>Perturbações não alteram qualitativamente o comportamento do sistema</a:t>
            </a:r>
          </a:p>
          <a:p>
            <a:endParaRPr lang="pt-BR" dirty="0"/>
          </a:p>
          <a:p>
            <a:r>
              <a:rPr lang="pt-BR" dirty="0"/>
              <a:t>Equivalência topológica a uma épsilon-perturbação</a:t>
            </a:r>
          </a:p>
        </p:txBody>
      </p:sp>
    </p:spTree>
    <p:extLst>
      <p:ext uri="{BB962C8B-B14F-4D97-AF65-F5344CB8AC3E}">
        <p14:creationId xmlns:p14="http://schemas.microsoft.com/office/powerpoint/2010/main" val="15640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fundamentais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E06125-4F44-4BB6-AF18-DE39A9D5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uma épsilon-perturbação?</a:t>
            </a:r>
          </a:p>
          <a:p>
            <a:r>
              <a:rPr lang="pt-BR" dirty="0"/>
              <a:t> Mudança infinitesimal nos parâmetros, mantendo as derivadas próximas</a:t>
            </a:r>
          </a:p>
          <a:p>
            <a:endParaRPr lang="pt-BR" dirty="0"/>
          </a:p>
          <a:p>
            <a:r>
              <a:rPr lang="pt-BR" dirty="0"/>
              <a:t>O que é equivalência topológica?</a:t>
            </a:r>
          </a:p>
          <a:p>
            <a:r>
              <a:rPr lang="pt-BR" dirty="0"/>
              <a:t>Existência de um homeomorfismo que leva o espaço de estados de um sistema no outro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25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Épsilon-perturbação: definição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5390018A-6887-4712-8621-F6ADF264B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710" y="1773660"/>
            <a:ext cx="9464364" cy="202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Equivalência topológica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50A2A43-B67F-42AD-9817-4F3059D36C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474" y="1542393"/>
            <a:ext cx="5215759" cy="436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Formalizando (I)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36D4800A-ABE1-4CDE-AA12-F9EC7F2AE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722" y="1605775"/>
            <a:ext cx="10037071" cy="29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6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Formalizando (II)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AB74581-A3CB-422E-B7A3-65CEB7042D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585" y="2008851"/>
            <a:ext cx="8779099" cy="284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8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Característica do sistema e não de soluções</a:t>
            </a:r>
          </a:p>
          <a:p>
            <a:endParaRPr lang="pt-BR" dirty="0"/>
          </a:p>
          <a:p>
            <a:r>
              <a:rPr lang="pt-BR" dirty="0"/>
              <a:t>Equilíbrio: estabilidade</a:t>
            </a:r>
          </a:p>
          <a:p>
            <a:r>
              <a:rPr lang="pt-BR" dirty="0"/>
              <a:t>Soluções periódicas: estabilidade orbital</a:t>
            </a:r>
          </a:p>
          <a:p>
            <a:r>
              <a:rPr lang="pt-BR" dirty="0"/>
              <a:t>Sistema: estabilidade estrutural</a:t>
            </a:r>
          </a:p>
        </p:txBody>
      </p:sp>
    </p:spTree>
    <p:extLst>
      <p:ext uri="{BB962C8B-B14F-4D97-AF65-F5344CB8AC3E}">
        <p14:creationId xmlns:p14="http://schemas.microsoft.com/office/powerpoint/2010/main" val="207671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Estabilidade Estrutural: comportamento assintótico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Lembrando o exemplo da massa-mola:</a:t>
            </a:r>
          </a:p>
          <a:p>
            <a:endParaRPr lang="pt-BR" dirty="0"/>
          </a:p>
          <a:p>
            <a:r>
              <a:rPr lang="pt-BR" dirty="0"/>
              <a:t>x” + b x’ + </a:t>
            </a:r>
            <a:r>
              <a:rPr lang="pt-BR" dirty="0" err="1"/>
              <a:t>cx</a:t>
            </a:r>
            <a:r>
              <a:rPr lang="pt-BR" dirty="0"/>
              <a:t> = 0</a:t>
            </a:r>
          </a:p>
          <a:p>
            <a:endParaRPr lang="pt-BR" dirty="0"/>
          </a:p>
          <a:p>
            <a:r>
              <a:rPr lang="pt-BR" dirty="0"/>
              <a:t>b&lt;0 ....soluções tendem ao infinito (estabilidade estrutural)</a:t>
            </a:r>
          </a:p>
          <a:p>
            <a:r>
              <a:rPr lang="pt-BR" dirty="0"/>
              <a:t>b&gt;0.....equilíbrio </a:t>
            </a:r>
            <a:r>
              <a:rPr lang="pt-BR" dirty="0" err="1"/>
              <a:t>assintoticamente</a:t>
            </a:r>
            <a:r>
              <a:rPr lang="pt-BR" dirty="0"/>
              <a:t> estável (estabilidade estrutural)</a:t>
            </a:r>
          </a:p>
          <a:p>
            <a:r>
              <a:rPr lang="pt-BR" dirty="0"/>
              <a:t>b=0 .....oscilações (instabilidade estrutural)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Comportamento Assintótico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03C56D-9F14-4595-969A-4C272773D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Conjunto invariante(S): condição inicial está em S .... O fluxo ou o mapa fica em S para todo t &gt; 0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75C9456-FC21-45AB-83D1-3B130A31C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852" y="3206656"/>
            <a:ext cx="10218948" cy="96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conjuntos invariantes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A373B-DF62-4BD8-8268-1212AEE38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20062371" cy="1665831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	- variedade estável para um ponto de equilíbrio (fixo) </a:t>
            </a:r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r>
              <a:rPr lang="pt-BR" dirty="0"/>
              <a:t>	- variedade instável para um ponto de equilíbrio (fixo)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- solução periódica</a:t>
            </a:r>
          </a:p>
        </p:txBody>
      </p:sp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 não errante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959F87-4164-41A4-9603-EA79619D4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72" y="1825625"/>
            <a:ext cx="11461958" cy="308333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69FEDAE-857C-4AB3-963A-50F94E08D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05" y="4939171"/>
            <a:ext cx="9073612" cy="222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B36BC-D01C-487D-8FFE-B58E9BD5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o oscilador não amortecido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F46FC-2FCE-4BB9-89E2-FDCF2398A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Todas as trajetórias no espaço de estados são fechadas</a:t>
            </a:r>
          </a:p>
          <a:p>
            <a:endParaRPr lang="pt-BR" dirty="0"/>
          </a:p>
          <a:p>
            <a:r>
              <a:rPr lang="pt-BR" dirty="0"/>
              <a:t>Infinitesimalmente próxima de uma trajetória sempre há outra</a:t>
            </a:r>
          </a:p>
          <a:p>
            <a:endParaRPr lang="pt-BR" dirty="0"/>
          </a:p>
          <a:p>
            <a:r>
              <a:rPr lang="pt-BR" dirty="0"/>
              <a:t>Todos os pontos são não errantes</a:t>
            </a:r>
          </a:p>
        </p:txBody>
      </p:sp>
    </p:spTree>
    <p:extLst>
      <p:ext uri="{BB962C8B-B14F-4D97-AF65-F5344CB8AC3E}">
        <p14:creationId xmlns:p14="http://schemas.microsoft.com/office/powerpoint/2010/main" val="227169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Tarefa: entrega até 10/04/2020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39595B-51FF-4011-9F1E-8EEBEEE5A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90" y="1792172"/>
            <a:ext cx="10515600" cy="4351338"/>
          </a:xfrm>
        </p:spPr>
        <p:txBody>
          <a:bodyPr/>
          <a:lstStyle/>
          <a:p>
            <a:r>
              <a:rPr lang="pt-BR" dirty="0"/>
              <a:t>Encontrar os conjuntos não errantes para a equação de van der Pol. Considerar épsilon positivo e usar o computador se necessário.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26BA63C-F9B3-4E8B-A7A0-163A6718C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58" y="3267306"/>
            <a:ext cx="9077102" cy="123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Conjuntos ômega-limite e alfa-limite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Linguagem de engenheiros:</a:t>
            </a:r>
          </a:p>
          <a:p>
            <a:endParaRPr lang="pt-BR" dirty="0"/>
          </a:p>
          <a:p>
            <a:r>
              <a:rPr lang="pt-BR" dirty="0"/>
              <a:t>Ômega-limite: regime permanente</a:t>
            </a:r>
          </a:p>
          <a:p>
            <a:endParaRPr lang="pt-BR" dirty="0"/>
          </a:p>
          <a:p>
            <a:r>
              <a:rPr lang="pt-BR" dirty="0"/>
              <a:t>Alfa-limite: regime transitório </a:t>
            </a:r>
          </a:p>
        </p:txBody>
      </p:sp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311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Tema do Office</vt:lpstr>
      <vt:lpstr>Aula de Tópicos de Controle Avançado PTC 3566 (27/03/2020)</vt:lpstr>
      <vt:lpstr>Estabilidade Estrutural</vt:lpstr>
      <vt:lpstr>Estabilidade Estrutural: comportamento assintótico</vt:lpstr>
      <vt:lpstr>Comportamento Assintótico</vt:lpstr>
      <vt:lpstr>Exemplos de conjuntos invariantes</vt:lpstr>
      <vt:lpstr>Conjunto não errante</vt:lpstr>
      <vt:lpstr>Para o oscilador não amortecido</vt:lpstr>
      <vt:lpstr>Tarefa: entrega até 10/04/2020</vt:lpstr>
      <vt:lpstr>Conjuntos ômega-limite e alfa-limite</vt:lpstr>
      <vt:lpstr>Formalizando</vt:lpstr>
      <vt:lpstr>Exemplo</vt:lpstr>
      <vt:lpstr>Estabilidade estrutural</vt:lpstr>
      <vt:lpstr>Conceitos fundamentais</vt:lpstr>
      <vt:lpstr>Épsilon-perturbação: definição</vt:lpstr>
      <vt:lpstr>Equivalência topológica</vt:lpstr>
      <vt:lpstr>Formalizando (I)</vt:lpstr>
      <vt:lpstr>Formalizando (II)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60</cp:revision>
  <dcterms:created xsi:type="dcterms:W3CDTF">2019-06-28T19:51:26Z</dcterms:created>
  <dcterms:modified xsi:type="dcterms:W3CDTF">2020-03-27T14:05:52Z</dcterms:modified>
</cp:coreProperties>
</file>