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2"/>
  </p:notesMasterIdLst>
  <p:sldIdLst>
    <p:sldId id="256" r:id="rId3"/>
    <p:sldId id="525" r:id="rId4"/>
    <p:sldId id="535" r:id="rId5"/>
    <p:sldId id="536" r:id="rId6"/>
    <p:sldId id="537" r:id="rId7"/>
    <p:sldId id="538" r:id="rId8"/>
    <p:sldId id="539" r:id="rId9"/>
    <p:sldId id="540" r:id="rId10"/>
    <p:sldId id="541" r:id="rId11"/>
    <p:sldId id="547" r:id="rId12"/>
    <p:sldId id="548" r:id="rId13"/>
    <p:sldId id="549" r:id="rId14"/>
    <p:sldId id="542" r:id="rId15"/>
    <p:sldId id="526" r:id="rId16"/>
    <p:sldId id="527" r:id="rId17"/>
    <p:sldId id="528" r:id="rId18"/>
    <p:sldId id="529" r:id="rId19"/>
    <p:sldId id="530" r:id="rId20"/>
    <p:sldId id="543" r:id="rId21"/>
    <p:sldId id="531" r:id="rId22"/>
    <p:sldId id="532" r:id="rId23"/>
    <p:sldId id="534" r:id="rId24"/>
    <p:sldId id="533" r:id="rId25"/>
    <p:sldId id="546" r:id="rId26"/>
    <p:sldId id="544" r:id="rId27"/>
    <p:sldId id="550" r:id="rId28"/>
    <p:sldId id="551" r:id="rId29"/>
    <p:sldId id="552" r:id="rId30"/>
    <p:sldId id="553" r:id="rId3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5ABE7"/>
    <a:srgbClr val="FF6600"/>
    <a:srgbClr val="54DC1E"/>
    <a:srgbClr val="FFFF99"/>
    <a:srgbClr val="FFFFCC"/>
    <a:srgbClr val="F3993F"/>
    <a:srgbClr val="99FF99"/>
    <a:srgbClr val="3D52AD"/>
    <a:srgbClr val="2850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80F930-A947-42D2-BD9D-6F497DCB2FC4}" type="datetimeFigureOut">
              <a:rPr lang="pt-BR" smtClean="0"/>
              <a:pPr/>
              <a:t>24/09/2020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9DDBF-818C-4D8C-9E4C-FA155443171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98BE5-44C5-4BF6-B617-B0EDDDDC80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4205A-C2F4-4F8E-84F8-7E2010400B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14D7B-1D7C-4B35-83B1-D107ADE5F7E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5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6077EB4-7903-4828-ADD7-09072BB68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4C5FA8-F631-4C63-A893-7B01C8D4BA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6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7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2D9DBA6-DB29-4302-BA18-83AEBC22055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" name="Espaço Reservado para Conteúd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2" name="Espaço Reservado para Conteúd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48067-A7D4-46BB-B9C8-9299E938F13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Retângulo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tângulo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Elipse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ipse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4" name="Espaço Reservado para Conteúd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6" name="Espaço Reservado para Conteúd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3" name="Título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8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1DF08F3F-78F9-4C74-B9D5-7744A48B9C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12E11-0D27-4390-9230-EFFA89AA44A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Retângulo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C8185DF-D9C3-41F2-9162-C5289992B18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Retângulo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tângulo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0" name="Espaço Reservado para Conteúd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8BDBA28-B649-42B2-A169-4F8DC31985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FC232-C7DB-46E7-A229-EAA474E2219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Retângulo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Retângulo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tângulo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e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tângulo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16" name="Espaço Reservado para Número de Slide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78F139-876E-4176-ADBC-C11DEBDAC38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" name="Espaço Reservado para Data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8" name="Espaço Reservado para Rodapé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771A8-437A-4608-B007-35F695630E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tângulo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3" name="Espaço Reservado para Número de Slide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83E70-82E6-4884-A18A-CB2520CD81C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5" name="Espaço Reservado para Rodapé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C72BF-EE4E-49E7-92F6-E730AEDF305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66A3C-85C2-4404-8A06-484598A42F4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FBEC2-649E-4308-B4CA-2FC603ACB0E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B5C7C-7CCF-4214-8FC0-04C74C81811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668F9-A0FB-4C2E-9C44-2F2CF20BF5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ED88-C8BA-4F54-AAE8-7624583DE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8EDCE-2E9A-406A-80F3-CD4A6235A6D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638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79FB628-F09E-4169-81FE-FB29339D684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Retângu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tângulo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ipse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4E0FC1E-E122-4A8C-A08C-0F6E0F290A9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  <p:sp>
        <p:nvSpPr>
          <p:cNvPr id="17422" name="Espaço Reservado para Título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7423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aBMXgVBQKk" TargetMode="External"/><Relationship Id="rId2" Type="http://schemas.openxmlformats.org/officeDocument/2006/relationships/hyperlink" Target="https://www.youtube.com/watch?v=_mjq29VIHj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6Zqe-rHf2v0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45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344488" y="1714445"/>
            <a:ext cx="8497887" cy="21236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6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Operações Unitárias III</a:t>
            </a:r>
            <a:endParaRPr lang="pt-BR" sz="6600" dirty="0">
              <a:solidFill>
                <a:srgbClr val="002060"/>
              </a:solidFill>
              <a:latin typeface="Constantia" pitchFamily="18" charset="0"/>
            </a:endParaRPr>
          </a:p>
        </p:txBody>
      </p:sp>
      <p:sp>
        <p:nvSpPr>
          <p:cNvPr id="29699" name="CaixaDeTexto 19"/>
          <p:cNvSpPr txBox="1">
            <a:spLocks noChangeArrowheads="1"/>
          </p:cNvSpPr>
          <p:nvPr/>
        </p:nvSpPr>
        <p:spPr bwMode="auto">
          <a:xfrm>
            <a:off x="2093543" y="5724525"/>
            <a:ext cx="418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i="1" dirty="0">
                <a:latin typeface="Bookman Old Style" pitchFamily="18" charset="0"/>
              </a:rPr>
              <a:t>1° Semestre - 2019</a:t>
            </a:r>
          </a:p>
        </p:txBody>
      </p:sp>
      <p:sp>
        <p:nvSpPr>
          <p:cNvPr id="29700" name="Text Box 37"/>
          <p:cNvSpPr txBox="1">
            <a:spLocks noChangeArrowheads="1"/>
          </p:cNvSpPr>
          <p:nvPr/>
        </p:nvSpPr>
        <p:spPr bwMode="auto">
          <a:xfrm>
            <a:off x="255588" y="3850683"/>
            <a:ext cx="835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i="1" dirty="0" err="1">
                <a:latin typeface="Bookman Old Style" pitchFamily="18" charset="0"/>
              </a:rPr>
              <a:t>Profa</a:t>
            </a:r>
            <a:r>
              <a:rPr lang="pt-BR" sz="2400" i="1" dirty="0">
                <a:latin typeface="Bookman Old Style" pitchFamily="18" charset="0"/>
              </a:rPr>
              <a:t>. Dra.: Simone de Fátima Medeiros</a:t>
            </a:r>
          </a:p>
        </p:txBody>
      </p:sp>
      <p:pic>
        <p:nvPicPr>
          <p:cNvPr id="29703" name="Picture 70" descr="faenqui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0" y="212725"/>
            <a:ext cx="1357313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2"/>
          <p:cNvPicPr>
            <a:picLocks noChangeAspect="1" noChangeArrowheads="1"/>
          </p:cNvPicPr>
          <p:nvPr/>
        </p:nvPicPr>
        <p:blipFill>
          <a:blip r:embed="rId3" cstate="print"/>
          <a:srcRect b="19679"/>
          <a:stretch>
            <a:fillRect/>
          </a:stretch>
        </p:blipFill>
        <p:spPr bwMode="auto">
          <a:xfrm>
            <a:off x="1536700" y="-74613"/>
            <a:ext cx="7724775" cy="15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m 10" descr="imagesCAHH2BQ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11" y="4691922"/>
            <a:ext cx="1886554" cy="1680460"/>
          </a:xfrm>
          <a:prstGeom prst="rect">
            <a:avLst/>
          </a:prstGeom>
        </p:spPr>
      </p:pic>
      <p:pic>
        <p:nvPicPr>
          <p:cNvPr id="9" name="Imagem 8" descr="imagesCA8MBUUV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1283" y="4272198"/>
            <a:ext cx="2975915" cy="1937556"/>
          </a:xfrm>
          <a:prstGeom prst="rect">
            <a:avLst/>
          </a:prstGeom>
        </p:spPr>
      </p:pic>
      <p:sp>
        <p:nvSpPr>
          <p:cNvPr id="10" name="CaixaDeTexto 19"/>
          <p:cNvSpPr txBox="1">
            <a:spLocks noChangeArrowheads="1"/>
          </p:cNvSpPr>
          <p:nvPr/>
        </p:nvSpPr>
        <p:spPr bwMode="auto">
          <a:xfrm>
            <a:off x="2119332" y="4779645"/>
            <a:ext cx="418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 dirty="0">
                <a:latin typeface="Bookman Old Style" pitchFamily="18" charset="0"/>
              </a:rPr>
              <a:t>Aula 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989" y="2056301"/>
            <a:ext cx="4167188" cy="277307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3" y="483942"/>
            <a:ext cx="3755415" cy="564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2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369" y="879231"/>
            <a:ext cx="6453554" cy="64535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69" y="601541"/>
            <a:ext cx="3810000" cy="24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8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06669" y="2101361"/>
            <a:ext cx="56886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2"/>
              </a:rPr>
              <a:t>https://www.youtube.com/watch?v=_mjq29VIHjo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606669" y="2859653"/>
            <a:ext cx="58468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hlinkClick r:id="rId3"/>
              </a:rPr>
              <a:t>https://www.youtube.com/watch?v=BaBMXgVBQKk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606669" y="3573951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4"/>
              </a:rPr>
              <a:t>https://www.youtube.com/watch?v=6Zqe-rHf2v0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06669" y="1066070"/>
            <a:ext cx="4818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Processos de Destilação: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992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73BF5F-B3BC-4ADC-A40E-62663AD49D8A}"/>
              </a:ext>
            </a:extLst>
          </p:cNvPr>
          <p:cNvSpPr txBox="1">
            <a:spLocks/>
          </p:cNvSpPr>
          <p:nvPr/>
        </p:nvSpPr>
        <p:spPr>
          <a:xfrm>
            <a:off x="-98476" y="2667742"/>
            <a:ext cx="9471953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>
                <a:latin typeface="Bookman Old Style" panose="02050604050505020204" pitchFamily="18" charset="0"/>
              </a:rPr>
              <a:t>Linha de operação da alimentação:</a:t>
            </a:r>
          </a:p>
        </p:txBody>
      </p:sp>
    </p:spTree>
    <p:extLst>
      <p:ext uri="{BB962C8B-B14F-4D97-AF65-F5344CB8AC3E}">
        <p14:creationId xmlns:p14="http://schemas.microsoft.com/office/powerpoint/2010/main" val="31320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6273" y="395153"/>
            <a:ext cx="8862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Arial" pitchFamily="34" charset="0"/>
              </a:rPr>
              <a:t>1º caso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Batang" pitchFamily="18" charset="-127"/>
                <a:cs typeface="Arial" pitchFamily="34" charset="0"/>
              </a:rPr>
              <a:t>: alimentação é líquida, em uma temperatura inferior à temperatura de bolha (líquido sub-resfriado):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334" t="42063" r="36415" b="38077"/>
          <a:stretch>
            <a:fillRect/>
          </a:stretch>
        </p:blipFill>
        <p:spPr bwMode="auto">
          <a:xfrm>
            <a:off x="1013766" y="1659988"/>
            <a:ext cx="7017240" cy="2222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69398" y="4411176"/>
            <a:ext cx="83963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Toda a vazão de alimentação é líquida e escoará para a Seção de 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Dessorção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sem gerar vapor para a Seção de Retificação.  Como a alimentação entra a uma temperatura baixa, para atingir o equilíbrio térmico, trocará calor com o fluxo de vapor, causando a condensação de parte desse fluxo, assim, na Seção de Retificação, o fluxo de vapor será menor que o fluxo de vapor da Seção de 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Dessorção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 Dessa forma, a alimentação não gerará vapor na Seção de Retificação, ao contrário irá diminuir o fluxo de vapor, e o fator f terá um valor negativo.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70237" y="254949"/>
            <a:ext cx="80970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2º caso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alimentação é líquida, na temperatura de bolha (líquido saturado):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8781" t="38095" r="41881" b="42692"/>
          <a:stretch>
            <a:fillRect/>
          </a:stretch>
        </p:blipFill>
        <p:spPr bwMode="auto">
          <a:xfrm>
            <a:off x="931152" y="1139487"/>
            <a:ext cx="7183287" cy="264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675249" y="4589474"/>
            <a:ext cx="78638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A vazão de alimentação é líquida, na temperatura de bolha e escoará na Seção de </a:t>
            </a:r>
            <a:r>
              <a:rPr lang="pt-BR" dirty="0" err="1">
                <a:solidFill>
                  <a:srgbClr val="FF0000"/>
                </a:solidFill>
                <a:latin typeface="Comic Sans MS" pitchFamily="66" charset="0"/>
              </a:rPr>
              <a:t>Dessorção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, sem contribuir para o escoamento de vapor na Seção de Retificação, logo o fator f será zero.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09490" y="404839"/>
            <a:ext cx="79623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u="sng" dirty="0">
                <a:latin typeface="Comic Sans MS" pitchFamily="66" charset="0"/>
              </a:rPr>
              <a:t>3º caso</a:t>
            </a:r>
            <a:r>
              <a:rPr lang="pt-BR" dirty="0">
                <a:latin typeface="Comic Sans MS" pitchFamily="66" charset="0"/>
              </a:rPr>
              <a:t>: alimentação é uma mistura em equilíbrio de fases líquida e vapor: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8334" t="70833" r="42216" b="9039"/>
          <a:stretch>
            <a:fillRect/>
          </a:stretch>
        </p:blipFill>
        <p:spPr bwMode="auto">
          <a:xfrm>
            <a:off x="746481" y="1363232"/>
            <a:ext cx="7581593" cy="291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759655" y="4738865"/>
            <a:ext cx="75965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A parte da alimentação que constitui a fase líquida irá escoar na Seção de </a:t>
            </a:r>
            <a:r>
              <a:rPr lang="pt-BR" dirty="0" err="1">
                <a:solidFill>
                  <a:srgbClr val="FF0000"/>
                </a:solidFill>
                <a:latin typeface="Comic Sans MS" pitchFamily="66" charset="0"/>
              </a:rPr>
              <a:t>Dessorção</a:t>
            </a:r>
            <a:r>
              <a:rPr lang="pt-BR" dirty="0">
                <a:solidFill>
                  <a:srgbClr val="FF0000"/>
                </a:solidFill>
                <a:latin typeface="Comic Sans MS" pitchFamily="66" charset="0"/>
              </a:rPr>
              <a:t> e a parte da alimentação que constitui a fase vapor irá escoar na Seção de Retificação, na forma de vapor, logo o fator f será igual à fração de vapor na alimentação.  Assim, se na alimentação tivermos 1/4 de vapor e 3/4 de líquido, f será igual a 1/4.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84408" y="411883"/>
            <a:ext cx="81035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4º caso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alimentação é vapor, na temperatura de orvalho (vapor saturado):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55" name="Picture 11"/>
          <p:cNvPicPr>
            <a:picLocks noChangeAspect="1" noChangeArrowheads="1"/>
          </p:cNvPicPr>
          <p:nvPr/>
        </p:nvPicPr>
        <p:blipFill>
          <a:blip r:embed="rId2" cstate="print"/>
          <a:srcRect l="28781" t="58730" r="41769" b="21346"/>
          <a:stretch>
            <a:fillRect/>
          </a:stretch>
        </p:blipFill>
        <p:spPr bwMode="auto">
          <a:xfrm>
            <a:off x="790471" y="1451770"/>
            <a:ext cx="7537603" cy="28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68813" y="5134096"/>
            <a:ext cx="866614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 vazão de alimentação é vapor, na temperatura de orvalho e escoará na Seção de Retificação, gerando um mol de vapor para cada mol alimentado, logo o fator f será igual 1.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21760" y="257124"/>
            <a:ext cx="89800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5º caso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: alimentação é vapor, em uma temperatura superior à temperatura de orvalho (vapor superaquecido):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8111" t="56548" r="42997" b="23269"/>
          <a:stretch>
            <a:fillRect/>
          </a:stretch>
        </p:blipFill>
        <p:spPr bwMode="auto">
          <a:xfrm>
            <a:off x="858125" y="1463035"/>
            <a:ext cx="7557628" cy="296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67286" y="4611232"/>
            <a:ext cx="851095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Toda a vazão de alimentação é vapor e escoará para a Seção de Retificação.  Como a alimentação entra a uma temperatura alta, para atingir o equilíbrio térmico, trocará calor com o fluxo de líquido, causando a evaporação de parte desse fluxo, assim, na Seção de Retificação, o fluxo de vapor será maior que o fluxo de vapor da Seção de 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Dessorção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.  Dessa forma, na Seção de Retificação irá escoar mais de um mol de vapor, para cada mol alimentado e o fator f será maior que 1.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512D0-6843-475B-A842-12AB6B87E26D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>
                <a:latin typeface="Bookman Old Style" panose="02050604050505020204" pitchFamily="18" charset="0"/>
              </a:rPr>
              <a:t>Linha de operação da alimentação</a:t>
            </a:r>
            <a:endParaRPr lang="pt-BR" dirty="0">
              <a:latin typeface="Bookman Old Style" panose="02050604050505020204" pitchFamily="18" charset="0"/>
            </a:endParaRPr>
          </a:p>
        </p:txBody>
      </p:sp>
      <p:sp>
        <p:nvSpPr>
          <p:cNvPr id="3" name="Cilindro 2">
            <a:extLst>
              <a:ext uri="{FF2B5EF4-FFF2-40B4-BE49-F238E27FC236}">
                <a16:creationId xmlns:a16="http://schemas.microsoft.com/office/drawing/2014/main" id="{C857B834-DCE4-4835-BA4E-E398FB3AA688}"/>
              </a:ext>
            </a:extLst>
          </p:cNvPr>
          <p:cNvSpPr/>
          <p:nvPr/>
        </p:nvSpPr>
        <p:spPr>
          <a:xfrm>
            <a:off x="863265" y="2806366"/>
            <a:ext cx="1049755" cy="1749056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90FC3082-7AB9-4402-B320-FAF44920617C}"/>
              </a:ext>
            </a:extLst>
          </p:cNvPr>
          <p:cNvCxnSpPr>
            <a:cxnSpLocks/>
          </p:cNvCxnSpPr>
          <p:nvPr/>
        </p:nvCxnSpPr>
        <p:spPr>
          <a:xfrm flipV="1">
            <a:off x="124066" y="3680894"/>
            <a:ext cx="687329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5433E26E-8B04-40FD-80C3-A3A634FF34DF}"/>
              </a:ext>
            </a:extLst>
          </p:cNvPr>
          <p:cNvSpPr txBox="1"/>
          <p:nvPr/>
        </p:nvSpPr>
        <p:spPr>
          <a:xfrm>
            <a:off x="1448955" y="3123083"/>
            <a:ext cx="18827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L</a:t>
            </a:r>
          </a:p>
        </p:txBody>
      </p:sp>
      <p:cxnSp>
        <p:nvCxnSpPr>
          <p:cNvPr id="6" name="Conector de Seta Reta 5">
            <a:extLst>
              <a:ext uri="{FF2B5EF4-FFF2-40B4-BE49-F238E27FC236}">
                <a16:creationId xmlns:a16="http://schemas.microsoft.com/office/drawing/2014/main" id="{BAB92657-B44C-494F-AA19-C1D3665C4415}"/>
              </a:ext>
            </a:extLst>
          </p:cNvPr>
          <p:cNvCxnSpPr>
            <a:cxnSpLocks/>
          </p:cNvCxnSpPr>
          <p:nvPr/>
        </p:nvCxnSpPr>
        <p:spPr>
          <a:xfrm>
            <a:off x="1382735" y="4648974"/>
            <a:ext cx="0" cy="53442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EA0CC37A-524E-485F-82FA-B2F63B6DCF05}"/>
              </a:ext>
            </a:extLst>
          </p:cNvPr>
          <p:cNvCxnSpPr/>
          <p:nvPr/>
        </p:nvCxnSpPr>
        <p:spPr>
          <a:xfrm flipV="1">
            <a:off x="1382735" y="2175393"/>
            <a:ext cx="0" cy="533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A88BFD4-17D8-46E8-B08C-00075C59E1AB}"/>
                  </a:ext>
                </a:extLst>
              </p:cNvPr>
              <p:cNvSpPr txBox="1"/>
              <p:nvPr/>
            </p:nvSpPr>
            <p:spPr>
              <a:xfrm>
                <a:off x="1489479" y="4777685"/>
                <a:ext cx="168685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350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350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sz="1350" dirty="0"/>
                  <a:t> </a:t>
                </a:r>
                <a:r>
                  <a:rPr lang="pt-BR" sz="1350" dirty="0">
                    <a:sym typeface="Wingdings" panose="05000000000000000000" pitchFamily="2" charset="2"/>
                  </a:rPr>
                  <a:t> </a:t>
                </a:r>
                <a:r>
                  <a:rPr lang="pt-BR" sz="135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caldeira</a:t>
                </a:r>
                <a:r>
                  <a:rPr lang="pt-BR" sz="1350" dirty="0">
                    <a:sym typeface="Wingdings" panose="05000000000000000000" pitchFamily="2" charset="2"/>
                  </a:rPr>
                  <a:t>  B</a:t>
                </a:r>
                <a:endParaRPr lang="pt-BR" sz="1350" dirty="0"/>
              </a:p>
            </p:txBody>
          </p:sp>
        </mc:Choice>
        <mc:Fallback xmlns="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4A88BFD4-17D8-46E8-B08C-00075C59E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479" y="4777685"/>
                <a:ext cx="1686851" cy="300082"/>
              </a:xfrm>
              <a:prstGeom prst="rect">
                <a:avLst/>
              </a:prstGeom>
              <a:blipFill>
                <a:blip r:embed="rId2"/>
                <a:stretch>
                  <a:fillRect t="-4082" b="-2040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F83F42F-775A-4D92-A71A-6D06D040C34A}"/>
                  </a:ext>
                </a:extLst>
              </p:cNvPr>
              <p:cNvSpPr txBox="1"/>
              <p:nvPr/>
            </p:nvSpPr>
            <p:spPr>
              <a:xfrm>
                <a:off x="3501218" y="1840269"/>
                <a:ext cx="5253233" cy="48326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pt-BR" sz="1350" dirty="0" smtClean="0">
                    <a:latin typeface="Bookman Old Style" panose="02050604050505020204" pitchFamily="18" charset="0"/>
                  </a:rPr>
                  <a:t>Balanço de massa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F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3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350" dirty="0">
                    <a:latin typeface="Bookman Old Style" panose="02050604050505020204" pitchFamily="18" charset="0"/>
                  </a:rPr>
                  <a:t>(12)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V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t-BR" sz="1350" dirty="0">
                    <a:latin typeface="Bookman Old Style" panose="02050604050505020204" pitchFamily="18" charset="0"/>
                  </a:rPr>
                  <a:t> </a:t>
                </a:r>
                <a:r>
                  <a:rPr lang="pt-BR" sz="135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350">
                        <a:latin typeface="Cambria Math" panose="02040503050406030204" pitchFamily="18" charset="0"/>
                      </a:rPr>
                      <m:t>V</m:t>
                    </m:r>
                    <m:r>
                      <a:rPr lang="pt-BR" sz="1350">
                        <a:latin typeface="Cambria Math" panose="02040503050406030204" pitchFamily="18" charset="0"/>
                      </a:rPr>
                      <m:t>− </m:t>
                    </m:r>
                    <m:acc>
                      <m:accPr>
                        <m:chr m:val="̅"/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sz="1350" dirty="0">
                    <a:latin typeface="Bookman Old Style" panose="02050604050505020204" pitchFamily="18" charset="0"/>
                  </a:rPr>
                  <a:t>     (13)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sz="1350" dirty="0">
                    <a:latin typeface="Bookman Old Style" panose="02050604050505020204" pitchFamily="18" charset="0"/>
                  </a:rPr>
                  <a:t> </a:t>
                </a:r>
                <a:r>
                  <a:rPr lang="pt-BR" sz="135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35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pt-BR" sz="1350" dirty="0">
                    <a:latin typeface="Bookman Old Style" panose="02050604050505020204" pitchFamily="18" charset="0"/>
                  </a:rPr>
                  <a:t>     (14) 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1350" dirty="0">
                    <a:latin typeface="Bookman Old Style" panose="02050604050505020204" pitchFamily="18" charset="0"/>
                  </a:rPr>
                  <a:t>Condensador (Sessão de retificação):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135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𝑉</m:t>
                        </m:r>
                        <m:r>
                          <a:rPr lang="pt-BR" sz="135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pt-BR" sz="135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b/>
                    </m:sSub>
                    <m:r>
                      <a:rPr lang="pt-BR" sz="135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𝐿</m:t>
                        </m:r>
                        <m:r>
                          <a:rPr lang="pt-BR" sz="135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∗</m:t>
                        </m:r>
                        <m:r>
                          <a:rPr lang="pt-BR" sz="135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/>
                    </m:sSub>
                    <m:r>
                      <a:rPr lang="pt-BR" sz="135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r>
                      <a:rPr lang="pt-BR" sz="135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𝐷</m:t>
                    </m:r>
                    <m:r>
                      <a:rPr lang="pt-BR" sz="135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∗</m:t>
                    </m:r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 </m:t>
                        </m:r>
                        <m:r>
                          <a:rPr lang="pt-BR" sz="135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pt-BR" sz="135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 (15)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135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Caldeira (Sessão de dessorção):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1350" dirty="0">
                    <a:latin typeface="Bookman Old Style" panose="02050604050505020204" pitchFamily="18" charset="0"/>
                  </a:rPr>
                  <a:t> </a:t>
                </a:r>
                <a:r>
                  <a:rPr lang="pt-BR" sz="135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pt-BR" sz="135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pt-BR" sz="135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</m:acc>
                      </m:e>
                      <m:sub/>
                    </m:sSub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pt-BR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/>
                        </m:sSub>
                      </m:e>
                    </m:acc>
                    <m:r>
                      <a:rPr lang="pt-BR" sz="13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BR" sz="1350" dirty="0">
                    <a:latin typeface="Bookman Old Style" panose="02050604050505020204" pitchFamily="18" charset="0"/>
                  </a:rPr>
                  <a:t>     (16)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1350" dirty="0">
                    <a:latin typeface="Bookman Old Style" panose="02050604050505020204" pitchFamily="18" charset="0"/>
                  </a:rPr>
                  <a:t>Fazendo (15) – (16):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𝑉</m:t>
                          </m:r>
                          <m:r>
                            <a:rPr lang="pt-BR" sz="135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𝑦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pt-BR" sz="135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pt-BR" sz="135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35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/>
                          </m:sSub>
                        </m:e>
                      </m:acc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 −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pt-BR" sz="13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35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/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𝐷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350" dirty="0">
                  <a:latin typeface="Bookman Old Style" panose="0205060405050502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pt-BR" sz="13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35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</m:acc>
                        </m:e>
                      </m:d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− </m:t>
                          </m:r>
                          <m:acc>
                            <m:accPr>
                              <m:chr m:val="̅"/>
                              <m:ctrlPr>
                                <a:rPr lang="pt-BR" sz="135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pt-BR" sz="1350" i="1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</m:acc>
                        </m:e>
                      </m:d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𝐷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bPr>
                        <m:e>
                          <m:r>
                            <a:rPr lang="pt-BR" sz="1350" b="0" i="1" smtClean="0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∗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 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𝐷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𝐵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pt-BR" sz="1350" dirty="0">
                  <a:latin typeface="Bookman Old Style" panose="0205060405050502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pt-BR" sz="135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</m:d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pt-BR" sz="1350" i="1" dirty="0">
                    <a:latin typeface="Bookman Old Style" panose="02050604050505020204" pitchFamily="18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pt-BR" sz="1350" dirty="0">
                    <a:latin typeface="Bookman Old Style" panose="02050604050505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t-BR" sz="1350" dirty="0">
                        <a:latin typeface="Cambria Math" panose="02040503050406030204" pitchFamily="18" charset="0"/>
                      </a:rPr>
                      <m:t>y</m:t>
                    </m:r>
                    <m:r>
                      <a:rPr lang="pt-BR" sz="1350" dirty="0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begChr m:val="["/>
                        <m:endChr m:val="]"/>
                        <m:ctrlPr>
                          <a:rPr lang="pt-BR" sz="135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pt-BR" sz="1350" i="1" dirty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350" i="1" dirty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pt-BR" sz="1350" i="1" dirty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</m:d>
                          </m:num>
                          <m:den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den>
                        </m:f>
                      </m:e>
                    </m:d>
                    <m:r>
                      <a:rPr lang="pt-BR" sz="1350" b="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pt-BR" sz="135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pt-BR" sz="1350" b="0" i="1" dirty="0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135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35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35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sub>
                        </m:sSub>
                      </m:num>
                      <m:den>
                        <m:r>
                          <a:rPr lang="pt-BR" sz="1350" i="1" dirty="0"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</m:oMath>
                </a14:m>
                <a:r>
                  <a:rPr lang="pt-BR" sz="1350" dirty="0">
                    <a:latin typeface="Bookman Old Style" panose="02050604050505020204" pitchFamily="18" charset="0"/>
                  </a:rPr>
                  <a:t> </a:t>
                </a:r>
                <a:r>
                  <a:rPr lang="pt-BR" sz="135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 L.A.</a:t>
                </a:r>
                <a:endParaRPr lang="pt-BR" sz="1350" dirty="0">
                  <a:latin typeface="Bookman Old Style" panose="02050604050505020204" pitchFamily="18" charset="0"/>
                </a:endParaRPr>
              </a:p>
              <a:p>
                <a:endParaRPr lang="pt-BR" sz="1350" dirty="0">
                  <a:latin typeface="Bookman Old Style" panose="02050604050505020204" pitchFamily="18" charset="0"/>
                </a:endParaRPr>
              </a:p>
              <a:p>
                <a:endParaRPr lang="pt-BR" sz="1350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3F83F42F-775A-4D92-A71A-6D06D040C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218" y="1840269"/>
                <a:ext cx="5253233" cy="4832605"/>
              </a:xfrm>
              <a:prstGeom prst="rect">
                <a:avLst/>
              </a:prstGeom>
              <a:blipFill>
                <a:blip r:embed="rId3"/>
                <a:stretch>
                  <a:fillRect l="-2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aixaDeTexto 9">
            <a:extLst>
              <a:ext uri="{FF2B5EF4-FFF2-40B4-BE49-F238E27FC236}">
                <a16:creationId xmlns:a16="http://schemas.microsoft.com/office/drawing/2014/main" id="{BF56E5B5-ECC1-4C55-8226-1078555B2B92}"/>
              </a:ext>
            </a:extLst>
          </p:cNvPr>
          <p:cNvSpPr txBox="1"/>
          <p:nvPr/>
        </p:nvSpPr>
        <p:spPr>
          <a:xfrm>
            <a:off x="1489479" y="2279735"/>
            <a:ext cx="202139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V </a:t>
            </a:r>
            <a:r>
              <a:rPr lang="pt-BR" sz="1350" dirty="0">
                <a:sym typeface="Wingdings" panose="05000000000000000000" pitchFamily="2" charset="2"/>
              </a:rPr>
              <a:t> </a:t>
            </a:r>
            <a:r>
              <a:rPr lang="pt-BR" sz="1350" dirty="0">
                <a:latin typeface="Bookman Old Style" panose="02050604050505020204" pitchFamily="18" charset="0"/>
                <a:sym typeface="Wingdings" panose="05000000000000000000" pitchFamily="2" charset="2"/>
              </a:rPr>
              <a:t>condensador</a:t>
            </a:r>
            <a:r>
              <a:rPr lang="pt-BR" sz="1350" dirty="0">
                <a:sym typeface="Wingdings" panose="05000000000000000000" pitchFamily="2" charset="2"/>
              </a:rPr>
              <a:t>  D</a:t>
            </a:r>
            <a:endParaRPr lang="pt-BR" sz="1350" dirty="0"/>
          </a:p>
        </p:txBody>
      </p:sp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C2A80914-2B97-451E-92F5-AAAEFD295D33}"/>
              </a:ext>
            </a:extLst>
          </p:cNvPr>
          <p:cNvCxnSpPr>
            <a:stCxn id="3" idx="2"/>
          </p:cNvCxnSpPr>
          <p:nvPr/>
        </p:nvCxnSpPr>
        <p:spPr>
          <a:xfrm>
            <a:off x="863265" y="3680894"/>
            <a:ext cx="1049755" cy="0"/>
          </a:xfrm>
          <a:prstGeom prst="line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0B2862FE-FF21-4249-9012-2830FF1010A1}"/>
              </a:ext>
            </a:extLst>
          </p:cNvPr>
          <p:cNvCxnSpPr>
            <a:cxnSpLocks/>
          </p:cNvCxnSpPr>
          <p:nvPr/>
        </p:nvCxnSpPr>
        <p:spPr>
          <a:xfrm flipV="1">
            <a:off x="1200194" y="3344892"/>
            <a:ext cx="0" cy="2666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5126822C-D9CD-45AE-85F5-BED1DC5231B5}"/>
              </a:ext>
            </a:extLst>
          </p:cNvPr>
          <p:cNvCxnSpPr>
            <a:cxnSpLocks/>
          </p:cNvCxnSpPr>
          <p:nvPr/>
        </p:nvCxnSpPr>
        <p:spPr>
          <a:xfrm>
            <a:off x="1558451" y="3770185"/>
            <a:ext cx="0" cy="280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FD2F9C7-3547-407B-BE6F-C1418B091650}"/>
              </a:ext>
            </a:extLst>
          </p:cNvPr>
          <p:cNvCxnSpPr>
            <a:cxnSpLocks/>
          </p:cNvCxnSpPr>
          <p:nvPr/>
        </p:nvCxnSpPr>
        <p:spPr>
          <a:xfrm flipV="1">
            <a:off x="1193052" y="3784191"/>
            <a:ext cx="0" cy="26663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D08F9C67-54DD-4C9B-9537-B6B0CF892352}"/>
              </a:ext>
            </a:extLst>
          </p:cNvPr>
          <p:cNvCxnSpPr>
            <a:cxnSpLocks/>
          </p:cNvCxnSpPr>
          <p:nvPr/>
        </p:nvCxnSpPr>
        <p:spPr>
          <a:xfrm>
            <a:off x="1543094" y="3345011"/>
            <a:ext cx="0" cy="28064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63899DC2-A06D-4864-AD29-4615C90D61DC}"/>
              </a:ext>
            </a:extLst>
          </p:cNvPr>
          <p:cNvSpPr txBox="1"/>
          <p:nvPr/>
        </p:nvSpPr>
        <p:spPr>
          <a:xfrm>
            <a:off x="446388" y="3469546"/>
            <a:ext cx="593124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F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3E50691-0763-4780-B079-4D7D900A62F3}"/>
              </a:ext>
            </a:extLst>
          </p:cNvPr>
          <p:cNvSpPr txBox="1"/>
          <p:nvPr/>
        </p:nvSpPr>
        <p:spPr>
          <a:xfrm>
            <a:off x="1086173" y="3102273"/>
            <a:ext cx="22401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50" dirty="0"/>
              <a:t>V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B33A0A3-652E-4CC2-AF25-4A57BCC19B0C}"/>
                  </a:ext>
                </a:extLst>
              </p:cNvPr>
              <p:cNvSpPr txBox="1"/>
              <p:nvPr/>
            </p:nvSpPr>
            <p:spPr>
              <a:xfrm>
                <a:off x="1444422" y="4039980"/>
                <a:ext cx="26042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135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350" i="1" dirty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</m:acc>
                    </m:oMath>
                  </m:oMathPara>
                </a14:m>
                <a:endParaRPr lang="pt-BR" sz="1350" dirty="0"/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AB33A0A3-652E-4CC2-AF25-4A57BCC19B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4422" y="4039980"/>
                <a:ext cx="260427" cy="3000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2A55B5D-9C67-4A5C-8A1E-7A96727B09C3}"/>
                  </a:ext>
                </a:extLst>
              </p:cNvPr>
              <p:cNvSpPr txBox="1"/>
              <p:nvPr/>
            </p:nvSpPr>
            <p:spPr>
              <a:xfrm>
                <a:off x="1067966" y="4050658"/>
                <a:ext cx="260427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135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350" i="1" dirty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acc>
                    </m:oMath>
                  </m:oMathPara>
                </a14:m>
                <a:endParaRPr lang="pt-BR" sz="1350" dirty="0"/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62A55B5D-9C67-4A5C-8A1E-7A96727B0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966" y="4050658"/>
                <a:ext cx="260427" cy="30008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029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11341" y="478300"/>
            <a:ext cx="7033846" cy="59365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5405" y="702810"/>
            <a:ext cx="6842833" cy="578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239151" y="382923"/>
            <a:ext cx="863756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Determinação do número de pratos de uma coluna: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No projeto de uma coluna de destilação com retificação, serão dados:  a vazão de alimentação (F), a composição da alimentação (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), as composições desejadas dos produtos (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e 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), a razão de refluxo (R</a:t>
            </a:r>
            <a:r>
              <a:rPr kumimoji="0" lang="pt-BR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e o estado da alimentação (f).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dirty="0"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Com esses dados, pode-se determinar as equações da Linha de Operação da Retificação, Linha de Operação da 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Dessorção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e Linha de Alimentação.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 Linha de Operação da Retificação sempre irá cruzar com a linha y=x no ponto (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  A Linha de Operação da 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Dessorção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sempre irá cruzar com a linha y=x no ponto (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 e a Linha de Alimentação sempre irá cruzar com a linha y=x no ponto (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; 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F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As Linhas de Operação representam as Seções da Coluna e a Linha de Alimentação está associada ao prato de alimentação.   Como o prato de alimentação é a interface entre as duas Seções, as três linhas irão se cruzar num mesmo ponto.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Representando as três linhas num diagrama 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yx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, juntamente com a Curva de Equilíbrio, obtém-se o gráfico apresentado na próxima página.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 l="32239" t="25577" r="27602" b="10317"/>
          <a:stretch>
            <a:fillRect/>
          </a:stretch>
        </p:blipFill>
        <p:spPr bwMode="auto">
          <a:xfrm>
            <a:off x="1437353" y="525541"/>
            <a:ext cx="6426480" cy="576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-171075"/>
            <a:ext cx="9144000" cy="701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Em cada prato, deve-se determinar as composições das fases líquida e vapor, x e y;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No prato 1 (prato do topo), a composição do vapor, y</a:t>
            </a:r>
            <a:r>
              <a:rPr kumimoji="0" lang="pt-BR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é igual a 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</a:t>
            </a:r>
            <a:r>
              <a:rPr lang="pt-BR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Determina-se, na curva de equilíbrio, a composição x</a:t>
            </a:r>
            <a:r>
              <a:rPr kumimoji="0" lang="pt-BR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correspondente a y</a:t>
            </a:r>
            <a:r>
              <a:rPr kumimoji="0" lang="pt-BR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pt-BR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Determina-se, na LOR, a composição y</a:t>
            </a:r>
            <a:r>
              <a:rPr kumimoji="0" lang="pt-BR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correspondente a x</a:t>
            </a:r>
            <a:r>
              <a:rPr kumimoji="0" lang="pt-BR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pt-BR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Determina-se, na curva de equilíbrio, a composição x</a:t>
            </a:r>
            <a:r>
              <a:rPr kumimoji="0" lang="pt-BR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correspondente a y</a:t>
            </a:r>
            <a:r>
              <a:rPr kumimoji="0" lang="pt-BR" b="0" i="0" u="none" strike="noStrike" cap="none" normalizeH="0" baseline="-3000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pt-BR" dirty="0"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Determina-se, sucessivamente, as composições x e y, na LOR e na curva de equilíbrio, até se obter um valor de x menor que o valor de x do ponto de interseção das três retas;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Passa-se, então, a utilizar a LOD para a determinação das composições y, ao invés da LOR;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Continua-se a determinar, sucessivamente, as composições x e y, na LOD e na curva de equilíbrio, até se obter um valor de x menor que </a:t>
            </a:r>
            <a:r>
              <a:rPr kumimoji="0" lang="pt-BR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x</a:t>
            </a:r>
            <a:r>
              <a:rPr kumimoji="0" lang="pt-BR" b="0" i="0" u="none" strike="noStrike" cap="none" normalizeH="0" baseline="-30000" dirty="0" err="1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B</a:t>
            </a:r>
            <a:r>
              <a:rPr lang="pt-BR">
                <a:latin typeface="Comic Sans MS" pitchFamily="66" charset="0"/>
                <a:ea typeface="Times New Roman" pitchFamily="18" charset="0"/>
                <a:cs typeface="Arial" pitchFamily="34" charset="0"/>
              </a:rPr>
              <a:t>;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>
                <a:tab pos="228600" algn="l"/>
              </a:tabLst>
            </a:pPr>
            <a:r>
              <a:rPr kumimoji="0" lang="pt-B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Cada ponto sobre a curva de equilíbrio representa um prato da coluna e as coordenadas x e y desses pontos representam as composições de equilíbrio de cada prato.</a:t>
            </a:r>
            <a:endParaRPr kumimoji="0" lang="pt-B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31123" t="34921" r="26933" b="9038"/>
          <a:stretch>
            <a:fillRect/>
          </a:stretch>
        </p:blipFill>
        <p:spPr bwMode="auto">
          <a:xfrm>
            <a:off x="1081198" y="703386"/>
            <a:ext cx="7041462" cy="5289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F48EBF-1988-4BAC-9491-E5B284F9A068}"/>
              </a:ext>
            </a:extLst>
          </p:cNvPr>
          <p:cNvSpPr txBox="1">
            <a:spLocks/>
          </p:cNvSpPr>
          <p:nvPr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>
                <a:latin typeface="Bookman Old Style" panose="02050604050505020204" pitchFamily="18" charset="0"/>
                <a:cs typeface="Arial" panose="020B0604020202020204" pitchFamily="34" charset="0"/>
              </a:rPr>
              <a:t>Resolvendo pelo método matemático</a:t>
            </a:r>
            <a:endParaRPr lang="pt-BR" dirty="0">
              <a:latin typeface="Bookman Old Style" panose="02050604050505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CDBF91A-F74F-49BC-809D-006EC705554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Prato 1: (? , 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pt-BR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Equação da curva de equilíbrio:</a:t>
                </a:r>
              </a:p>
              <a:p>
                <a:pPr marL="0" indent="0">
                  <a:buFont typeface="Arial" charset="0"/>
                  <a:buNone/>
                </a:pPr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∝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∝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Prato 1: (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pt-BR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y</a:t>
                </a:r>
                <a:r>
                  <a:rPr lang="pt-BR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pt-B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pPr marL="0" indent="0">
                  <a:buFont typeface="Arial" charset="0"/>
                  <a:buNone/>
                </a:pPr>
                <a:endParaRPr lang="pt-BR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ACDBF91A-F74F-49BC-809D-006EC70555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93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32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084C9B-F42D-43BC-973A-D35FFB3A0837}"/>
              </a:ext>
            </a:extLst>
          </p:cNvPr>
          <p:cNvSpPr txBox="1">
            <a:spLocks/>
          </p:cNvSpPr>
          <p:nvPr/>
        </p:nvSpPr>
        <p:spPr>
          <a:xfrm>
            <a:off x="628650" y="287033"/>
            <a:ext cx="7886700" cy="994172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>
                <a:latin typeface="Bookman Old Style" panose="02050604050505020204" pitchFamily="18" charset="0"/>
                <a:cs typeface="Arial" panose="020B0604020202020204" pitchFamily="34" charset="0"/>
              </a:rPr>
              <a:t>Resolvendo pelo método matemático: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9AD27D-AAFC-460A-BA9C-2044FD559EA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pt-BR" dirty="0" smtClean="0">
                    <a:latin typeface="Bookman Old Style" panose="02050604050505020204" pitchFamily="18" charset="0"/>
                  </a:rPr>
                  <a:t>Encontrando o ponto de intersecção pelo método matemático: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LOR = LA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Determinando a LOD: </a:t>
                </a:r>
                <a:r>
                  <a:rPr lang="pt-BR" dirty="0" err="1">
                    <a:latin typeface="Bookman Old Style" panose="02050604050505020204" pitchFamily="18" charset="0"/>
                  </a:rPr>
                  <a:t>P</a:t>
                </a:r>
                <a:r>
                  <a:rPr lang="pt-BR" baseline="-25000" dirty="0" err="1">
                    <a:latin typeface="Bookman Old Style" panose="02050604050505020204" pitchFamily="18" charset="0"/>
                  </a:rPr>
                  <a:t>inicial</a:t>
                </a:r>
                <a:r>
                  <a:rPr lang="pt-BR" baseline="-25000" dirty="0">
                    <a:latin typeface="Bookman Old Style" panose="02050604050505020204" pitchFamily="18" charset="0"/>
                  </a:rPr>
                  <a:t> </a:t>
                </a:r>
                <a:r>
                  <a:rPr lang="pt-BR" dirty="0">
                    <a:latin typeface="Bookman Old Style" panose="0205060405050502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dirty="0"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dirty="0">
                    <a:latin typeface="Bookman Old Style" panose="02050604050505020204" pitchFamily="18" charset="0"/>
                  </a:rPr>
                  <a:t>)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Ponto final: </a:t>
                </a:r>
                <a:r>
                  <a:rPr lang="pt-BR" dirty="0" err="1">
                    <a:latin typeface="Bookman Old Style" panose="02050604050505020204" pitchFamily="18" charset="0"/>
                  </a:rPr>
                  <a:t>P</a:t>
                </a:r>
                <a:r>
                  <a:rPr lang="pt-BR" baseline="-25000" dirty="0" err="1">
                    <a:latin typeface="Bookman Old Style" panose="02050604050505020204" pitchFamily="18" charset="0"/>
                  </a:rPr>
                  <a:t>final</a:t>
                </a:r>
                <a:r>
                  <a:rPr lang="pt-BR" dirty="0">
                    <a:latin typeface="Bookman Old Style" panose="02050604050505020204" pitchFamily="18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𝑃𝐼</m:t>
                        </m:r>
                      </m:sub>
                    </m:sSub>
                  </m:oMath>
                </a14:m>
                <a:r>
                  <a:rPr lang="pt-BR" dirty="0">
                    <a:latin typeface="Bookman Old Style" panose="020506040505050202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𝑃𝐼</m:t>
                        </m:r>
                      </m:sub>
                    </m:sSub>
                  </m:oMath>
                </a14:m>
                <a:r>
                  <a:rPr lang="pt-BR" dirty="0">
                    <a:latin typeface="Bookman Old Style" panose="02050604050505020204" pitchFamily="18" charset="0"/>
                  </a:rPr>
                  <a:t>) </a:t>
                </a:r>
                <a:r>
                  <a:rPr lang="pt-BR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 encontrados igualando as equações</a:t>
                </a:r>
              </a:p>
              <a:p>
                <a:pPr marL="0" indent="0">
                  <a:buFont typeface="Arial" charset="0"/>
                  <a:buNone/>
                </a:pPr>
                <a:endParaRPr lang="pt-BR" dirty="0">
                  <a:latin typeface="Bookman Old Style" panose="0205060405050502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Calculado as composições de y a partir da LOD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Interpolando: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pt-BR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endParaRPr lang="pt-BR" dirty="0">
                  <a:latin typeface="Bookman Old Style" panose="02050604050505020204" pitchFamily="18" charset="0"/>
                  <a:sym typeface="Wingdings" panose="05000000000000000000" pitchFamily="2" charset="2"/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                          ...          ...         Equação da reta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𝑃𝐼</m:t>
                        </m:r>
                      </m:sub>
                    </m:sSub>
                  </m:oMath>
                </a14:m>
                <a:r>
                  <a:rPr lang="pt-BR" dirty="0">
                    <a:latin typeface="Bookman Old Style" panose="020506040505050202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𝑃𝐼</m:t>
                        </m:r>
                      </m:sub>
                    </m:sSub>
                  </m:oMath>
                </a14:m>
                <a:endParaRPr lang="pt-BR" dirty="0">
                  <a:latin typeface="Bookman Old Style" panose="02050604050505020204" pitchFamily="18" charset="0"/>
                </a:endParaRPr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D49AD27D-AAFC-460A-BA9C-2044FD559E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005" t="-224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ta: Curva para Baixo 14">
            <a:extLst>
              <a:ext uri="{FF2B5EF4-FFF2-40B4-BE49-F238E27FC236}">
                <a16:creationId xmlns:a16="http://schemas.microsoft.com/office/drawing/2014/main" id="{373C3936-64E5-4BAD-8708-684AC9C4B1C7}"/>
              </a:ext>
            </a:extLst>
          </p:cNvPr>
          <p:cNvSpPr/>
          <p:nvPr/>
        </p:nvSpPr>
        <p:spPr>
          <a:xfrm rot="16519629">
            <a:off x="-81134" y="2972055"/>
            <a:ext cx="882887" cy="347808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0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96716" y="-101858"/>
            <a:ext cx="8502161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Exemplo: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Uma 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coluna de retificação deve ser projetada para separar 292 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kmols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/h de uma mistura de 44% (molar) de benzeno e 56% (molar) de tolueno, fornecendo um produto de topo contendo 97,4 % (molar) de benzeno e um produto de fundo contendo, no máximo, 2,4 % (molar) de benzeno. A razão de refluxo deve ser de 3,5 moles de retorno para a coluna para cada mol de produto de topo obtido.   O calor latente molar para a mistura benzeno-tolueno da alimentação é 7.240 cal/mol.  A volatilidade relativa é </a:t>
            </a:r>
            <a:r>
              <a:rPr lang="pt-BR" dirty="0"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2,381.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determinar as vazões de produto de topo e de produto de fundo;</a:t>
            </a:r>
          </a:p>
          <a:p>
            <a:pPr marL="342900" lvl="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lphaLcParenR"/>
              <a:tabLst>
                <a:tab pos="4572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determinar o número de pratos, as composições de equilíbrio em cada prato e a posição do prato de alimentação se:</a:t>
            </a:r>
          </a:p>
          <a:p>
            <a:pPr marL="800100" indent="-342900" algn="just">
              <a:lnSpc>
                <a:spcPct val="150000"/>
              </a:lnSpc>
              <a:spcAft>
                <a:spcPts val="600"/>
              </a:spcAft>
              <a:tabLst>
                <a:tab pos="8001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b.1)	a mistura contém 2/3 de vapor e 1/3 de líquido;</a:t>
            </a:r>
          </a:p>
          <a:p>
            <a:pPr marL="800100" indent="-342900" algn="just">
              <a:lnSpc>
                <a:spcPct val="150000"/>
              </a:lnSpc>
              <a:spcAft>
                <a:spcPts val="600"/>
              </a:spcAft>
              <a:tabLst>
                <a:tab pos="800100" algn="l"/>
              </a:tabLst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b.2) 	a mistura está líquida na temperatura de bolha;</a:t>
            </a:r>
          </a:p>
          <a:p>
            <a:pPr>
              <a:lnSpc>
                <a:spcPct val="150000"/>
              </a:lnSpc>
            </a:pP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b.3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	a mistura está líquida a 25ºC (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Cp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 37,77 cal/</a:t>
            </a:r>
            <a:r>
              <a:rPr lang="pt-BR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mol.ºC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3615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90146" y="246184"/>
            <a:ext cx="2127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Solução:</a:t>
            </a:r>
          </a:p>
          <a:p>
            <a:endParaRPr lang="pt-BR" sz="24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597877" y="852853"/>
            <a:ext cx="4783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292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kmols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/h;</a:t>
            </a:r>
          </a:p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0,44;</a:t>
            </a:r>
          </a:p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0,974;</a:t>
            </a:r>
          </a:p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0,024;</a:t>
            </a:r>
          </a:p>
          <a:p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t-BR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3,5 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kmols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retorno/</a:t>
            </a:r>
            <a:r>
              <a:rPr lang="pt-BR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kmol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saída;</a:t>
            </a:r>
          </a:p>
          <a:p>
            <a:r>
              <a:rPr lang="pt-BR" i="1" dirty="0">
                <a:latin typeface="Symbol" panose="05050102010706020507" pitchFamily="18" charset="2"/>
                <a:ea typeface="Times New Roman" panose="02020603050405020304" pitchFamily="18" charset="0"/>
              </a:rPr>
              <a:t>a</a:t>
            </a:r>
            <a:r>
              <a:rPr lang="pt-BR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2,381</a:t>
            </a:r>
            <a:r>
              <a:rPr lang="pt-BR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34819"/>
              </p:ext>
            </p:extLst>
          </p:nvPr>
        </p:nvGraphicFramePr>
        <p:xfrm>
          <a:off x="597877" y="3427347"/>
          <a:ext cx="2895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Equação" r:id="rId3" imgW="1447560" imgH="215640" progId="Equation.3">
                  <p:embed/>
                </p:oleObj>
              </mc:Choice>
              <mc:Fallback>
                <p:oleObj name="Equação" r:id="rId3" imgW="1447560" imgH="215640" progId="Equation.3">
                  <p:embed/>
                  <p:pic>
                    <p:nvPicPr>
                      <p:cNvPr id="22" name="Objeto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77" y="3427347"/>
                        <a:ext cx="289560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597877" y="2884178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D,B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?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164668"/>
              </p:ext>
            </p:extLst>
          </p:nvPr>
        </p:nvGraphicFramePr>
        <p:xfrm>
          <a:off x="597877" y="4108450"/>
          <a:ext cx="3632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ção" r:id="rId5" imgW="1815840" imgH="215640" progId="Equation.3">
                  <p:embed/>
                </p:oleObj>
              </mc:Choice>
              <mc:Fallback>
                <p:oleObj name="Equação" r:id="rId5" imgW="1815840" imgH="215640" progId="Equation.3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77" y="4108450"/>
                        <a:ext cx="363220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2224605"/>
              </p:ext>
            </p:extLst>
          </p:nvPr>
        </p:nvGraphicFramePr>
        <p:xfrm>
          <a:off x="597877" y="4789553"/>
          <a:ext cx="5054601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Equação" r:id="rId7" imgW="2527200" imgH="203040" progId="Equation.3">
                  <p:embed/>
                </p:oleObj>
              </mc:Choice>
              <mc:Fallback>
                <p:oleObj name="Equação" r:id="rId7" imgW="2527200" imgH="203040" progId="Equation.3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877" y="4789553"/>
                        <a:ext cx="5054601" cy="406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350"/>
              </p:ext>
            </p:extLst>
          </p:nvPr>
        </p:nvGraphicFramePr>
        <p:xfrm>
          <a:off x="604838" y="5337175"/>
          <a:ext cx="2489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Equação" r:id="rId9" imgW="1244520" imgH="241200" progId="Equation.3">
                  <p:embed/>
                </p:oleObj>
              </mc:Choice>
              <mc:Fallback>
                <p:oleObj name="Equação" r:id="rId9" imgW="1244520" imgH="241200" progId="Equation.3">
                  <p:embed/>
                  <p:pic>
                    <p:nvPicPr>
                      <p:cNvPr id="6" name="Obje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838" y="5337175"/>
                        <a:ext cx="2489200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490620"/>
              </p:ext>
            </p:extLst>
          </p:nvPr>
        </p:nvGraphicFramePr>
        <p:xfrm>
          <a:off x="623888" y="5937250"/>
          <a:ext cx="2438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ção" r:id="rId11" imgW="1218960" imgH="241200" progId="Equation.3">
                  <p:embed/>
                </p:oleObj>
              </mc:Choice>
              <mc:Fallback>
                <p:oleObj name="Equação" r:id="rId11" imgW="1218960" imgH="241200" progId="Equation.3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3888" y="5937250"/>
                        <a:ext cx="2438400" cy="48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734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6331" y="228902"/>
            <a:ext cx="1976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b.1) 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2/3 = 0,667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529888"/>
              </p:ext>
            </p:extLst>
          </p:nvPr>
        </p:nvGraphicFramePr>
        <p:xfrm>
          <a:off x="574675" y="1023327"/>
          <a:ext cx="2819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Equação" r:id="rId3" imgW="1409400" imgH="457200" progId="Equation.3">
                  <p:embed/>
                </p:oleObj>
              </mc:Choice>
              <mc:Fallback>
                <p:oleObj name="Equação" r:id="rId3" imgW="1409400" imgH="457200" progId="Equation.3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1023327"/>
                        <a:ext cx="28194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702777"/>
              </p:ext>
            </p:extLst>
          </p:nvPr>
        </p:nvGraphicFramePr>
        <p:xfrm>
          <a:off x="574675" y="3101609"/>
          <a:ext cx="2565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Equação" r:id="rId5" imgW="1282680" imgH="203040" progId="Equation.3">
                  <p:embed/>
                </p:oleObj>
              </mc:Choice>
              <mc:Fallback>
                <p:oleObj name="Equação" r:id="rId5" imgW="1282680" imgH="203040" progId="Equation.3">
                  <p:embed/>
                  <p:pic>
                    <p:nvPicPr>
                      <p:cNvPr id="3" name="Obje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3101609"/>
                        <a:ext cx="25654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1797308"/>
              </p:ext>
            </p:extLst>
          </p:nvPr>
        </p:nvGraphicFramePr>
        <p:xfrm>
          <a:off x="536331" y="2029641"/>
          <a:ext cx="36576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ção" r:id="rId7" imgW="1828800" imgH="457200" progId="Equation.3">
                  <p:embed/>
                </p:oleObj>
              </mc:Choice>
              <mc:Fallback>
                <p:oleObj name="Equação" r:id="rId7" imgW="1828800" imgH="457200" progId="Equation.3">
                  <p:embed/>
                  <p:pic>
                    <p:nvPicPr>
                      <p:cNvPr id="4" name="Obje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331" y="2029641"/>
                        <a:ext cx="3657600" cy="914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574675" y="654325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L.A.: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74675" y="3765359"/>
            <a:ext cx="883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L.O.R.: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8046523"/>
              </p:ext>
            </p:extLst>
          </p:nvPr>
        </p:nvGraphicFramePr>
        <p:xfrm>
          <a:off x="600075" y="4255966"/>
          <a:ext cx="27686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Equação" r:id="rId9" imgW="1384200" imgH="431640" progId="Equation.3">
                  <p:embed/>
                </p:oleObj>
              </mc:Choice>
              <mc:Fallback>
                <p:oleObj name="Equação" r:id="rId9" imgW="1384200" imgH="431640" progId="Equation.3">
                  <p:embed/>
                  <p:pic>
                    <p:nvPicPr>
                      <p:cNvPr id="5" name="Objeto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5" y="4255966"/>
                        <a:ext cx="2768600" cy="863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7211367"/>
              </p:ext>
            </p:extLst>
          </p:nvPr>
        </p:nvGraphicFramePr>
        <p:xfrm>
          <a:off x="638175" y="5326063"/>
          <a:ext cx="274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Equação" r:id="rId11" imgW="1371600" imgH="419040" progId="Equation.3">
                  <p:embed/>
                </p:oleObj>
              </mc:Choice>
              <mc:Fallback>
                <p:oleObj name="Equação" r:id="rId11" imgW="1371600" imgH="419040" progId="Equation.3">
                  <p:embed/>
                  <p:pic>
                    <p:nvPicPr>
                      <p:cNvPr id="8" name="Obje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" y="5326063"/>
                        <a:ext cx="2743200" cy="83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3796547"/>
              </p:ext>
            </p:extLst>
          </p:nvPr>
        </p:nvGraphicFramePr>
        <p:xfrm>
          <a:off x="4276725" y="5541963"/>
          <a:ext cx="2717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Equação" r:id="rId13" imgW="1358640" imgH="203040" progId="Equation.3">
                  <p:embed/>
                </p:oleObj>
              </mc:Choice>
              <mc:Fallback>
                <p:oleObj name="Equação" r:id="rId13" imgW="1358640" imgH="203040" progId="Equation.3">
                  <p:embed/>
                  <p:pic>
                    <p:nvPicPr>
                      <p:cNvPr id="9" name="Obje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5541963"/>
                        <a:ext cx="2717800" cy="406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1">
                            <a:lumMod val="7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783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25972" t="21029" r="28009" b="16255"/>
          <a:stretch/>
        </p:blipFill>
        <p:spPr>
          <a:xfrm>
            <a:off x="460431" y="457199"/>
            <a:ext cx="7619699" cy="5841258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4118159" y="352187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754754" y="5929125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0,44</a:t>
            </a:r>
            <a:endParaRPr lang="pt-BR" dirty="0"/>
          </a:p>
        </p:txBody>
      </p:sp>
      <p:cxnSp>
        <p:nvCxnSpPr>
          <p:cNvPr id="6" name="Conector reto 5"/>
          <p:cNvCxnSpPr/>
          <p:nvPr/>
        </p:nvCxnSpPr>
        <p:spPr>
          <a:xfrm>
            <a:off x="4135743" y="3544732"/>
            <a:ext cx="0" cy="1995054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7283401" y="5712399"/>
            <a:ext cx="1162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0,974</a:t>
            </a:r>
            <a:endParaRPr lang="pt-BR" dirty="0"/>
          </a:p>
        </p:txBody>
      </p:sp>
      <p:cxnSp>
        <p:nvCxnSpPr>
          <p:cNvPr id="8" name="Conector reto 7"/>
          <p:cNvCxnSpPr>
            <a:stCxn id="10" idx="4"/>
          </p:cNvCxnSpPr>
          <p:nvPr/>
        </p:nvCxnSpPr>
        <p:spPr>
          <a:xfrm flipH="1">
            <a:off x="7558883" y="1249359"/>
            <a:ext cx="5267" cy="4267568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9"/>
          <p:cNvSpPr/>
          <p:nvPr/>
        </p:nvSpPr>
        <p:spPr>
          <a:xfrm>
            <a:off x="7541290" y="1203640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1359488" y="5744459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pt-BR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t-BR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0,024</a:t>
            </a:r>
            <a:endParaRPr lang="pt-BR" dirty="0"/>
          </a:p>
        </p:txBody>
      </p:sp>
      <p:cxnSp>
        <p:nvCxnSpPr>
          <p:cNvPr id="13" name="Conector reto 12"/>
          <p:cNvCxnSpPr/>
          <p:nvPr/>
        </p:nvCxnSpPr>
        <p:spPr>
          <a:xfrm flipH="1">
            <a:off x="1465813" y="5363308"/>
            <a:ext cx="2502" cy="153619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lipse 15"/>
          <p:cNvSpPr/>
          <p:nvPr/>
        </p:nvSpPr>
        <p:spPr>
          <a:xfrm>
            <a:off x="1448234" y="53360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012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7" grpId="0"/>
      <p:bldP spid="10" grpId="0" animBg="1"/>
      <p:bldP spid="12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798342" y="1155117"/>
            <a:ext cx="62214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</a:rPr>
              <a:t>Monitoria:</a:t>
            </a:r>
          </a:p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Gustavo, </a:t>
            </a:r>
            <a:r>
              <a:rPr lang="pt-BR" sz="3200" dirty="0" err="1">
                <a:solidFill>
                  <a:srgbClr val="222222"/>
                </a:solidFill>
                <a:latin typeface="Arial" panose="020B0604020202020204" pitchFamily="34" charset="0"/>
              </a:rPr>
              <a:t>cel</a:t>
            </a:r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: 11 97295-9044</a:t>
            </a:r>
          </a:p>
          <a:p>
            <a:endParaRPr lang="pt-BR" sz="32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pt-BR" sz="3200" dirty="0">
                <a:solidFill>
                  <a:srgbClr val="FF0000"/>
                </a:solidFill>
                <a:latin typeface="Arial" panose="020B0604020202020204" pitchFamily="34" charset="0"/>
              </a:rPr>
              <a:t>Horários:</a:t>
            </a:r>
          </a:p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segunda: 10-13h</a:t>
            </a:r>
          </a:p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quarta: 21-23h</a:t>
            </a:r>
          </a:p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quinta: 20-22h</a:t>
            </a:r>
          </a:p>
          <a:p>
            <a:r>
              <a:rPr lang="pt-BR" sz="3200" dirty="0">
                <a:solidFill>
                  <a:srgbClr val="222222"/>
                </a:solidFill>
                <a:latin typeface="Arial" panose="020B0604020202020204" pitchFamily="34" charset="0"/>
              </a:rPr>
              <a:t>sexta: 11-14h</a:t>
            </a:r>
            <a:endParaRPr lang="pt-BR" sz="32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17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08AB3-7AC4-411F-A352-304F4CD82EB6}"/>
              </a:ext>
            </a:extLst>
          </p:cNvPr>
          <p:cNvSpPr txBox="1">
            <a:spLocks/>
          </p:cNvSpPr>
          <p:nvPr/>
        </p:nvSpPr>
        <p:spPr>
          <a:xfrm>
            <a:off x="261425" y="500062"/>
            <a:ext cx="7716715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>
                <a:solidFill>
                  <a:schemeClr val="accent1">
                    <a:lumMod val="75000"/>
                  </a:schemeClr>
                </a:solidFill>
                <a:latin typeface="Bookman Old Style" panose="02050604050505020204" pitchFamily="18" charset="0"/>
              </a:rPr>
              <a:t>Destilação com retificação</a:t>
            </a:r>
            <a:endParaRPr lang="pt-BR" dirty="0">
              <a:solidFill>
                <a:schemeClr val="accent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EAA2457-61D9-45F9-AFF5-6C90BA46C55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825625"/>
                <a:ext cx="7716715" cy="4351338"/>
              </a:xfrm>
              <a:prstGeom prst="rect">
                <a:avLst/>
              </a:prstGeom>
            </p:spPr>
            <p:txBody>
              <a:bodyPr>
                <a:norm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pt-BR" sz="2400" dirty="0">
                    <a:latin typeface="Bookman Old Style" panose="02050604050505020204" pitchFamily="18" charset="0"/>
                  </a:rPr>
                  <a:t>Balanço de massa global</a:t>
                </a:r>
              </a:p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 = 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2400" i="1" dirty="0" smtClean="0">
                          <a:latin typeface="Cambria Math" panose="02040503050406030204" pitchFamily="18" charset="0"/>
                        </a:rPr>
                        <m:t>  </m:t>
                      </m:r>
                      <m:d>
                        <m:dPr>
                          <m:ctrlPr>
                            <a:rPr lang="pt-BR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40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pt-BR" sz="2400" dirty="0">
                  <a:latin typeface="Bookman Old Style" panose="020506040505050202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:endParaRPr lang="pt-BR" sz="2400" dirty="0">
                  <a:latin typeface="Bookman Old Style" panose="020506040505050202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pt-BR" sz="2400" dirty="0">
                    <a:latin typeface="Bookman Old Style" panose="02050604050505020204" pitchFamily="18" charset="0"/>
                  </a:rPr>
                  <a:t>B: produto de fundo (fase líquida)  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pt-BR" sz="2400" dirty="0">
                    <a:latin typeface="Bookman Old Style" panose="02050604050505020204" pitchFamily="18" charset="0"/>
                  </a:rPr>
                  <a:t>D: produto de topo (vaporizado)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pt-BR" sz="2400" dirty="0">
                    <a:latin typeface="Bookman Old Style" panose="02050604050505020204" pitchFamily="18" charset="0"/>
                  </a:rPr>
                  <a:t>Incorporando a fração molar do componente mais volátil, temos:</a:t>
                </a:r>
                <a:br>
                  <a:rPr lang="pt-BR" sz="2400" dirty="0">
                    <a:latin typeface="Bookman Old Style" panose="02050604050505020204" pitchFamily="18" charset="0"/>
                  </a:rPr>
                </a:br>
                <a:endParaRPr lang="pt-BR" sz="2400" dirty="0">
                  <a:latin typeface="Bookman Old Style" panose="02050604050505020204" pitchFamily="18" charset="0"/>
                </a:endParaRPr>
              </a:p>
              <a:p>
                <a:pPr marL="0" indent="0" algn="ctr">
                  <a:buFont typeface="Arial" charset="0"/>
                  <a:buNone/>
                </a:pPr>
                <a14:m>
                  <m:oMath xmlns:m="http://schemas.openxmlformats.org/officeDocument/2006/math">
                    <m:r>
                      <a:rPr lang="pt-BR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pt-BR" dirty="0"/>
                  <a:t> (2)</a:t>
                </a:r>
              </a:p>
              <a:p>
                <a:pPr marL="0" indent="0">
                  <a:buFont typeface="Arial" charset="0"/>
                  <a:buNone/>
                </a:pPr>
                <a:endParaRPr lang="pt-BR" dirty="0"/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8EAA2457-61D9-45F9-AFF5-6C90BA46C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825625"/>
                <a:ext cx="7716715" cy="4351338"/>
              </a:xfrm>
              <a:prstGeom prst="rect">
                <a:avLst/>
              </a:prstGeom>
              <a:blipFill>
                <a:blip r:embed="rId2"/>
                <a:stretch>
                  <a:fillRect l="-1265" t="-980" r="-94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60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967F9CD3-96C5-4DCC-91C6-4B59DAE3FC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9490" y="1379682"/>
                <a:ext cx="7813434" cy="1325563"/>
              </a:xfrm>
              <a:prstGeom prst="rect">
                <a:avLst/>
              </a:prstGeom>
            </p:spPr>
            <p:txBody>
              <a:bodyPr>
                <a:normAutofit fontScale="250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pt-BR" sz="6000" dirty="0">
                    <a:latin typeface="Bookman Old Style" panose="02050604050505020204" pitchFamily="18" charset="0"/>
                  </a:rPr>
                  <a:t>Caldeira: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pt-BR" sz="6000" dirty="0">
                    <a:latin typeface="Bookman Old Style" panose="02050604050505020204" pitchFamily="18" charset="0"/>
                  </a:rPr>
                  <a:t/>
                </a:r>
                <a:br>
                  <a:rPr lang="pt-BR" sz="6000" dirty="0">
                    <a:latin typeface="Bookman Old Style" panose="0205060405050502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pt-BR" sz="6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sub>
                    </m:sSub>
                    <m:r>
                      <a:rPr lang="pt-BR" sz="6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60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pt-BR" sz="600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6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sz="6000" dirty="0">
                    <a:latin typeface="Bookman Old Style" panose="02050604050505020204" pitchFamily="18" charset="0"/>
                  </a:rPr>
                  <a:t> (3)                              </a:t>
                </a:r>
                <a:r>
                  <a:rPr lang="pt-BR" sz="60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   Considerando as frações molares</a:t>
                </a:r>
                <a:r>
                  <a:rPr lang="pt-BR" sz="6000" dirty="0">
                    <a:latin typeface="Bookman Old Style" panose="02050604050505020204" pitchFamily="18" charset="0"/>
                  </a:rPr>
                  <a:t>                                </a:t>
                </a:r>
              </a:p>
              <a:p>
                <a:pPr marL="0" indent="0">
                  <a:buFont typeface="Arial" charset="0"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6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sz="6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6000" dirty="0">
                    <a:latin typeface="Bookman Old Style" panose="02050604050505020204" pitchFamily="18" charset="0"/>
                  </a:rPr>
                  <a:t>: líquido que saiu da coluna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6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6000" i="1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pt-BR" sz="60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sz="6000" b="0" i="1" smtClean="0">
                        <a:latin typeface="Cambria Math" panose="02040503050406030204" pitchFamily="18" charset="0"/>
                      </a:rPr>
                      <m:t>(4)</m:t>
                    </m:r>
                  </m:oMath>
                </a14:m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6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6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pt-BR" sz="6000" dirty="0">
                    <a:latin typeface="Bookman Old Style" panose="02050604050505020204" pitchFamily="18" charset="0"/>
                  </a:rPr>
                  <a:t> : fração vaporizada</a:t>
                </a:r>
                <a:br>
                  <a:rPr lang="pt-BR" sz="6000" dirty="0">
                    <a:latin typeface="Bookman Old Style" panose="02050604050505020204" pitchFamily="18" charset="0"/>
                  </a:rPr>
                </a:br>
                <a:r>
                  <a:rPr lang="pt-BR" sz="6000" dirty="0">
                    <a:latin typeface="Bookman Old Style" panose="02050604050505020204" pitchFamily="18" charset="0"/>
                  </a:rPr>
                  <a:t/>
                </a:r>
                <a:br>
                  <a:rPr lang="pt-BR" sz="6000" dirty="0">
                    <a:latin typeface="Bookman Old Style" panose="02050604050505020204" pitchFamily="18" charset="0"/>
                  </a:rPr>
                </a:br>
                <a:r>
                  <a:rPr lang="pt-BR" sz="6000" dirty="0"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  <a:p>
                <a:pPr marL="0" indent="0">
                  <a:buNone/>
                </a:pPr>
                <a:r>
                  <a:rPr lang="pt-BR" sz="6000" dirty="0">
                    <a:latin typeface="Bookman Old Style" panose="02050604050505020204" pitchFamily="18" charset="0"/>
                  </a:rPr>
                  <a:t>Condensador:</a:t>
                </a:r>
                <a:endParaRPr lang="pt-BR" sz="6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6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sz="6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sz="6000" dirty="0">
                    <a:latin typeface="Bookman Old Style" panose="02050604050505020204" pitchFamily="18" charset="0"/>
                  </a:rPr>
                  <a:t> (5)                                  </a:t>
                </a:r>
                <a:r>
                  <a:rPr lang="pt-BR" sz="6000" dirty="0">
                    <a:latin typeface="Bookman Old Style" panose="02050604050505020204" pitchFamily="18" charset="0"/>
                    <a:sym typeface="Wingdings" panose="05000000000000000000" pitchFamily="2" charset="2"/>
                  </a:rPr>
                  <a:t>   Considerando as frações molares</a:t>
                </a:r>
                <a:r>
                  <a:rPr lang="pt-BR" sz="6000" dirty="0">
                    <a:latin typeface="Bookman Old Style" panose="02050604050505020204" pitchFamily="18" charset="0"/>
                  </a:rPr>
                  <a:t>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6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pt-BR" sz="6000" dirty="0">
                    <a:latin typeface="Bookman Old Style" panose="02050604050505020204" pitchFamily="18" charset="0"/>
                  </a:rPr>
                  <a:t>: vapor que saiu da coluna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pt-BR" sz="60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6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60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sz="6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pt-BR" sz="6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6000" i="1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sz="6000" dirty="0"/>
                  <a:t> (6)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6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60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sz="6000" dirty="0">
                    <a:latin typeface="Bookman Old Style" panose="02050604050505020204" pitchFamily="18" charset="0"/>
                  </a:rPr>
                  <a:t>: fração condensada </a:t>
                </a:r>
              </a:p>
              <a:p>
                <a:pPr marL="0" indent="0">
                  <a:buFont typeface="Arial" charset="0"/>
                  <a:buNone/>
                </a:pPr>
                <a:endParaRPr lang="pt-BR" sz="60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Espaço Reservado para Conteúdo 2">
                <a:extLst>
                  <a:ext uri="{FF2B5EF4-FFF2-40B4-BE49-F238E27FC236}">
                    <a16:creationId xmlns:a16="http://schemas.microsoft.com/office/drawing/2014/main" id="{967F9CD3-96C5-4DCC-91C6-4B59DAE3FC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90" y="1379682"/>
                <a:ext cx="7813434" cy="1325563"/>
              </a:xfrm>
              <a:prstGeom prst="rect">
                <a:avLst/>
              </a:prstGeom>
              <a:blipFill>
                <a:blip r:embed="rId2"/>
                <a:stretch>
                  <a:fillRect l="-312" b="-31192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ítulo 1">
            <a:extLst>
              <a:ext uri="{FF2B5EF4-FFF2-40B4-BE49-F238E27FC236}">
                <a16:creationId xmlns:a16="http://schemas.microsoft.com/office/drawing/2014/main" id="{B78CD4B3-C64F-4264-86E1-307E87F74B38}"/>
              </a:ext>
            </a:extLst>
          </p:cNvPr>
          <p:cNvSpPr txBox="1">
            <a:spLocks/>
          </p:cNvSpPr>
          <p:nvPr/>
        </p:nvSpPr>
        <p:spPr>
          <a:xfrm>
            <a:off x="-259081" y="365125"/>
            <a:ext cx="9093591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>
                <a:latin typeface="Bookman Old Style" panose="02050604050505020204" pitchFamily="18" charset="0"/>
              </a:rPr>
              <a:t>Destilação com retificação: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FF63B84-6215-4800-9B0C-FEC8E274F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7073"/>
          <a:stretch/>
        </p:blipFill>
        <p:spPr>
          <a:xfrm>
            <a:off x="562710" y="4379520"/>
            <a:ext cx="6838950" cy="132556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40732436-2475-4F44-AC45-68BB887618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663"/>
          <a:stretch/>
        </p:blipFill>
        <p:spPr>
          <a:xfrm>
            <a:off x="309490" y="1339076"/>
            <a:ext cx="6838950" cy="152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25F625-5D69-4DC3-9270-833EDD86C3F9}"/>
              </a:ext>
            </a:extLst>
          </p:cNvPr>
          <p:cNvSpPr txBox="1">
            <a:spLocks/>
          </p:cNvSpPr>
          <p:nvPr/>
        </p:nvSpPr>
        <p:spPr>
          <a:xfrm>
            <a:off x="578572" y="568609"/>
            <a:ext cx="7886700" cy="99417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>
                <a:latin typeface="Bookman Old Style" panose="02050604050505020204" pitchFamily="18" charset="0"/>
              </a:rPr>
              <a:t>Linha de operação da retificação: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8D750D-D0B5-494F-8E49-02B9BCE928F7}"/>
              </a:ext>
            </a:extLst>
          </p:cNvPr>
          <p:cNvSpPr txBox="1">
            <a:spLocks/>
          </p:cNvSpPr>
          <p:nvPr/>
        </p:nvSpPr>
        <p:spPr>
          <a:xfrm>
            <a:off x="216568" y="2226469"/>
            <a:ext cx="8298782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pt-BR" sz="1950">
                <a:latin typeface="Bookman Old Style" panose="02050604050505020204" pitchFamily="18" charset="0"/>
              </a:rPr>
              <a:t> Seção de retificação</a:t>
            </a:r>
          </a:p>
          <a:p>
            <a:endParaRPr lang="pt-BR" dirty="0"/>
          </a:p>
        </p:txBody>
      </p:sp>
      <p:sp>
        <p:nvSpPr>
          <p:cNvPr id="4" name="Cilindro 3">
            <a:extLst>
              <a:ext uri="{FF2B5EF4-FFF2-40B4-BE49-F238E27FC236}">
                <a16:creationId xmlns:a16="http://schemas.microsoft.com/office/drawing/2014/main" id="{C857B834-DCE4-4835-BA4E-E398FB3AA688}"/>
              </a:ext>
            </a:extLst>
          </p:cNvPr>
          <p:cNvSpPr/>
          <p:nvPr/>
        </p:nvSpPr>
        <p:spPr>
          <a:xfrm>
            <a:off x="2938711" y="2806366"/>
            <a:ext cx="1407695" cy="1876926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4444C3-9B0E-4072-9A5D-8F16F8F926B7}"/>
              </a:ext>
            </a:extLst>
          </p:cNvPr>
          <p:cNvSpPr txBox="1"/>
          <p:nvPr/>
        </p:nvSpPr>
        <p:spPr>
          <a:xfrm>
            <a:off x="297029" y="2842621"/>
            <a:ext cx="2162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Bookman Old Style" panose="02050604050505020204" pitchFamily="18" charset="0"/>
              </a:rPr>
              <a:t>primeiro prato da seção de retificação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A78E7E-58ED-4626-BAD4-DA0A89E6E293}"/>
              </a:ext>
            </a:extLst>
          </p:cNvPr>
          <p:cNvSpPr txBox="1"/>
          <p:nvPr/>
        </p:nvSpPr>
        <p:spPr>
          <a:xfrm>
            <a:off x="278526" y="4304357"/>
            <a:ext cx="2014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Bookman Old Style" panose="02050604050505020204" pitchFamily="18" charset="0"/>
              </a:rPr>
              <a:t>último prato da seção de retificação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3F2857-B753-4BD5-88A0-F1D90E2012ED}"/>
              </a:ext>
            </a:extLst>
          </p:cNvPr>
          <p:cNvSpPr txBox="1"/>
          <p:nvPr/>
        </p:nvSpPr>
        <p:spPr>
          <a:xfrm>
            <a:off x="2540165" y="2869019"/>
            <a:ext cx="38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FEFFBA-26D5-4038-AF1C-8A63E01D5D71}"/>
              </a:ext>
            </a:extLst>
          </p:cNvPr>
          <p:cNvSpPr txBox="1"/>
          <p:nvPr/>
        </p:nvSpPr>
        <p:spPr>
          <a:xfrm>
            <a:off x="2558212" y="4302725"/>
            <a:ext cx="38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n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90FC3082-7AB9-4402-B320-FAF44920617C}"/>
              </a:ext>
            </a:extLst>
          </p:cNvPr>
          <p:cNvCxnSpPr/>
          <p:nvPr/>
        </p:nvCxnSpPr>
        <p:spPr>
          <a:xfrm flipV="1">
            <a:off x="2994335" y="4749780"/>
            <a:ext cx="0" cy="533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433E26E-8B04-40FD-80C3-A3A634FF34DF}"/>
                  </a:ext>
                </a:extLst>
              </p:cNvPr>
              <p:cNvSpPr txBox="1"/>
              <p:nvPr/>
            </p:nvSpPr>
            <p:spPr>
              <a:xfrm>
                <a:off x="2865058" y="5477815"/>
                <a:ext cx="59312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+1 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sz="135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5433E26E-8B04-40FD-80C3-A3A634FF3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5058" y="5477815"/>
                <a:ext cx="593124" cy="507831"/>
              </a:xfrm>
              <a:prstGeom prst="rect">
                <a:avLst/>
              </a:prstGeom>
              <a:blipFill>
                <a:blip r:embed="rId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7A9C373-B837-48A5-BE4C-9867543DF62E}"/>
                  </a:ext>
                </a:extLst>
              </p:cNvPr>
              <p:cNvSpPr txBox="1"/>
              <p:nvPr/>
            </p:nvSpPr>
            <p:spPr>
              <a:xfrm>
                <a:off x="4225360" y="5449908"/>
                <a:ext cx="59312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pt-BR" sz="1350" dirty="0"/>
              </a:p>
            </p:txBody>
          </p:sp>
        </mc:Choice>
        <mc:Fallback xmlns=""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7A9C373-B837-48A5-BE4C-9867543DF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360" y="5449908"/>
                <a:ext cx="593124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BAB92657-B44C-494F-AA19-C1D3665C4415}"/>
              </a:ext>
            </a:extLst>
          </p:cNvPr>
          <p:cNvCxnSpPr>
            <a:cxnSpLocks/>
          </p:cNvCxnSpPr>
          <p:nvPr/>
        </p:nvCxnSpPr>
        <p:spPr>
          <a:xfrm>
            <a:off x="4340650" y="4664003"/>
            <a:ext cx="23807" cy="706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EA0CC37A-524E-485F-82FA-B2F63B6DCF05}"/>
              </a:ext>
            </a:extLst>
          </p:cNvPr>
          <p:cNvCxnSpPr/>
          <p:nvPr/>
        </p:nvCxnSpPr>
        <p:spPr>
          <a:xfrm flipV="1">
            <a:off x="2978886" y="2250623"/>
            <a:ext cx="0" cy="533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ADCD2AE5-88D0-4FF9-9B4A-2537E4756D18}"/>
              </a:ext>
            </a:extLst>
          </p:cNvPr>
          <p:cNvCxnSpPr>
            <a:cxnSpLocks/>
          </p:cNvCxnSpPr>
          <p:nvPr/>
        </p:nvCxnSpPr>
        <p:spPr>
          <a:xfrm>
            <a:off x="4279439" y="2210321"/>
            <a:ext cx="0" cy="580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A88BFD4-17D8-46E8-B08C-00075C59E1AB}"/>
                  </a:ext>
                </a:extLst>
              </p:cNvPr>
              <p:cNvSpPr txBox="1"/>
              <p:nvPr/>
            </p:nvSpPr>
            <p:spPr>
              <a:xfrm>
                <a:off x="3036039" y="2219711"/>
                <a:ext cx="59312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sz="1350" dirty="0"/>
                  <a:t> </a:t>
                </a:r>
                <a:br>
                  <a:rPr lang="pt-BR" sz="135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1350" dirty="0"/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A88BFD4-17D8-46E8-B08C-00075C59E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6039" y="2219711"/>
                <a:ext cx="593124" cy="507831"/>
              </a:xfrm>
              <a:prstGeom prst="rect">
                <a:avLst/>
              </a:prstGeom>
              <a:blipFill>
                <a:blip r:embed="rId4"/>
                <a:stretch>
                  <a:fillRect b="-241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936C76-B3FD-40D1-A562-FB18A1601DB7}"/>
                  </a:ext>
                </a:extLst>
              </p:cNvPr>
              <p:cNvSpPr txBox="1"/>
              <p:nvPr/>
            </p:nvSpPr>
            <p:spPr>
              <a:xfrm>
                <a:off x="4356002" y="2229400"/>
                <a:ext cx="59312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sz="1350" dirty="0"/>
                  <a:t> </a:t>
                </a:r>
                <a:br>
                  <a:rPr lang="pt-BR" sz="135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1350" dirty="0"/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936C76-B3FD-40D1-A562-FB18A1601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6002" y="2229400"/>
                <a:ext cx="593124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F83F42F-775A-4D92-A71A-6D06D040C34A}"/>
                  </a:ext>
                </a:extLst>
              </p:cNvPr>
              <p:cNvSpPr txBox="1"/>
              <p:nvPr/>
            </p:nvSpPr>
            <p:spPr>
              <a:xfrm>
                <a:off x="5237471" y="1946089"/>
                <a:ext cx="3393757" cy="43681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135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35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1350" dirty="0"/>
              </a:p>
              <a:p>
                <a:pPr>
                  <a:lnSpc>
                    <a:spcPct val="150000"/>
                  </a:lnSpc>
                </a:pPr>
                <a:r>
                  <a:rPr lang="pt-BR" sz="1350" dirty="0"/>
                  <a:t>De (5):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pt-BR" sz="1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pt-BR" sz="1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pt-BR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400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pt-BR" sz="1350" dirty="0"/>
                  <a:t> 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35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pt-BR" sz="1350" dirty="0"/>
                  <a:t> (7) </a:t>
                </a:r>
              </a:p>
              <a:p>
                <a:r>
                  <a:rPr lang="pt-BR" sz="1350" dirty="0">
                    <a:latin typeface="Bookman Old Style" panose="02050604050505020204" pitchFamily="18" charset="0"/>
                  </a:rPr>
                  <a:t/>
                </a:r>
                <a:br>
                  <a:rPr lang="pt-BR" sz="1350" dirty="0">
                    <a:latin typeface="Bookman Old Style" panose="02050604050505020204" pitchFamily="18" charset="0"/>
                  </a:rPr>
                </a:br>
                <a:r>
                  <a:rPr lang="pt-BR" sz="1350" dirty="0">
                    <a:latin typeface="Bookman Old Style" panose="02050604050505020204" pitchFamily="18" charset="0"/>
                  </a:rPr>
                  <a:t>Considerando a fração molar do componente mais volátil: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+1 </m:t>
                          </m:r>
                        </m:sub>
                      </m:sSub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1350" dirty="0">
                  <a:latin typeface="Bookman Old Style" panose="0205060405050502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+1 </m:t>
                          </m:r>
                        </m:sub>
                      </m:sSub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pt-BR" sz="1350" dirty="0">
                  <a:latin typeface="Bookman Old Style" panose="02050604050505020204" pitchFamily="18" charset="0"/>
                </a:endParaRPr>
              </a:p>
              <a:p>
                <a:endParaRPr lang="pt-BR" sz="1350" dirty="0">
                  <a:latin typeface="Bookman Old Style" panose="02050604050505020204" pitchFamily="18" charset="0"/>
                </a:endParaRPr>
              </a:p>
              <a:p>
                <a:r>
                  <a:rPr lang="pt-BR" sz="1350" dirty="0"/>
                  <a:t>Comparando com a equação (6), temos que: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+1 </m:t>
                          </m:r>
                        </m:sub>
                      </m:sSub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∗ 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∗ 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pt-BR" sz="1350" i="1" dirty="0">
                  <a:latin typeface="Cambria Math" panose="0204050305040603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m:rPr>
                        <m:nor/>
                      </m:rPr>
                      <a:rPr lang="pt-BR" sz="1350" dirty="0"/>
                      <m:t>=</m:t>
                    </m:r>
                    <m:r>
                      <a:rPr lang="pt-BR" sz="1350" i="1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pt-BR" sz="135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b="0" i="1" dirty="0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pt-BR" sz="135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135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350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135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r>
                  <a:rPr lang="pt-BR" sz="1350" dirty="0"/>
                  <a:t> (8)</a:t>
                </a:r>
              </a:p>
              <a:p>
                <a:r>
                  <a:rPr lang="pt-BR" sz="1350" dirty="0"/>
                  <a:t>  </a:t>
                </a: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F83F42F-775A-4D92-A71A-6D06D040C3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471" y="1946089"/>
                <a:ext cx="3393757" cy="4368183"/>
              </a:xfrm>
              <a:prstGeom prst="rect">
                <a:avLst/>
              </a:prstGeom>
              <a:blipFill>
                <a:blip r:embed="rId6"/>
                <a:stretch>
                  <a:fillRect l="-35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42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1584C8-149A-4040-B962-645C6FAD3841}"/>
              </a:ext>
            </a:extLst>
          </p:cNvPr>
          <p:cNvSpPr txBox="1">
            <a:spLocks/>
          </p:cNvSpPr>
          <p:nvPr/>
        </p:nvSpPr>
        <p:spPr>
          <a:xfrm>
            <a:off x="389500" y="502009"/>
            <a:ext cx="7886700" cy="99417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>
                <a:latin typeface="Bookman Old Style" panose="02050604050505020204" pitchFamily="18" charset="0"/>
              </a:rPr>
              <a:t>Linha de operação da retificação: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616C37D-CE46-4A19-958E-3F5F1E5E95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496181"/>
                <a:ext cx="7886700" cy="4351338"/>
              </a:xfrm>
              <a:prstGeom prst="rect">
                <a:avLst/>
              </a:prstGeom>
            </p:spPr>
            <p:txBody>
              <a:bodyPr>
                <a:normAutofit fontScale="62500" lnSpcReduction="2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Equação de operação da linha de retificação: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625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625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2625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sz="2625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sz="2625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2625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2625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25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2625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pt-BR" sz="2625" i="1" dirty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sz="2625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pt-BR" sz="2625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25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625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625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25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625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625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pt-BR" sz="2625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2625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2625" i="1" dirty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sz="2625" i="1" dirty="0">
                            <a:latin typeface="Cambria Math" panose="02040503050406030204" pitchFamily="18" charset="0"/>
                          </a:rPr>
                          <m:t> ∗</m:t>
                        </m:r>
                        <m:sSub>
                          <m:sSubPr>
                            <m:ctrlPr>
                              <a:rPr lang="pt-BR" sz="2625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25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2625" i="1" dirty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2625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2625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2625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pt-BR" sz="2625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endParaRPr lang="pt-BR" sz="2625" dirty="0">
                  <a:latin typeface="Bookman Old Style" panose="020506040505050202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Temos que: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pt-BR" dirty="0">
                    <a:latin typeface="Bookman Old Style" panose="02050604050505020204" pitchFamily="18" charset="0"/>
                  </a:rPr>
                  <a:t>, então:</a:t>
                </a:r>
              </a:p>
              <a:p>
                <a:pPr marL="0" indent="0">
                  <a:buFont typeface="Arial" charset="0"/>
                  <a:buNone/>
                </a:pPr>
                <a:endParaRPr lang="pt-BR" dirty="0">
                  <a:latin typeface="Bookman Old Style" panose="020506040505050202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pt-BR" i="1" dirty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pt-BR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sSub>
                            <m:sSub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pt-BR" b="0" i="1" dirty="0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pt-BR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pt-BR" i="1" dirty="0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pt-BR" dirty="0">
                  <a:latin typeface="Bookman Old Style" panose="020506040505050202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:endParaRPr lang="pt-BR" dirty="0">
                  <a:latin typeface="Bookman Old Style" panose="020506040505050202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Simplificando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1ª condição simplificadora: </a:t>
                </a:r>
                <a:r>
                  <a:rPr lang="pt-BR" dirty="0" err="1">
                    <a:latin typeface="Bookman Old Style" panose="02050604050505020204" pitchFamily="18" charset="0"/>
                  </a:rPr>
                  <a:t>McCabe</a:t>
                </a:r>
                <a:r>
                  <a:rPr lang="pt-BR" dirty="0">
                    <a:latin typeface="Bookman Old Style" panose="02050604050505020204" pitchFamily="18" charset="0"/>
                  </a:rPr>
                  <a:t> </a:t>
                </a:r>
                <a:r>
                  <a:rPr lang="pt-BR" dirty="0" err="1">
                    <a:latin typeface="Bookman Old Style" panose="02050604050505020204" pitchFamily="18" charset="0"/>
                  </a:rPr>
                  <a:t>Thiele</a:t>
                </a:r>
                <a:endParaRPr lang="pt-BR" dirty="0">
                  <a:latin typeface="Bookman Old Style" panose="020506040505050202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Retificação - V e L : constantes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Dessorção -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acc>
                    <m:r>
                      <a:rPr lang="pt-BR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pt-BR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acc>
                  </m:oMath>
                </a14:m>
                <a:r>
                  <a:rPr lang="pt-BR" dirty="0">
                    <a:latin typeface="Bookman Old Style" panose="02050604050505020204" pitchFamily="18" charset="0"/>
                  </a:rPr>
                  <a:t> : constantes</a:t>
                </a: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2ª condição simplificadora: razão de refluxo: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r>
                  <a:rPr lang="pt-BR" dirty="0">
                    <a:latin typeface="Bookman Old Style" panose="02050604050505020204" pitchFamily="18" charset="0"/>
                  </a:rPr>
                  <a:t/>
                </a:r>
                <a:br>
                  <a:rPr lang="pt-BR" dirty="0">
                    <a:latin typeface="Bookman Old Style" panose="02050604050505020204" pitchFamily="18" charset="0"/>
                  </a:rPr>
                </a:br>
                <a:endParaRPr lang="pt-BR" dirty="0">
                  <a:latin typeface="Bookman Old Style" panose="02050604050505020204" pitchFamily="18" charset="0"/>
                </a:endParaRPr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       razão de refluxo      número de pratos</a:t>
                </a:r>
              </a:p>
            </p:txBody>
          </p:sp>
        </mc:Choice>
        <mc:Fallback xmlns="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C616C37D-CE46-4A19-958E-3F5F1E5E9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496181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773" t="-196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F7FD4E38-F479-46F6-8AB4-BAD495F942DA}"/>
              </a:ext>
            </a:extLst>
          </p:cNvPr>
          <p:cNvCxnSpPr/>
          <p:nvPr/>
        </p:nvCxnSpPr>
        <p:spPr>
          <a:xfrm flipV="1">
            <a:off x="1125323" y="5172320"/>
            <a:ext cx="0" cy="378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6ED4A7FB-4934-4650-84DB-110F6915D845}"/>
              </a:ext>
            </a:extLst>
          </p:cNvPr>
          <p:cNvCxnSpPr/>
          <p:nvPr/>
        </p:nvCxnSpPr>
        <p:spPr>
          <a:xfrm>
            <a:off x="3625639" y="5172320"/>
            <a:ext cx="0" cy="4096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1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7253C0-68F1-4C46-9C7A-7F9CD067327E}"/>
              </a:ext>
            </a:extLst>
          </p:cNvPr>
          <p:cNvSpPr txBox="1">
            <a:spLocks/>
          </p:cNvSpPr>
          <p:nvPr/>
        </p:nvSpPr>
        <p:spPr>
          <a:xfrm>
            <a:off x="695152" y="507639"/>
            <a:ext cx="7886700" cy="99417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>
                <a:latin typeface="Bookman Old Style" panose="02050604050505020204" pitchFamily="18" charset="0"/>
              </a:rPr>
              <a:t>Linha de operação da retificação</a:t>
            </a:r>
            <a:endParaRPr lang="pt-BR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A0518CF-D41F-448F-92AA-7E3425FD479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>
                <a:normAutofit fontScale="85000" lnSpcReduction="10000"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i="1" smtClean="0">
                          <a:latin typeface="Cambria Math" panose="02040503050406030204" pitchFamily="18" charset="0"/>
                        </a:rPr>
                        <m:t>𝑐𝑡𝑒</m:t>
                      </m:r>
                    </m:oMath>
                  </m:oMathPara>
                </a14:m>
                <a:endParaRPr lang="pt-BR" dirty="0"/>
              </a:p>
              <a:p>
                <a:pPr marL="0" indent="0">
                  <a:buFont typeface="Arial" charset="0"/>
                  <a:buNone/>
                </a:pPr>
                <a:r>
                  <a:rPr lang="pt-BR" dirty="0"/>
                  <a:t>           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𝐿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∗ 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  <m:r>
                      <a:rPr lang="pt-BR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 ∗ 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𝐷</m:t>
                        </m:r>
                      </m:den>
                    </m:f>
                  </m:oMath>
                </a14:m>
                <a:endParaRPr lang="pt-BR" dirty="0"/>
              </a:p>
              <a:p>
                <a:pPr marL="0" indent="0">
                  <a:buFont typeface="Arial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pt-B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</m:oMath>
                  </m:oMathPara>
                </a14:m>
                <a:endParaRPr lang="pt-BR" dirty="0"/>
              </a:p>
              <a:p>
                <a:pPr marL="0" indent="0">
                  <a:buFont typeface="Arial" charset="0"/>
                  <a:buNone/>
                </a:pPr>
                <a:endParaRPr lang="pt-BR" dirty="0"/>
              </a:p>
              <a:p>
                <a:pPr marL="0" indent="0">
                  <a:buFont typeface="Arial" charset="0"/>
                  <a:buNone/>
                </a:pPr>
                <a:r>
                  <a:rPr lang="pt-BR" dirty="0">
                    <a:latin typeface="Bookman Old Style" panose="02050604050505020204" pitchFamily="18" charset="0"/>
                  </a:rPr>
                  <a:t>Dividindo por D, temos:</a:t>
                </a:r>
              </a:p>
              <a:p>
                <a:pPr marL="0" indent="0">
                  <a:buFont typeface="Arial" charset="0"/>
                  <a:buNone/>
                </a:pPr>
                <a:endParaRPr lang="pt-BR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∗ 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den>
                    </m:f>
                    <m:r>
                      <a:rPr lang="pt-BR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 ∗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num>
                          <m:den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num>
                          <m:den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</m:den>
                    </m:f>
                  </m:oMath>
                </a14:m>
                <a:r>
                  <a:rPr lang="pt-BR" dirty="0"/>
                  <a:t>  </a:t>
                </a:r>
                <a:r>
                  <a:rPr lang="pt-BR" dirty="0">
                    <a:sym typeface="Wingdings" panose="05000000000000000000" pitchFamily="2" charset="2"/>
                  </a:rPr>
                  <a:t>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i="1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pt-BR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pt-BR" i="1" smtClean="0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pt-BR" dirty="0" smtClean="0">
                    <a:latin typeface="Bookman Old Style" panose="02050604050505020204" pitchFamily="18" charset="0"/>
                  </a:rPr>
                  <a:t>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</m:num>
                      <m:den>
                        <m:r>
                          <a:rPr lang="pt-BR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pt-BR" i="1" baseline="-2500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pt-BR" i="1"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</m:oMath>
                </a14:m>
                <a:r>
                  <a:rPr lang="pt-BR" dirty="0" smtClean="0">
                    <a:latin typeface="Bookman Old Style" panose="02050604050505020204" pitchFamily="18" charset="0"/>
                  </a:rPr>
                  <a:t>  </a:t>
                </a:r>
                <a:r>
                  <a:rPr lang="pt-BR" dirty="0">
                    <a:latin typeface="Bookman Old Style" panose="02050604050505020204" pitchFamily="18" charset="0"/>
                  </a:rPr>
                  <a:t>(LOR)</a:t>
                </a:r>
              </a:p>
              <a:p>
                <a:pPr marL="0" indent="0">
                  <a:buFont typeface="Arial" charset="0"/>
                  <a:buNone/>
                </a:pPr>
                <a:endParaRPr lang="pt-BR" dirty="0"/>
              </a:p>
              <a:p>
                <a:pPr marL="0" indent="0">
                  <a:buFont typeface="Arial" charset="0"/>
                  <a:buNone/>
                </a:pPr>
                <a:endParaRPr lang="pt-BR" dirty="0"/>
              </a:p>
            </p:txBody>
          </p:sp>
        </mc:Choice>
        <mc:Fallback>
          <p:sp>
            <p:nvSpPr>
              <p:cNvPr id="3" name="Espaço Reservado para Conteúdo 2">
                <a:extLst>
                  <a:ext uri="{FF2B5EF4-FFF2-40B4-BE49-F238E27FC236}">
                    <a16:creationId xmlns:a16="http://schemas.microsoft.com/office/drawing/2014/main" id="{6A0518CF-D41F-448F-92AA-7E3425FD4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>
                <a:blip r:embed="rId2"/>
                <a:stretch>
                  <a:fillRect l="-1468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456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4512D0-6843-475B-A842-12AB6B87E26D}"/>
              </a:ext>
            </a:extLst>
          </p:cNvPr>
          <p:cNvSpPr txBox="1">
            <a:spLocks/>
          </p:cNvSpPr>
          <p:nvPr/>
        </p:nvSpPr>
        <p:spPr>
          <a:xfrm>
            <a:off x="-211013" y="392873"/>
            <a:ext cx="9471953" cy="1325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dirty="0">
                <a:latin typeface="Bookman Old Style" panose="02050604050505020204" pitchFamily="18" charset="0"/>
              </a:rPr>
              <a:t>Linha de operação da dessorção: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48D750D-D0B5-494F-8E49-02B9BCE928F7}"/>
              </a:ext>
            </a:extLst>
          </p:cNvPr>
          <p:cNvSpPr txBox="1">
            <a:spLocks/>
          </p:cNvSpPr>
          <p:nvPr/>
        </p:nvSpPr>
        <p:spPr>
          <a:xfrm>
            <a:off x="149993" y="1422413"/>
            <a:ext cx="8298782" cy="326350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pt-BR" dirty="0">
                <a:latin typeface="Bookman Old Style" panose="02050604050505020204" pitchFamily="18" charset="0"/>
              </a:rPr>
              <a:t>Seção de dessorção </a:t>
            </a:r>
          </a:p>
        </p:txBody>
      </p:sp>
      <p:sp>
        <p:nvSpPr>
          <p:cNvPr id="4" name="Cilindro 3">
            <a:extLst>
              <a:ext uri="{FF2B5EF4-FFF2-40B4-BE49-F238E27FC236}">
                <a16:creationId xmlns:a16="http://schemas.microsoft.com/office/drawing/2014/main" id="{C857B834-DCE4-4835-BA4E-E398FB3AA688}"/>
              </a:ext>
            </a:extLst>
          </p:cNvPr>
          <p:cNvSpPr/>
          <p:nvPr/>
        </p:nvSpPr>
        <p:spPr>
          <a:xfrm>
            <a:off x="2938711" y="2806366"/>
            <a:ext cx="1407695" cy="1876926"/>
          </a:xfrm>
          <a:prstGeom prst="can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5A4444C3-9B0E-4072-9A5D-8F16F8F926B7}"/>
              </a:ext>
            </a:extLst>
          </p:cNvPr>
          <p:cNvSpPr txBox="1"/>
          <p:nvPr/>
        </p:nvSpPr>
        <p:spPr>
          <a:xfrm>
            <a:off x="216569" y="2806366"/>
            <a:ext cx="21626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Bookman Old Style" panose="02050604050505020204" pitchFamily="18" charset="0"/>
              </a:rPr>
              <a:t>primeiro prato da seção de dessorção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1A78E7E-58ED-4626-BAD4-DA0A89E6E293}"/>
              </a:ext>
            </a:extLst>
          </p:cNvPr>
          <p:cNvSpPr txBox="1"/>
          <p:nvPr/>
        </p:nvSpPr>
        <p:spPr>
          <a:xfrm>
            <a:off x="216569" y="4001257"/>
            <a:ext cx="2014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>
                <a:latin typeface="Bookman Old Style" panose="02050604050505020204" pitchFamily="18" charset="0"/>
              </a:rPr>
              <a:t>último prato da seção de dessorção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3F2857-B753-4BD5-88A0-F1D90E2012ED}"/>
              </a:ext>
            </a:extLst>
          </p:cNvPr>
          <p:cNvSpPr txBox="1"/>
          <p:nvPr/>
        </p:nvSpPr>
        <p:spPr>
          <a:xfrm>
            <a:off x="2231409" y="2869019"/>
            <a:ext cx="689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m+1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FEFFBA-26D5-4038-AF1C-8A63E01D5D71}"/>
              </a:ext>
            </a:extLst>
          </p:cNvPr>
          <p:cNvSpPr txBox="1"/>
          <p:nvPr/>
        </p:nvSpPr>
        <p:spPr>
          <a:xfrm>
            <a:off x="2558212" y="4302725"/>
            <a:ext cx="380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b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90FC3082-7AB9-4402-B320-FAF44920617C}"/>
              </a:ext>
            </a:extLst>
          </p:cNvPr>
          <p:cNvCxnSpPr/>
          <p:nvPr/>
        </p:nvCxnSpPr>
        <p:spPr>
          <a:xfrm flipV="1">
            <a:off x="2994335" y="4749780"/>
            <a:ext cx="0" cy="533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433E26E-8B04-40FD-80C3-A3A634FF34DF}"/>
                  </a:ext>
                </a:extLst>
              </p:cNvPr>
              <p:cNvSpPr txBox="1"/>
              <p:nvPr/>
            </p:nvSpPr>
            <p:spPr>
              <a:xfrm>
                <a:off x="2742618" y="5388532"/>
                <a:ext cx="59312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35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sz="1350" dirty="0"/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5433E26E-8B04-40FD-80C3-A3A634FF34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2618" y="5388532"/>
                <a:ext cx="593124" cy="507831"/>
              </a:xfrm>
              <a:prstGeom prst="rect">
                <a:avLst/>
              </a:prstGeom>
              <a:blipFill>
                <a:blip r:embed="rId2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7A9C373-B837-48A5-BE4C-9867543DF62E}"/>
                  </a:ext>
                </a:extLst>
              </p:cNvPr>
              <p:cNvSpPr txBox="1"/>
              <p:nvPr/>
            </p:nvSpPr>
            <p:spPr>
              <a:xfrm>
                <a:off x="4082417" y="5408564"/>
                <a:ext cx="59312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35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sz="1350" dirty="0"/>
              </a:p>
            </p:txBody>
          </p:sp>
        </mc:Choice>
        <mc:Fallback xmlns="">
          <p:sp>
            <p:nvSpPr>
              <p:cNvPr id="11" name="CaixaDeTexto 10">
                <a:extLst>
                  <a:ext uri="{FF2B5EF4-FFF2-40B4-BE49-F238E27FC236}">
                    <a16:creationId xmlns:a16="http://schemas.microsoft.com/office/drawing/2014/main" id="{B7A9C373-B837-48A5-BE4C-9867543DF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2417" y="5408564"/>
                <a:ext cx="593124" cy="5078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BAB92657-B44C-494F-AA19-C1D3665C4415}"/>
              </a:ext>
            </a:extLst>
          </p:cNvPr>
          <p:cNvCxnSpPr>
            <a:cxnSpLocks/>
          </p:cNvCxnSpPr>
          <p:nvPr/>
        </p:nvCxnSpPr>
        <p:spPr>
          <a:xfrm>
            <a:off x="4340650" y="4664003"/>
            <a:ext cx="23807" cy="7067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EA0CC37A-524E-485F-82FA-B2F63B6DCF05}"/>
              </a:ext>
            </a:extLst>
          </p:cNvPr>
          <p:cNvCxnSpPr/>
          <p:nvPr/>
        </p:nvCxnSpPr>
        <p:spPr>
          <a:xfrm flipV="1">
            <a:off x="2978886" y="2250623"/>
            <a:ext cx="0" cy="53367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ADCD2AE5-88D0-4FF9-9B4A-2537E4756D18}"/>
              </a:ext>
            </a:extLst>
          </p:cNvPr>
          <p:cNvCxnSpPr>
            <a:cxnSpLocks/>
          </p:cNvCxnSpPr>
          <p:nvPr/>
        </p:nvCxnSpPr>
        <p:spPr>
          <a:xfrm>
            <a:off x="4279439" y="2210321"/>
            <a:ext cx="0" cy="5809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A88BFD4-17D8-46E8-B08C-00075C59E1AB}"/>
                  </a:ext>
                </a:extLst>
              </p:cNvPr>
              <p:cNvSpPr txBox="1"/>
              <p:nvPr/>
            </p:nvSpPr>
            <p:spPr>
              <a:xfrm>
                <a:off x="3060081" y="2147333"/>
                <a:ext cx="59312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pt-BR" sz="135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pt-BR" sz="1350" dirty="0"/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A88BFD4-17D8-46E8-B08C-00075C59E1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0081" y="2147333"/>
                <a:ext cx="593124" cy="507831"/>
              </a:xfrm>
              <a:prstGeom prst="rect">
                <a:avLst/>
              </a:prstGeom>
              <a:blipFill>
                <a:blip r:embed="rId4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6936C76-B3FD-40D1-A562-FB18A1601DB7}"/>
                  </a:ext>
                </a:extLst>
              </p:cNvPr>
              <p:cNvSpPr txBox="1"/>
              <p:nvPr/>
            </p:nvSpPr>
            <p:spPr>
              <a:xfrm>
                <a:off x="4274379" y="2147333"/>
                <a:ext cx="593124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pt-BR" sz="135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pt-BR" sz="1350" dirty="0"/>
                  <a:t> </a:t>
                </a: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56936C76-B3FD-40D1-A562-FB18A1601D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4379" y="2147333"/>
                <a:ext cx="593124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3E783CD-7F73-477B-9E1F-5F1CFF7333BD}"/>
                  </a:ext>
                </a:extLst>
              </p:cNvPr>
              <p:cNvSpPr txBox="1"/>
              <p:nvPr/>
            </p:nvSpPr>
            <p:spPr>
              <a:xfrm>
                <a:off x="5202788" y="2001363"/>
                <a:ext cx="3855372" cy="36340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sz="1350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35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sz="1350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sz="135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pt-BR" sz="135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pt-BR" sz="135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pt-BR" sz="1350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pt-BR" sz="1350" dirty="0"/>
                  <a:t> (produto de fundo)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</m:oMath>
                  </m:oMathPara>
                </a14:m>
                <a:endParaRPr lang="pt-BR" sz="1350" dirty="0">
                  <a:latin typeface="Bookman Old Style" panose="02050604050505020204" pitchFamily="18" charset="0"/>
                </a:endParaRPr>
              </a:p>
              <a:p>
                <a:r>
                  <a:rPr lang="pt-BR" sz="1350" dirty="0">
                    <a:latin typeface="Bookman Old Style" panose="02050604050505020204" pitchFamily="18" charset="0"/>
                  </a:rPr>
                  <a:t/>
                </a:r>
                <a:br>
                  <a:rPr lang="pt-BR" sz="1350" dirty="0">
                    <a:latin typeface="Bookman Old Style" panose="02050604050505020204" pitchFamily="18" charset="0"/>
                  </a:rPr>
                </a:br>
                <a:r>
                  <a:rPr lang="pt-BR" sz="1350" dirty="0">
                    <a:latin typeface="Bookman Old Style" panose="02050604050505020204" pitchFamily="18" charset="0"/>
                  </a:rPr>
                  <a:t>Considerando a fração molar do componente mais volátil: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∗ 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∗ 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pt-BR" sz="1350" dirty="0">
                  <a:latin typeface="Bookman Old Style" panose="0205060405050502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+1 </m:t>
                          </m:r>
                        </m:sub>
                      </m:sSub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∗ 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pt-BR" sz="1350" dirty="0">
                  <a:latin typeface="Bookman Old Style" panose="0205060405050502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∗ </m:t>
                          </m:r>
                        </m:sub>
                      </m:sSub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 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350" dirty="0">
                  <a:latin typeface="Bookman Old Style" panose="020506040505050202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+1 </m:t>
                          </m:r>
                        </m:sub>
                      </m:sSub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∗ 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∗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−(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pt-BR" sz="135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t-BR" sz="135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∗ </m:t>
                          </m:r>
                          <m:r>
                            <a:rPr lang="pt-BR" sz="135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35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pt-BR" sz="135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sz="1350" dirty="0">
                  <a:latin typeface="Bookman Old Style" panose="02050604050505020204" pitchFamily="18" charset="0"/>
                </a:endParaRPr>
              </a:p>
              <a:p>
                <a:endParaRPr lang="pt-BR" sz="1350" dirty="0">
                  <a:latin typeface="Bookman Old Style" panose="0205060405050502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35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m:rPr>
                        <m:nor/>
                      </m:rPr>
                      <a:rPr lang="pt-BR" sz="1350" dirty="0"/>
                      <m:t>=</m:t>
                    </m:r>
                    <m:f>
                      <m:fPr>
                        <m:ctrlPr>
                          <a:rPr lang="pt-BR" sz="135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b="0" i="1" dirty="0" smtClean="0">
                                <a:latin typeface="Cambria Math" panose="02040503050406030204" pitchFamily="18" charset="0"/>
                              </a:rPr>
                              <m:t>∗ </m:t>
                            </m:r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pt-BR" sz="1350" i="1" dirty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pt-BR" sz="135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35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135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35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den>
                    </m:f>
                    <m:r>
                      <a:rPr lang="pt-BR" sz="1350" i="1" dirty="0">
                        <a:latin typeface="Cambria Math" panose="02040503050406030204" pitchFamily="18" charset="0"/>
                      </a:rPr>
                      <m:t> →</m:t>
                    </m:r>
                  </m:oMath>
                </a14:m>
                <a:r>
                  <a:rPr lang="pt-BR" sz="1350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135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1350" i="1" dirty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pt-BR" sz="1350" i="1" dirty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pt-BR" sz="1350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pt-BR" sz="1350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pt-BR" sz="135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b="0" i="1" dirty="0" smtClean="0">
                                <a:latin typeface="Cambria Math" panose="02040503050406030204" pitchFamily="18" charset="0"/>
                              </a:rPr>
                              <m:t>∗ </m:t>
                            </m:r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b="0" i="1" dirty="0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den>
                    </m:f>
                    <m:r>
                      <a:rPr lang="pt-BR" sz="1350" b="0" i="1" dirty="0" smtClean="0">
                        <a:latin typeface="Cambria Math" panose="02040503050406030204" pitchFamily="18" charset="0"/>
                      </a:rPr>
                      <m:t>−(</m:t>
                    </m:r>
                    <m:f>
                      <m:fPr>
                        <m:ctrlPr>
                          <a:rPr lang="pt-BR" sz="135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t-BR" sz="1350" i="1" dirty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pt-BR" sz="1350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pt-BR" sz="1350" b="0" i="1" dirty="0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sz="135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pt-BR" sz="1350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pt-BR" sz="1350" i="1" dirty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pt-BR" sz="135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pt-BR" sz="1350" dirty="0"/>
              </a:p>
            </p:txBody>
          </p:sp>
        </mc:Choice>
        <mc:Fallback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63E783CD-7F73-477B-9E1F-5F1CFF7333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788" y="2001363"/>
                <a:ext cx="3855372" cy="3634008"/>
              </a:xfrm>
              <a:prstGeom prst="rect">
                <a:avLst/>
              </a:prstGeom>
              <a:blipFill>
                <a:blip r:embed="rId6"/>
                <a:stretch>
                  <a:fillRect l="-3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6636918" y="5890352"/>
            <a:ext cx="8290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Font typeface="Arial" charset="0"/>
              <a:buNone/>
            </a:pPr>
            <a:r>
              <a:rPr lang="pt-BR" dirty="0">
                <a:latin typeface="Bookman Old Style" panose="02050604050505020204" pitchFamily="18" charset="0"/>
              </a:rPr>
              <a:t>(</a:t>
            </a:r>
            <a:r>
              <a:rPr lang="pt-BR" dirty="0" smtClean="0">
                <a:latin typeface="Bookman Old Style" panose="02050604050505020204" pitchFamily="18" charset="0"/>
              </a:rPr>
              <a:t>LOD)</a:t>
            </a:r>
            <a:endParaRPr lang="pt-B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4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ívico">
  <a:themeElements>
    <a:clrScheme name="Cívico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ívico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ívico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11020</TotalTime>
  <Words>1240</Words>
  <Application>Microsoft Office PowerPoint</Application>
  <PresentationFormat>Apresentação na tela (4:3)</PresentationFormat>
  <Paragraphs>212</Paragraphs>
  <Slides>29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2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44" baseType="lpstr">
      <vt:lpstr>Arial</vt:lpstr>
      <vt:lpstr>Batang</vt:lpstr>
      <vt:lpstr>Bookman Old Style</vt:lpstr>
      <vt:lpstr>Calibri</vt:lpstr>
      <vt:lpstr>Cambria Math</vt:lpstr>
      <vt:lpstr>Comic Sans MS</vt:lpstr>
      <vt:lpstr>Constantia</vt:lpstr>
      <vt:lpstr>Georgia</vt:lpstr>
      <vt:lpstr>Symbol</vt:lpstr>
      <vt:lpstr>Times New Roman</vt:lpstr>
      <vt:lpstr>Wingdings</vt:lpstr>
      <vt:lpstr>Wingdings 2</vt:lpstr>
      <vt:lpstr>Tema do Office</vt:lpstr>
      <vt:lpstr>Cívico</vt:lpstr>
      <vt:lpstr>Microsoft Equation 3.0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Simone</dc:creator>
  <cp:lastModifiedBy>Simone</cp:lastModifiedBy>
  <cp:revision>478</cp:revision>
  <dcterms:created xsi:type="dcterms:W3CDTF">2010-07-26T12:13:06Z</dcterms:created>
  <dcterms:modified xsi:type="dcterms:W3CDTF">2020-09-24T23:40:36Z</dcterms:modified>
</cp:coreProperties>
</file>