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3" r:id="rId17"/>
    <p:sldId id="290" r:id="rId18"/>
    <p:sldId id="291" r:id="rId19"/>
    <p:sldId id="292" r:id="rId20"/>
    <p:sldId id="276" r:id="rId21"/>
    <p:sldId id="270" r:id="rId22"/>
    <p:sldId id="274" r:id="rId23"/>
    <p:sldId id="275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3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7F82FB-4623-4A9F-A4BA-8948F0AAE8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567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E43B8-911D-4120-B564-B3B9B204FC27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36394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E2A1D-2F19-4F42-A2EA-A7BC571FD244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94312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9F884-9971-4EE3-9DF3-5A0BD5080FE5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6130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53DA7-0708-47BD-B2E1-BEA8381B031B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77260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77085-44D6-4D6D-9625-466DD9AF35DF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02979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6F82C-2718-4CA5-A5C8-41BB78038301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04381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900AB-5B64-46E5-B294-4909352E9E4E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12416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D9A6-527E-4757-AE6E-75A9F34C845E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93855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4CB58-98E2-4515-9241-D8AB67489CFF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22659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297C3-2342-4D81-95FF-FC15D43EE0C7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82746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17C8A-D5D4-445F-A688-A63AB7C2DCA2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8347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29590-CF68-4F86-A04D-68942BE078D7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40074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96123-1295-47DB-AD22-2B1E20DECFA6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6669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8CA7D-D732-4327-B226-7940FC542CD1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07198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2EE4A-6B0A-434A-9DA7-58AFDF45ADA6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72348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14128-5C16-4381-8F21-D259AB2CAFBD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30162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35FC4-42C9-4CA6-83A8-4D4D39D54158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80557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5FBC3-B835-4F36-8156-723D70D9AAC8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58617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1EC36-809C-4C73-B967-02AC27F62164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014207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FCF99-D98B-43EF-9F50-B7B66925A02D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433402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3B4F7-2B98-4963-8CF2-A82634EA6661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787614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ACFB6-48BB-4038-A7CE-54793998DDAC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630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B7F52-5DB9-4163-B2EF-1C429A5899B0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358188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EEB4B6-9E41-4D83-B0D6-A64E0E7BB9C2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86737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262B8-D286-4CE1-A1A3-C02A3B62EFBB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507492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8FA21-5960-40D6-B248-FC51F9B54CC3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9671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554BC-E069-4E3C-90C5-85CDE68DB52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1449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2EC4A-856B-44BA-A7AC-4751D6C3EAAA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526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313BC-E8CF-4F86-ADA2-A490DE6B8A1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00616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6109E-1A21-4B33-9CF5-0018AF9CDA1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99796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ABC1E-B530-41D0-AC29-4BEADCDC238E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5148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C6A7D-05D3-476F-A6F0-E6F877AA5CB8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7769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7D19-5980-461E-BE40-43499E1DAB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28E6-1B12-4B80-9720-59112AF5D6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7D7B3-9943-4AD6-970D-4B40A2DA2E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4704-C67F-4C2E-A85E-DF03C1C585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4C38-77A2-4DA1-B28C-FE094D2330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71BB7-4689-492A-A04B-FD0DB973E5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3261-C613-4148-BF51-8BA2E1C18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FCC0-9790-4836-A279-234E38D771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1C72E-246C-4F95-B8F3-220EE0CB5B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AF20-01C6-4C6D-93E1-4884B370BB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B27E-615B-4054-8D51-2CB00364C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89A1-43B8-4867-9891-940F5D428D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B5C2-036D-45C7-94E2-D64476FBDE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3F63459-2F69-46B6-A72B-D3C074052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/>
              <a:t>Indicadores epidemiológicos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5949950"/>
            <a:ext cx="3827462" cy="460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smtClean="0"/>
              <a:t>Prof. Altacílio Nunes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Coeficientes de Mortalidade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4950"/>
            <a:ext cx="8534400" cy="4876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Coefic. mortalidade geral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  <a:p>
            <a:pPr algn="just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Coefic. mortalidade geral por causas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  <a:p>
            <a:pPr algn="just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Coefic. mortalidade materna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  <a:p>
            <a:pPr algn="just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Coefic. mortalidade infantil</a:t>
            </a:r>
          </a:p>
          <a:p>
            <a:pPr eaLnBrk="1" hangingPunct="1">
              <a:defRPr/>
            </a:pPr>
            <a:endParaRPr lang="pt-BR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 Geral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FFFF00"/>
                </a:solidFill>
              </a:rPr>
              <a:t>Probabilidade de qualquer pessoa da população tem de morrer, em determinado local e ano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               Nº de óbitos totais no tempo X e local Y    x 10</a:t>
            </a:r>
            <a:r>
              <a:rPr lang="pt-BR" sz="2400" baseline="30000" dirty="0" smtClean="0">
                <a:solidFill>
                  <a:srgbClr val="FFFF00"/>
                </a:solidFill>
              </a:rPr>
              <a:t>n                         </a:t>
            </a:r>
            <a:r>
              <a:rPr lang="pt-BR" sz="2400" dirty="0" smtClean="0">
                <a:solidFill>
                  <a:srgbClr val="FFFF00"/>
                </a:solidFill>
              </a:rPr>
              <a:t>população na mesma área e período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sz="2400" baseline="30000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sz="2400" baseline="30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pt-BR" dirty="0" smtClean="0">
                <a:solidFill>
                  <a:srgbClr val="FFFF00"/>
                </a:solidFill>
              </a:rPr>
              <a:t>Brasil: 5,7/1000  </a:t>
            </a:r>
            <a:r>
              <a:rPr lang="pt-BR" dirty="0" smtClean="0">
                <a:solidFill>
                  <a:srgbClr val="FFFF00"/>
                </a:solidFill>
              </a:rPr>
              <a:t>(2016)</a:t>
            </a:r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133600" y="4191000"/>
            <a:ext cx="5029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 por Causas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800" dirty="0" smtClean="0">
                <a:solidFill>
                  <a:srgbClr val="FFFF00"/>
                </a:solidFill>
              </a:rPr>
              <a:t>Risco que uma pessoa de determinada população tem de morrer por uma determinada doença ou agrupamento de doenças;</a:t>
            </a:r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FFFF00"/>
                </a:solidFill>
              </a:rPr>
              <a:t>    </a:t>
            </a:r>
            <a:r>
              <a:rPr lang="pt-BR" sz="2400" dirty="0" smtClean="0">
                <a:solidFill>
                  <a:srgbClr val="FFFF00"/>
                </a:solidFill>
              </a:rPr>
              <a:t>Nº de óbitos por tal doença no tempo X e local Y   x 10</a:t>
            </a:r>
            <a:r>
              <a:rPr lang="pt-BR" sz="2400" baseline="30000" dirty="0" smtClean="0">
                <a:solidFill>
                  <a:srgbClr val="FFFF00"/>
                </a:solidFill>
              </a:rPr>
              <a:t>n</a:t>
            </a:r>
            <a:r>
              <a:rPr lang="pt-BR" sz="2400" dirty="0" smtClean="0">
                <a:solidFill>
                  <a:srgbClr val="FFFF00"/>
                </a:solidFill>
              </a:rPr>
              <a:t> população na mesma área e período</a:t>
            </a:r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pt-BR" sz="2800" dirty="0" smtClean="0">
                <a:solidFill>
                  <a:srgbClr val="FFFF00"/>
                </a:solidFill>
              </a:rPr>
              <a:t>Mortalidade por causas do ap. circulatório: 1,5/1000   </a:t>
            </a:r>
            <a:r>
              <a:rPr lang="pt-BR" sz="2800" dirty="0" smtClean="0">
                <a:solidFill>
                  <a:srgbClr val="FFFF00"/>
                </a:solidFill>
              </a:rPr>
              <a:t>(2016)</a:t>
            </a:r>
            <a:endParaRPr lang="pt-BR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2400" dirty="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371600" y="3962400"/>
            <a:ext cx="594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FF9933"/>
                </a:solidFill>
              </a:rPr>
              <a:t>Óbitos –cinco principais causas no ano de </a:t>
            </a:r>
            <a:r>
              <a:rPr lang="pt-BR" sz="3200" b="1" dirty="0" smtClean="0">
                <a:solidFill>
                  <a:srgbClr val="FF9933"/>
                </a:solidFill>
              </a:rPr>
              <a:t>2016 </a:t>
            </a:r>
            <a:r>
              <a:rPr lang="pt-BR" sz="3200" b="1" dirty="0" smtClean="0">
                <a:solidFill>
                  <a:srgbClr val="FF9933"/>
                </a:solidFill>
              </a:rPr>
              <a:t>(Brasil)</a:t>
            </a:r>
          </a:p>
        </p:txBody>
      </p:sp>
      <p:graphicFrame>
        <p:nvGraphicFramePr>
          <p:cNvPr id="18469" name="Group 37"/>
          <p:cNvGraphicFramePr>
            <a:graphicFrameLocks noGrp="1"/>
          </p:cNvGraphicFramePr>
          <p:nvPr>
            <p:ph type="tbl" idx="1"/>
          </p:nvPr>
        </p:nvGraphicFramePr>
        <p:xfrm>
          <a:off x="685800" y="1641475"/>
          <a:ext cx="7772400" cy="4616133"/>
        </p:xfrm>
        <a:graphic>
          <a:graphicData uri="http://schemas.openxmlformats.org/drawingml/2006/table">
            <a:tbl>
              <a:tblPr/>
              <a:tblGrid>
                <a:gridCol w="6248400"/>
                <a:gridCol w="15240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Doenças do Aparelho Circulatório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249.882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Sintomas, sinais e achados anormais clínicos e laboratoriais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137.039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Causas externas de morbidade e mortalidade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119.156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Neoplasias 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103.408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Doenças do Aparelho Respiratório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88.435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908.882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8" name="Text Box 36"/>
          <p:cNvSpPr txBox="1">
            <a:spLocks noChangeArrowheads="1"/>
          </p:cNvSpPr>
          <p:nvPr/>
        </p:nvSpPr>
        <p:spPr bwMode="auto">
          <a:xfrm>
            <a:off x="762000" y="6324600"/>
            <a:ext cx="15240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Times New Roman" pitchFamily="18" charset="0"/>
              </a:rPr>
              <a:t>SUS, </a:t>
            </a:r>
            <a:r>
              <a:rPr lang="pt-BR" sz="1600" dirty="0" smtClean="0">
                <a:latin typeface="Times New Roman" pitchFamily="18" charset="0"/>
              </a:rPr>
              <a:t>2016</a:t>
            </a:r>
            <a:endParaRPr lang="pt-BR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smtClean="0">
                <a:solidFill>
                  <a:srgbClr val="FF9933"/>
                </a:solidFill>
              </a:rPr>
              <a:t>Coeficientes de Mortalidade Infantis</a:t>
            </a:r>
            <a:r>
              <a:rPr lang="pt-BR" smtClean="0">
                <a:solidFill>
                  <a:srgbClr val="FF9933"/>
                </a:solidFill>
              </a:rPr>
              <a:t> 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6576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193800" y="2614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7912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8153400" cy="5614988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pt-BR" sz="1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endParaRPr lang="pt-BR" sz="1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Perinatal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22ªsem                   DN          7 dias           28 dias                          1 ano</a:t>
            </a:r>
          </a:p>
          <a:p>
            <a:pPr algn="ctr" eaLnBrk="0" hangingPunct="0"/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Precoce       Tardia             Pós-Neonatal</a:t>
            </a:r>
          </a:p>
          <a:p>
            <a:pPr algn="ctr" eaLnBrk="0" hangingPunct="0"/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Neonatal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</a:p>
          <a:p>
            <a:pPr eaLnBrk="0" hangingPunct="0"/>
            <a:r>
              <a:rPr lang="pt-BR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pt-BR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Infantil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5240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004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 rot="5381880">
            <a:off x="2781300" y="1331913"/>
            <a:ext cx="152400" cy="2667000"/>
          </a:xfrm>
          <a:prstGeom prst="leftBrace">
            <a:avLst>
              <a:gd name="adj1" fmla="val 1458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524000" y="3276600"/>
            <a:ext cx="6172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6962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1910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2" name="AutoShape 14"/>
          <p:cNvSpPr>
            <a:spLocks/>
          </p:cNvSpPr>
          <p:nvPr/>
        </p:nvSpPr>
        <p:spPr bwMode="auto">
          <a:xfrm rot="-5400000">
            <a:off x="3619500" y="3162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724400" y="30480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 rot="-5400000">
            <a:off x="6438900" y="2552700"/>
            <a:ext cx="228600" cy="2286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 rot="-5373696">
            <a:off x="4191000" y="3276600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 rot="-5367404">
            <a:off x="5257800" y="3044825"/>
            <a:ext cx="342900" cy="44577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 Infantil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Probabilidade que uma criança nascida viva tem de morrer antes de completar 1 ano de idade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CMI = óbitos &lt; 1 ano        . 10 </a:t>
            </a:r>
            <a:r>
              <a:rPr lang="pt-BR" sz="2000" baseline="30000" dirty="0" smtClean="0">
                <a:solidFill>
                  <a:srgbClr val="FFFF00"/>
                </a:solidFill>
              </a:rPr>
              <a:t>3</a:t>
            </a:r>
            <a:r>
              <a:rPr lang="pt-BR" sz="20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          NV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pt-BR" sz="2000" dirty="0" smtClean="0">
                <a:solidFill>
                  <a:srgbClr val="FF3300"/>
                </a:solidFill>
              </a:rPr>
              <a:t>Indicador sensível que permite avaliar as condições de vida e saúde de uma comunidade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Brasil </a:t>
            </a:r>
            <a:r>
              <a:rPr lang="pt-BR" sz="2000" dirty="0" smtClean="0">
                <a:solidFill>
                  <a:srgbClr val="FFFF00"/>
                </a:solidFill>
              </a:rPr>
              <a:t>(2016): 18/1.000</a:t>
            </a:r>
            <a:endParaRPr lang="pt-BR" sz="2000" dirty="0" smtClean="0">
              <a:solidFill>
                <a:srgbClr val="FFFF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258888" y="32845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FF9933"/>
                </a:solidFill>
              </a:rPr>
              <a:t>Coeficiente de Mortalidade Infantil </a:t>
            </a:r>
            <a:br>
              <a:rPr lang="pt-BR" sz="3600" b="1" dirty="0" smtClean="0">
                <a:solidFill>
                  <a:srgbClr val="FF9933"/>
                </a:solidFill>
              </a:rPr>
            </a:br>
            <a:r>
              <a:rPr lang="pt-BR" sz="3600" b="1" dirty="0" smtClean="0">
                <a:solidFill>
                  <a:srgbClr val="FF9933"/>
                </a:solidFill>
              </a:rPr>
              <a:t>(por 1000 </a:t>
            </a:r>
            <a:r>
              <a:rPr lang="pt-BR" sz="3600" b="1" dirty="0" err="1" smtClean="0">
                <a:solidFill>
                  <a:srgbClr val="FF9933"/>
                </a:solidFill>
              </a:rPr>
              <a:t>nv</a:t>
            </a:r>
            <a:r>
              <a:rPr lang="pt-BR" sz="3600" b="1" dirty="0" smtClean="0">
                <a:solidFill>
                  <a:srgbClr val="FF9933"/>
                </a:solidFill>
              </a:rPr>
              <a:t>) - </a:t>
            </a:r>
            <a:r>
              <a:rPr lang="pt-BR" sz="3600" b="1" dirty="0" smtClean="0">
                <a:solidFill>
                  <a:srgbClr val="FF9933"/>
                </a:solidFill>
              </a:rPr>
              <a:t>2016</a:t>
            </a:r>
            <a:r>
              <a:rPr lang="pt-BR" dirty="0" smtClean="0"/>
              <a:t> </a:t>
            </a:r>
            <a:endParaRPr lang="pt-BR" dirty="0" smtClean="0"/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80833702"/>
              </p:ext>
            </p:extLst>
          </p:nvPr>
        </p:nvGraphicFramePr>
        <p:xfrm>
          <a:off x="457200" y="2100263"/>
          <a:ext cx="8229600" cy="3810000"/>
        </p:xfrm>
        <a:graphic>
          <a:graphicData uri="http://schemas.openxmlformats.org/drawingml/2006/table">
            <a:tbl>
              <a:tblPr/>
              <a:tblGrid>
                <a:gridCol w="6373813"/>
                <a:gridCol w="185578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Suécia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Estados Unidos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Itália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Costa Rica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Argentina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México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0" name="Text Box 36"/>
          <p:cNvSpPr txBox="1">
            <a:spLocks noChangeArrowheads="1"/>
          </p:cNvSpPr>
          <p:nvPr/>
        </p:nvSpPr>
        <p:spPr bwMode="auto">
          <a:xfrm>
            <a:off x="762000" y="6172200"/>
            <a:ext cx="22860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Times New Roman" pitchFamily="18" charset="0"/>
              </a:rPr>
              <a:t>Banco Mundial, </a:t>
            </a:r>
            <a:r>
              <a:rPr lang="pt-BR" sz="1600" dirty="0" smtClean="0">
                <a:latin typeface="Times New Roman" pitchFamily="18" charset="0"/>
              </a:rPr>
              <a:t>2016</a:t>
            </a:r>
            <a:endParaRPr lang="pt-BR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 Neonatal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800" smtClean="0">
                <a:solidFill>
                  <a:srgbClr val="FFFF00"/>
                </a:solidFill>
              </a:rPr>
              <a:t>Probabilidade que uma criança nascida viva tem de morrer antes de completar 28 dias de vida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CMN = óbitos (0-27d)        . 10 </a:t>
            </a:r>
            <a:r>
              <a:rPr lang="pt-BR" sz="2800" baseline="30000" smtClean="0">
                <a:solidFill>
                  <a:srgbClr val="FFFF00"/>
                </a:solidFill>
              </a:rPr>
              <a:t>3</a:t>
            </a:r>
            <a:r>
              <a:rPr lang="pt-BR" sz="280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              NV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763713" y="38608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</a:t>
            </a:r>
            <a:br>
              <a:rPr lang="pt-BR" sz="4000" b="1" smtClean="0">
                <a:solidFill>
                  <a:srgbClr val="FF9933"/>
                </a:solidFill>
              </a:rPr>
            </a:br>
            <a:r>
              <a:rPr lang="pt-BR" sz="4000" b="1" smtClean="0">
                <a:solidFill>
                  <a:srgbClr val="FF9933"/>
                </a:solidFill>
              </a:rPr>
              <a:t> Pós-neonatal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800" smtClean="0">
                <a:solidFill>
                  <a:srgbClr val="FFFF00"/>
                </a:solidFill>
              </a:rPr>
              <a:t>Probabilidade que uma criança nascida viva tem de morrer entre 28 dias e 1 ano de  idade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CMPN = óbitos (28d-1a)     . 10 </a:t>
            </a:r>
            <a:r>
              <a:rPr lang="pt-BR" sz="2800" baseline="30000" smtClean="0">
                <a:solidFill>
                  <a:srgbClr val="FFFF00"/>
                </a:solidFill>
              </a:rPr>
              <a:t>3</a:t>
            </a:r>
            <a:r>
              <a:rPr lang="pt-BR" sz="280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                 NV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79613" y="38608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</a:t>
            </a:r>
            <a:br>
              <a:rPr lang="pt-BR" sz="4000" b="1" smtClean="0">
                <a:solidFill>
                  <a:srgbClr val="FF9933"/>
                </a:solidFill>
              </a:rPr>
            </a:br>
            <a:r>
              <a:rPr lang="pt-BR" sz="4000" b="1" smtClean="0">
                <a:solidFill>
                  <a:srgbClr val="FF9933"/>
                </a:solidFill>
              </a:rPr>
              <a:t> Perinatal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800" smtClean="0">
                <a:solidFill>
                  <a:srgbClr val="FFFF00"/>
                </a:solidFill>
              </a:rPr>
              <a:t>Probabilidade que uma criança nascida viva tem de morrer entre 22 sem de gestação e 6 dias de  vida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CMP =     óbitos perinatais     . 10 </a:t>
            </a:r>
            <a:r>
              <a:rPr lang="pt-BR" sz="2800" baseline="30000" smtClean="0">
                <a:solidFill>
                  <a:srgbClr val="FFFF00"/>
                </a:solidFill>
              </a:rPr>
              <a:t>3</a:t>
            </a:r>
            <a:r>
              <a:rPr lang="pt-BR" sz="280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pt-BR" sz="2800" smtClean="0">
                <a:solidFill>
                  <a:srgbClr val="FFFF00"/>
                </a:solidFill>
              </a:rPr>
              <a:t>                 Perdas fetais + NV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mtClean="0">
              <a:solidFill>
                <a:srgbClr val="FFFF00"/>
              </a:solidFill>
            </a:endParaRP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051050" y="4437063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8263"/>
            <a:ext cx="8229600" cy="2836862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Indicador 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Capacidade de revelar um determinado aspecto da situação de saúde-doença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São construídos a partir de observações principalmente quantitativas</a:t>
            </a:r>
          </a:p>
          <a:p>
            <a:pPr lvl="1" eaLnBrk="1" hangingPunct="1">
              <a:defRPr/>
            </a:pPr>
            <a:endParaRPr lang="pt-BR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FF9933"/>
                </a:solidFill>
              </a:rPr>
              <a:t>Óbitos totais no Brasil em menores de</a:t>
            </a:r>
            <a:br>
              <a:rPr lang="pt-BR" sz="3200" b="1" dirty="0" smtClean="0">
                <a:solidFill>
                  <a:srgbClr val="FF9933"/>
                </a:solidFill>
              </a:rPr>
            </a:br>
            <a:r>
              <a:rPr lang="pt-BR" sz="3200" b="1" dirty="0" smtClean="0">
                <a:solidFill>
                  <a:srgbClr val="FF9933"/>
                </a:solidFill>
              </a:rPr>
              <a:t> 1 ano </a:t>
            </a:r>
            <a:r>
              <a:rPr lang="pt-BR" sz="3200" b="1" dirty="0" smtClean="0">
                <a:solidFill>
                  <a:srgbClr val="FF9933"/>
                </a:solidFill>
              </a:rPr>
              <a:t>(2016)</a:t>
            </a:r>
            <a:endParaRPr lang="pt-BR" sz="3200" b="1" dirty="0" smtClean="0">
              <a:solidFill>
                <a:srgbClr val="FF9933"/>
              </a:solidFill>
            </a:endParaRP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2178050"/>
          <a:ext cx="8229600" cy="3733800"/>
        </p:xfrm>
        <a:graphic>
          <a:graphicData uri="http://schemas.openxmlformats.org/drawingml/2006/table">
            <a:tbl>
              <a:tblPr/>
              <a:tblGrid>
                <a:gridCol w="6292850"/>
                <a:gridCol w="1936750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 a 6 dias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 a 27 dias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9.026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 dias a 11 meses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30.760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Menor de 1 ano (ign)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3" name="Text Box 31"/>
          <p:cNvSpPr txBox="1">
            <a:spLocks noChangeArrowheads="1"/>
          </p:cNvSpPr>
          <p:nvPr/>
        </p:nvSpPr>
        <p:spPr bwMode="auto">
          <a:xfrm>
            <a:off x="914400" y="6172200"/>
            <a:ext cx="1447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23574" name="Text Box 32"/>
          <p:cNvSpPr txBox="1">
            <a:spLocks noChangeArrowheads="1"/>
          </p:cNvSpPr>
          <p:nvPr/>
        </p:nvSpPr>
        <p:spPr bwMode="auto">
          <a:xfrm>
            <a:off x="914400" y="6096000"/>
            <a:ext cx="16002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Times New Roman" pitchFamily="18" charset="0"/>
              </a:rPr>
              <a:t>SUS, </a:t>
            </a:r>
            <a:r>
              <a:rPr lang="pt-BR" sz="1600" dirty="0" smtClean="0">
                <a:latin typeface="Times New Roman" pitchFamily="18" charset="0"/>
              </a:rPr>
              <a:t>2016</a:t>
            </a:r>
            <a:endParaRPr lang="pt-BR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Coeficientes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Coeficiente de letalidade</a:t>
            </a:r>
          </a:p>
          <a:p>
            <a:pPr lvl="1" eaLnBrk="1" hangingPunct="1">
              <a:defRPr/>
            </a:pPr>
            <a:endParaRPr lang="pt-BR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pt-BR" smtClean="0">
                <a:solidFill>
                  <a:srgbClr val="FFFF00"/>
                </a:solidFill>
              </a:rPr>
              <a:t>Risco de morrer (pessoa doente)</a:t>
            </a:r>
          </a:p>
          <a:p>
            <a:pPr lvl="1" eaLnBrk="1" hangingPunct="1">
              <a:defRPr/>
            </a:pPr>
            <a:endParaRPr lang="pt-BR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Coef.    =    nº óbitos determinada doença </a:t>
            </a:r>
          </a:p>
          <a:p>
            <a:pPr lvl="1" eaLnBrk="1" hangingPunct="1">
              <a:buFontTx/>
              <a:buNone/>
              <a:defRPr/>
            </a:pPr>
            <a:r>
              <a:rPr lang="pt-BR" smtClean="0">
                <a:solidFill>
                  <a:srgbClr val="FFFF00"/>
                </a:solidFill>
              </a:rPr>
              <a:t>                         nº acometidos pela doença</a:t>
            </a:r>
          </a:p>
          <a:p>
            <a:pPr lvl="1" eaLnBrk="1" hangingPunct="1">
              <a:defRPr/>
            </a:pPr>
            <a:endParaRPr lang="pt-BR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971800" y="4267200"/>
            <a:ext cx="4648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9933"/>
                </a:solidFill>
              </a:rPr>
              <a:t>Coeficiente de Mortalidade Materna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mtClean="0"/>
              <a:t>Mortes de mulheres - causas relativas à gravidez, parto e puerpério (causas maternas)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mtClean="0"/>
              <a:t>Objetiva-se medir o risco de morte por estas causas, avaliando a cobertura e qualidade da </a:t>
            </a:r>
            <a:r>
              <a:rPr lang="pt-BR" smtClean="0">
                <a:effectLst/>
              </a:rPr>
              <a:t>assistência prestada à mulher neste período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smtClean="0"/>
              <a:t>      </a:t>
            </a:r>
            <a:r>
              <a:rPr lang="pt-BR" sz="2800" u="sng" smtClean="0">
                <a:effectLst/>
              </a:rPr>
              <a:t>Nº de óbitos por causas maternas    x 10</a:t>
            </a:r>
            <a:r>
              <a:rPr lang="pt-BR" sz="2800" u="sng" baseline="30000" smtClean="0">
                <a:effectLst/>
              </a:rPr>
              <a:t>n</a:t>
            </a:r>
            <a:r>
              <a:rPr lang="pt-BR" sz="2800" baseline="30000" smtClean="0"/>
              <a:t> </a:t>
            </a:r>
            <a:r>
              <a:rPr lang="pt-BR" sz="2800" smtClean="0"/>
              <a:t>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smtClean="0">
                <a:effectLst/>
              </a:rPr>
              <a:t>nascidos vivos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FF9933"/>
                </a:solidFill>
              </a:rPr>
              <a:t>Coeficiente de Mortalidade Materna </a:t>
            </a:r>
            <a:br>
              <a:rPr lang="pt-BR" sz="3600" b="1" dirty="0" smtClean="0">
                <a:solidFill>
                  <a:srgbClr val="FF9933"/>
                </a:solidFill>
              </a:rPr>
            </a:br>
            <a:r>
              <a:rPr lang="pt-BR" sz="3600" b="1" dirty="0" smtClean="0">
                <a:solidFill>
                  <a:srgbClr val="FF9933"/>
                </a:solidFill>
              </a:rPr>
              <a:t>(por 100.000 </a:t>
            </a:r>
            <a:r>
              <a:rPr lang="pt-BR" sz="3600" b="1" dirty="0" err="1" smtClean="0">
                <a:solidFill>
                  <a:srgbClr val="FF9933"/>
                </a:solidFill>
              </a:rPr>
              <a:t>nv</a:t>
            </a:r>
            <a:r>
              <a:rPr lang="pt-BR" sz="3600" b="1" dirty="0" smtClean="0">
                <a:solidFill>
                  <a:srgbClr val="FF9933"/>
                </a:solidFill>
              </a:rPr>
              <a:t>) - </a:t>
            </a:r>
            <a:r>
              <a:rPr lang="pt-BR" sz="3600" b="1" dirty="0" smtClean="0">
                <a:solidFill>
                  <a:srgbClr val="FF9933"/>
                </a:solidFill>
              </a:rPr>
              <a:t>2016</a:t>
            </a:r>
            <a:endParaRPr lang="pt-BR" sz="3600" b="1" dirty="0" smtClean="0">
              <a:solidFill>
                <a:srgbClr val="FF9933"/>
              </a:solidFill>
            </a:endParaRP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232313"/>
              </p:ext>
            </p:extLst>
          </p:nvPr>
        </p:nvGraphicFramePr>
        <p:xfrm>
          <a:off x="457200" y="1635125"/>
          <a:ext cx="8229600" cy="4191000"/>
        </p:xfrm>
        <a:graphic>
          <a:graphicData uri="http://schemas.openxmlformats.org/drawingml/2006/table">
            <a:tbl>
              <a:tblPr/>
              <a:tblGrid>
                <a:gridCol w="6292850"/>
                <a:gridCol w="193675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Suécia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Estados Unidos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Itália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Costa Rica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Cuba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Brasil  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(2016)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31,0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8" name="Text Box 36"/>
          <p:cNvSpPr txBox="1">
            <a:spLocks noChangeArrowheads="1"/>
          </p:cNvSpPr>
          <p:nvPr/>
        </p:nvSpPr>
        <p:spPr bwMode="auto">
          <a:xfrm>
            <a:off x="838200" y="5867400"/>
            <a:ext cx="2819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 err="1">
                <a:latin typeface="Times New Roman" pitchFamily="18" charset="0"/>
              </a:rPr>
              <a:t>Laurenti</a:t>
            </a:r>
            <a:r>
              <a:rPr lang="pt-BR" sz="1600" dirty="0">
                <a:latin typeface="Times New Roman" pitchFamily="18" charset="0"/>
              </a:rPr>
              <a:t> et </a:t>
            </a:r>
            <a:r>
              <a:rPr lang="pt-BR" sz="1600" dirty="0" err="1">
                <a:latin typeface="Times New Roman" pitchFamily="18" charset="0"/>
              </a:rPr>
              <a:t>alli</a:t>
            </a:r>
            <a:r>
              <a:rPr lang="pt-BR" sz="1600" dirty="0">
                <a:latin typeface="Times New Roman" pitchFamily="18" charset="0"/>
              </a:rPr>
              <a:t>, </a:t>
            </a:r>
            <a:r>
              <a:rPr lang="pt-BR" sz="1600" dirty="0" smtClean="0">
                <a:latin typeface="Times New Roman" pitchFamily="18" charset="0"/>
              </a:rPr>
              <a:t>2016 </a:t>
            </a:r>
            <a:r>
              <a:rPr lang="pt-BR" sz="1600" dirty="0">
                <a:latin typeface="Times New Roman" pitchFamily="18" charset="0"/>
              </a:rPr>
              <a:t>(adaptado)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Indicadores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800" smtClean="0"/>
              <a:t>Mortalidade Infantil Proporcional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pt-BR" sz="280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sz="2800" smtClean="0"/>
              <a:t>Swaroop-Uemura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pt-BR" sz="280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sz="2800" smtClean="0"/>
              <a:t>Curva de Nelson Moraes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pt-BR" sz="280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sz="2800" smtClean="0"/>
              <a:t>Quantificação de Guedes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Mortalidade Infantil Proporcional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2400" smtClean="0"/>
              <a:t>               Nº de óbitos em menores de 1 ano       x 100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2400" smtClean="0"/>
              <a:t>Nº de óbitos em todas as idades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sz="2400" smtClean="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362200" y="2057400"/>
            <a:ext cx="426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31771" name="Group 27"/>
          <p:cNvGraphicFramePr>
            <a:graphicFrameLocks noGrp="1"/>
          </p:cNvGraphicFramePr>
          <p:nvPr/>
        </p:nvGraphicFramePr>
        <p:xfrm>
          <a:off x="1066800" y="3124200"/>
          <a:ext cx="6934200" cy="1953006"/>
        </p:xfrm>
        <a:graphic>
          <a:graphicData uri="http://schemas.openxmlformats.org/drawingml/2006/table">
            <a:tbl>
              <a:tblPr/>
              <a:tblGrid>
                <a:gridCol w="1992313"/>
                <a:gridCol w="1081087"/>
                <a:gridCol w="1281113"/>
                <a:gridCol w="1370012"/>
                <a:gridCol w="1209675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País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Brasil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(1996)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Suécia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(1995)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Japão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(1995)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EUA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(1995)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Mort. inf. proporcional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Indicador de Swaroop-Uemura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Mortalidade proporcional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Mede a porcentagem de pessoas que morrem com 50 anos ou mais, em relação ao total de óbitos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smtClean="0"/>
              <a:t>     </a:t>
            </a:r>
            <a:r>
              <a:rPr lang="pt-BR" sz="2800" u="sng" smtClean="0"/>
              <a:t>Nº de óbitos em pessoas de </a:t>
            </a:r>
            <a:r>
              <a:rPr lang="pt-BR" sz="2800" u="sng" smtClean="0">
                <a:sym typeface="Symbol" pitchFamily="18" charset="2"/>
              </a:rPr>
              <a:t> </a:t>
            </a:r>
            <a:r>
              <a:rPr lang="pt-BR" sz="2800" u="sng" smtClean="0"/>
              <a:t>50 anos</a:t>
            </a:r>
            <a:r>
              <a:rPr lang="pt-BR" sz="2800" smtClean="0"/>
              <a:t>  x 100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smtClean="0"/>
              <a:t>				Total de óbitos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smtClean="0"/>
              <a:t>    </a:t>
            </a:r>
            <a:r>
              <a:rPr lang="pt-BR" sz="2800" b="1" smtClean="0">
                <a:solidFill>
                  <a:srgbClr val="FF3300"/>
                </a:solidFill>
              </a:rPr>
              <a:t>Indicador positivo, porém depende da estrutura etária da população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905000" y="4495800"/>
            <a:ext cx="5029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Indicador de Swaroop-Uemura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593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2800" smtClean="0"/>
              <a:t>Comparar diversas regiões ou estudar evolução da mortalidade em um local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280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pt-BR" sz="2800" smtClean="0"/>
              <a:t>Brasil (1996): 63,87%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280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pt-BR" sz="2800" smtClean="0"/>
              <a:t>Média considerada alta (melhor) está entre 75 e 100% das mortes na faixa etária </a:t>
            </a:r>
            <a:r>
              <a:rPr lang="pt-BR" sz="2800" smtClean="0">
                <a:sym typeface="Symbol" pitchFamily="18" charset="2"/>
              </a:rPr>
              <a:t> 50 anos</a:t>
            </a:r>
            <a:endParaRPr lang="pt-BR" sz="2800" smtClean="0"/>
          </a:p>
          <a:p>
            <a:pPr eaLnBrk="1" hangingPunct="1">
              <a:lnSpc>
                <a:spcPct val="90000"/>
              </a:lnSpc>
              <a:defRPr/>
            </a:pP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Curva de Nelson Moraes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Estudo por grupos etários e distintos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2400" smtClean="0"/>
              <a:t>        Nº óbitos (&lt; 1ano);(1-4);(5-19);(20-49);(</a:t>
            </a:r>
            <a:r>
              <a:rPr lang="pt-BR" sz="2400" smtClean="0">
                <a:sym typeface="Symbol" pitchFamily="18" charset="2"/>
              </a:rPr>
              <a:t></a:t>
            </a:r>
            <a:r>
              <a:rPr lang="pt-BR" sz="2400" smtClean="0"/>
              <a:t>50)  x 100          Nº total de óbitos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smtClean="0"/>
              <a:t>      (um cálculo para cada faixa)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600200" y="3200400"/>
            <a:ext cx="5562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Curvas de Nelson Moraes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28600" y="2019300"/>
          <a:ext cx="8713788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m de bitmap" r:id="rId4" imgW="8714286" imgH="4153480" progId="Paint.Picture">
                  <p:embed/>
                </p:oleObj>
              </mc:Choice>
              <mc:Fallback>
                <p:oleObj name="Imagem de bitmap" r:id="rId4" imgW="8714286" imgH="415348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19300"/>
                        <a:ext cx="8713788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26638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Conceito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FFF00"/>
                </a:solidFill>
              </a:rPr>
              <a:t>          “Medidas, calculadas ou qualquer observação classificável, capaz de “revelar” uma situação que não é aparente por si só.”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Incidência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136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Nº de casos novos de uma doença             x 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População definida em determinado período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68313" y="3213100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Prevalência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136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Nº de casos de uma doença                          x 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População definida em determinado período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468313" y="3213100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smtClean="0"/>
              <a:t>Anos Potenciais de vida perdidos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/>
              <a:t>APVP – efeito de mortes precoces, em relação à expectativa (determinada população)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/>
              <a:t>APVP</a:t>
            </a:r>
            <a:r>
              <a:rPr lang="pt-BR" smtClean="0"/>
              <a:t> = </a:t>
            </a:r>
            <a:r>
              <a:rPr lang="pt-BR" sz="2800" smtClean="0"/>
              <a:t>Nº óbitos</a:t>
            </a:r>
            <a:r>
              <a:rPr lang="pt-BR" smtClean="0"/>
              <a:t> </a:t>
            </a:r>
            <a:r>
              <a:rPr lang="pt-BR" sz="1800" smtClean="0"/>
              <a:t>[idade x]</a:t>
            </a:r>
            <a:r>
              <a:rPr lang="pt-BR" sz="2000" smtClean="0"/>
              <a:t> </a:t>
            </a:r>
            <a:r>
              <a:rPr lang="pt-BR" smtClean="0"/>
              <a:t>. (</a:t>
            </a:r>
            <a:r>
              <a:rPr lang="pt-BR" sz="2800" smtClean="0"/>
              <a:t>Expec Vida – idade do óbito)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800" b="1" smtClean="0">
                <a:solidFill>
                  <a:srgbClr val="FF3300"/>
                </a:solidFill>
              </a:rPr>
              <a:t>Ex: 1.000 . (70 – 2) = 68.000 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aixaDeTexto 3"/>
          <p:cNvSpPr txBox="1">
            <a:spLocks noChangeArrowheads="1"/>
          </p:cNvSpPr>
          <p:nvPr/>
        </p:nvSpPr>
        <p:spPr bwMode="auto">
          <a:xfrm>
            <a:off x="1547813" y="3379788"/>
            <a:ext cx="54721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/>
              <a:t>Fim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Podem ser expressos em números absolutos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Ex.: contagem do nº de casos novos, num período (incidência) de um evento de saúde-doença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nº de casos novos de febre amarela silvestre em Minas Gerais, em 2003.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Ex.: contagem do nº de pessoas expostas a um risco (prevalência), em função de um hábito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Nº de fumantes numa comunidade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Podem ser expressos em números absolutos</a:t>
            </a:r>
          </a:p>
          <a:p>
            <a:pPr lvl="1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Ex.: resultado de cálculos</a:t>
            </a:r>
          </a:p>
          <a:p>
            <a:pPr lvl="2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Anos potenciais de vida perdidos</a:t>
            </a:r>
          </a:p>
          <a:p>
            <a:pPr lvl="2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Esperança de vida ao nascer</a:t>
            </a:r>
          </a:p>
          <a:p>
            <a:pPr lvl="1" eaLnBrk="1" hangingPunct="1">
              <a:defRPr/>
            </a:pPr>
            <a:endParaRPr lang="pt-BR" b="1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endParaRPr lang="pt-BR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Números absolutos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b="1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Dimensionam demandas de insumos, de recursos terapêuticos ou profiláticos</a:t>
            </a:r>
          </a:p>
          <a:p>
            <a:pPr lvl="1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Devem ser usados com cautela quando se fizer comparações entre populações diferentes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Podem ser expressos em números relativos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Proporções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Razões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Taxas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Índices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Medidas de tendência central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Médias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Medianas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b="1" smtClean="0">
                <a:solidFill>
                  <a:srgbClr val="FFFF00"/>
                </a:solidFill>
              </a:rPr>
              <a:t>Modas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epidemiológicos: conceitos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2000"/>
            <a:ext cx="8229600" cy="398938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solidFill>
                  <a:srgbClr val="FFFF00"/>
                </a:solidFill>
              </a:rPr>
              <a:t>Proporção:</a:t>
            </a:r>
            <a:r>
              <a:rPr lang="pt-BR" smtClean="0">
                <a:solidFill>
                  <a:srgbClr val="FFFF00"/>
                </a:solidFill>
              </a:rPr>
              <a:t> numerador de uma fração é um sub-conjunto do denominador dessa fração - o numerador está contido no denominador. Podem ou não expressar risco ou probabilidade. </a:t>
            </a:r>
            <a:r>
              <a:rPr lang="pt-BR" smtClean="0">
                <a:solidFill>
                  <a:srgbClr val="FF3300"/>
                </a:solidFill>
              </a:rPr>
              <a:t>Quando expressa risco</a:t>
            </a:r>
            <a:r>
              <a:rPr lang="pt-BR" smtClean="0">
                <a:solidFill>
                  <a:srgbClr val="FFFF00"/>
                </a:solidFill>
              </a:rPr>
              <a:t>, a proporção recebe o nome de </a:t>
            </a:r>
            <a:r>
              <a:rPr lang="pt-BR" b="1" u="sng" smtClean="0">
                <a:solidFill>
                  <a:srgbClr val="FF3300"/>
                </a:solidFill>
              </a:rPr>
              <a:t>coeficiente</a:t>
            </a:r>
            <a:r>
              <a:rPr lang="pt-BR" b="1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9933"/>
                </a:solidFill>
              </a:rPr>
              <a:t>Indicadores epidemiológicos: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/>
              <a:t>Proporção </a:t>
            </a:r>
            <a:r>
              <a:rPr lang="pt-BR" smtClean="0">
                <a:solidFill>
                  <a:srgbClr val="FFFF00"/>
                </a:solidFill>
              </a:rPr>
              <a:t>(em geral %). 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Mortalidade proporcional por causa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Mortalidade proporcional por sexo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Mortalidade proporcional por faixa etária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Proporção de partos cirúrgicos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Proporção de RN de baixo peso</a:t>
            </a:r>
          </a:p>
          <a:p>
            <a:pPr lvl="1" eaLnBrk="1" hangingPunct="1">
              <a:defRPr/>
            </a:pPr>
            <a:r>
              <a:rPr lang="pt-BR" smtClean="0">
                <a:solidFill>
                  <a:srgbClr val="FFFF00"/>
                </a:solidFill>
              </a:rPr>
              <a:t>Exemplos: Indicador de Swaroop-Uemura, mortalidade infantil proporcional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130</TotalTime>
  <Words>1043</Words>
  <Application>Microsoft Office PowerPoint</Application>
  <PresentationFormat>Apresentação na tela (4:3)</PresentationFormat>
  <Paragraphs>263</Paragraphs>
  <Slides>33</Slides>
  <Notes>32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Arial</vt:lpstr>
      <vt:lpstr>Symbol</vt:lpstr>
      <vt:lpstr>Times New Roman</vt:lpstr>
      <vt:lpstr>Wingdings</vt:lpstr>
      <vt:lpstr>Beam</vt:lpstr>
      <vt:lpstr>Imagem de bitmap</vt:lpstr>
      <vt:lpstr>Indicadores epidemiológicos</vt:lpstr>
      <vt:lpstr>Indicadores epidemiológicos</vt:lpstr>
      <vt:lpstr>Indicadores epidemiológicos</vt:lpstr>
      <vt:lpstr>Indicadores epidemiológicos</vt:lpstr>
      <vt:lpstr>Indicadores epidemiológicos</vt:lpstr>
      <vt:lpstr>Indicadores epidemiológicos</vt:lpstr>
      <vt:lpstr>Indicadores epidemiológicos</vt:lpstr>
      <vt:lpstr>Indicadores epidemiológicos: conceitos</vt:lpstr>
      <vt:lpstr>Indicadores epidemiológicos:</vt:lpstr>
      <vt:lpstr>Coeficientes de Mortalidade</vt:lpstr>
      <vt:lpstr>Coeficiente de Mortalidade Geral</vt:lpstr>
      <vt:lpstr>Coeficiente de Mortalidade por Causas</vt:lpstr>
      <vt:lpstr>Óbitos –cinco principais causas no ano de 2016 (Brasil)</vt:lpstr>
      <vt:lpstr>Coeficientes de Mortalidade Infantis </vt:lpstr>
      <vt:lpstr>Coeficiente de Mortalidade Infantil</vt:lpstr>
      <vt:lpstr>Coeficiente de Mortalidade Infantil  (por 1000 nv) - 2016 </vt:lpstr>
      <vt:lpstr>Coeficiente de Mortalidade Neonatal</vt:lpstr>
      <vt:lpstr>Coeficiente de Mortalidade  Pós-neonatal</vt:lpstr>
      <vt:lpstr>Coeficiente de Mortalidade  Perinatal</vt:lpstr>
      <vt:lpstr>Óbitos totais no Brasil em menores de  1 ano (2016)</vt:lpstr>
      <vt:lpstr>Coeficientes</vt:lpstr>
      <vt:lpstr>Coeficiente de Mortalidade Materna</vt:lpstr>
      <vt:lpstr>Coeficiente de Mortalidade Materna  (por 100.000 nv) - 2016</vt:lpstr>
      <vt:lpstr>Indicadores</vt:lpstr>
      <vt:lpstr>Mortalidade Infantil Proporcional</vt:lpstr>
      <vt:lpstr>Indicador de Swaroop-Uemura</vt:lpstr>
      <vt:lpstr>Indicador de Swaroop-Uemura</vt:lpstr>
      <vt:lpstr>Curva de Nelson Moraes</vt:lpstr>
      <vt:lpstr>Curvas de Nelson Moraes</vt:lpstr>
      <vt:lpstr>Incidência</vt:lpstr>
      <vt:lpstr>Prevalência</vt:lpstr>
      <vt:lpstr>Anos Potenciais de vida perdidos</vt:lpstr>
      <vt:lpstr>Apresentação do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epidemiológicos</dc:title>
  <dc:creator>.</dc:creator>
  <cp:lastModifiedBy>Altacílio Nunes</cp:lastModifiedBy>
  <cp:revision>10</cp:revision>
  <dcterms:created xsi:type="dcterms:W3CDTF">2004-10-10T11:36:34Z</dcterms:created>
  <dcterms:modified xsi:type="dcterms:W3CDTF">2019-02-25T12:33:19Z</dcterms:modified>
</cp:coreProperties>
</file>