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87" r:id="rId2"/>
    <p:sldId id="256" r:id="rId3"/>
    <p:sldId id="257" r:id="rId4"/>
    <p:sldId id="259" r:id="rId5"/>
    <p:sldId id="260" r:id="rId6"/>
    <p:sldId id="261" r:id="rId7"/>
    <p:sldId id="262" r:id="rId8"/>
    <p:sldId id="281" r:id="rId9"/>
    <p:sldId id="263" r:id="rId10"/>
    <p:sldId id="282" r:id="rId11"/>
    <p:sldId id="283" r:id="rId12"/>
    <p:sldId id="264" r:id="rId13"/>
    <p:sldId id="265" r:id="rId14"/>
    <p:sldId id="266" r:id="rId15"/>
    <p:sldId id="267" r:id="rId16"/>
    <p:sldId id="268" r:id="rId17"/>
    <p:sldId id="286" r:id="rId18"/>
    <p:sldId id="300" r:id="rId19"/>
    <p:sldId id="269" r:id="rId20"/>
    <p:sldId id="308" r:id="rId21"/>
    <p:sldId id="305" r:id="rId22"/>
    <p:sldId id="270" r:id="rId23"/>
    <p:sldId id="297" r:id="rId24"/>
    <p:sldId id="271" r:id="rId25"/>
    <p:sldId id="284" r:id="rId26"/>
    <p:sldId id="309" r:id="rId27"/>
    <p:sldId id="295" r:id="rId28"/>
    <p:sldId id="296" r:id="rId29"/>
    <p:sldId id="307" r:id="rId30"/>
    <p:sldId id="294" r:id="rId31"/>
    <p:sldId id="278" r:id="rId32"/>
    <p:sldId id="306" r:id="rId33"/>
    <p:sldId id="311" r:id="rId34"/>
    <p:sldId id="312" r:id="rId35"/>
    <p:sldId id="288" r:id="rId36"/>
    <p:sldId id="299" r:id="rId37"/>
    <p:sldId id="272" r:id="rId38"/>
    <p:sldId id="298" r:id="rId39"/>
    <p:sldId id="301" r:id="rId40"/>
    <p:sldId id="302" r:id="rId41"/>
    <p:sldId id="310" r:id="rId42"/>
    <p:sldId id="304" r:id="rId43"/>
    <p:sldId id="273" r:id="rId44"/>
    <p:sldId id="303" r:id="rId45"/>
    <p:sldId id="274" r:id="rId46"/>
    <p:sldId id="275" r:id="rId47"/>
    <p:sldId id="289" r:id="rId48"/>
    <p:sldId id="290" r:id="rId49"/>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842"/>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72" d="100"/>
          <a:sy n="72" d="100"/>
        </p:scale>
        <p:origin x="130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7C8B988D-AC67-47BD-9FE6-D77E4A4328B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pt-BR"/>
          </a:p>
        </p:txBody>
      </p:sp>
      <p:sp>
        <p:nvSpPr>
          <p:cNvPr id="3" name="Espaço Reservado para Data 2">
            <a:extLst>
              <a:ext uri="{FF2B5EF4-FFF2-40B4-BE49-F238E27FC236}">
                <a16:creationId xmlns:a16="http://schemas.microsoft.com/office/drawing/2014/main" id="{C3FC80CF-4057-499C-81F1-8B3D34B3CBF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7ECC7308-379C-46E1-9E7B-82C3EED24E7E}" type="datetimeFigureOut">
              <a:rPr lang="pt-BR"/>
              <a:pPr>
                <a:defRPr/>
              </a:pPr>
              <a:t>04/05/2022</a:t>
            </a:fld>
            <a:endParaRPr lang="pt-BR"/>
          </a:p>
        </p:txBody>
      </p:sp>
      <p:sp>
        <p:nvSpPr>
          <p:cNvPr id="4" name="Espaço Reservado para Rodapé 3">
            <a:extLst>
              <a:ext uri="{FF2B5EF4-FFF2-40B4-BE49-F238E27FC236}">
                <a16:creationId xmlns:a16="http://schemas.microsoft.com/office/drawing/2014/main" id="{47F677F7-064E-4C58-928E-D9A083F1E0F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pt-BR"/>
          </a:p>
        </p:txBody>
      </p:sp>
      <p:sp>
        <p:nvSpPr>
          <p:cNvPr id="5" name="Espaço Reservado para Número de Slide 4">
            <a:extLst>
              <a:ext uri="{FF2B5EF4-FFF2-40B4-BE49-F238E27FC236}">
                <a16:creationId xmlns:a16="http://schemas.microsoft.com/office/drawing/2014/main" id="{FE26D7C3-55E0-4E95-85EC-815A9AE234D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D17F39C-A355-455A-8796-DF90E05E3103}" type="slidenum">
              <a:rPr lang="pt-BR" altLang="pt-BR"/>
              <a:pPr>
                <a:defRPr/>
              </a:pPr>
              <a:t>‹nº›</a:t>
            </a:fld>
            <a:endParaRPr lang="pt-BR"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BD54E406-883F-4168-9947-C8EA3EE7E5B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pt-BR"/>
          </a:p>
        </p:txBody>
      </p:sp>
      <p:sp>
        <p:nvSpPr>
          <p:cNvPr id="3" name="Espaço Reservado para Data 2">
            <a:extLst>
              <a:ext uri="{FF2B5EF4-FFF2-40B4-BE49-F238E27FC236}">
                <a16:creationId xmlns:a16="http://schemas.microsoft.com/office/drawing/2014/main" id="{1F2111CA-1A5A-4869-8B7D-61ED99960E1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F768933B-DE9F-4887-9E8E-289934DAAA7C}" type="datetimeFigureOut">
              <a:rPr lang="pt-BR"/>
              <a:pPr>
                <a:defRPr/>
              </a:pPr>
              <a:t>04/05/2022</a:t>
            </a:fld>
            <a:endParaRPr lang="pt-BR"/>
          </a:p>
        </p:txBody>
      </p:sp>
      <p:sp>
        <p:nvSpPr>
          <p:cNvPr id="4" name="Espaço Reservado para Imagem de Slide 3">
            <a:extLst>
              <a:ext uri="{FF2B5EF4-FFF2-40B4-BE49-F238E27FC236}">
                <a16:creationId xmlns:a16="http://schemas.microsoft.com/office/drawing/2014/main" id="{2B32D7A9-ED36-4439-A6FE-A7C240F1C8A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AFC2D0B4-C878-41FC-972A-875AD8185C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C02DBDA5-8BC3-4FF7-A656-926DA52C6AD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pt-BR"/>
          </a:p>
        </p:txBody>
      </p:sp>
      <p:sp>
        <p:nvSpPr>
          <p:cNvPr id="7" name="Espaço Reservado para Número de Slide 6">
            <a:extLst>
              <a:ext uri="{FF2B5EF4-FFF2-40B4-BE49-F238E27FC236}">
                <a16:creationId xmlns:a16="http://schemas.microsoft.com/office/drawing/2014/main" id="{8CBB79C7-121D-4EFD-8CEE-511C34DE239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E17DA7C-6ECA-4780-A645-8089C04EFED4}"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1AFFA5B-FF82-4B17-9AC4-7082444BA6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fld id="{0A01F799-DFC7-4780-AA39-127FF7CB150A}" type="slidenum">
              <a:rPr lang="pt-BR" altLang="pt-BR" sz="1300">
                <a:latin typeface="Calibri" panose="020F0502020204030204" pitchFamily="34" charset="0"/>
              </a:rPr>
              <a:pPr/>
              <a:t>1</a:t>
            </a:fld>
            <a:endParaRPr lang="pt-BR" altLang="pt-BR" sz="1300">
              <a:latin typeface="Calibri" panose="020F0502020204030204" pitchFamily="34" charset="0"/>
            </a:endParaRPr>
          </a:p>
        </p:txBody>
      </p:sp>
      <p:sp>
        <p:nvSpPr>
          <p:cNvPr id="5123" name="Rectangle 2">
            <a:extLst>
              <a:ext uri="{FF2B5EF4-FFF2-40B4-BE49-F238E27FC236}">
                <a16:creationId xmlns:a16="http://schemas.microsoft.com/office/drawing/2014/main" id="{E6A4A45C-C3F6-457F-95EA-2F4F17E2A8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E385B0D1-C10F-4B40-899F-374AC54777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5125" name="Espaço Reservado para Rodapé 1">
            <a:extLst>
              <a:ext uri="{FF2B5EF4-FFF2-40B4-BE49-F238E27FC236}">
                <a16:creationId xmlns:a16="http://schemas.microsoft.com/office/drawing/2014/main" id="{C2BA0038-A6F5-4C7E-A392-BB0533A86C7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57263">
              <a:defRPr>
                <a:solidFill>
                  <a:schemeClr val="tx1"/>
                </a:solidFill>
                <a:latin typeface="Arial" panose="020B0604020202020204" pitchFamily="34" charset="0"/>
              </a:defRPr>
            </a:lvl1pPr>
            <a:lvl2pPr marL="742950" indent="-285750" defTabSz="957263">
              <a:defRPr>
                <a:solidFill>
                  <a:schemeClr val="tx1"/>
                </a:solidFill>
                <a:latin typeface="Arial" panose="020B0604020202020204" pitchFamily="34" charset="0"/>
              </a:defRPr>
            </a:lvl2pPr>
            <a:lvl3pPr marL="1143000" indent="-228600" defTabSz="957263">
              <a:defRPr>
                <a:solidFill>
                  <a:schemeClr val="tx1"/>
                </a:solidFill>
                <a:latin typeface="Arial" panose="020B0604020202020204" pitchFamily="34" charset="0"/>
              </a:defRPr>
            </a:lvl3pPr>
            <a:lvl4pPr marL="1600200" indent="-228600" defTabSz="957263">
              <a:defRPr>
                <a:solidFill>
                  <a:schemeClr val="tx1"/>
                </a:solidFill>
                <a:latin typeface="Arial" panose="020B0604020202020204" pitchFamily="34" charset="0"/>
              </a:defRPr>
            </a:lvl4pPr>
            <a:lvl5pPr marL="2057400" indent="-228600" defTabSz="957263">
              <a:defRPr>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defRPr>
            </a:lvl9pPr>
          </a:lstStyle>
          <a:p>
            <a:r>
              <a:rPr lang="pt-BR" altLang="pt-BR" sz="1300">
                <a:latin typeface="Times New Roman" panose="02020603050405020304" pitchFamily="18" charset="0"/>
              </a:rPr>
              <a:t>Ciência e Engenharia de Materiais aula 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a:extLst>
              <a:ext uri="{FF2B5EF4-FFF2-40B4-BE49-F238E27FC236}">
                <a16:creationId xmlns:a16="http://schemas.microsoft.com/office/drawing/2014/main" id="{C072EA50-6758-44FD-AFF6-220EB20B558F}"/>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61DC5423-05E9-4144-9F62-8FA70D6D028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A6902A01-591A-49B9-A86A-3CF2733B9A94}"/>
              </a:ext>
            </a:extLst>
          </p:cNvPr>
          <p:cNvSpPr>
            <a:spLocks noGrp="1" noChangeArrowheads="1"/>
          </p:cNvSpPr>
          <p:nvPr>
            <p:ph type="sldNum" sz="quarter" idx="12"/>
          </p:nvPr>
        </p:nvSpPr>
        <p:spPr>
          <a:ln/>
        </p:spPr>
        <p:txBody>
          <a:bodyPr/>
          <a:lstStyle>
            <a:lvl1pPr>
              <a:defRPr/>
            </a:lvl1pPr>
          </a:lstStyle>
          <a:p>
            <a:pPr>
              <a:defRPr/>
            </a:pPr>
            <a:fld id="{9707184D-AB34-4702-ABC2-66C6731EABAE}" type="slidenum">
              <a:rPr lang="pt-BR" altLang="pt-BR"/>
              <a:pPr>
                <a:defRPr/>
              </a:pPr>
              <a:t>‹nº›</a:t>
            </a:fld>
            <a:endParaRPr lang="pt-BR" altLang="pt-BR"/>
          </a:p>
        </p:txBody>
      </p:sp>
    </p:spTree>
    <p:extLst>
      <p:ext uri="{BB962C8B-B14F-4D97-AF65-F5344CB8AC3E}">
        <p14:creationId xmlns:p14="http://schemas.microsoft.com/office/powerpoint/2010/main" val="164711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0727F678-7044-48F9-9B5F-6248D3AB6598}"/>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39733CA4-8412-40CD-9B92-FC16E0876A04}"/>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5247B435-34D2-430F-BCEC-CAEB40D1D1FF}"/>
              </a:ext>
            </a:extLst>
          </p:cNvPr>
          <p:cNvSpPr>
            <a:spLocks noGrp="1" noChangeArrowheads="1"/>
          </p:cNvSpPr>
          <p:nvPr>
            <p:ph type="sldNum" sz="quarter" idx="12"/>
          </p:nvPr>
        </p:nvSpPr>
        <p:spPr>
          <a:ln/>
        </p:spPr>
        <p:txBody>
          <a:bodyPr/>
          <a:lstStyle>
            <a:lvl1pPr>
              <a:defRPr/>
            </a:lvl1pPr>
          </a:lstStyle>
          <a:p>
            <a:pPr>
              <a:defRPr/>
            </a:pPr>
            <a:fld id="{931A96B3-4494-4439-A567-0F1267174500}" type="slidenum">
              <a:rPr lang="pt-BR" altLang="pt-BR"/>
              <a:pPr>
                <a:defRPr/>
              </a:pPr>
              <a:t>‹nº›</a:t>
            </a:fld>
            <a:endParaRPr lang="pt-BR" altLang="pt-BR"/>
          </a:p>
        </p:txBody>
      </p:sp>
    </p:spTree>
    <p:extLst>
      <p:ext uri="{BB962C8B-B14F-4D97-AF65-F5344CB8AC3E}">
        <p14:creationId xmlns:p14="http://schemas.microsoft.com/office/powerpoint/2010/main" val="5201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B1B72566-F8D7-42B9-A1F4-83C720CF38D5}"/>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6BBF56AC-053F-45BA-8E16-E1463142DF54}"/>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09231F71-2FFE-4BB2-B8CC-5DF670B59FA9}"/>
              </a:ext>
            </a:extLst>
          </p:cNvPr>
          <p:cNvSpPr>
            <a:spLocks noGrp="1" noChangeArrowheads="1"/>
          </p:cNvSpPr>
          <p:nvPr>
            <p:ph type="sldNum" sz="quarter" idx="12"/>
          </p:nvPr>
        </p:nvSpPr>
        <p:spPr>
          <a:ln/>
        </p:spPr>
        <p:txBody>
          <a:bodyPr/>
          <a:lstStyle>
            <a:lvl1pPr>
              <a:defRPr/>
            </a:lvl1pPr>
          </a:lstStyle>
          <a:p>
            <a:pPr>
              <a:defRPr/>
            </a:pPr>
            <a:fld id="{E861DA71-D980-4E80-8005-0A4AA506A3D9}" type="slidenum">
              <a:rPr lang="pt-BR" altLang="pt-BR"/>
              <a:pPr>
                <a:defRPr/>
              </a:pPr>
              <a:t>‹nº›</a:t>
            </a:fld>
            <a:endParaRPr lang="pt-BR" altLang="pt-BR"/>
          </a:p>
        </p:txBody>
      </p:sp>
    </p:spTree>
    <p:extLst>
      <p:ext uri="{BB962C8B-B14F-4D97-AF65-F5344CB8AC3E}">
        <p14:creationId xmlns:p14="http://schemas.microsoft.com/office/powerpoint/2010/main" val="3314422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D1BC8AEC-D2C4-43EF-9361-66D524DCE76C}"/>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C5FDB71F-2103-4B3B-8097-B7B69B3405DA}"/>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A9AC8FE5-D1D1-4BD6-9180-1341E0CF65F8}"/>
              </a:ext>
            </a:extLst>
          </p:cNvPr>
          <p:cNvSpPr>
            <a:spLocks noGrp="1" noChangeArrowheads="1"/>
          </p:cNvSpPr>
          <p:nvPr>
            <p:ph type="sldNum" sz="quarter" idx="12"/>
          </p:nvPr>
        </p:nvSpPr>
        <p:spPr>
          <a:ln/>
        </p:spPr>
        <p:txBody>
          <a:bodyPr/>
          <a:lstStyle>
            <a:lvl1pPr>
              <a:defRPr/>
            </a:lvl1pPr>
          </a:lstStyle>
          <a:p>
            <a:pPr>
              <a:defRPr/>
            </a:pPr>
            <a:fld id="{B8BA384F-03EE-4D8E-9C84-B18F0B02C215}" type="slidenum">
              <a:rPr lang="pt-BR" altLang="pt-BR"/>
              <a:pPr>
                <a:defRPr/>
              </a:pPr>
              <a:t>‹nº›</a:t>
            </a:fld>
            <a:endParaRPr lang="pt-BR" altLang="pt-BR"/>
          </a:p>
        </p:txBody>
      </p:sp>
    </p:spTree>
    <p:extLst>
      <p:ext uri="{BB962C8B-B14F-4D97-AF65-F5344CB8AC3E}">
        <p14:creationId xmlns:p14="http://schemas.microsoft.com/office/powerpoint/2010/main" val="745227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quarter" idx="3"/>
          </p:nvPr>
        </p:nvSpPr>
        <p:spPr>
          <a:xfrm>
            <a:off x="4648200" y="3938588"/>
            <a:ext cx="4038600" cy="218757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Rectangle 4">
            <a:extLst>
              <a:ext uri="{FF2B5EF4-FFF2-40B4-BE49-F238E27FC236}">
                <a16:creationId xmlns:a16="http://schemas.microsoft.com/office/drawing/2014/main" id="{AEBF04B5-DEA4-4FCA-B0BC-82CDBA97097C}"/>
              </a:ext>
            </a:extLst>
          </p:cNvPr>
          <p:cNvSpPr>
            <a:spLocks noGrp="1" noChangeArrowheads="1"/>
          </p:cNvSpPr>
          <p:nvPr>
            <p:ph type="dt" sz="half" idx="10"/>
          </p:nvPr>
        </p:nvSpPr>
        <p:spPr>
          <a:ln/>
        </p:spPr>
        <p:txBody>
          <a:bodyPr/>
          <a:lstStyle>
            <a:lvl1pPr>
              <a:defRPr/>
            </a:lvl1pPr>
          </a:lstStyle>
          <a:p>
            <a:pPr>
              <a:defRPr/>
            </a:pPr>
            <a:endParaRPr lang="pt-BR"/>
          </a:p>
        </p:txBody>
      </p:sp>
      <p:sp>
        <p:nvSpPr>
          <p:cNvPr id="7" name="Rectangle 5">
            <a:extLst>
              <a:ext uri="{FF2B5EF4-FFF2-40B4-BE49-F238E27FC236}">
                <a16:creationId xmlns:a16="http://schemas.microsoft.com/office/drawing/2014/main" id="{84B8BBD2-E5D3-4E23-A5F3-1A00E4525B28}"/>
              </a:ext>
            </a:extLst>
          </p:cNvPr>
          <p:cNvSpPr>
            <a:spLocks noGrp="1" noChangeArrowheads="1"/>
          </p:cNvSpPr>
          <p:nvPr>
            <p:ph type="ftr" sz="quarter" idx="11"/>
          </p:nvPr>
        </p:nvSpPr>
        <p:spPr>
          <a:ln/>
        </p:spPr>
        <p:txBody>
          <a:bodyPr/>
          <a:lstStyle>
            <a:lvl1pPr>
              <a:defRPr/>
            </a:lvl1pPr>
          </a:lstStyle>
          <a:p>
            <a:pPr>
              <a:defRPr/>
            </a:pPr>
            <a:endParaRPr lang="pt-BR"/>
          </a:p>
        </p:txBody>
      </p:sp>
      <p:sp>
        <p:nvSpPr>
          <p:cNvPr id="8" name="Rectangle 6">
            <a:extLst>
              <a:ext uri="{FF2B5EF4-FFF2-40B4-BE49-F238E27FC236}">
                <a16:creationId xmlns:a16="http://schemas.microsoft.com/office/drawing/2014/main" id="{AA3D8956-C073-4B9F-914D-F0BC6CD3801C}"/>
              </a:ext>
            </a:extLst>
          </p:cNvPr>
          <p:cNvSpPr>
            <a:spLocks noGrp="1" noChangeArrowheads="1"/>
          </p:cNvSpPr>
          <p:nvPr>
            <p:ph type="sldNum" sz="quarter" idx="12"/>
          </p:nvPr>
        </p:nvSpPr>
        <p:spPr>
          <a:ln/>
        </p:spPr>
        <p:txBody>
          <a:bodyPr/>
          <a:lstStyle>
            <a:lvl1pPr>
              <a:defRPr/>
            </a:lvl1pPr>
          </a:lstStyle>
          <a:p>
            <a:pPr>
              <a:defRPr/>
            </a:pPr>
            <a:fld id="{C7BE6AD4-94B5-49D9-A353-9390430F2198}" type="slidenum">
              <a:rPr lang="pt-BR" altLang="pt-BR"/>
              <a:pPr>
                <a:defRPr/>
              </a:pPr>
              <a:t>‹nº›</a:t>
            </a:fld>
            <a:endParaRPr lang="pt-BR" altLang="pt-BR"/>
          </a:p>
        </p:txBody>
      </p:sp>
    </p:spTree>
    <p:extLst>
      <p:ext uri="{BB962C8B-B14F-4D97-AF65-F5344CB8AC3E}">
        <p14:creationId xmlns:p14="http://schemas.microsoft.com/office/powerpoint/2010/main" val="30134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8A142A67-E489-4574-A9C1-716DFBB50965}"/>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476C49AF-7B48-4305-BEF7-A775F5FF1867}"/>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2E182F3C-057F-4617-B60F-168984E3EFE8}"/>
              </a:ext>
            </a:extLst>
          </p:cNvPr>
          <p:cNvSpPr>
            <a:spLocks noGrp="1" noChangeArrowheads="1"/>
          </p:cNvSpPr>
          <p:nvPr>
            <p:ph type="sldNum" sz="quarter" idx="12"/>
          </p:nvPr>
        </p:nvSpPr>
        <p:spPr>
          <a:ln/>
        </p:spPr>
        <p:txBody>
          <a:bodyPr/>
          <a:lstStyle>
            <a:lvl1pPr>
              <a:defRPr/>
            </a:lvl1pPr>
          </a:lstStyle>
          <a:p>
            <a:pPr>
              <a:defRPr/>
            </a:pPr>
            <a:fld id="{09089DA3-3AA0-4D5E-8AFA-337826C69466}" type="slidenum">
              <a:rPr lang="pt-BR" altLang="pt-BR"/>
              <a:pPr>
                <a:defRPr/>
              </a:pPr>
              <a:t>‹nº›</a:t>
            </a:fld>
            <a:endParaRPr lang="pt-BR" altLang="pt-BR"/>
          </a:p>
        </p:txBody>
      </p:sp>
    </p:spTree>
    <p:extLst>
      <p:ext uri="{BB962C8B-B14F-4D97-AF65-F5344CB8AC3E}">
        <p14:creationId xmlns:p14="http://schemas.microsoft.com/office/powerpoint/2010/main" val="239580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F59983D5-B56A-466F-9B0F-F1BC721EFB1A}"/>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3195DBB1-2F53-443A-A798-5B23ED9B6008}"/>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8B717F2E-EBE6-46E5-A2A7-6DD34596FD23}"/>
              </a:ext>
            </a:extLst>
          </p:cNvPr>
          <p:cNvSpPr>
            <a:spLocks noGrp="1" noChangeArrowheads="1"/>
          </p:cNvSpPr>
          <p:nvPr>
            <p:ph type="sldNum" sz="quarter" idx="12"/>
          </p:nvPr>
        </p:nvSpPr>
        <p:spPr>
          <a:ln/>
        </p:spPr>
        <p:txBody>
          <a:bodyPr/>
          <a:lstStyle>
            <a:lvl1pPr>
              <a:defRPr/>
            </a:lvl1pPr>
          </a:lstStyle>
          <a:p>
            <a:pPr>
              <a:defRPr/>
            </a:pPr>
            <a:fld id="{13DF772B-04B2-4E46-87B1-815B5BE90011}" type="slidenum">
              <a:rPr lang="pt-BR" altLang="pt-BR"/>
              <a:pPr>
                <a:defRPr/>
              </a:pPr>
              <a:t>‹nº›</a:t>
            </a:fld>
            <a:endParaRPr lang="pt-BR" altLang="pt-BR"/>
          </a:p>
        </p:txBody>
      </p:sp>
    </p:spTree>
    <p:extLst>
      <p:ext uri="{BB962C8B-B14F-4D97-AF65-F5344CB8AC3E}">
        <p14:creationId xmlns:p14="http://schemas.microsoft.com/office/powerpoint/2010/main" val="51062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97D57F92-A705-4C5B-84D6-DEDB3BF7C3BF}"/>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006ED3E5-7B8A-487D-92BB-AE0C1C7B6D2F}"/>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1063A0FA-4567-46A3-A09A-3776E23B0CB8}"/>
              </a:ext>
            </a:extLst>
          </p:cNvPr>
          <p:cNvSpPr>
            <a:spLocks noGrp="1" noChangeArrowheads="1"/>
          </p:cNvSpPr>
          <p:nvPr>
            <p:ph type="sldNum" sz="quarter" idx="12"/>
          </p:nvPr>
        </p:nvSpPr>
        <p:spPr>
          <a:ln/>
        </p:spPr>
        <p:txBody>
          <a:bodyPr/>
          <a:lstStyle>
            <a:lvl1pPr>
              <a:defRPr/>
            </a:lvl1pPr>
          </a:lstStyle>
          <a:p>
            <a:pPr>
              <a:defRPr/>
            </a:pPr>
            <a:fld id="{75AFF092-60BC-4439-B42C-57DA6EB533BF}" type="slidenum">
              <a:rPr lang="pt-BR" altLang="pt-BR"/>
              <a:pPr>
                <a:defRPr/>
              </a:pPr>
              <a:t>‹nº›</a:t>
            </a:fld>
            <a:endParaRPr lang="pt-BR" altLang="pt-BR"/>
          </a:p>
        </p:txBody>
      </p:sp>
    </p:spTree>
    <p:extLst>
      <p:ext uri="{BB962C8B-B14F-4D97-AF65-F5344CB8AC3E}">
        <p14:creationId xmlns:p14="http://schemas.microsoft.com/office/powerpoint/2010/main" val="72495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497ED695-A4C3-44DD-91B3-02CDD4BB97A4}"/>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BE0E7C84-96A7-47F8-B99B-6707BE4B1757}"/>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C5B0DD64-04FD-4AD1-99C7-0B0BBE3BA0F0}"/>
              </a:ext>
            </a:extLst>
          </p:cNvPr>
          <p:cNvSpPr>
            <a:spLocks noGrp="1" noChangeArrowheads="1"/>
          </p:cNvSpPr>
          <p:nvPr>
            <p:ph type="sldNum" sz="quarter" idx="12"/>
          </p:nvPr>
        </p:nvSpPr>
        <p:spPr>
          <a:ln/>
        </p:spPr>
        <p:txBody>
          <a:bodyPr/>
          <a:lstStyle>
            <a:lvl1pPr>
              <a:defRPr/>
            </a:lvl1pPr>
          </a:lstStyle>
          <a:p>
            <a:pPr>
              <a:defRPr/>
            </a:pPr>
            <a:fld id="{72EBB7E2-5E6D-4E76-B101-694E8B3C218D}" type="slidenum">
              <a:rPr lang="pt-BR" altLang="pt-BR"/>
              <a:pPr>
                <a:defRPr/>
              </a:pPr>
              <a:t>‹nº›</a:t>
            </a:fld>
            <a:endParaRPr lang="pt-BR" altLang="pt-BR"/>
          </a:p>
        </p:txBody>
      </p:sp>
    </p:spTree>
    <p:extLst>
      <p:ext uri="{BB962C8B-B14F-4D97-AF65-F5344CB8AC3E}">
        <p14:creationId xmlns:p14="http://schemas.microsoft.com/office/powerpoint/2010/main" val="199885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a:extLst>
              <a:ext uri="{FF2B5EF4-FFF2-40B4-BE49-F238E27FC236}">
                <a16:creationId xmlns:a16="http://schemas.microsoft.com/office/drawing/2014/main" id="{14CB14DE-4925-4D2C-8D6E-C429E39E963A}"/>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9E414F8E-7D17-408A-A82A-BF961C0FDE7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8131D1BA-6AD4-4927-A76A-E40B029522CA}"/>
              </a:ext>
            </a:extLst>
          </p:cNvPr>
          <p:cNvSpPr>
            <a:spLocks noGrp="1" noChangeArrowheads="1"/>
          </p:cNvSpPr>
          <p:nvPr>
            <p:ph type="sldNum" sz="quarter" idx="12"/>
          </p:nvPr>
        </p:nvSpPr>
        <p:spPr>
          <a:ln/>
        </p:spPr>
        <p:txBody>
          <a:bodyPr/>
          <a:lstStyle>
            <a:lvl1pPr>
              <a:defRPr/>
            </a:lvl1pPr>
          </a:lstStyle>
          <a:p>
            <a:pPr>
              <a:defRPr/>
            </a:pPr>
            <a:fld id="{BE878E2C-6C05-4D73-A951-F27D5FDE3DD0}" type="slidenum">
              <a:rPr lang="pt-BR" altLang="pt-BR"/>
              <a:pPr>
                <a:defRPr/>
              </a:pPr>
              <a:t>‹nº›</a:t>
            </a:fld>
            <a:endParaRPr lang="pt-BR" altLang="pt-BR"/>
          </a:p>
        </p:txBody>
      </p:sp>
    </p:spTree>
    <p:extLst>
      <p:ext uri="{BB962C8B-B14F-4D97-AF65-F5344CB8AC3E}">
        <p14:creationId xmlns:p14="http://schemas.microsoft.com/office/powerpoint/2010/main" val="163104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BE2C71F-0E3B-4CA6-B2C9-499C12945840}"/>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5">
            <a:extLst>
              <a:ext uri="{FF2B5EF4-FFF2-40B4-BE49-F238E27FC236}">
                <a16:creationId xmlns:a16="http://schemas.microsoft.com/office/drawing/2014/main" id="{09D63DC7-56E4-44CC-91D2-7857EA983886}"/>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
            <a:extLst>
              <a:ext uri="{FF2B5EF4-FFF2-40B4-BE49-F238E27FC236}">
                <a16:creationId xmlns:a16="http://schemas.microsoft.com/office/drawing/2014/main" id="{D9694288-68F5-4448-ADA1-6888732AFBE6}"/>
              </a:ext>
            </a:extLst>
          </p:cNvPr>
          <p:cNvSpPr>
            <a:spLocks noGrp="1" noChangeArrowheads="1"/>
          </p:cNvSpPr>
          <p:nvPr>
            <p:ph type="sldNum" sz="quarter" idx="12"/>
          </p:nvPr>
        </p:nvSpPr>
        <p:spPr>
          <a:ln/>
        </p:spPr>
        <p:txBody>
          <a:bodyPr/>
          <a:lstStyle>
            <a:lvl1pPr>
              <a:defRPr/>
            </a:lvl1pPr>
          </a:lstStyle>
          <a:p>
            <a:pPr>
              <a:defRPr/>
            </a:pPr>
            <a:fld id="{802FB96A-9626-49A5-BAB4-16B095AF7EAF}" type="slidenum">
              <a:rPr lang="pt-BR" altLang="pt-BR"/>
              <a:pPr>
                <a:defRPr/>
              </a:pPr>
              <a:t>‹nº›</a:t>
            </a:fld>
            <a:endParaRPr lang="pt-BR" altLang="pt-BR"/>
          </a:p>
        </p:txBody>
      </p:sp>
    </p:spTree>
    <p:extLst>
      <p:ext uri="{BB962C8B-B14F-4D97-AF65-F5344CB8AC3E}">
        <p14:creationId xmlns:p14="http://schemas.microsoft.com/office/powerpoint/2010/main" val="112806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67F05EAF-496F-43DA-AC0C-9A424F4AC9F3}"/>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76CDF1F9-3350-477D-BCD9-FAE37E89E975}"/>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6044C4E5-07CD-4714-AA67-90FC2A3CF844}"/>
              </a:ext>
            </a:extLst>
          </p:cNvPr>
          <p:cNvSpPr>
            <a:spLocks noGrp="1" noChangeArrowheads="1"/>
          </p:cNvSpPr>
          <p:nvPr>
            <p:ph type="sldNum" sz="quarter" idx="12"/>
          </p:nvPr>
        </p:nvSpPr>
        <p:spPr>
          <a:ln/>
        </p:spPr>
        <p:txBody>
          <a:bodyPr/>
          <a:lstStyle>
            <a:lvl1pPr>
              <a:defRPr/>
            </a:lvl1pPr>
          </a:lstStyle>
          <a:p>
            <a:pPr>
              <a:defRPr/>
            </a:pPr>
            <a:fld id="{92F220E4-FA42-45E8-944D-22AFAE81FEE8}" type="slidenum">
              <a:rPr lang="pt-BR" altLang="pt-BR"/>
              <a:pPr>
                <a:defRPr/>
              </a:pPr>
              <a:t>‹nº›</a:t>
            </a:fld>
            <a:endParaRPr lang="pt-BR" altLang="pt-BR"/>
          </a:p>
        </p:txBody>
      </p:sp>
    </p:spTree>
    <p:extLst>
      <p:ext uri="{BB962C8B-B14F-4D97-AF65-F5344CB8AC3E}">
        <p14:creationId xmlns:p14="http://schemas.microsoft.com/office/powerpoint/2010/main" val="426406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8AA3FB9C-150B-4E0E-841E-A93AFA11195A}"/>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83C98A1C-586D-4A86-A229-65EB167D4E95}"/>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3AB5AD8A-8448-48A9-9CE8-3B5A6ACC5B17}"/>
              </a:ext>
            </a:extLst>
          </p:cNvPr>
          <p:cNvSpPr>
            <a:spLocks noGrp="1" noChangeArrowheads="1"/>
          </p:cNvSpPr>
          <p:nvPr>
            <p:ph type="sldNum" sz="quarter" idx="12"/>
          </p:nvPr>
        </p:nvSpPr>
        <p:spPr>
          <a:ln/>
        </p:spPr>
        <p:txBody>
          <a:bodyPr/>
          <a:lstStyle>
            <a:lvl1pPr>
              <a:defRPr/>
            </a:lvl1pPr>
          </a:lstStyle>
          <a:p>
            <a:pPr>
              <a:defRPr/>
            </a:pPr>
            <a:fld id="{83427376-9BC0-49E1-A8B7-9A6C491DDE43}" type="slidenum">
              <a:rPr lang="pt-BR" altLang="pt-BR"/>
              <a:pPr>
                <a:defRPr/>
              </a:pPr>
              <a:t>‹nº›</a:t>
            </a:fld>
            <a:endParaRPr lang="pt-BR" altLang="pt-BR"/>
          </a:p>
        </p:txBody>
      </p:sp>
    </p:spTree>
    <p:extLst>
      <p:ext uri="{BB962C8B-B14F-4D97-AF65-F5344CB8AC3E}">
        <p14:creationId xmlns:p14="http://schemas.microsoft.com/office/powerpoint/2010/main" val="374970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D11B95-6CEA-4498-9535-13ECAAD20D8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0DF901CA-0AC3-4004-A084-3C90C0C93E3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00C060A7-9B59-4456-84F7-C4DA0497B08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pt-BR"/>
          </a:p>
        </p:txBody>
      </p:sp>
      <p:sp>
        <p:nvSpPr>
          <p:cNvPr id="1029" name="Rectangle 5">
            <a:extLst>
              <a:ext uri="{FF2B5EF4-FFF2-40B4-BE49-F238E27FC236}">
                <a16:creationId xmlns:a16="http://schemas.microsoft.com/office/drawing/2014/main" id="{90311547-7347-44E5-96F7-5339FA3810B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pt-BR"/>
          </a:p>
        </p:txBody>
      </p:sp>
      <p:sp>
        <p:nvSpPr>
          <p:cNvPr id="1030" name="Rectangle 6">
            <a:extLst>
              <a:ext uri="{FF2B5EF4-FFF2-40B4-BE49-F238E27FC236}">
                <a16:creationId xmlns:a16="http://schemas.microsoft.com/office/drawing/2014/main" id="{C055024C-8471-4BF8-94E2-B9D6750C5B6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E69BBA2-253F-4617-95FA-73002FED3F36}"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Data 1">
            <a:extLst>
              <a:ext uri="{FF2B5EF4-FFF2-40B4-BE49-F238E27FC236}">
                <a16:creationId xmlns:a16="http://schemas.microsoft.com/office/drawing/2014/main" id="{11FC45CD-9277-40E0-A333-9C19B5DE47A0}"/>
              </a:ext>
            </a:extLst>
          </p:cNvPr>
          <p:cNvSpPr>
            <a:spLocks noGrp="1"/>
          </p:cNvSpPr>
          <p:nvPr>
            <p:ph type="dt" sz="quarter" idx="10"/>
          </p:nvPr>
        </p:nvSpPr>
        <p:spPr>
          <a:xfrm>
            <a:off x="3635375" y="5013325"/>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pt-BR" altLang="pt-BR" sz="3000">
                <a:latin typeface="Times New Roman" panose="02020603050405020304" pitchFamily="18" charset="0"/>
              </a:rPr>
              <a:t>2020</a:t>
            </a:r>
          </a:p>
        </p:txBody>
      </p:sp>
      <p:sp>
        <p:nvSpPr>
          <p:cNvPr id="4099" name="Espaço Reservado para Data 1">
            <a:extLst>
              <a:ext uri="{FF2B5EF4-FFF2-40B4-BE49-F238E27FC236}">
                <a16:creationId xmlns:a16="http://schemas.microsoft.com/office/drawing/2014/main" id="{6AB991CE-919F-4AB5-A968-4EA6B392A9D3}"/>
              </a:ext>
            </a:extLst>
          </p:cNvPr>
          <p:cNvSpPr txBox="1">
            <a:spLocks/>
          </p:cNvSpPr>
          <p:nvPr/>
        </p:nvSpPr>
        <p:spPr bwMode="auto">
          <a:xfrm>
            <a:off x="679450" y="62515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fld id="{78C41567-35C6-45E1-BC30-061B63696DC4}" type="datetime1">
              <a:rPr lang="pt-BR" altLang="pt-BR" sz="1400">
                <a:latin typeface="Times New Roman" panose="02020603050405020304" pitchFamily="18" charset="0"/>
              </a:rPr>
              <a:pPr eaLnBrk="1" hangingPunct="1">
                <a:spcBef>
                  <a:spcPct val="0"/>
                </a:spcBef>
                <a:buFontTx/>
                <a:buNone/>
              </a:pPr>
              <a:t>04/05/2022</a:t>
            </a:fld>
            <a:endParaRPr lang="pt-BR" altLang="pt-BR" sz="1400">
              <a:latin typeface="Times New Roman" panose="02020603050405020304" pitchFamily="18" charset="0"/>
            </a:endParaRPr>
          </a:p>
        </p:txBody>
      </p:sp>
      <p:sp>
        <p:nvSpPr>
          <p:cNvPr id="4100" name="Rectangle 2">
            <a:extLst>
              <a:ext uri="{FF2B5EF4-FFF2-40B4-BE49-F238E27FC236}">
                <a16:creationId xmlns:a16="http://schemas.microsoft.com/office/drawing/2014/main" id="{FD3233E1-892E-4F67-BAAA-FBB7526EAF4B}"/>
              </a:ext>
            </a:extLst>
          </p:cNvPr>
          <p:cNvSpPr>
            <a:spLocks noGrp="1" noChangeArrowheads="1"/>
          </p:cNvSpPr>
          <p:nvPr>
            <p:ph type="ctrTitle"/>
          </p:nvPr>
        </p:nvSpPr>
        <p:spPr>
          <a:xfrm>
            <a:off x="323850" y="1246188"/>
            <a:ext cx="8640763" cy="1462087"/>
          </a:xfrm>
        </p:spPr>
        <p:txBody>
          <a:bodyPr/>
          <a:lstStyle/>
          <a:p>
            <a:r>
              <a:rPr lang="pt-BR" altLang="pt-BR" sz="4000">
                <a:solidFill>
                  <a:srgbClr val="C00000"/>
                </a:solidFill>
              </a:rPr>
              <a:t>Introdução à Ciência e </a:t>
            </a:r>
            <a:br>
              <a:rPr lang="pt-BR" altLang="pt-BR" sz="4000">
                <a:solidFill>
                  <a:srgbClr val="C00000"/>
                </a:solidFill>
              </a:rPr>
            </a:br>
            <a:r>
              <a:rPr lang="pt-BR" altLang="pt-BR" sz="4000">
                <a:solidFill>
                  <a:srgbClr val="C00000"/>
                </a:solidFill>
              </a:rPr>
              <a:t>Engenharia dos Materiais</a:t>
            </a:r>
            <a:br>
              <a:rPr lang="pt-BR" altLang="pt-BR" sz="4000">
                <a:solidFill>
                  <a:srgbClr val="C00000"/>
                </a:solidFill>
              </a:rPr>
            </a:br>
            <a:r>
              <a:rPr lang="pt-BR" altLang="pt-BR" sz="4000">
                <a:solidFill>
                  <a:srgbClr val="C00000"/>
                </a:solidFill>
              </a:rPr>
              <a:t>SMM 0300</a:t>
            </a:r>
          </a:p>
        </p:txBody>
      </p:sp>
      <p:sp>
        <p:nvSpPr>
          <p:cNvPr id="4101" name="Rectangle 3">
            <a:extLst>
              <a:ext uri="{FF2B5EF4-FFF2-40B4-BE49-F238E27FC236}">
                <a16:creationId xmlns:a16="http://schemas.microsoft.com/office/drawing/2014/main" id="{167DC71C-6675-462F-946E-04FA6095BA61}"/>
              </a:ext>
            </a:extLst>
          </p:cNvPr>
          <p:cNvSpPr>
            <a:spLocks noGrp="1" noChangeArrowheads="1"/>
          </p:cNvSpPr>
          <p:nvPr>
            <p:ph type="subTitle" idx="1"/>
          </p:nvPr>
        </p:nvSpPr>
        <p:spPr>
          <a:xfrm>
            <a:off x="1187450" y="3255963"/>
            <a:ext cx="6400800" cy="2447925"/>
          </a:xfrm>
        </p:spPr>
        <p:txBody>
          <a:bodyPr/>
          <a:lstStyle/>
          <a:p>
            <a:r>
              <a:rPr lang="pt-BR" altLang="pt-BR">
                <a:solidFill>
                  <a:srgbClr val="C00000"/>
                </a:solidFill>
              </a:rPr>
              <a:t>Defeitos</a:t>
            </a:r>
          </a:p>
          <a:p>
            <a:endParaRPr lang="pt-BR" altLang="pt-BR"/>
          </a:p>
          <a:p>
            <a:r>
              <a:rPr lang="pt-BR" altLang="pt-BR"/>
              <a:t>Prof. Vera L. Arantes</a:t>
            </a:r>
          </a:p>
          <a:p>
            <a:r>
              <a:rPr lang="pt-BR" altLang="pt-B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a:extLst>
              <a:ext uri="{FF2B5EF4-FFF2-40B4-BE49-F238E27FC236}">
                <a16:creationId xmlns:a16="http://schemas.microsoft.com/office/drawing/2014/main" id="{87B1F734-FCF7-453D-AF7B-E72441E32272}"/>
              </a:ext>
            </a:extLst>
          </p:cNvPr>
          <p:cNvSpPr>
            <a:spLocks noGrp="1" noChangeArrowheads="1"/>
          </p:cNvSpPr>
          <p:nvPr>
            <p:ph type="title"/>
          </p:nvPr>
        </p:nvSpPr>
        <p:spPr>
          <a:xfrm>
            <a:off x="457200" y="274638"/>
            <a:ext cx="8229600" cy="582612"/>
          </a:xfrm>
        </p:spPr>
        <p:txBody>
          <a:bodyPr/>
          <a:lstStyle/>
          <a:p>
            <a:pPr eaLnBrk="1" hangingPunct="1"/>
            <a:r>
              <a:rPr lang="pt-BR" altLang="pt-BR">
                <a:solidFill>
                  <a:srgbClr val="C00000"/>
                </a:solidFill>
              </a:rPr>
              <a:t>Associação de Defeitos</a:t>
            </a:r>
          </a:p>
        </p:txBody>
      </p:sp>
      <p:sp>
        <p:nvSpPr>
          <p:cNvPr id="14339" name="Espaço Reservado para Conteúdo 2">
            <a:extLst>
              <a:ext uri="{FF2B5EF4-FFF2-40B4-BE49-F238E27FC236}">
                <a16:creationId xmlns:a16="http://schemas.microsoft.com/office/drawing/2014/main" id="{0EBEBDD6-40EE-4B5C-8790-DF15238F4181}"/>
              </a:ext>
            </a:extLst>
          </p:cNvPr>
          <p:cNvSpPr>
            <a:spLocks noGrp="1" noChangeArrowheads="1"/>
          </p:cNvSpPr>
          <p:nvPr>
            <p:ph idx="1"/>
          </p:nvPr>
        </p:nvSpPr>
        <p:spPr>
          <a:xfrm>
            <a:off x="285750" y="857250"/>
            <a:ext cx="8586788" cy="2928938"/>
          </a:xfrm>
        </p:spPr>
        <p:txBody>
          <a:bodyPr/>
          <a:lstStyle/>
          <a:p>
            <a:pPr eaLnBrk="1" hangingPunct="1">
              <a:buFontTx/>
              <a:buNone/>
            </a:pPr>
            <a:endParaRPr lang="pt-BR" altLang="pt-BR" b="1"/>
          </a:p>
          <a:p>
            <a:pPr eaLnBrk="1" hangingPunct="1">
              <a:buFontTx/>
              <a:buNone/>
            </a:pPr>
            <a:endParaRPr lang="pt-BR" altLang="pt-BR" b="1"/>
          </a:p>
          <a:p>
            <a:pPr eaLnBrk="1" hangingPunct="1">
              <a:buFontTx/>
              <a:buNone/>
            </a:pPr>
            <a:endParaRPr lang="pt-BR" altLang="pt-BR" b="1"/>
          </a:p>
          <a:p>
            <a:pPr eaLnBrk="1" hangingPunct="1">
              <a:buFontTx/>
              <a:buNone/>
            </a:pPr>
            <a:endParaRPr lang="pt-BR" altLang="pt-BR" b="1"/>
          </a:p>
          <a:p>
            <a:pPr eaLnBrk="1" hangingPunct="1">
              <a:buFontTx/>
              <a:buNone/>
            </a:pPr>
            <a:endParaRPr lang="pt-BR" altLang="pt-BR" b="1"/>
          </a:p>
          <a:p>
            <a:pPr eaLnBrk="1" hangingPunct="1">
              <a:buFontTx/>
              <a:buNone/>
            </a:pPr>
            <a:endParaRPr lang="pt-BR" altLang="pt-BR" b="1"/>
          </a:p>
          <a:p>
            <a:pPr eaLnBrk="1" hangingPunct="1">
              <a:buFontTx/>
              <a:buNone/>
            </a:pPr>
            <a:endParaRPr lang="pt-BR" altLang="pt-BR" sz="2400" b="1">
              <a:solidFill>
                <a:srgbClr val="FF0000"/>
              </a:solidFill>
            </a:endParaRPr>
          </a:p>
          <a:p>
            <a:pPr eaLnBrk="1" hangingPunct="1">
              <a:buFontTx/>
              <a:buNone/>
            </a:pPr>
            <a:endParaRPr lang="pt-BR" altLang="pt-BR" sz="2400" b="1">
              <a:solidFill>
                <a:srgbClr val="FF0000"/>
              </a:solidFill>
            </a:endParaRPr>
          </a:p>
          <a:p>
            <a:pPr eaLnBrk="1" hangingPunct="1">
              <a:buFontTx/>
              <a:buNone/>
            </a:pPr>
            <a:r>
              <a:rPr lang="pt-BR" altLang="pt-BR" sz="2400" b="1">
                <a:solidFill>
                  <a:srgbClr val="FF0000"/>
                </a:solidFill>
              </a:rPr>
              <a:t>DEFEITO DE SCHOTTKY                 DEFEITO DE FRENKEL</a:t>
            </a:r>
          </a:p>
          <a:p>
            <a:pPr eaLnBrk="1" hangingPunct="1">
              <a:buFontTx/>
              <a:buNone/>
            </a:pPr>
            <a:endParaRPr lang="pt-BR" altLang="pt-BR" sz="2400">
              <a:solidFill>
                <a:srgbClr val="FF0000"/>
              </a:solidFill>
            </a:endParaRPr>
          </a:p>
        </p:txBody>
      </p:sp>
      <p:sp>
        <p:nvSpPr>
          <p:cNvPr id="14340" name="Retângulo 5">
            <a:extLst>
              <a:ext uri="{FF2B5EF4-FFF2-40B4-BE49-F238E27FC236}">
                <a16:creationId xmlns:a16="http://schemas.microsoft.com/office/drawing/2014/main" id="{385654DB-9BE2-4469-B6A1-A7CCBA581E52}"/>
              </a:ext>
            </a:extLst>
          </p:cNvPr>
          <p:cNvSpPr>
            <a:spLocks noChangeArrowheads="1"/>
          </p:cNvSpPr>
          <p:nvPr/>
        </p:nvSpPr>
        <p:spPr bwMode="auto">
          <a:xfrm>
            <a:off x="214313" y="5429250"/>
            <a:ext cx="857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a:p>
            <a:pPr eaLnBrk="1" hangingPunct="1">
              <a:spcBef>
                <a:spcPct val="0"/>
              </a:spcBef>
              <a:buFontTx/>
              <a:buNone/>
            </a:pPr>
            <a:r>
              <a:rPr lang="pt-BR" altLang="pt-BR" sz="1800">
                <a:latin typeface="Arial" panose="020B0604020202020204" pitchFamily="34" charset="0"/>
              </a:rPr>
              <a:t>       V(aniônica) + V(catiônica)                                       grupos vazios-intersticiais</a:t>
            </a:r>
          </a:p>
        </p:txBody>
      </p:sp>
      <p:pic>
        <p:nvPicPr>
          <p:cNvPr id="14341" name="Picture 4">
            <a:extLst>
              <a:ext uri="{FF2B5EF4-FFF2-40B4-BE49-F238E27FC236}">
                <a16:creationId xmlns:a16="http://schemas.microsoft.com/office/drawing/2014/main" id="{423D69BC-F117-4BE8-9A14-712AAE324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285875"/>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icture 2">
            <a:extLst>
              <a:ext uri="{FF2B5EF4-FFF2-40B4-BE49-F238E27FC236}">
                <a16:creationId xmlns:a16="http://schemas.microsoft.com/office/drawing/2014/main" id="{B63083CF-8E23-468E-8D6B-48285C2ED3A2}"/>
              </a:ext>
            </a:extLst>
          </p:cNvPr>
          <p:cNvSpPr>
            <a:spLocks noChangeAspect="1" noChangeArrowheads="1"/>
          </p:cNvSpPr>
          <p:nvPr/>
        </p:nvSpPr>
        <p:spPr bwMode="auto">
          <a:xfrm>
            <a:off x="1071563" y="1214438"/>
            <a:ext cx="72771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pt-B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752F64B-2407-4595-B870-FC3BD62279C9}"/>
              </a:ext>
            </a:extLst>
          </p:cNvPr>
          <p:cNvSpPr>
            <a:spLocks noGrp="1" noChangeArrowheads="1"/>
          </p:cNvSpPr>
          <p:nvPr>
            <p:ph type="title"/>
          </p:nvPr>
        </p:nvSpPr>
        <p:spPr>
          <a:xfrm>
            <a:off x="457200" y="274638"/>
            <a:ext cx="8229600" cy="561975"/>
          </a:xfrm>
        </p:spPr>
        <p:txBody>
          <a:bodyPr/>
          <a:lstStyle/>
          <a:p>
            <a:pPr eaLnBrk="1" hangingPunct="1"/>
            <a:r>
              <a:rPr lang="pt-BR" altLang="pt-BR" sz="4000" b="1">
                <a:solidFill>
                  <a:schemeClr val="accent2"/>
                </a:solidFill>
              </a:rPr>
              <a:t>Impurezas</a:t>
            </a:r>
          </a:p>
        </p:txBody>
      </p:sp>
      <p:sp>
        <p:nvSpPr>
          <p:cNvPr id="16387" name="Rectangle 3">
            <a:extLst>
              <a:ext uri="{FF2B5EF4-FFF2-40B4-BE49-F238E27FC236}">
                <a16:creationId xmlns:a16="http://schemas.microsoft.com/office/drawing/2014/main" id="{3ACCA9F4-1BCB-4763-9F3F-33628010204C}"/>
              </a:ext>
            </a:extLst>
          </p:cNvPr>
          <p:cNvSpPr>
            <a:spLocks noGrp="1" noChangeArrowheads="1"/>
          </p:cNvSpPr>
          <p:nvPr>
            <p:ph type="body" idx="1"/>
          </p:nvPr>
        </p:nvSpPr>
        <p:spPr>
          <a:xfrm>
            <a:off x="250825" y="1268413"/>
            <a:ext cx="8642350" cy="5113337"/>
          </a:xfrm>
        </p:spPr>
        <p:txBody>
          <a:bodyPr/>
          <a:lstStyle/>
          <a:p>
            <a:pPr eaLnBrk="1" hangingPunct="1">
              <a:lnSpc>
                <a:spcPct val="90000"/>
              </a:lnSpc>
              <a:buFont typeface="Wingdings" panose="05000000000000000000" pitchFamily="2" charset="2"/>
              <a:buChar char="Ø"/>
            </a:pPr>
            <a:r>
              <a:rPr lang="pt-BR" altLang="pt-BR"/>
              <a:t>Todos os sólidos conhecidos contém impurezas. São considerados metais muito puros aqueles com pureza de 99,9999% - uma impureza por 10</a:t>
            </a:r>
            <a:r>
              <a:rPr lang="pt-BR" altLang="pt-BR" baseline="30000"/>
              <a:t>6</a:t>
            </a:r>
            <a:r>
              <a:rPr lang="pt-BR" altLang="pt-BR"/>
              <a:t> átomos.</a:t>
            </a:r>
          </a:p>
          <a:p>
            <a:pPr eaLnBrk="1" hangingPunct="1">
              <a:lnSpc>
                <a:spcPct val="90000"/>
              </a:lnSpc>
              <a:buFont typeface="Wingdings" panose="05000000000000000000" pitchFamily="2" charset="2"/>
              <a:buChar char="Ø"/>
            </a:pPr>
            <a:r>
              <a:rPr lang="pt-BR" altLang="pt-BR"/>
              <a:t>As impurezas podem ser introduzidas intencionalmente ou não. Ex.: a adição intencional de carbono ao ferro produz o aço, com propriedades mecânicas superiores. A adição de boro ao silício muda completamente suas propriedades elétricas.</a:t>
            </a:r>
          </a:p>
          <a:p>
            <a:pPr eaLnBrk="1" hangingPunct="1">
              <a:lnSpc>
                <a:spcPct val="90000"/>
              </a:lnSpc>
              <a:buFont typeface="Wingdings" panose="05000000000000000000" pitchFamily="2" charset="2"/>
              <a:buChar char="Ø"/>
            </a:pPr>
            <a:r>
              <a:rPr lang="pt-BR" altLang="pt-BR"/>
              <a:t>Ligas – misturas intencionais de metais</a:t>
            </a:r>
          </a:p>
          <a:p>
            <a:pPr eaLnBrk="1" hangingPunct="1">
              <a:lnSpc>
                <a:spcPct val="90000"/>
              </a:lnSpc>
            </a:pPr>
            <a:endParaRPr lang="pt-BR" altLang="pt-B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D8E5AA2-0F88-48A4-AA4E-D427346C32CE}"/>
              </a:ext>
            </a:extLst>
          </p:cNvPr>
          <p:cNvSpPr>
            <a:spLocks noGrp="1" noChangeArrowheads="1"/>
          </p:cNvSpPr>
          <p:nvPr>
            <p:ph type="title"/>
          </p:nvPr>
        </p:nvSpPr>
        <p:spPr>
          <a:xfrm>
            <a:off x="457200" y="274638"/>
            <a:ext cx="8002588" cy="346075"/>
          </a:xfrm>
        </p:spPr>
        <p:txBody>
          <a:bodyPr/>
          <a:lstStyle/>
          <a:p>
            <a:pPr eaLnBrk="1" hangingPunct="1"/>
            <a:r>
              <a:rPr lang="pt-BR" altLang="pt-BR" sz="4000" b="1">
                <a:solidFill>
                  <a:schemeClr val="accent2"/>
                </a:solidFill>
              </a:rPr>
              <a:t>Solução sólida</a:t>
            </a:r>
          </a:p>
        </p:txBody>
      </p:sp>
      <p:sp>
        <p:nvSpPr>
          <p:cNvPr id="11267" name="Rectangle 3">
            <a:extLst>
              <a:ext uri="{FF2B5EF4-FFF2-40B4-BE49-F238E27FC236}">
                <a16:creationId xmlns:a16="http://schemas.microsoft.com/office/drawing/2014/main" id="{B38C666D-D2B8-47C7-8F96-A0D15B2739AF}"/>
              </a:ext>
            </a:extLst>
          </p:cNvPr>
          <p:cNvSpPr>
            <a:spLocks noGrp="1" noChangeArrowheads="1"/>
          </p:cNvSpPr>
          <p:nvPr>
            <p:ph type="body" idx="1"/>
          </p:nvPr>
        </p:nvSpPr>
        <p:spPr>
          <a:xfrm>
            <a:off x="0" y="836613"/>
            <a:ext cx="9396413" cy="6337300"/>
          </a:xfrm>
        </p:spPr>
        <p:txBody>
          <a:bodyPr/>
          <a:lstStyle/>
          <a:p>
            <a:pPr eaLnBrk="1" hangingPunct="1">
              <a:lnSpc>
                <a:spcPct val="90000"/>
              </a:lnSpc>
              <a:buFontTx/>
              <a:buNone/>
              <a:defRPr/>
            </a:pPr>
            <a:r>
              <a:rPr lang="pt-BR" sz="2400" b="1" dirty="0"/>
              <a:t>Soluções sólidas são compostas por uma matriz (ou solvente) que “dissolve” um componente minoritário ( soluto).</a:t>
            </a:r>
          </a:p>
          <a:p>
            <a:pPr eaLnBrk="1" hangingPunct="1">
              <a:lnSpc>
                <a:spcPct val="90000"/>
              </a:lnSpc>
              <a:buFont typeface="Wingdings" pitchFamily="2" charset="2"/>
              <a:buChar char="Ø"/>
              <a:defRPr/>
            </a:pPr>
            <a:r>
              <a:rPr lang="pt-BR" sz="2400" b="1" dirty="0">
                <a:solidFill>
                  <a:schemeClr val="accent1">
                    <a:lumMod val="50000"/>
                  </a:schemeClr>
                </a:solidFill>
              </a:rPr>
              <a:t>Solvente</a:t>
            </a:r>
            <a:r>
              <a:rPr lang="pt-BR" sz="2400" b="1" dirty="0"/>
              <a:t>:em uma liga, é o elemento ou composto em maior quantidade.</a:t>
            </a:r>
          </a:p>
          <a:p>
            <a:pPr eaLnBrk="1" hangingPunct="1">
              <a:lnSpc>
                <a:spcPct val="90000"/>
              </a:lnSpc>
              <a:buFont typeface="Wingdings" pitchFamily="2" charset="2"/>
              <a:buChar char="Ø"/>
              <a:defRPr/>
            </a:pPr>
            <a:r>
              <a:rPr lang="pt-BR" sz="2400" b="1" dirty="0">
                <a:solidFill>
                  <a:schemeClr val="accent1">
                    <a:lumMod val="50000"/>
                  </a:schemeClr>
                </a:solidFill>
              </a:rPr>
              <a:t>Soluto</a:t>
            </a:r>
            <a:r>
              <a:rPr lang="pt-BR" sz="2400" b="1" dirty="0"/>
              <a:t>: elemento ou composto em menor quantidade.</a:t>
            </a:r>
          </a:p>
          <a:p>
            <a:pPr eaLnBrk="1" hangingPunct="1">
              <a:lnSpc>
                <a:spcPct val="90000"/>
              </a:lnSpc>
              <a:buFont typeface="Wingdings" pitchFamily="2" charset="2"/>
              <a:buChar char="Ø"/>
              <a:defRPr/>
            </a:pPr>
            <a:r>
              <a:rPr lang="pt-BR" sz="2400" b="1" dirty="0"/>
              <a:t>Solução sólida:</a:t>
            </a:r>
          </a:p>
          <a:p>
            <a:pPr algn="ctr" eaLnBrk="1" hangingPunct="1">
              <a:lnSpc>
                <a:spcPct val="90000"/>
              </a:lnSpc>
              <a:buFont typeface="Wingdings" pitchFamily="2" charset="2"/>
              <a:buChar char="ü"/>
              <a:defRPr/>
            </a:pPr>
            <a:r>
              <a:rPr lang="pt-BR" sz="2400" b="1" dirty="0">
                <a:solidFill>
                  <a:srgbClr val="FF0000"/>
                </a:solidFill>
              </a:rPr>
              <a:t>Homogênea</a:t>
            </a:r>
          </a:p>
          <a:p>
            <a:pPr algn="ctr" eaLnBrk="1" hangingPunct="1">
              <a:lnSpc>
                <a:spcPct val="90000"/>
              </a:lnSpc>
              <a:buFont typeface="Wingdings" pitchFamily="2" charset="2"/>
              <a:buChar char="ü"/>
              <a:defRPr/>
            </a:pPr>
            <a:r>
              <a:rPr lang="pt-BR" sz="2400" b="1" dirty="0">
                <a:solidFill>
                  <a:srgbClr val="FF0000"/>
                </a:solidFill>
              </a:rPr>
              <a:t>Mantém a estrutura cristalina</a:t>
            </a:r>
          </a:p>
          <a:p>
            <a:pPr algn="ctr" eaLnBrk="1" hangingPunct="1">
              <a:lnSpc>
                <a:spcPct val="90000"/>
              </a:lnSpc>
              <a:buFont typeface="Wingdings" pitchFamily="2" charset="2"/>
              <a:buChar char="ü"/>
              <a:defRPr/>
            </a:pPr>
            <a:r>
              <a:rPr lang="pt-BR" sz="2400" b="1" dirty="0">
                <a:solidFill>
                  <a:srgbClr val="FF0000"/>
                </a:solidFill>
              </a:rPr>
              <a:t>Contém impurezas dispersas ao acaso.</a:t>
            </a:r>
          </a:p>
          <a:p>
            <a:pPr algn="ctr" eaLnBrk="1" hangingPunct="1">
              <a:lnSpc>
                <a:spcPct val="90000"/>
              </a:lnSpc>
              <a:buFontTx/>
              <a:buNone/>
              <a:defRPr/>
            </a:pPr>
            <a:endParaRPr lang="pt-BR" sz="2400" b="1" dirty="0"/>
          </a:p>
          <a:p>
            <a:pPr eaLnBrk="1" hangingPunct="1">
              <a:lnSpc>
                <a:spcPct val="90000"/>
              </a:lnSpc>
              <a:buFont typeface="Wingdings" pitchFamily="2" charset="2"/>
              <a:buChar char="Ø"/>
              <a:defRPr/>
            </a:pPr>
            <a:r>
              <a:rPr lang="pt-BR" sz="2400" b="1" dirty="0"/>
              <a:t>Segunda fase: a medida que são adicionados átomos de soluto, formam-se novos compostos e ou estruturas ou o soluto forma precipitados</a:t>
            </a:r>
          </a:p>
          <a:p>
            <a:pPr eaLnBrk="1" hangingPunct="1">
              <a:lnSpc>
                <a:spcPct val="90000"/>
              </a:lnSpc>
              <a:buFont typeface="Wingdings" pitchFamily="2" charset="2"/>
              <a:buNone/>
              <a:defRPr/>
            </a:pPr>
            <a:r>
              <a:rPr lang="pt-BR" sz="2400" b="1" dirty="0"/>
              <a:t>Obs.: a formação de solução sólida ou aparecimento de segunda fase pela introdução de impurezas depende do tipo de impureza, concentração, temperatura e pressão.</a:t>
            </a:r>
          </a:p>
          <a:p>
            <a:pPr eaLnBrk="1" hangingPunct="1">
              <a:lnSpc>
                <a:spcPct val="90000"/>
              </a:lnSpc>
              <a:buFont typeface="Wingdings" pitchFamily="2" charset="2"/>
              <a:buChar char="Ø"/>
              <a:defRPr/>
            </a:pPr>
            <a:endParaRPr lang="pt-BR"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F3BD1F-04FF-4941-A2EA-05879400E3DA}"/>
              </a:ext>
            </a:extLst>
          </p:cNvPr>
          <p:cNvSpPr>
            <a:spLocks noGrp="1" noChangeArrowheads="1"/>
          </p:cNvSpPr>
          <p:nvPr>
            <p:ph type="title"/>
          </p:nvPr>
        </p:nvSpPr>
        <p:spPr>
          <a:xfrm>
            <a:off x="468313" y="0"/>
            <a:ext cx="8229600" cy="620713"/>
          </a:xfrm>
        </p:spPr>
        <p:txBody>
          <a:bodyPr/>
          <a:lstStyle/>
          <a:p>
            <a:pPr eaLnBrk="1" hangingPunct="1"/>
            <a:r>
              <a:rPr lang="pt-BR" altLang="pt-BR" sz="4000">
                <a:solidFill>
                  <a:srgbClr val="C00000"/>
                </a:solidFill>
              </a:rPr>
              <a:t>Solução sólida substitucional</a:t>
            </a:r>
          </a:p>
        </p:txBody>
      </p:sp>
      <p:sp>
        <p:nvSpPr>
          <p:cNvPr id="18435" name="Rectangle 3">
            <a:extLst>
              <a:ext uri="{FF2B5EF4-FFF2-40B4-BE49-F238E27FC236}">
                <a16:creationId xmlns:a16="http://schemas.microsoft.com/office/drawing/2014/main" id="{D6A7B9CC-AFA2-4711-8CB4-BD32C4F9A24E}"/>
              </a:ext>
            </a:extLst>
          </p:cNvPr>
          <p:cNvSpPr>
            <a:spLocks noGrp="1" noChangeArrowheads="1"/>
          </p:cNvSpPr>
          <p:nvPr>
            <p:ph type="body" sz="half" idx="1"/>
          </p:nvPr>
        </p:nvSpPr>
        <p:spPr>
          <a:xfrm>
            <a:off x="0" y="2852738"/>
            <a:ext cx="9144000" cy="4005262"/>
          </a:xfrm>
        </p:spPr>
        <p:txBody>
          <a:bodyPr/>
          <a:lstStyle/>
          <a:p>
            <a:pPr eaLnBrk="1" hangingPunct="1">
              <a:buFont typeface="Wingdings" panose="05000000000000000000" pitchFamily="2" charset="2"/>
              <a:buNone/>
            </a:pPr>
            <a:r>
              <a:rPr lang="pt-BR" altLang="pt-BR" sz="2400"/>
              <a:t>Fatores que favorecem a solubilidade (Leis Hume-Rothery):</a:t>
            </a:r>
          </a:p>
          <a:p>
            <a:pPr eaLnBrk="1" hangingPunct="1">
              <a:buFont typeface="Wingdings" panose="05000000000000000000" pitchFamily="2" charset="2"/>
              <a:buChar char="ü"/>
            </a:pPr>
            <a:r>
              <a:rPr lang="pt-BR" altLang="pt-BR" sz="2400">
                <a:solidFill>
                  <a:srgbClr val="FF0066"/>
                </a:solidFill>
              </a:rPr>
              <a:t>Tamanho atômico</a:t>
            </a:r>
            <a:r>
              <a:rPr lang="pt-BR" altLang="pt-BR" sz="2400"/>
              <a:t>: a diferença de tamanhos entre os átomos do solvente e do soluto deve ser inferior a 15%.</a:t>
            </a:r>
          </a:p>
          <a:p>
            <a:pPr eaLnBrk="1" hangingPunct="1">
              <a:buFont typeface="Wingdings" panose="05000000000000000000" pitchFamily="2" charset="2"/>
              <a:buChar char="ü"/>
            </a:pPr>
            <a:r>
              <a:rPr lang="pt-BR" altLang="pt-BR" sz="2400">
                <a:solidFill>
                  <a:srgbClr val="FF0066"/>
                </a:solidFill>
              </a:rPr>
              <a:t>As estruturas cristalinas</a:t>
            </a:r>
            <a:r>
              <a:rPr lang="pt-BR" altLang="pt-BR" sz="2400"/>
              <a:t> do solvente e do soluto devem ser iguais</a:t>
            </a:r>
          </a:p>
          <a:p>
            <a:pPr eaLnBrk="1" hangingPunct="1">
              <a:buFont typeface="Wingdings" panose="05000000000000000000" pitchFamily="2" charset="2"/>
              <a:buChar char="ü"/>
            </a:pPr>
            <a:r>
              <a:rPr lang="pt-BR" altLang="pt-BR" sz="2400"/>
              <a:t>As </a:t>
            </a:r>
            <a:r>
              <a:rPr lang="pt-BR" altLang="pt-BR" sz="2400">
                <a:solidFill>
                  <a:srgbClr val="FF0066"/>
                </a:solidFill>
              </a:rPr>
              <a:t>eletronegatividades </a:t>
            </a:r>
            <a:r>
              <a:rPr lang="pt-BR" altLang="pt-BR" sz="2400"/>
              <a:t>devem ser próximas (caso contrário, a formação de novas fases intermetálicas é favorecida</a:t>
            </a:r>
          </a:p>
          <a:p>
            <a:pPr eaLnBrk="1" hangingPunct="1">
              <a:buFont typeface="Wingdings" panose="05000000000000000000" pitchFamily="2" charset="2"/>
              <a:buChar char="ü"/>
            </a:pPr>
            <a:r>
              <a:rPr lang="pt-BR" altLang="pt-BR" sz="2400"/>
              <a:t>Em geral, uma quantidade maior de soluto entra em solução quando sua valência é superior a do solvente</a:t>
            </a:r>
          </a:p>
        </p:txBody>
      </p:sp>
      <p:pic>
        <p:nvPicPr>
          <p:cNvPr id="18436" name="Picture 4">
            <a:extLst>
              <a:ext uri="{FF2B5EF4-FFF2-40B4-BE49-F238E27FC236}">
                <a16:creationId xmlns:a16="http://schemas.microsoft.com/office/drawing/2014/main" id="{F23F858E-48D3-4134-AAD4-A4DF9F4DB8C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00313" y="642938"/>
            <a:ext cx="3903662" cy="200025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DA4B7E28-EA21-4264-BAA2-5EFC91AB0508}"/>
              </a:ext>
            </a:extLst>
          </p:cNvPr>
          <p:cNvSpPr>
            <a:spLocks noGrp="1" noChangeArrowheads="1"/>
          </p:cNvSpPr>
          <p:nvPr>
            <p:ph type="body" sz="half" idx="1"/>
          </p:nvPr>
        </p:nvSpPr>
        <p:spPr>
          <a:xfrm>
            <a:off x="457200" y="2276475"/>
            <a:ext cx="8362950" cy="4321175"/>
          </a:xfrm>
        </p:spPr>
        <p:txBody>
          <a:bodyPr/>
          <a:lstStyle/>
          <a:p>
            <a:pPr eaLnBrk="1" hangingPunct="1">
              <a:lnSpc>
                <a:spcPct val="90000"/>
              </a:lnSpc>
              <a:buFontTx/>
              <a:buNone/>
            </a:pPr>
            <a:r>
              <a:rPr lang="pt-BR" altLang="pt-BR" sz="2400" b="1">
                <a:solidFill>
                  <a:srgbClr val="FF0000"/>
                </a:solidFill>
              </a:rPr>
              <a:t>Solução sólida intersticial </a:t>
            </a:r>
            <a:r>
              <a:rPr lang="pt-BR" altLang="pt-BR" sz="2400"/>
              <a:t>do carbono no Fe </a:t>
            </a:r>
            <a:r>
              <a:rPr lang="pt-BR" altLang="pt-BR" sz="2400">
                <a:sym typeface="Symbol" panose="05050102010706020507" pitchFamily="18" charset="2"/>
              </a:rPr>
              <a:t>. O átomo de carbono é pequeno o suficiente para se “encaixar” dentro da célula unitária.</a:t>
            </a:r>
          </a:p>
          <a:p>
            <a:pPr eaLnBrk="1" hangingPunct="1">
              <a:lnSpc>
                <a:spcPct val="90000"/>
              </a:lnSpc>
              <a:buFontTx/>
              <a:buNone/>
            </a:pPr>
            <a:endParaRPr lang="pt-BR" altLang="pt-BR" sz="2400">
              <a:sym typeface="Symbol" panose="05050102010706020507" pitchFamily="18" charset="2"/>
            </a:endParaRPr>
          </a:p>
          <a:p>
            <a:pPr eaLnBrk="1" hangingPunct="1">
              <a:lnSpc>
                <a:spcPct val="90000"/>
              </a:lnSpc>
            </a:pPr>
            <a:r>
              <a:rPr lang="pt-BR" altLang="pt-BR" sz="2800" b="1">
                <a:sym typeface="Symbol" panose="05050102010706020507" pitchFamily="18" charset="2"/>
              </a:rPr>
              <a:t>Para as estruturas CFC, CCC e HCP, os interstícios são relativamente pequenos o raio atômico do soluto deve ser inferior ao do solvente</a:t>
            </a:r>
          </a:p>
          <a:p>
            <a:pPr eaLnBrk="1" hangingPunct="1">
              <a:lnSpc>
                <a:spcPct val="90000"/>
              </a:lnSpc>
            </a:pPr>
            <a:endParaRPr lang="pt-BR" altLang="pt-BR" sz="2800" b="1">
              <a:sym typeface="Symbol" panose="05050102010706020507" pitchFamily="18" charset="2"/>
            </a:endParaRPr>
          </a:p>
          <a:p>
            <a:pPr eaLnBrk="1" hangingPunct="1">
              <a:lnSpc>
                <a:spcPct val="90000"/>
              </a:lnSpc>
              <a:buFontTx/>
              <a:buNone/>
            </a:pPr>
            <a:r>
              <a:rPr lang="pt-BR" altLang="pt-BR" sz="2800">
                <a:sym typeface="Symbol" panose="05050102010706020507" pitchFamily="18" charset="2"/>
              </a:rPr>
              <a:t>Normalmente, a concentração máxima de soluto </a:t>
            </a:r>
            <a:r>
              <a:rPr lang="pt-BR" altLang="pt-BR" sz="2800">
                <a:cs typeface="Arial" panose="020B0604020202020204" pitchFamily="34" charset="0"/>
                <a:sym typeface="Symbol" panose="05050102010706020507" pitchFamily="18" charset="2"/>
              </a:rPr>
              <a:t>≤ 10%, (2%, no caso do aço).</a:t>
            </a:r>
          </a:p>
          <a:p>
            <a:pPr eaLnBrk="1" hangingPunct="1">
              <a:lnSpc>
                <a:spcPct val="90000"/>
              </a:lnSpc>
              <a:buFontTx/>
              <a:buNone/>
            </a:pPr>
            <a:endParaRPr lang="pt-BR" altLang="pt-BR" sz="2800">
              <a:sym typeface="Symbol" panose="05050102010706020507" pitchFamily="18" charset="2"/>
            </a:endParaRPr>
          </a:p>
          <a:p>
            <a:pPr eaLnBrk="1" hangingPunct="1">
              <a:lnSpc>
                <a:spcPct val="90000"/>
              </a:lnSpc>
            </a:pPr>
            <a:endParaRPr lang="pt-BR" altLang="pt-BR" sz="2000">
              <a:sym typeface="Symbol" panose="05050102010706020507" pitchFamily="18" charset="2"/>
            </a:endParaRPr>
          </a:p>
        </p:txBody>
      </p:sp>
      <p:pic>
        <p:nvPicPr>
          <p:cNvPr id="19459" name="Picture 5">
            <a:extLst>
              <a:ext uri="{FF2B5EF4-FFF2-40B4-BE49-F238E27FC236}">
                <a16:creationId xmlns:a16="http://schemas.microsoft.com/office/drawing/2014/main" id="{DDE33430-CD2E-4F54-BD1E-22DA5CCEEB5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29000" y="285750"/>
            <a:ext cx="2160588" cy="1668463"/>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7D24C10-6E16-4A19-ACA1-7D91FC48DEB3}"/>
              </a:ext>
            </a:extLst>
          </p:cNvPr>
          <p:cNvSpPr>
            <a:spLocks noGrp="1" noChangeArrowheads="1"/>
          </p:cNvSpPr>
          <p:nvPr>
            <p:ph type="title"/>
          </p:nvPr>
        </p:nvSpPr>
        <p:spPr>
          <a:xfrm>
            <a:off x="457200" y="274638"/>
            <a:ext cx="8229600" cy="633412"/>
          </a:xfrm>
        </p:spPr>
        <p:txBody>
          <a:bodyPr/>
          <a:lstStyle/>
          <a:p>
            <a:pPr eaLnBrk="1" hangingPunct="1"/>
            <a:r>
              <a:rPr lang="pt-BR" altLang="pt-BR" sz="4000" b="1">
                <a:solidFill>
                  <a:srgbClr val="C00000"/>
                </a:solidFill>
              </a:rPr>
              <a:t>Concentração X composição</a:t>
            </a:r>
          </a:p>
        </p:txBody>
      </p:sp>
      <p:sp>
        <p:nvSpPr>
          <p:cNvPr id="20483" name="Rectangle 3">
            <a:extLst>
              <a:ext uri="{FF2B5EF4-FFF2-40B4-BE49-F238E27FC236}">
                <a16:creationId xmlns:a16="http://schemas.microsoft.com/office/drawing/2014/main" id="{2CC94896-2FE7-4AA7-A2F6-BA3022D21F7D}"/>
              </a:ext>
            </a:extLst>
          </p:cNvPr>
          <p:cNvSpPr>
            <a:spLocks noGrp="1" noChangeArrowheads="1"/>
          </p:cNvSpPr>
          <p:nvPr>
            <p:ph type="body" idx="1"/>
          </p:nvPr>
        </p:nvSpPr>
        <p:spPr>
          <a:xfrm>
            <a:off x="457200" y="1125538"/>
            <a:ext cx="8229600" cy="5732462"/>
          </a:xfrm>
        </p:spPr>
        <p:txBody>
          <a:bodyPr/>
          <a:lstStyle/>
          <a:p>
            <a:pPr eaLnBrk="1" hangingPunct="1">
              <a:lnSpc>
                <a:spcPct val="90000"/>
              </a:lnSpc>
              <a:buFont typeface="Wingdings" panose="05000000000000000000" pitchFamily="2" charset="2"/>
              <a:buChar char="q"/>
            </a:pPr>
            <a:r>
              <a:rPr lang="pt-BR" altLang="pt-BR"/>
              <a:t>Porcentagem em peso: massa de um elemento particular relativamente a massa total de uma liga.</a:t>
            </a:r>
          </a:p>
          <a:p>
            <a:pPr algn="ctr" eaLnBrk="1" hangingPunct="1">
              <a:lnSpc>
                <a:spcPct val="90000"/>
              </a:lnSpc>
              <a:buFont typeface="Wingdings" panose="05000000000000000000" pitchFamily="2" charset="2"/>
              <a:buNone/>
            </a:pPr>
            <a:r>
              <a:rPr lang="pt-BR" altLang="pt-BR"/>
              <a:t>C</a:t>
            </a:r>
            <a:r>
              <a:rPr lang="pt-BR" altLang="pt-BR" baseline="-25000"/>
              <a:t>1</a:t>
            </a:r>
            <a:r>
              <a:rPr lang="pt-BR" altLang="pt-BR"/>
              <a:t>=m</a:t>
            </a:r>
            <a:r>
              <a:rPr lang="pt-BR" altLang="pt-BR" baseline="-25000"/>
              <a:t>1</a:t>
            </a:r>
            <a:r>
              <a:rPr lang="pt-BR" altLang="pt-BR"/>
              <a:t>/(m</a:t>
            </a:r>
            <a:r>
              <a:rPr lang="pt-BR" altLang="pt-BR" baseline="-25000"/>
              <a:t>1</a:t>
            </a:r>
            <a:r>
              <a:rPr lang="pt-BR" altLang="pt-BR"/>
              <a:t>+m</a:t>
            </a:r>
            <a:r>
              <a:rPr lang="pt-BR" altLang="pt-BR" baseline="-25000"/>
              <a:t>2</a:t>
            </a:r>
            <a:r>
              <a:rPr lang="pt-BR" altLang="pt-BR"/>
              <a:t>). 100</a:t>
            </a:r>
          </a:p>
          <a:p>
            <a:pPr eaLnBrk="1" hangingPunct="1">
              <a:lnSpc>
                <a:spcPct val="90000"/>
              </a:lnSpc>
              <a:buFont typeface="Wingdings" panose="05000000000000000000" pitchFamily="2" charset="2"/>
              <a:buChar char="q"/>
            </a:pPr>
            <a:r>
              <a:rPr lang="pt-BR" altLang="pt-BR"/>
              <a:t>Porcentagem atômica: número de mols de um elemento em particular em relação ao número total de moles de uma liga.</a:t>
            </a:r>
          </a:p>
          <a:p>
            <a:pPr algn="ctr" eaLnBrk="1" hangingPunct="1">
              <a:lnSpc>
                <a:spcPct val="90000"/>
              </a:lnSpc>
              <a:buFont typeface="Wingdings" panose="05000000000000000000" pitchFamily="2" charset="2"/>
              <a:buNone/>
            </a:pPr>
            <a:r>
              <a:rPr lang="pt-BR" altLang="pt-BR"/>
              <a:t>C</a:t>
            </a:r>
            <a:r>
              <a:rPr lang="pt-BR" altLang="pt-BR" baseline="-25000"/>
              <a:t>1</a:t>
            </a:r>
            <a:r>
              <a:rPr lang="pt-BR" altLang="pt-BR"/>
              <a:t>=n</a:t>
            </a:r>
            <a:r>
              <a:rPr lang="pt-BR" altLang="pt-BR" baseline="-25000"/>
              <a:t>m1</a:t>
            </a:r>
            <a:r>
              <a:rPr lang="pt-BR" altLang="pt-BR"/>
              <a:t>/(n</a:t>
            </a:r>
            <a:r>
              <a:rPr lang="pt-BR" altLang="pt-BR" baseline="-25000"/>
              <a:t>m1</a:t>
            </a:r>
            <a:r>
              <a:rPr lang="pt-BR" altLang="pt-BR"/>
              <a:t>+n</a:t>
            </a:r>
            <a:r>
              <a:rPr lang="pt-BR" altLang="pt-BR" baseline="-25000"/>
              <a:t>m2</a:t>
            </a:r>
            <a:r>
              <a:rPr lang="pt-BR" altLang="pt-BR"/>
              <a:t>). 100,</a:t>
            </a:r>
          </a:p>
          <a:p>
            <a:pPr eaLnBrk="1" hangingPunct="1">
              <a:lnSpc>
                <a:spcPct val="90000"/>
              </a:lnSpc>
              <a:buFont typeface="Wingdings" panose="05000000000000000000" pitchFamily="2" charset="2"/>
              <a:buNone/>
            </a:pPr>
            <a:r>
              <a:rPr lang="pt-BR" altLang="pt-BR"/>
              <a:t>Onde n</a:t>
            </a:r>
            <a:r>
              <a:rPr lang="pt-BR" altLang="pt-BR" baseline="-25000"/>
              <a:t>m1</a:t>
            </a:r>
            <a:r>
              <a:rPr lang="pt-BR" altLang="pt-BR"/>
              <a:t>=</a:t>
            </a:r>
            <a:r>
              <a:rPr lang="pt-BR" altLang="pt-BR" baseline="-25000"/>
              <a:t> </a:t>
            </a:r>
            <a:r>
              <a:rPr lang="pt-BR" altLang="pt-BR"/>
              <a:t>m´</a:t>
            </a:r>
            <a:r>
              <a:rPr lang="pt-BR" altLang="pt-BR" baseline="-25000"/>
              <a:t>1</a:t>
            </a:r>
            <a:r>
              <a:rPr lang="pt-BR" altLang="pt-BR"/>
              <a:t>/A</a:t>
            </a:r>
            <a:r>
              <a:rPr lang="pt-BR" altLang="pt-BR" baseline="-25000"/>
              <a:t>1, </a:t>
            </a:r>
            <a:r>
              <a:rPr lang="pt-BR" altLang="pt-BR"/>
              <a:t>m´</a:t>
            </a:r>
            <a:r>
              <a:rPr lang="pt-BR" altLang="pt-BR" baseline="-25000"/>
              <a:t>1 </a:t>
            </a:r>
            <a:r>
              <a:rPr lang="pt-BR" altLang="pt-BR"/>
              <a:t>é a massa em gramas do elemento 1 e A</a:t>
            </a:r>
            <a:r>
              <a:rPr lang="pt-BR" altLang="pt-BR" baseline="-25000"/>
              <a:t>1</a:t>
            </a:r>
            <a:r>
              <a:rPr lang="pt-BR" altLang="pt-BR"/>
              <a:t> é o peso atômico do elemento 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a:extLst>
              <a:ext uri="{FF2B5EF4-FFF2-40B4-BE49-F238E27FC236}">
                <a16:creationId xmlns:a16="http://schemas.microsoft.com/office/drawing/2014/main" id="{201FC9E0-8695-4341-8684-29824732AEB1}"/>
              </a:ext>
            </a:extLst>
          </p:cNvPr>
          <p:cNvSpPr>
            <a:spLocks noGrp="1" noChangeArrowheads="1"/>
          </p:cNvSpPr>
          <p:nvPr>
            <p:ph type="title"/>
          </p:nvPr>
        </p:nvSpPr>
        <p:spPr>
          <a:xfrm>
            <a:off x="611188" y="1844675"/>
            <a:ext cx="8229600" cy="1143000"/>
          </a:xfrm>
        </p:spPr>
        <p:txBody>
          <a:bodyPr/>
          <a:lstStyle/>
          <a:p>
            <a:r>
              <a:rPr lang="pt-BR" altLang="en-US" dirty="0"/>
              <a:t>5.2. DEFEITOS PLANARES</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3">
            <a:extLst>
              <a:ext uri="{FF2B5EF4-FFF2-40B4-BE49-F238E27FC236}">
                <a16:creationId xmlns:a16="http://schemas.microsoft.com/office/drawing/2014/main" id="{AA42A76A-3350-483E-B60C-5CBB07F55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38" t="44856" r="36874" b="14104"/>
          <a:stretch>
            <a:fillRect/>
          </a:stretch>
        </p:blipFill>
        <p:spPr bwMode="auto">
          <a:xfrm>
            <a:off x="82550" y="836613"/>
            <a:ext cx="902335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BDC9708-1E68-4251-A995-D5A0E665420B}"/>
              </a:ext>
            </a:extLst>
          </p:cNvPr>
          <p:cNvSpPr>
            <a:spLocks noGrp="1" noChangeArrowheads="1"/>
          </p:cNvSpPr>
          <p:nvPr>
            <p:ph type="title"/>
          </p:nvPr>
        </p:nvSpPr>
        <p:spPr>
          <a:xfrm>
            <a:off x="457200" y="274638"/>
            <a:ext cx="8229600" cy="561975"/>
          </a:xfrm>
        </p:spPr>
        <p:txBody>
          <a:bodyPr/>
          <a:lstStyle/>
          <a:p>
            <a:pPr eaLnBrk="1" hangingPunct="1"/>
            <a:r>
              <a:rPr lang="pt-BR" altLang="en-US" sz="4000" b="1">
                <a:solidFill>
                  <a:schemeClr val="accent2"/>
                </a:solidFill>
              </a:rPr>
              <a:t>Defeitos lineares - Discordâncias</a:t>
            </a:r>
          </a:p>
        </p:txBody>
      </p:sp>
      <p:sp>
        <p:nvSpPr>
          <p:cNvPr id="6147" name="Rectangle 3">
            <a:extLst>
              <a:ext uri="{FF2B5EF4-FFF2-40B4-BE49-F238E27FC236}">
                <a16:creationId xmlns:a16="http://schemas.microsoft.com/office/drawing/2014/main" id="{BA016AE3-1466-41FF-9EF9-ECA7B07C86EA}"/>
              </a:ext>
            </a:extLst>
          </p:cNvPr>
          <p:cNvSpPr>
            <a:spLocks noGrp="1" noChangeArrowheads="1"/>
          </p:cNvSpPr>
          <p:nvPr>
            <p:ph type="body" idx="1"/>
          </p:nvPr>
        </p:nvSpPr>
        <p:spPr>
          <a:xfrm>
            <a:off x="4356100" y="1125538"/>
            <a:ext cx="4537075" cy="5732462"/>
          </a:xfrm>
        </p:spPr>
        <p:txBody>
          <a:bodyPr/>
          <a:lstStyle/>
          <a:p>
            <a:pPr eaLnBrk="1" hangingPunct="1">
              <a:lnSpc>
                <a:spcPct val="90000"/>
              </a:lnSpc>
              <a:buFontTx/>
              <a:buNone/>
            </a:pPr>
            <a:r>
              <a:rPr lang="pt-BR" altLang="en-US" sz="2400"/>
              <a:t>A presença de discordâncias é bastante importante na definição de propriedades mecânicas de materiais metálicos. A descoberta desse tipo de defeitos em </a:t>
            </a:r>
            <a:r>
              <a:rPr lang="pt-BR" altLang="en-US" sz="2400" b="1">
                <a:solidFill>
                  <a:srgbClr val="7030A0"/>
                </a:solidFill>
              </a:rPr>
              <a:t>1934 por Taylor, Orowan e Polyani </a:t>
            </a:r>
            <a:r>
              <a:rPr lang="pt-BR" altLang="en-US" sz="2400"/>
              <a:t>representou um marco sobre o entendimento do comportamento de materiais como aços e ligas não-ferrosas. Próximo à linha de discordância, as ligações interatômicas encontram-se distorcidas e a rede apresenta um aumento de energia.</a:t>
            </a:r>
          </a:p>
        </p:txBody>
      </p:sp>
      <p:pic>
        <p:nvPicPr>
          <p:cNvPr id="6148" name="Picture 4" descr="D:\Aulas CM\Defeitos\discordância 1.jpg">
            <a:extLst>
              <a:ext uri="{FF2B5EF4-FFF2-40B4-BE49-F238E27FC236}">
                <a16:creationId xmlns:a16="http://schemas.microsoft.com/office/drawing/2014/main" id="{57F1F4EA-4DA3-4876-85F5-656AF513C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143000"/>
            <a:ext cx="3916362"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ipse 6">
            <a:extLst>
              <a:ext uri="{FF2B5EF4-FFF2-40B4-BE49-F238E27FC236}">
                <a16:creationId xmlns:a16="http://schemas.microsoft.com/office/drawing/2014/main" id="{A3D599EB-1D60-4837-83B0-CABDCC35739C}"/>
              </a:ext>
            </a:extLst>
          </p:cNvPr>
          <p:cNvSpPr/>
          <p:nvPr/>
        </p:nvSpPr>
        <p:spPr>
          <a:xfrm>
            <a:off x="1785938" y="2214563"/>
            <a:ext cx="1000125" cy="1071562"/>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3C814E1-396C-45F3-96FB-7FB030F97B03}"/>
              </a:ext>
            </a:extLst>
          </p:cNvPr>
          <p:cNvSpPr>
            <a:spLocks noGrp="1" noChangeArrowheads="1"/>
          </p:cNvSpPr>
          <p:nvPr>
            <p:ph type="ctrTitle"/>
          </p:nvPr>
        </p:nvSpPr>
        <p:spPr>
          <a:xfrm>
            <a:off x="1116013" y="0"/>
            <a:ext cx="7772400" cy="714375"/>
          </a:xfrm>
        </p:spPr>
        <p:txBody>
          <a:bodyPr/>
          <a:lstStyle/>
          <a:p>
            <a:pPr eaLnBrk="1" hangingPunct="1"/>
            <a:r>
              <a:rPr lang="pt-BR" altLang="pt-BR">
                <a:solidFill>
                  <a:schemeClr val="accent2"/>
                </a:solidFill>
              </a:rPr>
              <a:t>Introdução</a:t>
            </a:r>
          </a:p>
        </p:txBody>
      </p:sp>
      <p:sp>
        <p:nvSpPr>
          <p:cNvPr id="2051" name="Rectangle 3">
            <a:extLst>
              <a:ext uri="{FF2B5EF4-FFF2-40B4-BE49-F238E27FC236}">
                <a16:creationId xmlns:a16="http://schemas.microsoft.com/office/drawing/2014/main" id="{23E2E728-3E5F-463D-A2EF-E05F7AC33A93}"/>
              </a:ext>
            </a:extLst>
          </p:cNvPr>
          <p:cNvSpPr>
            <a:spLocks noGrp="1" noChangeArrowheads="1"/>
          </p:cNvSpPr>
          <p:nvPr>
            <p:ph type="subTitle" idx="1"/>
          </p:nvPr>
        </p:nvSpPr>
        <p:spPr>
          <a:xfrm>
            <a:off x="395288" y="908050"/>
            <a:ext cx="8208962" cy="5949950"/>
          </a:xfrm>
        </p:spPr>
        <p:txBody>
          <a:bodyPr/>
          <a:lstStyle/>
          <a:p>
            <a:pPr eaLnBrk="1" hangingPunct="1">
              <a:defRPr/>
            </a:pPr>
            <a:r>
              <a:rPr lang="pt-BR" sz="2800" dirty="0">
                <a:solidFill>
                  <a:srgbClr val="FF0000"/>
                </a:solidFill>
              </a:rPr>
              <a:t>Cristais reais nunca são perfeitos – defeitos sempre estão presentes</a:t>
            </a:r>
          </a:p>
          <a:p>
            <a:pPr algn="just" eaLnBrk="1" hangingPunct="1">
              <a:defRPr/>
            </a:pPr>
            <a:r>
              <a:rPr lang="pt-BR" sz="2400" dirty="0"/>
              <a:t>Diversas propriedades dos materiais são profundamente afetadas pela presença de defeitos cristalinos e freqüentemente determinadas características são intencionalmente alteradas pela introdução de quantidades controladas de defeitos.</a:t>
            </a:r>
          </a:p>
          <a:p>
            <a:pPr eaLnBrk="1" hangingPunct="1">
              <a:defRPr/>
            </a:pPr>
            <a:endParaRPr lang="pt-BR" sz="2400" dirty="0"/>
          </a:p>
          <a:p>
            <a:pPr eaLnBrk="1" hangingPunct="1">
              <a:buFont typeface="Wingdings" pitchFamily="2" charset="2"/>
              <a:buChar char="Ø"/>
              <a:defRPr/>
            </a:pPr>
            <a:r>
              <a:rPr lang="pt-BR" sz="2400" dirty="0">
                <a:solidFill>
                  <a:schemeClr val="bg2">
                    <a:lumMod val="75000"/>
                  </a:schemeClr>
                </a:solidFill>
              </a:rPr>
              <a:t>Processos de </a:t>
            </a:r>
            <a:r>
              <a:rPr lang="pt-BR" sz="2400" dirty="0" err="1">
                <a:solidFill>
                  <a:schemeClr val="bg2">
                    <a:lumMod val="75000"/>
                  </a:schemeClr>
                </a:solidFill>
              </a:rPr>
              <a:t>cementação</a:t>
            </a:r>
            <a:r>
              <a:rPr lang="pt-BR" sz="2400" dirty="0">
                <a:solidFill>
                  <a:schemeClr val="bg2">
                    <a:lumMod val="75000"/>
                  </a:schemeClr>
                </a:solidFill>
              </a:rPr>
              <a:t> e </a:t>
            </a:r>
            <a:r>
              <a:rPr lang="pt-BR" sz="2400" dirty="0" err="1">
                <a:solidFill>
                  <a:schemeClr val="bg2">
                    <a:lumMod val="75000"/>
                  </a:schemeClr>
                </a:solidFill>
              </a:rPr>
              <a:t>nitretação</a:t>
            </a:r>
            <a:r>
              <a:rPr lang="pt-BR" sz="2400" dirty="0">
                <a:solidFill>
                  <a:schemeClr val="bg2">
                    <a:lumMod val="75000"/>
                  </a:schemeClr>
                </a:solidFill>
              </a:rPr>
              <a:t> de aços,</a:t>
            </a:r>
          </a:p>
          <a:p>
            <a:pPr eaLnBrk="1" hangingPunct="1">
              <a:buFont typeface="Wingdings" pitchFamily="2" charset="2"/>
              <a:buChar char="Ø"/>
              <a:defRPr/>
            </a:pPr>
            <a:r>
              <a:rPr lang="pt-BR" sz="2400" dirty="0">
                <a:solidFill>
                  <a:schemeClr val="bg2">
                    <a:lumMod val="75000"/>
                  </a:schemeClr>
                </a:solidFill>
              </a:rPr>
              <a:t>Dopagem de semicondutores,</a:t>
            </a:r>
          </a:p>
          <a:p>
            <a:pPr eaLnBrk="1" hangingPunct="1">
              <a:buFont typeface="Wingdings" pitchFamily="2" charset="2"/>
              <a:buChar char="Ø"/>
              <a:defRPr/>
            </a:pPr>
            <a:r>
              <a:rPr lang="pt-BR" sz="2400" dirty="0">
                <a:solidFill>
                  <a:schemeClr val="bg2">
                    <a:lumMod val="75000"/>
                  </a:schemeClr>
                </a:solidFill>
              </a:rPr>
              <a:t>Endurecimento de metais e ligas por </a:t>
            </a:r>
            <a:r>
              <a:rPr lang="pt-BR" sz="2400" dirty="0" err="1">
                <a:solidFill>
                  <a:schemeClr val="bg2">
                    <a:lumMod val="75000"/>
                  </a:schemeClr>
                </a:solidFill>
              </a:rPr>
              <a:t>encruamento</a:t>
            </a:r>
            <a:r>
              <a:rPr lang="pt-BR" sz="2400" dirty="0">
                <a:solidFill>
                  <a:schemeClr val="bg2">
                    <a:lumMod val="75000"/>
                  </a:schemeClr>
                </a:solidFill>
              </a:rPr>
              <a:t> (deformação a frio),</a:t>
            </a:r>
          </a:p>
          <a:p>
            <a:pPr eaLnBrk="1" hangingPunct="1">
              <a:buFont typeface="Wingdings" pitchFamily="2" charset="2"/>
              <a:buChar char="Ø"/>
              <a:defRPr/>
            </a:pPr>
            <a:r>
              <a:rPr lang="pt-BR" sz="2400" dirty="0">
                <a:solidFill>
                  <a:schemeClr val="bg2">
                    <a:lumMod val="75000"/>
                  </a:schemeClr>
                </a:solidFill>
              </a:rPr>
              <a:t>Refino do tamanho de grão,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m 1">
            <a:extLst>
              <a:ext uri="{FF2B5EF4-FFF2-40B4-BE49-F238E27FC236}">
                <a16:creationId xmlns:a16="http://schemas.microsoft.com/office/drawing/2014/main" id="{B2AE048F-94CF-4D66-95F4-2FFB994AF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65" t="35992" r="39088" b="12514"/>
          <a:stretch>
            <a:fillRect/>
          </a:stretch>
        </p:blipFill>
        <p:spPr bwMode="auto">
          <a:xfrm>
            <a:off x="315913" y="765175"/>
            <a:ext cx="8359775"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id="{CB52802B-8972-4011-B056-559668227DE9}"/>
              </a:ext>
            </a:extLst>
          </p:cNvPr>
          <p:cNvSpPr/>
          <p:nvPr/>
        </p:nvSpPr>
        <p:spPr>
          <a:xfrm>
            <a:off x="6804025" y="765175"/>
            <a:ext cx="1751013"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m 4">
            <a:extLst>
              <a:ext uri="{FF2B5EF4-FFF2-40B4-BE49-F238E27FC236}">
                <a16:creationId xmlns:a16="http://schemas.microsoft.com/office/drawing/2014/main" id="{42FC6F1E-6128-45DB-A8FB-FFCF77FAF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63" t="20586" r="19289" b="10780"/>
          <a:stretch>
            <a:fillRect/>
          </a:stretch>
        </p:blipFill>
        <p:spPr bwMode="auto">
          <a:xfrm>
            <a:off x="468313" y="549275"/>
            <a:ext cx="848677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4656192-198B-4A90-A8A5-A5D729D17B43}"/>
              </a:ext>
            </a:extLst>
          </p:cNvPr>
          <p:cNvSpPr>
            <a:spLocks noGrp="1" noChangeArrowheads="1"/>
          </p:cNvSpPr>
          <p:nvPr>
            <p:ph type="title"/>
          </p:nvPr>
        </p:nvSpPr>
        <p:spPr>
          <a:xfrm>
            <a:off x="0" y="0"/>
            <a:ext cx="8820150" cy="857250"/>
          </a:xfrm>
        </p:spPr>
        <p:txBody>
          <a:bodyPr/>
          <a:lstStyle/>
          <a:p>
            <a:pPr eaLnBrk="1" hangingPunct="1"/>
            <a:r>
              <a:rPr lang="pt-BR" altLang="en-US" sz="3200">
                <a:solidFill>
                  <a:schemeClr val="accent2"/>
                </a:solidFill>
              </a:rPr>
              <a:t>Descrição de discordâncias – Vetor de Burgers</a:t>
            </a:r>
          </a:p>
        </p:txBody>
      </p:sp>
      <p:sp>
        <p:nvSpPr>
          <p:cNvPr id="16387" name="Rectangle 3">
            <a:extLst>
              <a:ext uri="{FF2B5EF4-FFF2-40B4-BE49-F238E27FC236}">
                <a16:creationId xmlns:a16="http://schemas.microsoft.com/office/drawing/2014/main" id="{900E652E-EC2C-4E55-BF02-69F52B611BE1}"/>
              </a:ext>
            </a:extLst>
          </p:cNvPr>
          <p:cNvSpPr>
            <a:spLocks noGrp="1" noChangeArrowheads="1"/>
          </p:cNvSpPr>
          <p:nvPr>
            <p:ph type="body" sz="half" idx="1"/>
          </p:nvPr>
        </p:nvSpPr>
        <p:spPr>
          <a:xfrm>
            <a:off x="323850" y="714375"/>
            <a:ext cx="8820150" cy="2735263"/>
          </a:xfrm>
        </p:spPr>
        <p:txBody>
          <a:bodyPr/>
          <a:lstStyle/>
          <a:p>
            <a:pPr eaLnBrk="1" hangingPunct="1">
              <a:buFontTx/>
              <a:buNone/>
              <a:defRPr/>
            </a:pPr>
            <a:r>
              <a:rPr lang="pt-BR" sz="2400" dirty="0"/>
              <a:t>Pode-se descrever o tamanho e direção da distorção da rede causada pela presença de uma discordância, através de um vetor denominado </a:t>
            </a:r>
            <a:r>
              <a:rPr lang="pt-BR" sz="2400" b="1" dirty="0">
                <a:solidFill>
                  <a:schemeClr val="accent6">
                    <a:lumMod val="60000"/>
                    <a:lumOff val="40000"/>
                  </a:schemeClr>
                </a:solidFill>
                <a:highlight>
                  <a:srgbClr val="808000"/>
                </a:highlight>
              </a:rPr>
              <a:t>vetor de </a:t>
            </a:r>
            <a:r>
              <a:rPr lang="pt-BR" sz="2400" b="1" dirty="0" err="1">
                <a:solidFill>
                  <a:schemeClr val="accent6">
                    <a:lumMod val="60000"/>
                    <a:lumOff val="40000"/>
                  </a:schemeClr>
                </a:solidFill>
                <a:highlight>
                  <a:srgbClr val="808000"/>
                </a:highlight>
              </a:rPr>
              <a:t>Burgers</a:t>
            </a:r>
            <a:r>
              <a:rPr lang="pt-BR" sz="2400" dirty="0"/>
              <a:t>. Deve-se construir um circuito formado átomo a átomo, contando-se o mesmo número de distâncias atômicas em todas as direções. Se esse circuito contém (“abraça”) uma discordância, ele não será fechado. O vetor que o fecha é o vetor de </a:t>
            </a:r>
            <a:r>
              <a:rPr lang="pt-BR" sz="2400" dirty="0" err="1"/>
              <a:t>Burgers</a:t>
            </a:r>
            <a:r>
              <a:rPr lang="pt-BR" sz="2400" dirty="0"/>
              <a:t>. </a:t>
            </a:r>
          </a:p>
        </p:txBody>
      </p:sp>
      <p:pic>
        <p:nvPicPr>
          <p:cNvPr id="9220" name="Picture 4" descr="discordância vetor burgers">
            <a:extLst>
              <a:ext uri="{FF2B5EF4-FFF2-40B4-BE49-F238E27FC236}">
                <a16:creationId xmlns:a16="http://schemas.microsoft.com/office/drawing/2014/main" id="{AEFF77F5-92AE-4FE6-8E86-176EB232C85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14438" y="3429000"/>
            <a:ext cx="6280150" cy="34290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a:extLst>
              <a:ext uri="{FF2B5EF4-FFF2-40B4-BE49-F238E27FC236}">
                <a16:creationId xmlns:a16="http://schemas.microsoft.com/office/drawing/2014/main" id="{6ED06C19-1A9D-4858-995A-CE70C5BDB4F0}"/>
              </a:ext>
            </a:extLst>
          </p:cNvPr>
          <p:cNvSpPr>
            <a:spLocks noGrp="1" noChangeArrowheads="1"/>
          </p:cNvSpPr>
          <p:nvPr>
            <p:ph type="title"/>
          </p:nvPr>
        </p:nvSpPr>
        <p:spPr>
          <a:xfrm>
            <a:off x="457200" y="266700"/>
            <a:ext cx="8229600" cy="522288"/>
          </a:xfrm>
        </p:spPr>
        <p:txBody>
          <a:bodyPr/>
          <a:lstStyle/>
          <a:p>
            <a:r>
              <a:rPr lang="pt-BR" altLang="en-US"/>
              <a:t>Vetor de Burgers</a:t>
            </a:r>
            <a:endParaRPr lang="en-US" altLang="en-US"/>
          </a:p>
        </p:txBody>
      </p:sp>
      <p:pic>
        <p:nvPicPr>
          <p:cNvPr id="10243" name="Imagem 4">
            <a:extLst>
              <a:ext uri="{FF2B5EF4-FFF2-40B4-BE49-F238E27FC236}">
                <a16:creationId xmlns:a16="http://schemas.microsoft.com/office/drawing/2014/main" id="{726DBC27-A888-490F-A116-2D3A20263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63" t="45798" r="52362" b="7980"/>
          <a:stretch>
            <a:fillRect/>
          </a:stretch>
        </p:blipFill>
        <p:spPr bwMode="auto">
          <a:xfrm>
            <a:off x="1258888" y="1125538"/>
            <a:ext cx="6624637"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397D312-3AF5-412B-8922-1E9E697B639E}"/>
              </a:ext>
            </a:extLst>
          </p:cNvPr>
          <p:cNvSpPr>
            <a:spLocks noGrp="1" noChangeArrowheads="1"/>
          </p:cNvSpPr>
          <p:nvPr>
            <p:ph type="title"/>
          </p:nvPr>
        </p:nvSpPr>
        <p:spPr>
          <a:xfrm>
            <a:off x="371475" y="-106363"/>
            <a:ext cx="8686800" cy="1143001"/>
          </a:xfrm>
        </p:spPr>
        <p:txBody>
          <a:bodyPr/>
          <a:lstStyle/>
          <a:p>
            <a:pPr algn="just" eaLnBrk="1" hangingPunct="1"/>
            <a:r>
              <a:rPr lang="pt-BR" altLang="en-US" sz="3600">
                <a:solidFill>
                  <a:srgbClr val="002060"/>
                </a:solidFill>
              </a:rPr>
              <a:t>Discordâncias em aresta e em hélice (espiral)</a:t>
            </a:r>
          </a:p>
        </p:txBody>
      </p:sp>
      <p:sp>
        <p:nvSpPr>
          <p:cNvPr id="17411" name="Rectangle 3">
            <a:extLst>
              <a:ext uri="{FF2B5EF4-FFF2-40B4-BE49-F238E27FC236}">
                <a16:creationId xmlns:a16="http://schemas.microsoft.com/office/drawing/2014/main" id="{55037ED4-AE7D-4ED0-8DBA-B7D4A24600AF}"/>
              </a:ext>
            </a:extLst>
          </p:cNvPr>
          <p:cNvSpPr>
            <a:spLocks noGrp="1" noChangeArrowheads="1"/>
          </p:cNvSpPr>
          <p:nvPr>
            <p:ph type="body" sz="half" idx="1"/>
          </p:nvPr>
        </p:nvSpPr>
        <p:spPr>
          <a:xfrm>
            <a:off x="357188" y="1214438"/>
            <a:ext cx="4357687" cy="4929187"/>
          </a:xfrm>
        </p:spPr>
        <p:txBody>
          <a:bodyPr/>
          <a:lstStyle/>
          <a:p>
            <a:pPr eaLnBrk="1" hangingPunct="1">
              <a:lnSpc>
                <a:spcPct val="90000"/>
              </a:lnSpc>
              <a:defRPr/>
            </a:pPr>
            <a:r>
              <a:rPr lang="pt-BR" sz="2800" dirty="0"/>
              <a:t>Discordância em aresta: </a:t>
            </a:r>
            <a:r>
              <a:rPr lang="pt-BR" sz="2800" dirty="0">
                <a:solidFill>
                  <a:schemeClr val="accent1">
                    <a:lumMod val="50000"/>
                  </a:schemeClr>
                </a:solidFill>
              </a:rPr>
              <a:t>o vetor de </a:t>
            </a:r>
            <a:r>
              <a:rPr lang="pt-BR" sz="2800" dirty="0" err="1">
                <a:solidFill>
                  <a:schemeClr val="accent1">
                    <a:lumMod val="50000"/>
                  </a:schemeClr>
                </a:solidFill>
              </a:rPr>
              <a:t>Burgers</a:t>
            </a:r>
            <a:r>
              <a:rPr lang="pt-BR" sz="2800" dirty="0">
                <a:solidFill>
                  <a:schemeClr val="accent1">
                    <a:lumMod val="50000"/>
                  </a:schemeClr>
                </a:solidFill>
              </a:rPr>
              <a:t> é perpendicular à linha de discordância </a:t>
            </a:r>
          </a:p>
          <a:p>
            <a:pPr eaLnBrk="1" hangingPunct="1">
              <a:lnSpc>
                <a:spcPct val="90000"/>
              </a:lnSpc>
              <a:defRPr/>
            </a:pPr>
            <a:endParaRPr lang="pt-BR" sz="2800" dirty="0"/>
          </a:p>
          <a:p>
            <a:pPr eaLnBrk="1" hangingPunct="1">
              <a:lnSpc>
                <a:spcPct val="90000"/>
              </a:lnSpc>
              <a:defRPr/>
            </a:pPr>
            <a:endParaRPr lang="pt-BR" sz="2800" dirty="0"/>
          </a:p>
          <a:p>
            <a:pPr eaLnBrk="1" hangingPunct="1">
              <a:lnSpc>
                <a:spcPct val="90000"/>
              </a:lnSpc>
              <a:defRPr/>
            </a:pPr>
            <a:endParaRPr lang="pt-BR" sz="2800" dirty="0"/>
          </a:p>
          <a:p>
            <a:pPr eaLnBrk="1" hangingPunct="1">
              <a:lnSpc>
                <a:spcPct val="90000"/>
              </a:lnSpc>
              <a:defRPr/>
            </a:pPr>
            <a:r>
              <a:rPr lang="pt-BR" sz="2800" dirty="0"/>
              <a:t>Discordância em espiral: </a:t>
            </a:r>
            <a:r>
              <a:rPr lang="pt-BR" sz="2800" dirty="0">
                <a:solidFill>
                  <a:schemeClr val="accent1">
                    <a:lumMod val="50000"/>
                  </a:schemeClr>
                </a:solidFill>
              </a:rPr>
              <a:t>o vetor de </a:t>
            </a:r>
            <a:r>
              <a:rPr lang="pt-BR" sz="2800" dirty="0" err="1">
                <a:solidFill>
                  <a:schemeClr val="accent1">
                    <a:lumMod val="50000"/>
                  </a:schemeClr>
                </a:solidFill>
              </a:rPr>
              <a:t>Burgers</a:t>
            </a:r>
            <a:r>
              <a:rPr lang="pt-BR" sz="2800" dirty="0">
                <a:solidFill>
                  <a:schemeClr val="accent1">
                    <a:lumMod val="50000"/>
                  </a:schemeClr>
                </a:solidFill>
              </a:rPr>
              <a:t> é paralelo à linha de discordância </a:t>
            </a:r>
          </a:p>
        </p:txBody>
      </p:sp>
      <p:pic>
        <p:nvPicPr>
          <p:cNvPr id="11268" name="Picture 4" descr="discordância em cunha">
            <a:extLst>
              <a:ext uri="{FF2B5EF4-FFF2-40B4-BE49-F238E27FC236}">
                <a16:creationId xmlns:a16="http://schemas.microsoft.com/office/drawing/2014/main" id="{AC629AC0-E91A-4A29-A50E-146C8A726871}"/>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14813" y="3929063"/>
            <a:ext cx="4221162" cy="2643187"/>
          </a:xfrm>
          <a:noFill/>
        </p:spPr>
      </p:pic>
      <p:pic>
        <p:nvPicPr>
          <p:cNvPr id="11269" name="Picture 6">
            <a:extLst>
              <a:ext uri="{FF2B5EF4-FFF2-40B4-BE49-F238E27FC236}">
                <a16:creationId xmlns:a16="http://schemas.microsoft.com/office/drawing/2014/main" id="{C1C4D798-50CB-4251-B60F-A679E7A34B05}"/>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72000" y="857250"/>
            <a:ext cx="3159125" cy="2857500"/>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1048FCBF-51DC-46A9-9087-7F378A6ACAF0}"/>
              </a:ext>
            </a:extLst>
          </p:cNvPr>
          <p:cNvPicPr>
            <a:picLocks noChangeAspect="1" noChangeArrowheads="1"/>
          </p:cNvPicPr>
          <p:nvPr/>
        </p:nvPicPr>
        <p:blipFill>
          <a:blip r:embed="rId2"/>
          <a:srcRect/>
          <a:stretch>
            <a:fillRect/>
          </a:stretch>
        </p:blipFill>
        <p:spPr bwMode="auto">
          <a:xfrm>
            <a:off x="1331640" y="234499"/>
            <a:ext cx="6192688" cy="6438720"/>
          </a:xfrm>
          <a:prstGeom prst="rect">
            <a:avLst/>
          </a:prstGeom>
          <a:noFill/>
          <a:ln>
            <a:noFill/>
          </a:ln>
          <a:effectLst>
            <a:glow rad="127000">
              <a:schemeClr val="accent1">
                <a:alpha val="23000"/>
              </a:schemeClr>
            </a:glo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m 1">
            <a:extLst>
              <a:ext uri="{FF2B5EF4-FFF2-40B4-BE49-F238E27FC236}">
                <a16:creationId xmlns:a16="http://schemas.microsoft.com/office/drawing/2014/main" id="{FE519F9B-1E54-495B-BFF3-57830C090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50" t="33192" r="39763" b="20828"/>
          <a:stretch>
            <a:fillRect/>
          </a:stretch>
        </p:blipFill>
        <p:spPr bwMode="auto">
          <a:xfrm>
            <a:off x="317500" y="1412875"/>
            <a:ext cx="85026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ítulo 2">
            <a:extLst>
              <a:ext uri="{FF2B5EF4-FFF2-40B4-BE49-F238E27FC236}">
                <a16:creationId xmlns:a16="http://schemas.microsoft.com/office/drawing/2014/main" id="{3EC4E634-D503-453E-A664-2669BA424C30}"/>
              </a:ext>
            </a:extLst>
          </p:cNvPr>
          <p:cNvSpPr>
            <a:spLocks noGrp="1" noChangeArrowheads="1"/>
          </p:cNvSpPr>
          <p:nvPr>
            <p:ph type="title"/>
          </p:nvPr>
        </p:nvSpPr>
        <p:spPr>
          <a:xfrm>
            <a:off x="438150" y="361950"/>
            <a:ext cx="8229600" cy="652463"/>
          </a:xfrm>
        </p:spPr>
        <p:txBody>
          <a:bodyPr/>
          <a:lstStyle/>
          <a:p>
            <a:r>
              <a:rPr lang="pt-BR" altLang="en-US"/>
              <a:t>Discordância em hélice</a:t>
            </a: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a:extLst>
              <a:ext uri="{FF2B5EF4-FFF2-40B4-BE49-F238E27FC236}">
                <a16:creationId xmlns:a16="http://schemas.microsoft.com/office/drawing/2014/main" id="{5C999926-795A-4D4E-B336-CEA77090638E}"/>
              </a:ext>
            </a:extLst>
          </p:cNvPr>
          <p:cNvSpPr>
            <a:spLocks noGrp="1" noChangeArrowheads="1"/>
          </p:cNvSpPr>
          <p:nvPr>
            <p:ph type="title"/>
          </p:nvPr>
        </p:nvSpPr>
        <p:spPr>
          <a:xfrm>
            <a:off x="549275" y="14288"/>
            <a:ext cx="8569325" cy="1282700"/>
          </a:xfrm>
        </p:spPr>
        <p:txBody>
          <a:bodyPr/>
          <a:lstStyle/>
          <a:p>
            <a:r>
              <a:rPr lang="pt-BR" altLang="en-US">
                <a:solidFill>
                  <a:srgbClr val="002060"/>
                </a:solidFill>
              </a:rPr>
              <a:t>Discordância em hélice </a:t>
            </a:r>
            <a:endParaRPr lang="en-US" altLang="en-US">
              <a:solidFill>
                <a:srgbClr val="002060"/>
              </a:solidFill>
            </a:endParaRPr>
          </a:p>
        </p:txBody>
      </p:sp>
      <p:pic>
        <p:nvPicPr>
          <p:cNvPr id="14339" name="Imagem 5">
            <a:extLst>
              <a:ext uri="{FF2B5EF4-FFF2-40B4-BE49-F238E27FC236}">
                <a16:creationId xmlns:a16="http://schemas.microsoft.com/office/drawing/2014/main" id="{76A19DC2-8640-45B0-BDD1-B9A591840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89" t="27589" r="16138" b="7980"/>
          <a:stretch>
            <a:fillRect/>
          </a:stretch>
        </p:blipFill>
        <p:spPr bwMode="auto">
          <a:xfrm>
            <a:off x="217488" y="1125538"/>
            <a:ext cx="874712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m 1">
            <a:extLst>
              <a:ext uri="{FF2B5EF4-FFF2-40B4-BE49-F238E27FC236}">
                <a16:creationId xmlns:a16="http://schemas.microsoft.com/office/drawing/2014/main" id="{D73A8BC5-B8ED-4509-8400-50F691793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438" t="28990" r="24802" b="6580"/>
          <a:stretch>
            <a:fillRect/>
          </a:stretch>
        </p:blipFill>
        <p:spPr bwMode="auto">
          <a:xfrm>
            <a:off x="971550" y="908050"/>
            <a:ext cx="6981825"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ítulo 2">
            <a:extLst>
              <a:ext uri="{FF2B5EF4-FFF2-40B4-BE49-F238E27FC236}">
                <a16:creationId xmlns:a16="http://schemas.microsoft.com/office/drawing/2014/main" id="{57CF5273-A07A-4A3C-A2D2-A969777B6069}"/>
              </a:ext>
            </a:extLst>
          </p:cNvPr>
          <p:cNvSpPr>
            <a:spLocks noGrp="1" noChangeArrowheads="1"/>
          </p:cNvSpPr>
          <p:nvPr>
            <p:ph type="title"/>
          </p:nvPr>
        </p:nvSpPr>
        <p:spPr>
          <a:xfrm>
            <a:off x="457200" y="5013325"/>
            <a:ext cx="8229600" cy="1143000"/>
          </a:xfrm>
        </p:spPr>
        <p:txBody>
          <a:bodyPr/>
          <a:lstStyle/>
          <a:p>
            <a:r>
              <a:rPr lang="pt-BR" altLang="en-US">
                <a:solidFill>
                  <a:srgbClr val="002060"/>
                </a:solidFill>
              </a:rPr>
              <a:t>Campos de tensão</a:t>
            </a:r>
            <a:br>
              <a:rPr lang="pt-BR" altLang="en-US">
                <a:solidFill>
                  <a:srgbClr val="002060"/>
                </a:solidFill>
              </a:rPr>
            </a:br>
            <a:br>
              <a:rPr lang="pt-BR" altLang="en-US">
                <a:solidFill>
                  <a:srgbClr val="002060"/>
                </a:solidFill>
              </a:rPr>
            </a:br>
            <a:br>
              <a:rPr lang="pt-BR" altLang="en-US">
                <a:solidFill>
                  <a:srgbClr val="002060"/>
                </a:solidFill>
              </a:rPr>
            </a:br>
            <a:br>
              <a:rPr lang="pt-BR" altLang="en-US">
                <a:solidFill>
                  <a:srgbClr val="002060"/>
                </a:solidFill>
              </a:rPr>
            </a:br>
            <a:br>
              <a:rPr lang="pt-BR" altLang="en-US">
                <a:solidFill>
                  <a:srgbClr val="002060"/>
                </a:solidFill>
              </a:rPr>
            </a:br>
            <a:br>
              <a:rPr lang="pt-BR" altLang="en-US">
                <a:solidFill>
                  <a:srgbClr val="002060"/>
                </a:solidFill>
              </a:rPr>
            </a:br>
            <a:br>
              <a:rPr lang="pt-BR" altLang="en-US">
                <a:solidFill>
                  <a:srgbClr val="002060"/>
                </a:solidFill>
              </a:rPr>
            </a:br>
            <a:br>
              <a:rPr lang="pt-BR" altLang="en-US">
                <a:solidFill>
                  <a:srgbClr val="002060"/>
                </a:solidFill>
              </a:rPr>
            </a:br>
            <a:br>
              <a:rPr lang="pt-BR" altLang="en-US">
                <a:solidFill>
                  <a:srgbClr val="002060"/>
                </a:solidFill>
              </a:rPr>
            </a:br>
            <a:r>
              <a:rPr lang="pt-BR" altLang="en-US" sz="2800">
                <a:solidFill>
                  <a:srgbClr val="002060"/>
                </a:solidFill>
              </a:rPr>
              <a:t>discordância em cunha</a:t>
            </a:r>
            <a:br>
              <a:rPr lang="pt-BR" altLang="en-US">
                <a:solidFill>
                  <a:srgbClr val="002060"/>
                </a:solidFill>
              </a:rPr>
            </a:br>
            <a:br>
              <a:rPr lang="pt-BR" altLang="en-US">
                <a:solidFill>
                  <a:srgbClr val="002060"/>
                </a:solidFill>
              </a:rPr>
            </a:br>
            <a:br>
              <a:rPr lang="pt-BR" altLang="en-US">
                <a:solidFill>
                  <a:srgbClr val="002060"/>
                </a:solidFill>
              </a:rPr>
            </a:br>
            <a:br>
              <a:rPr lang="pt-BR" altLang="en-US">
                <a:solidFill>
                  <a:srgbClr val="002060"/>
                </a:solidFill>
              </a:rPr>
            </a:br>
            <a:br>
              <a:rPr lang="pt-BR" altLang="en-US">
                <a:solidFill>
                  <a:srgbClr val="002060"/>
                </a:solidFill>
              </a:rPr>
            </a:br>
            <a:br>
              <a:rPr lang="pt-BR" altLang="en-US">
                <a:solidFill>
                  <a:srgbClr val="002060"/>
                </a:solidFill>
              </a:rPr>
            </a:br>
            <a:br>
              <a:rPr lang="pt-BR" altLang="en-US">
                <a:solidFill>
                  <a:srgbClr val="002060"/>
                </a:solidFill>
              </a:rPr>
            </a:br>
            <a:endParaRPr lang="en-US" altLang="en-US">
              <a:solidFill>
                <a:srgbClr val="00206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2">
            <a:extLst>
              <a:ext uri="{FF2B5EF4-FFF2-40B4-BE49-F238E27FC236}">
                <a16:creationId xmlns:a16="http://schemas.microsoft.com/office/drawing/2014/main" id="{300AC50E-7BFD-42C3-A32F-DDCEB6DB4FE0}"/>
              </a:ext>
            </a:extLst>
          </p:cNvPr>
          <p:cNvSpPr>
            <a:spLocks noGrp="1" noChangeArrowheads="1"/>
          </p:cNvSpPr>
          <p:nvPr>
            <p:ph type="title"/>
          </p:nvPr>
        </p:nvSpPr>
        <p:spPr>
          <a:xfrm>
            <a:off x="457200" y="274638"/>
            <a:ext cx="8229600" cy="777875"/>
          </a:xfrm>
        </p:spPr>
        <p:txBody>
          <a:bodyPr/>
          <a:lstStyle/>
          <a:p>
            <a:r>
              <a:rPr lang="pt-BR" altLang="en-US" sz="3200" b="1"/>
              <a:t>Geometria dos campos de tensão e deformação em torno de discordâncias</a:t>
            </a:r>
            <a:endParaRPr lang="en-US" altLang="en-US" sz="3200" b="1"/>
          </a:p>
        </p:txBody>
      </p:sp>
      <p:pic>
        <p:nvPicPr>
          <p:cNvPr id="16387" name="Espaço Reservado para Conteúdo 4">
            <a:extLst>
              <a:ext uri="{FF2B5EF4-FFF2-40B4-BE49-F238E27FC236}">
                <a16:creationId xmlns:a16="http://schemas.microsoft.com/office/drawing/2014/main" id="{A4CCF3FF-E39D-4142-854F-DC9494E23B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220" t="26089" r="16904" b="7091"/>
          <a:stretch>
            <a:fillRect/>
          </a:stretch>
        </p:blipFill>
        <p:spPr>
          <a:xfrm>
            <a:off x="231775" y="1439863"/>
            <a:ext cx="8662988" cy="472598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5155357-64CA-4ECB-A53D-0C683C18A161}"/>
              </a:ext>
            </a:extLst>
          </p:cNvPr>
          <p:cNvSpPr>
            <a:spLocks noGrp="1" noChangeArrowheads="1"/>
          </p:cNvSpPr>
          <p:nvPr>
            <p:ph type="ctrTitle" idx="4294967295"/>
          </p:nvPr>
        </p:nvSpPr>
        <p:spPr>
          <a:xfrm>
            <a:off x="459210" y="1416446"/>
            <a:ext cx="8748712" cy="1223963"/>
          </a:xfrm>
        </p:spPr>
        <p:txBody>
          <a:bodyPr/>
          <a:lstStyle/>
          <a:p>
            <a:pPr algn="l" eaLnBrk="1" hangingPunct="1"/>
            <a:r>
              <a:rPr lang="pt-BR" altLang="pt-BR" sz="3200" dirty="0"/>
              <a:t>A presença de defeitos tem uma grande influência nas propriedades macroscópicas dos materiais em geral.</a:t>
            </a:r>
            <a:r>
              <a:rPr lang="pt-BR" altLang="pt-BR" sz="4000" dirty="0"/>
              <a:t> </a:t>
            </a:r>
            <a:br>
              <a:rPr lang="pt-BR" altLang="pt-BR" sz="4000" dirty="0"/>
            </a:br>
            <a:br>
              <a:rPr lang="pt-BR" altLang="pt-BR" sz="4000" dirty="0"/>
            </a:br>
            <a:br>
              <a:rPr lang="pt-BR" altLang="pt-BR" sz="4000" dirty="0"/>
            </a:br>
            <a:r>
              <a:rPr lang="pt-BR" altLang="pt-BR" sz="4000" dirty="0"/>
              <a:t>                                       Propriedades</a:t>
            </a:r>
          </a:p>
        </p:txBody>
      </p:sp>
      <p:sp>
        <p:nvSpPr>
          <p:cNvPr id="7171" name="Rectangle 5">
            <a:extLst>
              <a:ext uri="{FF2B5EF4-FFF2-40B4-BE49-F238E27FC236}">
                <a16:creationId xmlns:a16="http://schemas.microsoft.com/office/drawing/2014/main" id="{1C77E081-D7EE-4189-A271-EFEFA9BE0521}"/>
              </a:ext>
            </a:extLst>
          </p:cNvPr>
          <p:cNvSpPr>
            <a:spLocks noGrp="1" noChangeArrowheads="1"/>
          </p:cNvSpPr>
          <p:nvPr>
            <p:ph type="subTitle" idx="4294967295"/>
          </p:nvPr>
        </p:nvSpPr>
        <p:spPr>
          <a:xfrm>
            <a:off x="611560" y="2109787"/>
            <a:ext cx="7596187" cy="4321175"/>
          </a:xfrm>
        </p:spPr>
        <p:txBody>
          <a:bodyPr/>
          <a:lstStyle/>
          <a:p>
            <a:pPr marL="0" indent="0" eaLnBrk="1" hangingPunct="1">
              <a:buFontTx/>
              <a:buNone/>
            </a:pPr>
            <a:r>
              <a:rPr lang="pt-BR" altLang="pt-BR" dirty="0">
                <a:solidFill>
                  <a:srgbClr val="C00000"/>
                </a:solidFill>
              </a:rPr>
              <a:t>Ligação</a:t>
            </a:r>
          </a:p>
          <a:p>
            <a:pPr marL="0" indent="0" eaLnBrk="1" hangingPunct="1">
              <a:buFontTx/>
              <a:buNone/>
            </a:pPr>
            <a:r>
              <a:rPr lang="pt-BR" altLang="pt-BR" dirty="0">
                <a:solidFill>
                  <a:srgbClr val="C00000"/>
                </a:solidFill>
              </a:rPr>
              <a:t>     +</a:t>
            </a:r>
          </a:p>
          <a:p>
            <a:pPr marL="0" indent="0" eaLnBrk="1" hangingPunct="1">
              <a:buFontTx/>
              <a:buNone/>
            </a:pPr>
            <a:r>
              <a:rPr lang="pt-BR" altLang="pt-BR" dirty="0">
                <a:solidFill>
                  <a:srgbClr val="C00000"/>
                </a:solidFill>
              </a:rPr>
              <a:t>Estrutura</a:t>
            </a:r>
          </a:p>
          <a:p>
            <a:pPr marL="0" indent="0" eaLnBrk="1" hangingPunct="1">
              <a:buFontTx/>
              <a:buNone/>
            </a:pPr>
            <a:r>
              <a:rPr lang="pt-BR" altLang="pt-BR" dirty="0">
                <a:solidFill>
                  <a:srgbClr val="C00000"/>
                </a:solidFill>
              </a:rPr>
              <a:t>     +</a:t>
            </a:r>
          </a:p>
          <a:p>
            <a:pPr marL="0" indent="0" eaLnBrk="1" hangingPunct="1">
              <a:buFontTx/>
              <a:buNone/>
            </a:pPr>
            <a:r>
              <a:rPr lang="pt-BR" altLang="pt-BR" dirty="0">
                <a:solidFill>
                  <a:srgbClr val="C00000"/>
                </a:solidFill>
              </a:rPr>
              <a:t>Defeitos</a:t>
            </a:r>
          </a:p>
        </p:txBody>
      </p:sp>
      <p:sp>
        <p:nvSpPr>
          <p:cNvPr id="7" name="Seta para a direita 6">
            <a:extLst>
              <a:ext uri="{FF2B5EF4-FFF2-40B4-BE49-F238E27FC236}">
                <a16:creationId xmlns:a16="http://schemas.microsoft.com/office/drawing/2014/main" id="{185CE1A4-D015-4C63-8518-81EB45E12B8D}"/>
              </a:ext>
            </a:extLst>
          </p:cNvPr>
          <p:cNvSpPr/>
          <p:nvPr/>
        </p:nvSpPr>
        <p:spPr>
          <a:xfrm>
            <a:off x="2680240" y="3171031"/>
            <a:ext cx="1897034" cy="515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a:extLst>
              <a:ext uri="{FF2B5EF4-FFF2-40B4-BE49-F238E27FC236}">
                <a16:creationId xmlns:a16="http://schemas.microsoft.com/office/drawing/2014/main" id="{5D8B99A7-AC10-4467-9D8F-E75D93902B07}"/>
              </a:ext>
            </a:extLst>
          </p:cNvPr>
          <p:cNvSpPr>
            <a:spLocks noGrp="1" noChangeArrowheads="1"/>
          </p:cNvSpPr>
          <p:nvPr>
            <p:ph type="title"/>
          </p:nvPr>
        </p:nvSpPr>
        <p:spPr>
          <a:xfrm>
            <a:off x="801688" y="323850"/>
            <a:ext cx="7859712" cy="974725"/>
          </a:xfrm>
        </p:spPr>
        <p:txBody>
          <a:bodyPr/>
          <a:lstStyle/>
          <a:p>
            <a:r>
              <a:rPr lang="pt-BR" altLang="en-US" sz="4000">
                <a:solidFill>
                  <a:srgbClr val="002060"/>
                </a:solidFill>
              </a:rPr>
              <a:t>Movimento de </a:t>
            </a:r>
            <a:r>
              <a:rPr lang="pt-BR" altLang="en-US" sz="3600">
                <a:solidFill>
                  <a:srgbClr val="002060"/>
                </a:solidFill>
              </a:rPr>
              <a:t>discordâcias</a:t>
            </a:r>
            <a:r>
              <a:rPr lang="pt-BR" altLang="en-US" sz="4000">
                <a:solidFill>
                  <a:srgbClr val="002060"/>
                </a:solidFill>
              </a:rPr>
              <a:t> em cunha e helicoidais</a:t>
            </a:r>
            <a:endParaRPr lang="en-US" altLang="en-US" sz="4000">
              <a:solidFill>
                <a:srgbClr val="002060"/>
              </a:solidFill>
            </a:endParaRPr>
          </a:p>
        </p:txBody>
      </p:sp>
      <p:pic>
        <p:nvPicPr>
          <p:cNvPr id="17411" name="Imagem 2">
            <a:extLst>
              <a:ext uri="{FF2B5EF4-FFF2-40B4-BE49-F238E27FC236}">
                <a16:creationId xmlns:a16="http://schemas.microsoft.com/office/drawing/2014/main" id="{EF578708-A0AF-4B27-A166-8BF592440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375" t="32982" r="24013" b="19185"/>
          <a:stretch>
            <a:fillRect/>
          </a:stretch>
        </p:blipFill>
        <p:spPr bwMode="auto">
          <a:xfrm>
            <a:off x="188913" y="1763713"/>
            <a:ext cx="87661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C1F57CDD-268F-4ABB-9979-89512BCD1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333375"/>
            <a:ext cx="84518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Imagem 1">
            <a:extLst>
              <a:ext uri="{FF2B5EF4-FFF2-40B4-BE49-F238E27FC236}">
                <a16:creationId xmlns:a16="http://schemas.microsoft.com/office/drawing/2014/main" id="{A4D96D38-8D3A-42DB-9127-78720CB1E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63" t="32918" r="13776" b="13583"/>
          <a:stretch>
            <a:fillRect/>
          </a:stretch>
        </p:blipFill>
        <p:spPr bwMode="auto">
          <a:xfrm>
            <a:off x="239713" y="2933700"/>
            <a:ext cx="866457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m 1">
            <a:extLst>
              <a:ext uri="{FF2B5EF4-FFF2-40B4-BE49-F238E27FC236}">
                <a16:creationId xmlns:a16="http://schemas.microsoft.com/office/drawing/2014/main" id="{A437BCEC-E9FA-4F86-8390-804F136A1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81" t="20586" r="17177" b="5179"/>
          <a:stretch>
            <a:fillRect/>
          </a:stretch>
        </p:blipFill>
        <p:spPr bwMode="auto">
          <a:xfrm>
            <a:off x="163513" y="476250"/>
            <a:ext cx="88042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m 5">
            <a:extLst>
              <a:ext uri="{FF2B5EF4-FFF2-40B4-BE49-F238E27FC236}">
                <a16:creationId xmlns:a16="http://schemas.microsoft.com/office/drawing/2014/main" id="{73A6C0EE-7F0C-4FC7-9376-BFC9495EE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63" t="28990" r="38976" b="21986"/>
          <a:stretch>
            <a:fillRect/>
          </a:stretch>
        </p:blipFill>
        <p:spPr bwMode="auto">
          <a:xfrm>
            <a:off x="141288" y="476250"/>
            <a:ext cx="88614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a:extLst>
              <a:ext uri="{FF2B5EF4-FFF2-40B4-BE49-F238E27FC236}">
                <a16:creationId xmlns:a16="http://schemas.microsoft.com/office/drawing/2014/main" id="{184D17A9-CB31-414C-904D-8C095C08819F}"/>
              </a:ext>
            </a:extLst>
          </p:cNvPr>
          <p:cNvSpPr>
            <a:spLocks noGrp="1" noChangeArrowheads="1"/>
          </p:cNvSpPr>
          <p:nvPr>
            <p:ph type="title"/>
          </p:nvPr>
        </p:nvSpPr>
        <p:spPr>
          <a:xfrm>
            <a:off x="457200" y="1916113"/>
            <a:ext cx="8229600" cy="1143000"/>
          </a:xfrm>
        </p:spPr>
        <p:txBody>
          <a:bodyPr/>
          <a:lstStyle/>
          <a:p>
            <a:r>
              <a:rPr lang="pt-BR" altLang="en-US" dirty="0"/>
              <a:t>5.3. DEFEITOS DE INTERFACE</a:t>
            </a: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a:extLst>
              <a:ext uri="{FF2B5EF4-FFF2-40B4-BE49-F238E27FC236}">
                <a16:creationId xmlns:a16="http://schemas.microsoft.com/office/drawing/2014/main" id="{30712966-2454-4D5F-B553-12264DF527FA}"/>
              </a:ext>
            </a:extLst>
          </p:cNvPr>
          <p:cNvSpPr>
            <a:spLocks noGrp="1" noChangeArrowheads="1"/>
          </p:cNvSpPr>
          <p:nvPr>
            <p:ph type="title"/>
          </p:nvPr>
        </p:nvSpPr>
        <p:spPr>
          <a:xfrm>
            <a:off x="457200" y="171450"/>
            <a:ext cx="8229600" cy="633413"/>
          </a:xfrm>
        </p:spPr>
        <p:txBody>
          <a:bodyPr/>
          <a:lstStyle/>
          <a:p>
            <a:r>
              <a:rPr lang="pt-BR" altLang="en-US"/>
              <a:t>GRÃOS</a:t>
            </a:r>
            <a:endParaRPr lang="en-US" altLang="en-US"/>
          </a:p>
        </p:txBody>
      </p:sp>
      <p:pic>
        <p:nvPicPr>
          <p:cNvPr id="22531" name="Espaço Reservado para Conteúdo 3">
            <a:extLst>
              <a:ext uri="{FF2B5EF4-FFF2-40B4-BE49-F238E27FC236}">
                <a16:creationId xmlns:a16="http://schemas.microsoft.com/office/drawing/2014/main" id="{E1FB975E-FF97-4642-8C5B-1C8A3DFE09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326" t="30862" r="51790" b="19818"/>
          <a:stretch>
            <a:fillRect/>
          </a:stretch>
        </p:blipFill>
        <p:spPr>
          <a:xfrm>
            <a:off x="206375" y="1909763"/>
            <a:ext cx="4510088" cy="3584575"/>
          </a:xfrm>
        </p:spPr>
      </p:pic>
      <p:pic>
        <p:nvPicPr>
          <p:cNvPr id="22532" name="Imagem 4">
            <a:extLst>
              <a:ext uri="{FF2B5EF4-FFF2-40B4-BE49-F238E27FC236}">
                <a16:creationId xmlns:a16="http://schemas.microsoft.com/office/drawing/2014/main" id="{717C64CB-1C68-4BB3-8A66-6B5C94981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511" t="34593" r="7475" b="31792"/>
          <a:stretch>
            <a:fillRect/>
          </a:stretch>
        </p:blipFill>
        <p:spPr bwMode="auto">
          <a:xfrm>
            <a:off x="5051425" y="1381125"/>
            <a:ext cx="38512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Imagem 6">
            <a:extLst>
              <a:ext uri="{FF2B5EF4-FFF2-40B4-BE49-F238E27FC236}">
                <a16:creationId xmlns:a16="http://schemas.microsoft.com/office/drawing/2014/main" id="{82B09F8C-568F-4EE5-B8DC-A1002BD96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425" y="3789363"/>
            <a:ext cx="3851275"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CaixaDeTexto 1">
            <a:extLst>
              <a:ext uri="{FF2B5EF4-FFF2-40B4-BE49-F238E27FC236}">
                <a16:creationId xmlns:a16="http://schemas.microsoft.com/office/drawing/2014/main" id="{1823B5BB-5EC6-4A5F-875F-F247CD874746}"/>
              </a:ext>
            </a:extLst>
          </p:cNvPr>
          <p:cNvSpPr txBox="1">
            <a:spLocks noChangeArrowheads="1"/>
          </p:cNvSpPr>
          <p:nvPr/>
        </p:nvSpPr>
        <p:spPr bwMode="auto">
          <a:xfrm>
            <a:off x="5916613" y="887413"/>
            <a:ext cx="212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pt-BR" altLang="en-US" sz="1800" b="1">
                <a:solidFill>
                  <a:srgbClr val="7030A0"/>
                </a:solidFill>
                <a:latin typeface="Arial" panose="020B0604020202020204" pitchFamily="34" charset="0"/>
              </a:rPr>
              <a:t>Contorno de grão</a:t>
            </a:r>
            <a:endParaRPr lang="en-US" altLang="en-US" sz="1800" b="1">
              <a:solidFill>
                <a:srgbClr val="7030A0"/>
              </a:solidFill>
              <a:latin typeface="Arial" panose="020B0604020202020204" pitchFamily="34" charset="0"/>
            </a:endParaRPr>
          </a:p>
        </p:txBody>
      </p:sp>
      <p:cxnSp>
        <p:nvCxnSpPr>
          <p:cNvPr id="4" name="Conector: Curvo 3">
            <a:extLst>
              <a:ext uri="{FF2B5EF4-FFF2-40B4-BE49-F238E27FC236}">
                <a16:creationId xmlns:a16="http://schemas.microsoft.com/office/drawing/2014/main" id="{23A0E469-6014-4932-9204-A9B67408F2EE}"/>
              </a:ext>
            </a:extLst>
          </p:cNvPr>
          <p:cNvCxnSpPr>
            <a:cxnSpLocks/>
            <a:stCxn id="22534" idx="2"/>
          </p:cNvCxnSpPr>
          <p:nvPr/>
        </p:nvCxnSpPr>
        <p:spPr>
          <a:xfrm rot="16200000" flipH="1">
            <a:off x="6693694" y="1540669"/>
            <a:ext cx="1157288" cy="590550"/>
          </a:xfrm>
          <a:prstGeom prst="curvedConnector3">
            <a:avLst/>
          </a:prstGeom>
          <a:ln w="317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a:extLst>
              <a:ext uri="{FF2B5EF4-FFF2-40B4-BE49-F238E27FC236}">
                <a16:creationId xmlns:a16="http://schemas.microsoft.com/office/drawing/2014/main" id="{2A7B24C0-9798-4E92-A6DF-4024363C3A1C}"/>
              </a:ext>
            </a:extLst>
          </p:cNvPr>
          <p:cNvSpPr>
            <a:spLocks noGrp="1" noChangeArrowheads="1"/>
          </p:cNvSpPr>
          <p:nvPr>
            <p:ph type="title"/>
          </p:nvPr>
        </p:nvSpPr>
        <p:spPr/>
        <p:txBody>
          <a:bodyPr/>
          <a:lstStyle/>
          <a:p>
            <a:r>
              <a:rPr lang="pt-BR" altLang="en-US"/>
              <a:t>Monocristal e policristal</a:t>
            </a:r>
            <a:endParaRPr lang="en-US" altLang="en-US"/>
          </a:p>
        </p:txBody>
      </p:sp>
      <p:sp>
        <p:nvSpPr>
          <p:cNvPr id="23555" name="Espaço Reservado para Conteúdo 2">
            <a:extLst>
              <a:ext uri="{FF2B5EF4-FFF2-40B4-BE49-F238E27FC236}">
                <a16:creationId xmlns:a16="http://schemas.microsoft.com/office/drawing/2014/main" id="{4B84EE6F-E0DC-4F98-BA67-5C65542059C5}"/>
              </a:ext>
            </a:extLst>
          </p:cNvPr>
          <p:cNvSpPr>
            <a:spLocks noGrp="1" noChangeArrowheads="1"/>
          </p:cNvSpPr>
          <p:nvPr>
            <p:ph idx="1"/>
          </p:nvPr>
        </p:nvSpPr>
        <p:spPr/>
        <p:txBody>
          <a:bodyPr/>
          <a:lstStyle/>
          <a:p>
            <a:r>
              <a:rPr lang="pt-BR" altLang="en-US" b="1">
                <a:solidFill>
                  <a:srgbClr val="7030A0"/>
                </a:solidFill>
              </a:rPr>
              <a:t>Monocristal:</a:t>
            </a:r>
            <a:r>
              <a:rPr lang="pt-BR" altLang="en-US"/>
              <a:t> material com apenas uma orientação cristalina, ou seja, com apenas um grão</a:t>
            </a:r>
          </a:p>
          <a:p>
            <a:endParaRPr lang="pt-BR" altLang="en-US"/>
          </a:p>
          <a:p>
            <a:r>
              <a:rPr lang="pt-BR" altLang="en-US" b="1">
                <a:solidFill>
                  <a:srgbClr val="7030A0"/>
                </a:solidFill>
              </a:rPr>
              <a:t>Policristal</a:t>
            </a:r>
            <a:r>
              <a:rPr lang="pt-BR" altLang="en-US"/>
              <a:t>: material com mais de uma orientação cristalina, ou seja, que contém vários grãos</a:t>
            </a:r>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6124A0-8558-4197-8958-AA56D3EE3CBD}"/>
              </a:ext>
            </a:extLst>
          </p:cNvPr>
          <p:cNvSpPr>
            <a:spLocks noGrp="1" noChangeArrowheads="1"/>
          </p:cNvSpPr>
          <p:nvPr>
            <p:ph type="title"/>
          </p:nvPr>
        </p:nvSpPr>
        <p:spPr>
          <a:xfrm>
            <a:off x="457200" y="15875"/>
            <a:ext cx="8229600" cy="604838"/>
          </a:xfrm>
        </p:spPr>
        <p:txBody>
          <a:bodyPr/>
          <a:lstStyle/>
          <a:p>
            <a:pPr eaLnBrk="1" hangingPunct="1"/>
            <a:r>
              <a:rPr lang="pt-BR" altLang="en-US" sz="3600" b="1">
                <a:solidFill>
                  <a:srgbClr val="7030A0"/>
                </a:solidFill>
              </a:rPr>
              <a:t>Defeitos de interface</a:t>
            </a:r>
          </a:p>
        </p:txBody>
      </p:sp>
      <p:sp>
        <p:nvSpPr>
          <p:cNvPr id="24579" name="Rectangle 3">
            <a:extLst>
              <a:ext uri="{FF2B5EF4-FFF2-40B4-BE49-F238E27FC236}">
                <a16:creationId xmlns:a16="http://schemas.microsoft.com/office/drawing/2014/main" id="{08821BE7-78B9-4557-BF9D-9748D5D78DEC}"/>
              </a:ext>
            </a:extLst>
          </p:cNvPr>
          <p:cNvSpPr>
            <a:spLocks noGrp="1" noChangeArrowheads="1"/>
          </p:cNvSpPr>
          <p:nvPr>
            <p:ph type="body" idx="1"/>
          </p:nvPr>
        </p:nvSpPr>
        <p:spPr>
          <a:xfrm>
            <a:off x="26988" y="642938"/>
            <a:ext cx="9009062" cy="6480175"/>
          </a:xfrm>
        </p:spPr>
        <p:txBody>
          <a:bodyPr/>
          <a:lstStyle/>
          <a:p>
            <a:pPr eaLnBrk="1" hangingPunct="1">
              <a:lnSpc>
                <a:spcPct val="90000"/>
              </a:lnSpc>
            </a:pPr>
            <a:r>
              <a:rPr lang="pt-BR" altLang="en-US" sz="2800" b="1">
                <a:solidFill>
                  <a:srgbClr val="FF0066"/>
                </a:solidFill>
              </a:rPr>
              <a:t>Superfícies externas</a:t>
            </a:r>
          </a:p>
          <a:p>
            <a:pPr eaLnBrk="1" hangingPunct="1">
              <a:lnSpc>
                <a:spcPct val="90000"/>
              </a:lnSpc>
              <a:buFontTx/>
              <a:buNone/>
            </a:pPr>
            <a:r>
              <a:rPr lang="pt-BR" altLang="en-US" sz="2800" b="1"/>
              <a:t>Átomos superficiais têm ligações atômicas insatisfeitas e energias superiores às dos átomos internos </a:t>
            </a:r>
          </a:p>
          <a:p>
            <a:pPr eaLnBrk="1" hangingPunct="1">
              <a:lnSpc>
                <a:spcPct val="90000"/>
              </a:lnSpc>
            </a:pPr>
            <a:r>
              <a:rPr lang="pt-BR" altLang="en-US" sz="2800" b="1">
                <a:solidFill>
                  <a:srgbClr val="FF0066"/>
                </a:solidFill>
              </a:rPr>
              <a:t>Contornos de grão</a:t>
            </a:r>
          </a:p>
          <a:p>
            <a:pPr eaLnBrk="1" hangingPunct="1">
              <a:lnSpc>
                <a:spcPct val="90000"/>
              </a:lnSpc>
              <a:buFontTx/>
              <a:buNone/>
            </a:pPr>
            <a:r>
              <a:rPr lang="pt-BR" altLang="en-US" sz="2800" b="1"/>
              <a:t>Materiais policristalinos são compostos de vários pequenos cristais ou grãos. Esses grãos têm diferentes orientações cristalográficas, portanto, há um desalinhamento nas interfaces dos grãos. Essas regiões são denominadas contornos de grão.</a:t>
            </a:r>
          </a:p>
          <a:p>
            <a:pPr eaLnBrk="1" hangingPunct="1">
              <a:lnSpc>
                <a:spcPct val="90000"/>
              </a:lnSpc>
              <a:buFontTx/>
              <a:buNone/>
            </a:pPr>
            <a:r>
              <a:rPr lang="pt-BR" altLang="en-US" sz="2800" b="1">
                <a:solidFill>
                  <a:srgbClr val="0070C0"/>
                </a:solidFill>
              </a:rPr>
              <a:t>Superfícies e interfaces são regiões de alta energia </a:t>
            </a:r>
            <a:r>
              <a:rPr lang="pt-BR" altLang="en-US" sz="2800" b="1"/>
              <a:t>e as impurezas tendem a se segregar nessas regiões.</a:t>
            </a:r>
          </a:p>
          <a:p>
            <a:pPr eaLnBrk="1" hangingPunct="1">
              <a:lnSpc>
                <a:spcPct val="90000"/>
              </a:lnSpc>
              <a:buFontTx/>
              <a:buNone/>
            </a:pPr>
            <a:r>
              <a:rPr lang="pt-BR" altLang="en-US" sz="2800" b="1">
                <a:solidFill>
                  <a:srgbClr val="0070C0"/>
                </a:solidFill>
              </a:rPr>
              <a:t>Grãos tendem a crescer às custas dos grãos menores afim minimizar a energia associada aos contornos de grão</a:t>
            </a:r>
            <a:r>
              <a:rPr lang="pt-BR" altLang="en-US" sz="2800" b="1"/>
              <a:t>. Esse processo ocorre por difusão, que é acelerada pela temperatura</a:t>
            </a:r>
            <a:r>
              <a:rPr lang="pt-BR" altLang="en-US" sz="2400" b="1"/>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a:extLst>
              <a:ext uri="{FF2B5EF4-FFF2-40B4-BE49-F238E27FC236}">
                <a16:creationId xmlns:a16="http://schemas.microsoft.com/office/drawing/2014/main" id="{9D4E82BE-77FA-4C75-A4E2-03C5A870F13B}"/>
              </a:ext>
            </a:extLst>
          </p:cNvPr>
          <p:cNvSpPr>
            <a:spLocks noGrp="1" noChangeArrowheads="1"/>
          </p:cNvSpPr>
          <p:nvPr>
            <p:ph type="title"/>
          </p:nvPr>
        </p:nvSpPr>
        <p:spPr/>
        <p:txBody>
          <a:bodyPr/>
          <a:lstStyle/>
          <a:p>
            <a:r>
              <a:rPr lang="pt-BR" altLang="en-US" dirty="0"/>
              <a:t>5.3.1. Superfícies externas</a:t>
            </a:r>
            <a:endParaRPr lang="en-US" altLang="en-US" dirty="0"/>
          </a:p>
        </p:txBody>
      </p:sp>
      <p:sp>
        <p:nvSpPr>
          <p:cNvPr id="25603" name="Espaço Reservado para Conteúdo 2">
            <a:extLst>
              <a:ext uri="{FF2B5EF4-FFF2-40B4-BE49-F238E27FC236}">
                <a16:creationId xmlns:a16="http://schemas.microsoft.com/office/drawing/2014/main" id="{68D58498-5930-49BC-9E17-C535A537067D}"/>
              </a:ext>
            </a:extLst>
          </p:cNvPr>
          <p:cNvSpPr>
            <a:spLocks noGrp="1" noChangeArrowheads="1"/>
          </p:cNvSpPr>
          <p:nvPr>
            <p:ph idx="1"/>
          </p:nvPr>
        </p:nvSpPr>
        <p:spPr/>
        <p:txBody>
          <a:bodyPr/>
          <a:lstStyle/>
          <a:p>
            <a:r>
              <a:rPr lang="pt-BR" altLang="en-US"/>
              <a:t>Na superfícies, os átomos exibem ligações não satisfeitas</a:t>
            </a:r>
          </a:p>
          <a:p>
            <a:endParaRPr lang="pt-BR" altLang="en-US"/>
          </a:p>
          <a:p>
            <a:r>
              <a:rPr lang="pt-BR" altLang="en-US"/>
              <a:t>O estado energético dos átomos superficiais é superior ao dos átomos internos</a:t>
            </a:r>
          </a:p>
          <a:p>
            <a:endParaRPr lang="pt-BR" altLang="en-US"/>
          </a:p>
          <a:p>
            <a:r>
              <a:rPr lang="pt-BR" altLang="en-US"/>
              <a:t>Energia superficial é expressa em erg/cm</a:t>
            </a:r>
            <a:r>
              <a:rPr lang="pt-BR" altLang="en-US" baseline="30000"/>
              <a:t>2</a:t>
            </a:r>
            <a:r>
              <a:rPr lang="pt-BR" altLang="en-US"/>
              <a:t> ou J/m</a:t>
            </a:r>
            <a:r>
              <a:rPr lang="pt-BR" altLang="en-US" baseline="30000"/>
              <a:t>2</a:t>
            </a:r>
            <a:endParaRPr lang="en-US" altLang="en-US" baseline="30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5726C4C-7D22-4706-B68D-7090833963CB}"/>
              </a:ext>
            </a:extLst>
          </p:cNvPr>
          <p:cNvSpPr/>
          <p:nvPr/>
        </p:nvSpPr>
        <p:spPr>
          <a:xfrm>
            <a:off x="600075" y="1406525"/>
            <a:ext cx="8075613" cy="4400550"/>
          </a:xfrm>
          <a:prstGeom prst="rect">
            <a:avLst/>
          </a:prstGeom>
        </p:spPr>
        <p:txBody>
          <a:bodyPr>
            <a:spAutoFit/>
          </a:bodyPr>
          <a:lstStyle/>
          <a:p>
            <a:pPr marL="342900" indent="-342900">
              <a:buClr>
                <a:srgbClr val="C00000"/>
              </a:buClr>
              <a:buFont typeface="Wingdings" panose="05000000000000000000" pitchFamily="2" charset="2"/>
              <a:buChar char="Ø"/>
              <a:defRPr/>
            </a:pPr>
            <a:r>
              <a:rPr lang="pt-BR" sz="2800" dirty="0">
                <a:latin typeface="+mj-lt"/>
              </a:rPr>
              <a:t>Há um empacotamento ATÔMICO menos eficiente</a:t>
            </a:r>
          </a:p>
          <a:p>
            <a:pPr marL="342900" indent="-342900">
              <a:buClr>
                <a:srgbClr val="C00000"/>
              </a:buClr>
              <a:buFont typeface="Wingdings" panose="05000000000000000000" pitchFamily="2" charset="2"/>
              <a:buChar char="Ø"/>
              <a:defRPr/>
            </a:pPr>
            <a:endParaRPr lang="pt-BR" sz="2800" dirty="0">
              <a:latin typeface="+mj-lt"/>
            </a:endParaRPr>
          </a:p>
          <a:p>
            <a:pPr marL="342900" indent="-342900">
              <a:buClr>
                <a:srgbClr val="C00000"/>
              </a:buClr>
              <a:buFont typeface="Wingdings" panose="05000000000000000000" pitchFamily="2" charset="2"/>
              <a:buChar char="Ø"/>
              <a:defRPr/>
            </a:pPr>
            <a:r>
              <a:rPr lang="pt-BR" sz="2800" dirty="0">
                <a:latin typeface="+mj-lt"/>
              </a:rPr>
              <a:t>Há uma energia mais elevada</a:t>
            </a:r>
          </a:p>
          <a:p>
            <a:pPr marL="342900" indent="-342900">
              <a:buClr>
                <a:srgbClr val="C00000"/>
              </a:buClr>
              <a:buFont typeface="Wingdings" panose="05000000000000000000" pitchFamily="2" charset="2"/>
              <a:buChar char="Ø"/>
              <a:defRPr/>
            </a:pPr>
            <a:endParaRPr lang="pt-BR" sz="2800" dirty="0">
              <a:latin typeface="+mj-lt"/>
            </a:endParaRPr>
          </a:p>
          <a:p>
            <a:pPr marL="342900" indent="-342900">
              <a:buClr>
                <a:srgbClr val="C00000"/>
              </a:buClr>
              <a:buFont typeface="Wingdings" panose="05000000000000000000" pitchFamily="2" charset="2"/>
              <a:buChar char="Ø"/>
              <a:defRPr/>
            </a:pPr>
            <a:r>
              <a:rPr lang="pt-BR" sz="2800" dirty="0">
                <a:latin typeface="+mj-lt"/>
              </a:rPr>
              <a:t>Favorece a nucleação de novas fases (segregação)</a:t>
            </a:r>
          </a:p>
          <a:p>
            <a:pPr marL="342900" indent="-342900">
              <a:buClr>
                <a:srgbClr val="C00000"/>
              </a:buClr>
              <a:buFont typeface="Wingdings" panose="05000000000000000000" pitchFamily="2" charset="2"/>
              <a:buChar char="Ø"/>
              <a:defRPr/>
            </a:pPr>
            <a:endParaRPr lang="pt-BR" sz="2800" dirty="0">
              <a:latin typeface="+mj-lt"/>
            </a:endParaRPr>
          </a:p>
          <a:p>
            <a:pPr marL="342900" indent="-342900">
              <a:buClr>
                <a:srgbClr val="C00000"/>
              </a:buClr>
              <a:buFont typeface="Wingdings" panose="05000000000000000000" pitchFamily="2" charset="2"/>
              <a:buChar char="Ø"/>
              <a:defRPr/>
            </a:pPr>
            <a:r>
              <a:rPr lang="pt-BR" sz="2800" dirty="0">
                <a:latin typeface="+mj-lt"/>
              </a:rPr>
              <a:t>Favorece a difusão</a:t>
            </a:r>
          </a:p>
          <a:p>
            <a:pPr marL="342900" indent="-342900">
              <a:buClr>
                <a:srgbClr val="C00000"/>
              </a:buClr>
              <a:buFont typeface="Wingdings" panose="05000000000000000000" pitchFamily="2" charset="2"/>
              <a:buChar char="Ø"/>
              <a:defRPr/>
            </a:pPr>
            <a:endParaRPr lang="pt-BR" sz="2800" dirty="0">
              <a:latin typeface="+mj-lt"/>
            </a:endParaRPr>
          </a:p>
          <a:p>
            <a:pPr marL="342900" indent="-342900">
              <a:buClr>
                <a:srgbClr val="C00000"/>
              </a:buClr>
              <a:buFont typeface="Wingdings" panose="05000000000000000000" pitchFamily="2" charset="2"/>
              <a:buChar char="Ø"/>
              <a:defRPr/>
            </a:pPr>
            <a:r>
              <a:rPr lang="pt-BR" sz="2800" dirty="0">
                <a:latin typeface="+mj-lt"/>
              </a:rPr>
              <a:t>O contorno de grão ancora o movimento das discordâncias</a:t>
            </a:r>
          </a:p>
        </p:txBody>
      </p:sp>
      <p:sp>
        <p:nvSpPr>
          <p:cNvPr id="26627" name="Título 2">
            <a:extLst>
              <a:ext uri="{FF2B5EF4-FFF2-40B4-BE49-F238E27FC236}">
                <a16:creationId xmlns:a16="http://schemas.microsoft.com/office/drawing/2014/main" id="{717714FE-400F-40C4-BD38-E3F2E79FE17E}"/>
              </a:ext>
            </a:extLst>
          </p:cNvPr>
          <p:cNvSpPr>
            <a:spLocks noGrp="1" noChangeArrowheads="1"/>
          </p:cNvSpPr>
          <p:nvPr>
            <p:ph type="ctrTitle"/>
          </p:nvPr>
        </p:nvSpPr>
        <p:spPr>
          <a:xfrm>
            <a:off x="685800" y="260350"/>
            <a:ext cx="7772400" cy="966788"/>
          </a:xfrm>
        </p:spPr>
        <p:txBody>
          <a:bodyPr/>
          <a:lstStyle/>
          <a:p>
            <a:r>
              <a:rPr lang="pt-BR" altLang="en-US" dirty="0"/>
              <a:t>5.3.2.Contorno de grão</a:t>
            </a: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D37E997-E031-46AC-9CAF-BF0F34C59B36}"/>
              </a:ext>
            </a:extLst>
          </p:cNvPr>
          <p:cNvSpPr>
            <a:spLocks noGrp="1" noChangeArrowheads="1"/>
          </p:cNvSpPr>
          <p:nvPr>
            <p:ph type="title"/>
          </p:nvPr>
        </p:nvSpPr>
        <p:spPr>
          <a:xfrm>
            <a:off x="468313" y="0"/>
            <a:ext cx="8229600" cy="850900"/>
          </a:xfrm>
        </p:spPr>
        <p:txBody>
          <a:bodyPr/>
          <a:lstStyle/>
          <a:p>
            <a:pPr eaLnBrk="1" hangingPunct="1"/>
            <a:r>
              <a:rPr lang="pt-BR" altLang="pt-BR"/>
              <a:t>Tipos de defeitos</a:t>
            </a:r>
          </a:p>
        </p:txBody>
      </p:sp>
      <p:sp>
        <p:nvSpPr>
          <p:cNvPr id="8195" name="Rectangle 3">
            <a:extLst>
              <a:ext uri="{FF2B5EF4-FFF2-40B4-BE49-F238E27FC236}">
                <a16:creationId xmlns:a16="http://schemas.microsoft.com/office/drawing/2014/main" id="{3EAFD195-61B6-4809-BAD2-D7280F2B666D}"/>
              </a:ext>
            </a:extLst>
          </p:cNvPr>
          <p:cNvSpPr>
            <a:spLocks noGrp="1" noChangeArrowheads="1"/>
          </p:cNvSpPr>
          <p:nvPr>
            <p:ph type="body" idx="1"/>
          </p:nvPr>
        </p:nvSpPr>
        <p:spPr>
          <a:xfrm>
            <a:off x="457200" y="1125538"/>
            <a:ext cx="8229600" cy="5327650"/>
          </a:xfrm>
        </p:spPr>
        <p:txBody>
          <a:bodyPr/>
          <a:lstStyle/>
          <a:p>
            <a:pPr eaLnBrk="1" hangingPunct="1">
              <a:lnSpc>
                <a:spcPct val="90000"/>
              </a:lnSpc>
            </a:pPr>
            <a:r>
              <a:rPr lang="pt-BR" altLang="pt-BR"/>
              <a:t>Defeitos </a:t>
            </a:r>
            <a:r>
              <a:rPr lang="pt-BR" altLang="pt-BR" b="1">
                <a:solidFill>
                  <a:srgbClr val="FF0000"/>
                </a:solidFill>
              </a:rPr>
              <a:t>puntuais</a:t>
            </a:r>
            <a:r>
              <a:rPr lang="pt-BR" altLang="pt-BR"/>
              <a:t> : defeitos atômicos</a:t>
            </a:r>
          </a:p>
          <a:p>
            <a:pPr eaLnBrk="1" hangingPunct="1">
              <a:lnSpc>
                <a:spcPct val="90000"/>
              </a:lnSpc>
              <a:buFontTx/>
              <a:buNone/>
            </a:pPr>
            <a:endParaRPr lang="pt-BR" altLang="pt-BR"/>
          </a:p>
          <a:p>
            <a:pPr eaLnBrk="1" hangingPunct="1">
              <a:lnSpc>
                <a:spcPct val="90000"/>
              </a:lnSpc>
            </a:pPr>
            <a:r>
              <a:rPr lang="pt-BR" altLang="pt-BR"/>
              <a:t>Defeitos </a:t>
            </a:r>
            <a:r>
              <a:rPr lang="pt-BR" altLang="pt-BR" b="1">
                <a:solidFill>
                  <a:schemeClr val="accent2"/>
                </a:solidFill>
              </a:rPr>
              <a:t>lineares</a:t>
            </a:r>
            <a:r>
              <a:rPr lang="pt-BR" altLang="pt-BR"/>
              <a:t> : grupo de átomos em posições irregulares</a:t>
            </a:r>
          </a:p>
          <a:p>
            <a:pPr eaLnBrk="1" hangingPunct="1">
              <a:lnSpc>
                <a:spcPct val="90000"/>
              </a:lnSpc>
              <a:buFontTx/>
              <a:buNone/>
            </a:pPr>
            <a:endParaRPr lang="pt-BR" altLang="pt-BR"/>
          </a:p>
          <a:p>
            <a:pPr eaLnBrk="1" hangingPunct="1">
              <a:lnSpc>
                <a:spcPct val="90000"/>
              </a:lnSpc>
            </a:pPr>
            <a:r>
              <a:rPr lang="pt-BR" altLang="pt-BR"/>
              <a:t>Defeitos </a:t>
            </a:r>
            <a:r>
              <a:rPr lang="pt-BR" altLang="pt-BR" b="1">
                <a:solidFill>
                  <a:srgbClr val="7030A0"/>
                </a:solidFill>
              </a:rPr>
              <a:t>planares</a:t>
            </a:r>
            <a:r>
              <a:rPr lang="pt-BR" altLang="pt-BR"/>
              <a:t>: interfaces entre regiões homogêneas do material</a:t>
            </a:r>
          </a:p>
          <a:p>
            <a:pPr eaLnBrk="1" hangingPunct="1">
              <a:lnSpc>
                <a:spcPct val="90000"/>
              </a:lnSpc>
            </a:pPr>
            <a:endParaRPr lang="pt-BR" altLang="pt-BR"/>
          </a:p>
          <a:p>
            <a:pPr eaLnBrk="1" hangingPunct="1">
              <a:lnSpc>
                <a:spcPct val="90000"/>
              </a:lnSpc>
            </a:pPr>
            <a:r>
              <a:rPr lang="pt-BR" altLang="pt-BR"/>
              <a:t>Defeitos </a:t>
            </a:r>
            <a:r>
              <a:rPr lang="pt-BR" altLang="pt-BR" b="1">
                <a:solidFill>
                  <a:srgbClr val="4A5842"/>
                </a:solidFill>
              </a:rPr>
              <a:t>volumétricos</a:t>
            </a:r>
            <a:r>
              <a:rPr lang="pt-BR" altLang="pt-BR"/>
              <a:t>: defeitos extensos (poros, trincas)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Espaço Reservado para Conteúdo 3">
            <a:extLst>
              <a:ext uri="{FF2B5EF4-FFF2-40B4-BE49-F238E27FC236}">
                <a16:creationId xmlns:a16="http://schemas.microsoft.com/office/drawing/2014/main" id="{8F2B072F-99DE-4AC8-A269-FB68C78069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027" t="20128" r="35875" b="26199"/>
          <a:stretch>
            <a:fillRect/>
          </a:stretch>
        </p:blipFill>
        <p:spPr>
          <a:xfrm>
            <a:off x="468313" y="177800"/>
            <a:ext cx="8207375" cy="65024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m 2">
            <a:extLst>
              <a:ext uri="{FF2B5EF4-FFF2-40B4-BE49-F238E27FC236}">
                <a16:creationId xmlns:a16="http://schemas.microsoft.com/office/drawing/2014/main" id="{1B163C50-E595-4F8E-A37E-4B57DC17C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375" t="27461" r="22438" b="20586"/>
          <a:stretch>
            <a:fillRect/>
          </a:stretch>
        </p:blipFill>
        <p:spPr bwMode="auto">
          <a:xfrm>
            <a:off x="280988" y="1303338"/>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ítulo 3">
            <a:extLst>
              <a:ext uri="{FF2B5EF4-FFF2-40B4-BE49-F238E27FC236}">
                <a16:creationId xmlns:a16="http://schemas.microsoft.com/office/drawing/2014/main" id="{56E25BF9-778C-4064-BBFC-B8C917674652}"/>
              </a:ext>
            </a:extLst>
          </p:cNvPr>
          <p:cNvSpPr>
            <a:spLocks noGrp="1" noChangeArrowheads="1"/>
          </p:cNvSpPr>
          <p:nvPr>
            <p:ph type="title"/>
          </p:nvPr>
        </p:nvSpPr>
        <p:spPr>
          <a:xfrm>
            <a:off x="476250" y="160338"/>
            <a:ext cx="8229600" cy="1143000"/>
          </a:xfrm>
        </p:spPr>
        <p:txBody>
          <a:bodyPr/>
          <a:lstStyle/>
          <a:p>
            <a:r>
              <a:rPr lang="pt-BR" altLang="en-US"/>
              <a:t>Determinação de tamanho de grão</a:t>
            </a:r>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9FD46B4-DE60-450A-827D-60769DAAE206}"/>
              </a:ext>
            </a:extLst>
          </p:cNvPr>
          <p:cNvSpPr/>
          <p:nvPr/>
        </p:nvSpPr>
        <p:spPr>
          <a:xfrm>
            <a:off x="827088" y="1196975"/>
            <a:ext cx="7705725" cy="4832350"/>
          </a:xfrm>
          <a:prstGeom prst="rect">
            <a:avLst/>
          </a:prstGeom>
        </p:spPr>
        <p:txBody>
          <a:bodyPr>
            <a:spAutoFit/>
          </a:bodyPr>
          <a:lstStyle/>
          <a:p>
            <a:pPr marL="457200" indent="-457200">
              <a:buClr>
                <a:srgbClr val="C00000"/>
              </a:buClr>
              <a:buFont typeface="Wingdings" panose="05000000000000000000" pitchFamily="2" charset="2"/>
              <a:buChar char="ü"/>
              <a:defRPr/>
            </a:pPr>
            <a:r>
              <a:rPr lang="pt-BR" sz="2800" dirty="0">
                <a:latin typeface="+mn-lt"/>
              </a:rPr>
              <a:t>Quando o desalinhamento entre os grãos vizinhos é grande (maior que ~15</a:t>
            </a:r>
            <a:r>
              <a:rPr lang="pt-BR" sz="2800" baseline="30000" dirty="0">
                <a:latin typeface="+mn-lt"/>
              </a:rPr>
              <a:t>o</a:t>
            </a:r>
            <a:r>
              <a:rPr lang="pt-BR" sz="2800" dirty="0">
                <a:latin typeface="+mn-lt"/>
              </a:rPr>
              <a:t> ), o contorno formado é chamado contorno de grão de alto ângulo. </a:t>
            </a:r>
          </a:p>
          <a:p>
            <a:pPr marL="457200" indent="-457200">
              <a:buClr>
                <a:srgbClr val="C00000"/>
              </a:buClr>
              <a:buFont typeface="Wingdings" panose="05000000000000000000" pitchFamily="2" charset="2"/>
              <a:buChar char="ü"/>
              <a:defRPr/>
            </a:pPr>
            <a:endParaRPr lang="pt-BR" sz="2800" dirty="0">
              <a:latin typeface="+mn-lt"/>
            </a:endParaRPr>
          </a:p>
          <a:p>
            <a:pPr marL="457200" indent="-457200">
              <a:buClr>
                <a:srgbClr val="C00000"/>
              </a:buClr>
              <a:buFont typeface="Wingdings" panose="05000000000000000000" pitchFamily="2" charset="2"/>
              <a:buChar char="ü"/>
              <a:defRPr/>
            </a:pPr>
            <a:endParaRPr lang="pt-BR" sz="2800" dirty="0">
              <a:latin typeface="+mn-lt"/>
            </a:endParaRPr>
          </a:p>
          <a:p>
            <a:pPr marL="457200" indent="-457200">
              <a:buClr>
                <a:srgbClr val="C00000"/>
              </a:buClr>
              <a:buFont typeface="Wingdings" panose="05000000000000000000" pitchFamily="2" charset="2"/>
              <a:buChar char="ü"/>
              <a:defRPr/>
            </a:pPr>
            <a:r>
              <a:rPr lang="pt-BR" sz="2800" dirty="0">
                <a:latin typeface="+mn-lt"/>
              </a:rPr>
              <a:t> Se o desalinhamento é pequeno (em geral, menor que 5</a:t>
            </a:r>
            <a:r>
              <a:rPr lang="pt-BR" sz="2800" baseline="30000" dirty="0">
                <a:latin typeface="+mn-lt"/>
              </a:rPr>
              <a:t>o</a:t>
            </a:r>
            <a:r>
              <a:rPr lang="pt-BR" sz="2800" dirty="0">
                <a:latin typeface="+mn-lt"/>
              </a:rPr>
              <a:t> ), o contorno é chamado contorno de pequeno ângulo, e as regiões que tem essas pequenas diferenças de orientação são chamadas de </a:t>
            </a:r>
            <a:r>
              <a:rPr lang="pt-BR" sz="2800" dirty="0" err="1">
                <a:latin typeface="+mn-lt"/>
              </a:rPr>
              <a:t>subgrãos</a:t>
            </a:r>
            <a:r>
              <a:rPr lang="pt-BR" sz="2800" dirty="0">
                <a:latin typeface="+mn-lt"/>
              </a:rPr>
              <a:t>. </a:t>
            </a:r>
            <a:endParaRPr lang="en-US" sz="2800" dirty="0">
              <a:latin typeface="+mn-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511022-7DCF-4CC5-895E-964C849ECD49}"/>
              </a:ext>
            </a:extLst>
          </p:cNvPr>
          <p:cNvSpPr>
            <a:spLocks noGrp="1" noChangeArrowheads="1"/>
          </p:cNvSpPr>
          <p:nvPr>
            <p:ph type="title"/>
          </p:nvPr>
        </p:nvSpPr>
        <p:spPr>
          <a:xfrm>
            <a:off x="457200" y="0"/>
            <a:ext cx="8229600" cy="1143000"/>
          </a:xfrm>
        </p:spPr>
        <p:txBody>
          <a:bodyPr/>
          <a:lstStyle/>
          <a:p>
            <a:pPr eaLnBrk="1" hangingPunct="1"/>
            <a:r>
              <a:rPr lang="pt-BR" altLang="en-US" sz="3200" b="1">
                <a:solidFill>
                  <a:srgbClr val="7030A0"/>
                </a:solidFill>
              </a:rPr>
              <a:t>Contornos de grão de alto e baixo ângulo</a:t>
            </a:r>
          </a:p>
        </p:txBody>
      </p:sp>
      <p:pic>
        <p:nvPicPr>
          <p:cNvPr id="30723" name="Picture 4" descr="Contorno alto e baixo ângulo">
            <a:extLst>
              <a:ext uri="{FF2B5EF4-FFF2-40B4-BE49-F238E27FC236}">
                <a16:creationId xmlns:a16="http://schemas.microsoft.com/office/drawing/2014/main" id="{3E1A1C0C-179E-4771-8B70-7C9F3DE130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54238" y="1166813"/>
            <a:ext cx="5297487" cy="4959350"/>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m 1">
            <a:extLst>
              <a:ext uri="{FF2B5EF4-FFF2-40B4-BE49-F238E27FC236}">
                <a16:creationId xmlns:a16="http://schemas.microsoft.com/office/drawing/2014/main" id="{B8128BFF-894A-4B6F-ABC5-333126315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632" t="20631" r="35631" b="27049"/>
          <a:stretch>
            <a:fillRect/>
          </a:stretch>
        </p:blipFill>
        <p:spPr bwMode="auto">
          <a:xfrm>
            <a:off x="395288" y="476250"/>
            <a:ext cx="8493125"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5915E14-004A-436D-818D-620B744C66B5}"/>
              </a:ext>
            </a:extLst>
          </p:cNvPr>
          <p:cNvSpPr>
            <a:spLocks noGrp="1" noChangeArrowheads="1"/>
          </p:cNvSpPr>
          <p:nvPr>
            <p:ph type="title"/>
          </p:nvPr>
        </p:nvSpPr>
        <p:spPr/>
        <p:txBody>
          <a:bodyPr/>
          <a:lstStyle/>
          <a:p>
            <a:pPr eaLnBrk="1" hangingPunct="1"/>
            <a:r>
              <a:rPr lang="pt-BR" altLang="en-US" b="1">
                <a:solidFill>
                  <a:srgbClr val="7030A0"/>
                </a:solidFill>
              </a:rPr>
              <a:t>Contornos de macla</a:t>
            </a:r>
          </a:p>
        </p:txBody>
      </p:sp>
      <p:pic>
        <p:nvPicPr>
          <p:cNvPr id="32771" name="Picture 4" descr="contorno de macla">
            <a:extLst>
              <a:ext uri="{FF2B5EF4-FFF2-40B4-BE49-F238E27FC236}">
                <a16:creationId xmlns:a16="http://schemas.microsoft.com/office/drawing/2014/main" id="{30F4A31F-78B4-4BF7-9CA1-E7350B8E6E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409700"/>
            <a:ext cx="5797550" cy="3865563"/>
          </a:xfrm>
          <a:noFill/>
        </p:spPr>
      </p:pic>
      <p:sp>
        <p:nvSpPr>
          <p:cNvPr id="2" name="Retângulo 1">
            <a:extLst>
              <a:ext uri="{FF2B5EF4-FFF2-40B4-BE49-F238E27FC236}">
                <a16:creationId xmlns:a16="http://schemas.microsoft.com/office/drawing/2014/main" id="{1B3F7A12-6625-41F0-B125-5603E7499ABB}"/>
              </a:ext>
            </a:extLst>
          </p:cNvPr>
          <p:cNvSpPr/>
          <p:nvPr/>
        </p:nvSpPr>
        <p:spPr>
          <a:xfrm>
            <a:off x="827088" y="5578475"/>
            <a:ext cx="7489825" cy="830263"/>
          </a:xfrm>
          <a:prstGeom prst="rect">
            <a:avLst/>
          </a:prstGeom>
        </p:spPr>
        <p:txBody>
          <a:bodyPr>
            <a:spAutoFit/>
          </a:bodyPr>
          <a:lstStyle/>
          <a:p>
            <a:pPr>
              <a:defRPr/>
            </a:pPr>
            <a:r>
              <a:rPr lang="pt-BR" sz="2400" b="1" dirty="0">
                <a:solidFill>
                  <a:srgbClr val="FFFF00"/>
                </a:solidFill>
                <a:latin typeface="+mn-lt"/>
              </a:rPr>
              <a:t>Contorno de </a:t>
            </a:r>
            <a:r>
              <a:rPr lang="pt-BR" sz="2400" b="1" dirty="0" err="1">
                <a:solidFill>
                  <a:srgbClr val="FFFF00"/>
                </a:solidFill>
                <a:latin typeface="+mn-lt"/>
              </a:rPr>
              <a:t>Macla</a:t>
            </a:r>
            <a:r>
              <a:rPr lang="pt-BR" sz="2400" dirty="0">
                <a:latin typeface="+mn-lt"/>
              </a:rPr>
              <a:t>: tipo especial de contorno de grão que separa duas regiões com uma simetria tipo ”espelho”.</a:t>
            </a:r>
            <a:endParaRPr lang="en-US" sz="2400" dirty="0">
              <a:latin typeface="+mn-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555C2D0-8EBC-4906-8B6A-632213C4F2A4}"/>
              </a:ext>
            </a:extLst>
          </p:cNvPr>
          <p:cNvSpPr>
            <a:spLocks noGrp="1" noChangeArrowheads="1"/>
          </p:cNvSpPr>
          <p:nvPr>
            <p:ph type="title"/>
          </p:nvPr>
        </p:nvSpPr>
        <p:spPr/>
        <p:txBody>
          <a:bodyPr/>
          <a:lstStyle/>
          <a:p>
            <a:pPr eaLnBrk="1" hangingPunct="1"/>
            <a:r>
              <a:rPr lang="pt-BR" altLang="en-US" dirty="0">
                <a:solidFill>
                  <a:srgbClr val="FF0000"/>
                </a:solidFill>
              </a:rPr>
              <a:t>5.5. Defeitos volumétricos</a:t>
            </a:r>
          </a:p>
        </p:txBody>
      </p:sp>
      <p:sp>
        <p:nvSpPr>
          <p:cNvPr id="33795" name="Rectangle 3">
            <a:extLst>
              <a:ext uri="{FF2B5EF4-FFF2-40B4-BE49-F238E27FC236}">
                <a16:creationId xmlns:a16="http://schemas.microsoft.com/office/drawing/2014/main" id="{177726ED-9839-4277-9953-7F46E1253652}"/>
              </a:ext>
            </a:extLst>
          </p:cNvPr>
          <p:cNvSpPr>
            <a:spLocks noGrp="1" noChangeArrowheads="1"/>
          </p:cNvSpPr>
          <p:nvPr>
            <p:ph type="body" idx="1"/>
          </p:nvPr>
        </p:nvSpPr>
        <p:spPr/>
        <p:txBody>
          <a:bodyPr/>
          <a:lstStyle/>
          <a:p>
            <a:pPr eaLnBrk="1" hangingPunct="1"/>
            <a:r>
              <a:rPr lang="pt-BR" altLang="en-US" dirty="0"/>
              <a:t>Poros</a:t>
            </a:r>
          </a:p>
          <a:p>
            <a:pPr eaLnBrk="1" hangingPunct="1"/>
            <a:endParaRPr lang="pt-BR" altLang="en-US" dirty="0"/>
          </a:p>
          <a:p>
            <a:pPr eaLnBrk="1" hangingPunct="1"/>
            <a:r>
              <a:rPr lang="pt-BR" altLang="en-US" dirty="0"/>
              <a:t>Trincas</a:t>
            </a:r>
          </a:p>
          <a:p>
            <a:pPr eaLnBrk="1" hangingPunct="1"/>
            <a:endParaRPr lang="pt-BR" altLang="en-US" dirty="0"/>
          </a:p>
          <a:p>
            <a:pPr eaLnBrk="1" hangingPunct="1"/>
            <a:r>
              <a:rPr lang="pt-BR" altLang="en-US" dirty="0"/>
              <a:t>Inclusões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a:extLst>
              <a:ext uri="{FF2B5EF4-FFF2-40B4-BE49-F238E27FC236}">
                <a16:creationId xmlns:a16="http://schemas.microsoft.com/office/drawing/2014/main" id="{BD43B472-DF71-4753-BA61-1BC7534DF2EE}"/>
              </a:ext>
            </a:extLst>
          </p:cNvPr>
          <p:cNvSpPr>
            <a:spLocks noGrp="1" noChangeArrowheads="1"/>
          </p:cNvSpPr>
          <p:nvPr>
            <p:ph type="title"/>
          </p:nvPr>
        </p:nvSpPr>
        <p:spPr>
          <a:xfrm>
            <a:off x="457200" y="274638"/>
            <a:ext cx="8229600" cy="720725"/>
          </a:xfrm>
        </p:spPr>
        <p:txBody>
          <a:bodyPr/>
          <a:lstStyle/>
          <a:p>
            <a:r>
              <a:rPr lang="pt-BR" altLang="en-US"/>
              <a:t>4.5.1. Poros</a:t>
            </a:r>
            <a:endParaRPr lang="en-US" altLang="en-US"/>
          </a:p>
        </p:txBody>
      </p:sp>
      <p:sp>
        <p:nvSpPr>
          <p:cNvPr id="34819" name="Espaço Reservado para Conteúdo 2">
            <a:extLst>
              <a:ext uri="{FF2B5EF4-FFF2-40B4-BE49-F238E27FC236}">
                <a16:creationId xmlns:a16="http://schemas.microsoft.com/office/drawing/2014/main" id="{DEC50F32-E7CF-40FD-8B60-089B737DF59B}"/>
              </a:ext>
            </a:extLst>
          </p:cNvPr>
          <p:cNvSpPr>
            <a:spLocks noGrp="1" noChangeArrowheads="1"/>
          </p:cNvSpPr>
          <p:nvPr>
            <p:ph idx="1"/>
          </p:nvPr>
        </p:nvSpPr>
        <p:spPr>
          <a:xfrm>
            <a:off x="684213" y="5491163"/>
            <a:ext cx="8229600" cy="4525962"/>
          </a:xfrm>
        </p:spPr>
        <p:txBody>
          <a:bodyPr/>
          <a:lstStyle/>
          <a:p>
            <a:r>
              <a:rPr lang="pt-BR" altLang="en-US" sz="2400" i="1"/>
              <a:t>COMPACTADO DE PÓ DE FERRO,COMPACTAÇÃO UNIAXIAL EM MATRIZ DE DUPLO EFEITO, A 550 MPa</a:t>
            </a:r>
            <a:br>
              <a:rPr lang="pt-BR" altLang="en-US"/>
            </a:br>
            <a:endParaRPr lang="en-US" altLang="en-US"/>
          </a:p>
        </p:txBody>
      </p:sp>
      <p:pic>
        <p:nvPicPr>
          <p:cNvPr id="34820" name="Picture 5" descr="COMPACTADO  DE PÓ DE FERRO,COMPACTAÇÃO UNIAXIAL EM MATRIZ DE DUPLO   EFEITO, A 550 MPa">
            <a:extLst>
              <a:ext uri="{FF2B5EF4-FFF2-40B4-BE49-F238E27FC236}">
                <a16:creationId xmlns:a16="http://schemas.microsoft.com/office/drawing/2014/main" id="{AE827929-37B7-4741-8769-7234A4232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392238"/>
            <a:ext cx="617061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a:extLst>
              <a:ext uri="{FF2B5EF4-FFF2-40B4-BE49-F238E27FC236}">
                <a16:creationId xmlns:a16="http://schemas.microsoft.com/office/drawing/2014/main" id="{B444C07A-C24A-4901-A255-FAB8DE593993}"/>
              </a:ext>
            </a:extLst>
          </p:cNvPr>
          <p:cNvSpPr>
            <a:spLocks noGrp="1" noChangeArrowheads="1"/>
          </p:cNvSpPr>
          <p:nvPr>
            <p:ph type="title"/>
          </p:nvPr>
        </p:nvSpPr>
        <p:spPr>
          <a:xfrm>
            <a:off x="457200" y="9525"/>
            <a:ext cx="8229600" cy="1143000"/>
          </a:xfrm>
        </p:spPr>
        <p:txBody>
          <a:bodyPr/>
          <a:lstStyle/>
          <a:p>
            <a:r>
              <a:rPr lang="pt-BR" altLang="en-US"/>
              <a:t>Inclusões</a:t>
            </a:r>
            <a:br>
              <a:rPr lang="pt-BR" altLang="en-US"/>
            </a:br>
            <a:r>
              <a:rPr lang="en-US" altLang="en-US" sz="2400" b="1"/>
              <a:t>EXEMPLO DE PARTÍCULAS DE SEGUNDA FASE</a:t>
            </a:r>
            <a:endParaRPr lang="en-US" altLang="en-US" sz="2400"/>
          </a:p>
        </p:txBody>
      </p:sp>
      <p:pic>
        <p:nvPicPr>
          <p:cNvPr id="35843" name="Picture 5" descr="FERRO FUNDIDO CINZENTO PERLÍTICO">
            <a:extLst>
              <a:ext uri="{FF2B5EF4-FFF2-40B4-BE49-F238E27FC236}">
                <a16:creationId xmlns:a16="http://schemas.microsoft.com/office/drawing/2014/main" id="{CA8AD827-9BB7-401C-88FC-7446EF5FA3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4663" y="1152525"/>
            <a:ext cx="5654675" cy="4303713"/>
          </a:xfrm>
          <a:noFill/>
        </p:spPr>
      </p:pic>
      <p:sp>
        <p:nvSpPr>
          <p:cNvPr id="35844" name="Retângulo 2">
            <a:extLst>
              <a:ext uri="{FF2B5EF4-FFF2-40B4-BE49-F238E27FC236}">
                <a16:creationId xmlns:a16="http://schemas.microsoft.com/office/drawing/2014/main" id="{6F40EA3B-D863-467E-9329-95698A66222C}"/>
              </a:ext>
            </a:extLst>
          </p:cNvPr>
          <p:cNvSpPr>
            <a:spLocks noChangeArrowheads="1"/>
          </p:cNvSpPr>
          <p:nvPr/>
        </p:nvSpPr>
        <p:spPr bwMode="auto">
          <a:xfrm>
            <a:off x="488950" y="5805488"/>
            <a:ext cx="822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pt-BR" altLang="en-US" sz="1800" b="1" i="1">
                <a:solidFill>
                  <a:srgbClr val="7030A0"/>
                </a:solidFill>
                <a:latin typeface="Verdana" panose="020B0604030504040204" pitchFamily="34" charset="0"/>
              </a:rPr>
              <a:t>FERRO FUNDIDO CINZENTO PERLÍTICO</a:t>
            </a:r>
          </a:p>
          <a:p>
            <a:pPr algn="ctr">
              <a:spcBef>
                <a:spcPct val="0"/>
              </a:spcBef>
              <a:buFontTx/>
              <a:buNone/>
            </a:pPr>
            <a:r>
              <a:rPr lang="pt-BR" altLang="en-US" sz="1800">
                <a:latin typeface="Arial" panose="020B0604020202020204" pitchFamily="34" charset="0"/>
              </a:rPr>
              <a:t>MICROESTRUTURA É COMPOSTA POR VEIOS DE GRAFITA SOBRE UMA MATRIZ PERLÍTICA</a:t>
            </a:r>
            <a:endParaRPr lang="pt-BR" altLang="en-US" sz="1800">
              <a:solidFill>
                <a:srgbClr val="555555"/>
              </a:solidFill>
              <a:latin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5B55749-1E8F-4435-A64B-294B7CA2A3BC}"/>
              </a:ext>
            </a:extLst>
          </p:cNvPr>
          <p:cNvSpPr>
            <a:spLocks noGrp="1" noChangeArrowheads="1"/>
          </p:cNvSpPr>
          <p:nvPr>
            <p:ph type="title"/>
          </p:nvPr>
        </p:nvSpPr>
        <p:spPr>
          <a:xfrm>
            <a:off x="395288" y="0"/>
            <a:ext cx="8229600" cy="1143000"/>
          </a:xfrm>
        </p:spPr>
        <p:txBody>
          <a:bodyPr/>
          <a:lstStyle/>
          <a:p>
            <a:pPr eaLnBrk="1" hangingPunct="1"/>
            <a:r>
              <a:rPr lang="pt-BR" altLang="pt-BR" b="1">
                <a:solidFill>
                  <a:srgbClr val="FF0000"/>
                </a:solidFill>
              </a:rPr>
              <a:t>Defeitos pontuais</a:t>
            </a:r>
          </a:p>
        </p:txBody>
      </p:sp>
      <p:sp>
        <p:nvSpPr>
          <p:cNvPr id="6147" name="Rectangle 3">
            <a:extLst>
              <a:ext uri="{FF2B5EF4-FFF2-40B4-BE49-F238E27FC236}">
                <a16:creationId xmlns:a16="http://schemas.microsoft.com/office/drawing/2014/main" id="{AFEE2434-EF16-4B5B-885B-6FCB46AC3B18}"/>
              </a:ext>
            </a:extLst>
          </p:cNvPr>
          <p:cNvSpPr>
            <a:spLocks noGrp="1" noChangeArrowheads="1"/>
          </p:cNvSpPr>
          <p:nvPr>
            <p:ph type="body" idx="1"/>
          </p:nvPr>
        </p:nvSpPr>
        <p:spPr>
          <a:xfrm>
            <a:off x="457200" y="981075"/>
            <a:ext cx="8229600" cy="5616575"/>
          </a:xfrm>
        </p:spPr>
        <p:txBody>
          <a:bodyPr/>
          <a:lstStyle/>
          <a:p>
            <a:pPr eaLnBrk="1" hangingPunct="1">
              <a:defRPr/>
            </a:pPr>
            <a:endParaRPr lang="pt-BR" dirty="0"/>
          </a:p>
          <a:p>
            <a:pPr eaLnBrk="1" hangingPunct="1">
              <a:defRPr/>
            </a:pPr>
            <a:r>
              <a:rPr lang="pt-BR" b="1" dirty="0">
                <a:solidFill>
                  <a:srgbClr val="00B0F0"/>
                </a:solidFill>
              </a:rPr>
              <a:t>Vacância</a:t>
            </a:r>
            <a:r>
              <a:rPr lang="pt-BR" dirty="0"/>
              <a:t> : posição vacante devido à ausência de um átomo</a:t>
            </a:r>
          </a:p>
          <a:p>
            <a:pPr eaLnBrk="1" hangingPunct="1">
              <a:defRPr/>
            </a:pPr>
            <a:r>
              <a:rPr lang="pt-BR" b="1" dirty="0">
                <a:solidFill>
                  <a:schemeClr val="accent1">
                    <a:lumMod val="50000"/>
                  </a:schemeClr>
                </a:solidFill>
              </a:rPr>
              <a:t>Átomo intersticial</a:t>
            </a:r>
            <a:r>
              <a:rPr lang="pt-BR" dirty="0"/>
              <a:t>: um átomo que ocupa um posição fora de sua posição normal da rede. Pode ser do mesmo tipo de átomo que compõe a rede ou um átomo de impureza.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4">
            <a:extLst>
              <a:ext uri="{FF2B5EF4-FFF2-40B4-BE49-F238E27FC236}">
                <a16:creationId xmlns:a16="http://schemas.microsoft.com/office/drawing/2014/main" id="{BB931659-1603-49EA-9F28-EE03B036E3E4}"/>
              </a:ext>
            </a:extLst>
          </p:cNvPr>
          <p:cNvGrpSpPr>
            <a:grpSpLocks/>
          </p:cNvGrpSpPr>
          <p:nvPr/>
        </p:nvGrpSpPr>
        <p:grpSpPr bwMode="auto">
          <a:xfrm>
            <a:off x="1042988" y="908050"/>
            <a:ext cx="7377112" cy="4953000"/>
            <a:chOff x="624" y="214"/>
            <a:chExt cx="4647" cy="2814"/>
          </a:xfrm>
        </p:grpSpPr>
        <p:pic>
          <p:nvPicPr>
            <p:cNvPr id="10243" name="Picture 5" descr="fig 04_01">
              <a:extLst>
                <a:ext uri="{FF2B5EF4-FFF2-40B4-BE49-F238E27FC236}">
                  <a16:creationId xmlns:a16="http://schemas.microsoft.com/office/drawing/2014/main" id="{67503CC7-AE25-4703-A30C-4D5EF3B98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214"/>
              <a:ext cx="4512" cy="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a:extLst>
                <a:ext uri="{FF2B5EF4-FFF2-40B4-BE49-F238E27FC236}">
                  <a16:creationId xmlns:a16="http://schemas.microsoft.com/office/drawing/2014/main" id="{FCF1E117-5275-4DCF-B484-CDC183E53080}"/>
                </a:ext>
              </a:extLst>
            </p:cNvPr>
            <p:cNvSpPr txBox="1">
              <a:spLocks noChangeArrowheads="1"/>
            </p:cNvSpPr>
            <p:nvPr/>
          </p:nvSpPr>
          <p:spPr bwMode="auto">
            <a:xfrm rot="5400000">
              <a:off x="4412" y="964"/>
              <a:ext cx="158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pt-BR" sz="800">
                  <a:latin typeface="Times New Roman" panose="02020603050405020304" pitchFamily="18" charset="0"/>
                </a:rPr>
                <a:t>(c) 2003 Brooks/Cole Publishing / Thomson Learning</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a:extLst>
              <a:ext uri="{FF2B5EF4-FFF2-40B4-BE49-F238E27FC236}">
                <a16:creationId xmlns:a16="http://schemas.microsoft.com/office/drawing/2014/main" id="{D7E077FE-246C-48CD-AD82-F84B2D878F0E}"/>
              </a:ext>
            </a:extLst>
          </p:cNvPr>
          <p:cNvSpPr>
            <a:spLocks noGrp="1" noChangeArrowheads="1"/>
          </p:cNvSpPr>
          <p:nvPr>
            <p:ph type="title"/>
          </p:nvPr>
        </p:nvSpPr>
        <p:spPr>
          <a:xfrm>
            <a:off x="142875" y="428625"/>
            <a:ext cx="9001125" cy="417513"/>
          </a:xfrm>
        </p:spPr>
        <p:txBody>
          <a:bodyPr/>
          <a:lstStyle/>
          <a:p>
            <a:pPr eaLnBrk="1" hangingPunct="1"/>
            <a:r>
              <a:rPr lang="pt-BR" altLang="pt-BR" sz="2800" b="1">
                <a:solidFill>
                  <a:srgbClr val="FF0000"/>
                </a:solidFill>
              </a:rPr>
              <a:t>Influência da temperatura no número de vacâncias</a:t>
            </a:r>
          </a:p>
        </p:txBody>
      </p:sp>
      <p:sp>
        <p:nvSpPr>
          <p:cNvPr id="11267" name="Rectangle 10">
            <a:extLst>
              <a:ext uri="{FF2B5EF4-FFF2-40B4-BE49-F238E27FC236}">
                <a16:creationId xmlns:a16="http://schemas.microsoft.com/office/drawing/2014/main" id="{FB5CC425-5DC5-412A-8DDE-B1ADC375795A}"/>
              </a:ext>
            </a:extLst>
          </p:cNvPr>
          <p:cNvSpPr>
            <a:spLocks noGrp="1" noChangeArrowheads="1"/>
          </p:cNvSpPr>
          <p:nvPr>
            <p:ph type="body" idx="1"/>
          </p:nvPr>
        </p:nvSpPr>
        <p:spPr>
          <a:xfrm>
            <a:off x="395288" y="1052513"/>
            <a:ext cx="8291512" cy="5472112"/>
          </a:xfrm>
        </p:spPr>
        <p:txBody>
          <a:bodyPr/>
          <a:lstStyle/>
          <a:p>
            <a:pPr eaLnBrk="1" hangingPunct="1">
              <a:lnSpc>
                <a:spcPct val="90000"/>
              </a:lnSpc>
            </a:pPr>
            <a:r>
              <a:rPr lang="pt-BR" altLang="pt-BR" sz="2800" dirty="0"/>
              <a:t>O número de vacâncias em equilíbrio como resultado de vibrações térmicas é dado por:</a:t>
            </a:r>
          </a:p>
          <a:p>
            <a:pPr algn="ctr" eaLnBrk="1" hangingPunct="1">
              <a:lnSpc>
                <a:spcPct val="90000"/>
              </a:lnSpc>
              <a:buFontTx/>
              <a:buNone/>
            </a:pPr>
            <a:r>
              <a:rPr lang="pt-BR" altLang="pt-BR" sz="2800" b="1" dirty="0" err="1">
                <a:solidFill>
                  <a:schemeClr val="tx2">
                    <a:lumMod val="75000"/>
                  </a:schemeClr>
                </a:solidFill>
              </a:rPr>
              <a:t>N</a:t>
            </a:r>
            <a:r>
              <a:rPr lang="pt-BR" altLang="pt-BR" sz="2800" b="1" baseline="-25000" dirty="0" err="1">
                <a:solidFill>
                  <a:schemeClr val="tx2">
                    <a:lumMod val="75000"/>
                  </a:schemeClr>
                </a:solidFill>
              </a:rPr>
              <a:t>v</a:t>
            </a:r>
            <a:r>
              <a:rPr lang="pt-BR" altLang="pt-BR" sz="2800" b="1" dirty="0">
                <a:solidFill>
                  <a:schemeClr val="tx2">
                    <a:lumMod val="75000"/>
                  </a:schemeClr>
                </a:solidFill>
              </a:rPr>
              <a:t>=</a:t>
            </a:r>
            <a:r>
              <a:rPr lang="pt-BR" altLang="pt-BR" sz="2800" b="1" dirty="0" err="1">
                <a:solidFill>
                  <a:schemeClr val="tx2">
                    <a:lumMod val="75000"/>
                  </a:schemeClr>
                </a:solidFill>
              </a:rPr>
              <a:t>N</a:t>
            </a:r>
            <a:r>
              <a:rPr lang="pt-BR" altLang="pt-BR" sz="2800" b="1" baseline="-25000" dirty="0" err="1">
                <a:solidFill>
                  <a:schemeClr val="tx2">
                    <a:lumMod val="75000"/>
                  </a:schemeClr>
                </a:solidFill>
              </a:rPr>
              <a:t>s</a:t>
            </a:r>
            <a:r>
              <a:rPr lang="pt-BR" altLang="pt-BR" sz="2800" b="1" dirty="0">
                <a:solidFill>
                  <a:schemeClr val="tx2">
                    <a:lumMod val="75000"/>
                  </a:schemeClr>
                </a:solidFill>
              </a:rPr>
              <a:t> </a:t>
            </a:r>
            <a:r>
              <a:rPr lang="pt-BR" altLang="pt-BR" sz="2800" b="1" dirty="0" err="1">
                <a:solidFill>
                  <a:schemeClr val="tx2">
                    <a:lumMod val="75000"/>
                  </a:schemeClr>
                </a:solidFill>
              </a:rPr>
              <a:t>exp</a:t>
            </a:r>
            <a:r>
              <a:rPr lang="pt-BR" altLang="pt-BR" sz="2800" b="1" dirty="0">
                <a:solidFill>
                  <a:schemeClr val="tx2">
                    <a:lumMod val="75000"/>
                  </a:schemeClr>
                </a:solidFill>
              </a:rPr>
              <a:t>{-</a:t>
            </a:r>
            <a:r>
              <a:rPr lang="pt-BR" altLang="pt-BR" sz="2800" b="1" dirty="0" err="1">
                <a:solidFill>
                  <a:schemeClr val="tx2">
                    <a:lumMod val="75000"/>
                  </a:schemeClr>
                </a:solidFill>
              </a:rPr>
              <a:t>Q</a:t>
            </a:r>
            <a:r>
              <a:rPr lang="pt-BR" altLang="pt-BR" sz="2800" b="1" baseline="-25000" dirty="0" err="1">
                <a:solidFill>
                  <a:schemeClr val="tx2">
                    <a:lumMod val="75000"/>
                  </a:schemeClr>
                </a:solidFill>
              </a:rPr>
              <a:t>v</a:t>
            </a:r>
            <a:r>
              <a:rPr lang="pt-BR" altLang="pt-BR" sz="2800" b="1" dirty="0">
                <a:solidFill>
                  <a:schemeClr val="tx2">
                    <a:lumMod val="75000"/>
                  </a:schemeClr>
                </a:solidFill>
              </a:rPr>
              <a:t>/</a:t>
            </a:r>
            <a:r>
              <a:rPr lang="pt-BR" altLang="pt-BR" sz="2800" b="1" dirty="0" err="1">
                <a:solidFill>
                  <a:schemeClr val="tx2">
                    <a:lumMod val="75000"/>
                  </a:schemeClr>
                </a:solidFill>
              </a:rPr>
              <a:t>k</a:t>
            </a:r>
            <a:r>
              <a:rPr lang="pt-BR" altLang="pt-BR" sz="2800" b="1" baseline="-25000" dirty="0" err="1">
                <a:solidFill>
                  <a:schemeClr val="tx2">
                    <a:lumMod val="75000"/>
                  </a:schemeClr>
                </a:solidFill>
              </a:rPr>
              <a:t>B</a:t>
            </a:r>
            <a:r>
              <a:rPr lang="pt-BR" altLang="pt-BR" sz="2800" b="1" dirty="0" err="1">
                <a:solidFill>
                  <a:schemeClr val="tx2">
                    <a:lumMod val="75000"/>
                  </a:schemeClr>
                </a:solidFill>
              </a:rPr>
              <a:t>.T</a:t>
            </a:r>
            <a:r>
              <a:rPr lang="pt-BR" altLang="pt-BR" sz="2800" b="1" dirty="0">
                <a:solidFill>
                  <a:schemeClr val="tx2">
                    <a:lumMod val="75000"/>
                  </a:schemeClr>
                </a:solidFill>
              </a:rPr>
              <a:t>},</a:t>
            </a:r>
          </a:p>
          <a:p>
            <a:pPr algn="ctr" eaLnBrk="1" hangingPunct="1">
              <a:lnSpc>
                <a:spcPct val="90000"/>
              </a:lnSpc>
              <a:buFontTx/>
              <a:buNone/>
            </a:pPr>
            <a:endParaRPr lang="pt-BR" altLang="pt-BR" sz="2800" dirty="0">
              <a:solidFill>
                <a:schemeClr val="accent2"/>
              </a:solidFill>
            </a:endParaRPr>
          </a:p>
          <a:p>
            <a:pPr eaLnBrk="1" hangingPunct="1">
              <a:lnSpc>
                <a:spcPct val="90000"/>
              </a:lnSpc>
              <a:buFontTx/>
              <a:buNone/>
            </a:pPr>
            <a:r>
              <a:rPr lang="pt-BR" altLang="pt-BR" sz="2400" dirty="0" err="1"/>
              <a:t>N</a:t>
            </a:r>
            <a:r>
              <a:rPr lang="pt-BR" altLang="pt-BR" sz="2400" baseline="-25000" dirty="0" err="1"/>
              <a:t>s</a:t>
            </a:r>
            <a:r>
              <a:rPr lang="pt-BR" altLang="pt-BR" sz="2400" dirty="0"/>
              <a:t> é o número de posições normais da rede, </a:t>
            </a:r>
            <a:r>
              <a:rPr lang="pt-BR" altLang="pt-BR" sz="2400" dirty="0" err="1"/>
              <a:t>Q</a:t>
            </a:r>
            <a:r>
              <a:rPr lang="pt-BR" altLang="pt-BR" sz="2400" baseline="-25000" dirty="0" err="1"/>
              <a:t>v</a:t>
            </a:r>
            <a:r>
              <a:rPr lang="pt-BR" altLang="pt-BR" sz="2400" dirty="0"/>
              <a:t> é a energia necessária para se criar uma vacância em um cristal perfeito e T, a temperatura absoluta (K).</a:t>
            </a:r>
          </a:p>
          <a:p>
            <a:pPr eaLnBrk="1" hangingPunct="1">
              <a:lnSpc>
                <a:spcPct val="90000"/>
              </a:lnSpc>
              <a:buFontTx/>
              <a:buNone/>
            </a:pPr>
            <a:endParaRPr lang="pt-BR" altLang="pt-BR" sz="2400" dirty="0"/>
          </a:p>
          <a:p>
            <a:pPr eaLnBrk="1" hangingPunct="1">
              <a:lnSpc>
                <a:spcPct val="90000"/>
              </a:lnSpc>
              <a:buFontTx/>
              <a:buNone/>
            </a:pPr>
            <a:r>
              <a:rPr lang="pt-BR" altLang="pt-BR" sz="2400" dirty="0"/>
              <a:t>A</a:t>
            </a:r>
            <a:r>
              <a:rPr lang="pt-BR" altLang="pt-BR" sz="2800" dirty="0"/>
              <a:t> </a:t>
            </a:r>
            <a:r>
              <a:rPr lang="pt-BR" altLang="pt-BR" sz="2400" dirty="0"/>
              <a:t>equação acima dá uma estimativa do valor mínimo de vacâncias. Porém, outros defeitos podem ser introduzidos durante o crescimento de um </a:t>
            </a:r>
            <a:r>
              <a:rPr lang="pt-BR" altLang="pt-BR" sz="2400" dirty="0" err="1"/>
              <a:t>mono-cristal</a:t>
            </a:r>
            <a:r>
              <a:rPr lang="pt-BR" altLang="pt-BR" sz="2400" dirty="0"/>
              <a:t> ou como resultado do processamento ou tratamento térmico de um material.</a:t>
            </a:r>
          </a:p>
          <a:p>
            <a:pPr eaLnBrk="1" hangingPunct="1">
              <a:lnSpc>
                <a:spcPct val="90000"/>
              </a:lnSpc>
              <a:buFontTx/>
              <a:buNone/>
            </a:pPr>
            <a:endParaRPr lang="pt-BR" altLang="pt-B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9">
            <a:extLst>
              <a:ext uri="{FF2B5EF4-FFF2-40B4-BE49-F238E27FC236}">
                <a16:creationId xmlns:a16="http://schemas.microsoft.com/office/drawing/2014/main" id="{38C9C091-89DA-45D8-9B6D-F045C9165357}"/>
              </a:ext>
            </a:extLst>
          </p:cNvPr>
          <p:cNvSpPr>
            <a:spLocks noChangeArrowheads="1"/>
          </p:cNvSpPr>
          <p:nvPr/>
        </p:nvSpPr>
        <p:spPr bwMode="auto">
          <a:xfrm>
            <a:off x="4195763" y="5813425"/>
            <a:ext cx="187325"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FontTx/>
              <a:buNone/>
            </a:pPr>
            <a:endParaRPr lang="pt-BR" altLang="pt-BR" sz="1800">
              <a:latin typeface="Arial" panose="020B0604020202020204" pitchFamily="34" charset="0"/>
            </a:endParaRPr>
          </a:p>
        </p:txBody>
      </p:sp>
      <p:sp>
        <p:nvSpPr>
          <p:cNvPr id="12291" name="Rectangle 1032">
            <a:extLst>
              <a:ext uri="{FF2B5EF4-FFF2-40B4-BE49-F238E27FC236}">
                <a16:creationId xmlns:a16="http://schemas.microsoft.com/office/drawing/2014/main" id="{9733926A-B70A-4101-B9F9-AB62E70BC6CB}"/>
              </a:ext>
            </a:extLst>
          </p:cNvPr>
          <p:cNvSpPr>
            <a:spLocks noChangeArrowheads="1"/>
          </p:cNvSpPr>
          <p:nvPr/>
        </p:nvSpPr>
        <p:spPr bwMode="auto">
          <a:xfrm>
            <a:off x="6507163" y="3582988"/>
            <a:ext cx="187325"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FontTx/>
              <a:buNone/>
            </a:pPr>
            <a:r>
              <a:rPr lang="pt-BR" altLang="pt-BR" sz="1800">
                <a:latin typeface="Symbol" panose="05050102010706020507" pitchFamily="18" charset="2"/>
                <a:cs typeface="Times New Roman" panose="02020603050405020304" pitchFamily="18" charset="0"/>
              </a:rPr>
              <a:t></a:t>
            </a:r>
            <a:endParaRPr lang="pt-BR" altLang="pt-BR" sz="1800">
              <a:latin typeface="Arial" panose="020B0604020202020204" pitchFamily="34" charset="0"/>
            </a:endParaRPr>
          </a:p>
        </p:txBody>
      </p:sp>
      <p:sp>
        <p:nvSpPr>
          <p:cNvPr id="12292" name="Rectangle 1052">
            <a:extLst>
              <a:ext uri="{FF2B5EF4-FFF2-40B4-BE49-F238E27FC236}">
                <a16:creationId xmlns:a16="http://schemas.microsoft.com/office/drawing/2014/main" id="{FCC78A56-42A9-4298-B98F-C86AF6620CFD}"/>
              </a:ext>
            </a:extLst>
          </p:cNvPr>
          <p:cNvSpPr>
            <a:spLocks noChangeArrowheads="1"/>
          </p:cNvSpPr>
          <p:nvPr/>
        </p:nvSpPr>
        <p:spPr bwMode="auto">
          <a:xfrm>
            <a:off x="374650" y="66675"/>
            <a:ext cx="8420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pt-BR" altLang="pt-BR" sz="4000">
                <a:solidFill>
                  <a:schemeClr val="tx2"/>
                </a:solidFill>
                <a:latin typeface="Arial" panose="020B0604020202020204" pitchFamily="34" charset="0"/>
                <a:cs typeface="Times New Roman" panose="02020603050405020304" pitchFamily="18" charset="0"/>
              </a:rPr>
              <a:t>O Gráfico de Arrhenius</a:t>
            </a:r>
            <a:endParaRPr lang="pt-BR" altLang="pt-BR" sz="4400">
              <a:solidFill>
                <a:schemeClr val="tx2"/>
              </a:solidFill>
              <a:latin typeface="Arial" panose="020B0604020202020204" pitchFamily="34" charset="0"/>
            </a:endParaRPr>
          </a:p>
        </p:txBody>
      </p:sp>
      <p:sp>
        <p:nvSpPr>
          <p:cNvPr id="12293" name="Rectangle 1050">
            <a:extLst>
              <a:ext uri="{FF2B5EF4-FFF2-40B4-BE49-F238E27FC236}">
                <a16:creationId xmlns:a16="http://schemas.microsoft.com/office/drawing/2014/main" id="{FBD9CEA3-E84B-4528-96E8-F96EFD368B25}"/>
              </a:ext>
            </a:extLst>
          </p:cNvPr>
          <p:cNvSpPr>
            <a:spLocks noChangeArrowheads="1"/>
          </p:cNvSpPr>
          <p:nvPr/>
        </p:nvSpPr>
        <p:spPr bwMode="auto">
          <a:xfrm>
            <a:off x="304800" y="968375"/>
            <a:ext cx="8534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r>
              <a:rPr lang="pt-BR" altLang="pt-BR" sz="2900">
                <a:latin typeface="Arial" panose="020B0604020202020204" pitchFamily="34" charset="0"/>
                <a:cs typeface="Times New Roman" panose="02020603050405020304" pitchFamily="18" charset="0"/>
              </a:rPr>
              <a:t>Gráfico de C</a:t>
            </a:r>
            <a:r>
              <a:rPr lang="pt-BR" altLang="pt-BR" sz="2900" baseline="-25000">
                <a:latin typeface="Arial" panose="020B0604020202020204" pitchFamily="34" charset="0"/>
                <a:cs typeface="Times New Roman" panose="02020603050405020304" pitchFamily="18" charset="0"/>
              </a:rPr>
              <a:t>D</a:t>
            </a:r>
            <a:r>
              <a:rPr lang="pt-BR" altLang="pt-BR" sz="2900">
                <a:latin typeface="Arial" panose="020B0604020202020204" pitchFamily="34" charset="0"/>
                <a:cs typeface="Times New Roman" panose="02020603050405020304" pitchFamily="18" charset="0"/>
              </a:rPr>
              <a:t> versus T</a:t>
            </a:r>
            <a:endParaRPr lang="pt-BR" altLang="pt-BR">
              <a:latin typeface="Arial" panose="020B0604020202020204" pitchFamily="34" charset="0"/>
            </a:endParaRPr>
          </a:p>
        </p:txBody>
      </p:sp>
      <p:grpSp>
        <p:nvGrpSpPr>
          <p:cNvPr id="12294" name="Group 1045">
            <a:extLst>
              <a:ext uri="{FF2B5EF4-FFF2-40B4-BE49-F238E27FC236}">
                <a16:creationId xmlns:a16="http://schemas.microsoft.com/office/drawing/2014/main" id="{9460D556-0AD0-4A14-9506-AB129385AFD2}"/>
              </a:ext>
            </a:extLst>
          </p:cNvPr>
          <p:cNvGrpSpPr>
            <a:grpSpLocks/>
          </p:cNvGrpSpPr>
          <p:nvPr/>
        </p:nvGrpSpPr>
        <p:grpSpPr bwMode="auto">
          <a:xfrm>
            <a:off x="79375" y="2052638"/>
            <a:ext cx="4568825" cy="3760787"/>
            <a:chOff x="116" y="1288"/>
            <a:chExt cx="2657" cy="2369"/>
          </a:xfrm>
        </p:grpSpPr>
        <p:pic>
          <p:nvPicPr>
            <p:cNvPr id="12305" name="Picture 1049">
              <a:extLst>
                <a:ext uri="{FF2B5EF4-FFF2-40B4-BE49-F238E27FC236}">
                  <a16:creationId xmlns:a16="http://schemas.microsoft.com/office/drawing/2014/main" id="{93D08EE1-BBB8-4403-A5BB-9DC82DB732E8}"/>
                </a:ext>
              </a:extLst>
            </p:cNvPr>
            <p:cNvPicPr>
              <a:picLocks noChangeArrowheads="1"/>
            </p:cNvPicPr>
            <p:nvPr/>
          </p:nvPicPr>
          <p:blipFill>
            <a:blip r:embed="rId2">
              <a:extLst>
                <a:ext uri="{28A0092B-C50C-407E-A947-70E740481C1C}">
                  <a14:useLocalDpi xmlns:a14="http://schemas.microsoft.com/office/drawing/2010/main" val="0"/>
                </a:ext>
              </a:extLst>
            </a:blip>
            <a:srcRect l="3783" t="18587" r="34166" b="25961"/>
            <a:stretch>
              <a:fillRect/>
            </a:stretch>
          </p:blipFill>
          <p:spPr bwMode="auto">
            <a:xfrm>
              <a:off x="116" y="1292"/>
              <a:ext cx="2608" cy="2136"/>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2306" name="Object 1048">
              <a:extLst>
                <a:ext uri="{FF2B5EF4-FFF2-40B4-BE49-F238E27FC236}">
                  <a16:creationId xmlns:a16="http://schemas.microsoft.com/office/drawing/2014/main" id="{E710A366-667B-4B06-9BFD-C6A317CCDF38}"/>
                </a:ext>
              </a:extLst>
            </p:cNvPr>
            <p:cNvPicPr>
              <a:picLocks noChangeArrowheads="1"/>
            </p:cNvPicPr>
            <p:nvPr/>
          </p:nvPicPr>
          <p:blipFill>
            <a:blip r:embed="rId3">
              <a:extLst>
                <a:ext uri="{28A0092B-C50C-407E-A947-70E740481C1C}">
                  <a14:useLocalDpi xmlns:a14="http://schemas.microsoft.com/office/drawing/2010/main" val="0"/>
                </a:ext>
              </a:extLst>
            </a:blip>
            <a:srcRect r="52402" b="81192"/>
            <a:stretch>
              <a:fillRect/>
            </a:stretch>
          </p:blipFill>
          <p:spPr bwMode="auto">
            <a:xfrm>
              <a:off x="656" y="2648"/>
              <a:ext cx="1824" cy="48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rgbClr val="790015"/>
                  </a:solidFill>
                  <a:miter lim="800000"/>
                  <a:headEnd/>
                  <a:tailEnd/>
                </a14:hiddenLine>
              </a:ext>
              <a:ext uri="{AF507438-7753-43E0-B8FC-AC1667EBCBE1}">
                <a14:hiddenEffects xmlns:a14="http://schemas.microsoft.com/office/drawing/2010/main">
                  <a:effectLst>
                    <a:outerShdw dist="35921" dir="2700000" algn="ctr" rotWithShape="0">
                      <a:srgbClr val="CECECE"/>
                    </a:outerShdw>
                  </a:effectLst>
                </a14:hiddenEffects>
              </a:ext>
            </a:extLst>
          </p:spPr>
        </p:pic>
        <p:sp>
          <p:nvSpPr>
            <p:cNvPr id="12307" name="Rectangle 1047">
              <a:extLst>
                <a:ext uri="{FF2B5EF4-FFF2-40B4-BE49-F238E27FC236}">
                  <a16:creationId xmlns:a16="http://schemas.microsoft.com/office/drawing/2014/main" id="{9716CCED-66ED-4374-85CC-31A8503261F6}"/>
                </a:ext>
              </a:extLst>
            </p:cNvPr>
            <p:cNvSpPr>
              <a:spLocks noChangeArrowheads="1"/>
            </p:cNvSpPr>
            <p:nvPr/>
          </p:nvSpPr>
          <p:spPr bwMode="auto">
            <a:xfrm>
              <a:off x="136" y="1288"/>
              <a:ext cx="16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FontTx/>
                <a:buNone/>
              </a:pPr>
              <a:r>
                <a:rPr lang="pt-BR" altLang="pt-BR" sz="1800">
                  <a:latin typeface="Arial" panose="020B0604020202020204" pitchFamily="34" charset="0"/>
                  <a:cs typeface="Times New Roman" panose="02020603050405020304" pitchFamily="18" charset="0"/>
                </a:rPr>
                <a:t>Nv</a:t>
              </a:r>
              <a:endParaRPr lang="pt-BR" altLang="pt-BR" sz="1800">
                <a:latin typeface="Arial" panose="020B0604020202020204" pitchFamily="34" charset="0"/>
              </a:endParaRPr>
            </a:p>
          </p:txBody>
        </p:sp>
        <p:sp>
          <p:nvSpPr>
            <p:cNvPr id="12308" name="Rectangle 1046">
              <a:extLst>
                <a:ext uri="{FF2B5EF4-FFF2-40B4-BE49-F238E27FC236}">
                  <a16:creationId xmlns:a16="http://schemas.microsoft.com/office/drawing/2014/main" id="{5583600E-FEE2-499D-8A83-2A33AA56B8C3}"/>
                </a:ext>
              </a:extLst>
            </p:cNvPr>
            <p:cNvSpPr>
              <a:spLocks noChangeArrowheads="1"/>
            </p:cNvSpPr>
            <p:nvPr/>
          </p:nvSpPr>
          <p:spPr bwMode="auto">
            <a:xfrm>
              <a:off x="2587" y="3428"/>
              <a:ext cx="18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FontTx/>
                <a:buNone/>
              </a:pPr>
              <a:r>
                <a:rPr lang="pt-BR" altLang="pt-BR" sz="1800">
                  <a:latin typeface="Arial" panose="020B0604020202020204" pitchFamily="34" charset="0"/>
                  <a:cs typeface="Times New Roman" panose="02020603050405020304" pitchFamily="18" charset="0"/>
                </a:rPr>
                <a:t>T</a:t>
              </a:r>
              <a:endParaRPr lang="pt-BR" altLang="pt-BR" sz="1800">
                <a:latin typeface="Arial" panose="020B0604020202020204" pitchFamily="34" charset="0"/>
              </a:endParaRPr>
            </a:p>
          </p:txBody>
        </p:sp>
      </p:grpSp>
      <p:grpSp>
        <p:nvGrpSpPr>
          <p:cNvPr id="12295" name="Group 1036">
            <a:extLst>
              <a:ext uri="{FF2B5EF4-FFF2-40B4-BE49-F238E27FC236}">
                <a16:creationId xmlns:a16="http://schemas.microsoft.com/office/drawing/2014/main" id="{004905B2-07B0-47A6-98D6-1BE49F8EF05D}"/>
              </a:ext>
            </a:extLst>
          </p:cNvPr>
          <p:cNvGrpSpPr>
            <a:grpSpLocks/>
          </p:cNvGrpSpPr>
          <p:nvPr/>
        </p:nvGrpSpPr>
        <p:grpSpPr bwMode="auto">
          <a:xfrm>
            <a:off x="4572000" y="2046288"/>
            <a:ext cx="4610100" cy="3767137"/>
            <a:chOff x="2972" y="1284"/>
            <a:chExt cx="2681" cy="2373"/>
          </a:xfrm>
        </p:grpSpPr>
        <p:pic>
          <p:nvPicPr>
            <p:cNvPr id="12297" name="Picture 1044">
              <a:extLst>
                <a:ext uri="{FF2B5EF4-FFF2-40B4-BE49-F238E27FC236}">
                  <a16:creationId xmlns:a16="http://schemas.microsoft.com/office/drawing/2014/main" id="{B9449828-2D44-40B9-A270-110B3F2421D4}"/>
                </a:ext>
              </a:extLst>
            </p:cNvPr>
            <p:cNvPicPr>
              <a:picLocks noChangeArrowheads="1"/>
            </p:cNvPicPr>
            <p:nvPr/>
          </p:nvPicPr>
          <p:blipFill>
            <a:blip r:embed="rId4">
              <a:extLst>
                <a:ext uri="{28A0092B-C50C-407E-A947-70E740481C1C}">
                  <a14:useLocalDpi xmlns:a14="http://schemas.microsoft.com/office/drawing/2010/main" val="0"/>
                </a:ext>
              </a:extLst>
            </a:blip>
            <a:srcRect l="3857" t="27191" r="43730" b="25966"/>
            <a:stretch>
              <a:fillRect/>
            </a:stretch>
          </p:blipFill>
          <p:spPr bwMode="auto">
            <a:xfrm>
              <a:off x="2972" y="1284"/>
              <a:ext cx="2608" cy="2136"/>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2298" name="Object 1043">
              <a:extLst>
                <a:ext uri="{FF2B5EF4-FFF2-40B4-BE49-F238E27FC236}">
                  <a16:creationId xmlns:a16="http://schemas.microsoft.com/office/drawing/2014/main" id="{DA317C93-0C6B-4A74-8E2D-2956D389D190}"/>
                </a:ext>
              </a:extLst>
            </p:cNvPr>
            <p:cNvPicPr>
              <a:picLocks noChangeArrowheads="1"/>
            </p:cNvPicPr>
            <p:nvPr/>
          </p:nvPicPr>
          <p:blipFill>
            <a:blip r:embed="rId5">
              <a:extLst>
                <a:ext uri="{28A0092B-C50C-407E-A947-70E740481C1C}">
                  <a14:useLocalDpi xmlns:a14="http://schemas.microsoft.com/office/drawing/2010/main" val="0"/>
                </a:ext>
              </a:extLst>
            </a:blip>
            <a:srcRect r="43214" b="81192"/>
            <a:stretch>
              <a:fillRect/>
            </a:stretch>
          </p:blipFill>
          <p:spPr bwMode="auto">
            <a:xfrm>
              <a:off x="3024" y="2744"/>
              <a:ext cx="2176" cy="48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rgbClr val="790015"/>
                  </a:solidFill>
                  <a:miter lim="800000"/>
                  <a:headEnd/>
                  <a:tailEnd/>
                </a14:hiddenLine>
              </a:ext>
              <a:ext uri="{AF507438-7753-43E0-B8FC-AC1667EBCBE1}">
                <a14:hiddenEffects xmlns:a14="http://schemas.microsoft.com/office/drawing/2010/main">
                  <a:effectLst>
                    <a:outerShdw dist="35921" dir="2700000" algn="ctr" rotWithShape="0">
                      <a:srgbClr val="CECECE"/>
                    </a:outerShdw>
                  </a:effectLst>
                </a14:hiddenEffects>
              </a:ext>
            </a:extLst>
          </p:spPr>
        </p:pic>
        <p:sp>
          <p:nvSpPr>
            <p:cNvPr id="12299" name="Rectangle 1042">
              <a:extLst>
                <a:ext uri="{FF2B5EF4-FFF2-40B4-BE49-F238E27FC236}">
                  <a16:creationId xmlns:a16="http://schemas.microsoft.com/office/drawing/2014/main" id="{8CC9B523-928E-466D-88A6-65F5F6EBE11E}"/>
                </a:ext>
              </a:extLst>
            </p:cNvPr>
            <p:cNvSpPr>
              <a:spLocks noChangeArrowheads="1"/>
            </p:cNvSpPr>
            <p:nvPr/>
          </p:nvSpPr>
          <p:spPr bwMode="auto">
            <a:xfrm>
              <a:off x="3000" y="1288"/>
              <a:ext cx="35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FontTx/>
                <a:buNone/>
              </a:pPr>
              <a:r>
                <a:rPr lang="pt-BR" altLang="pt-BR" sz="1800">
                  <a:latin typeface="Arial" panose="020B0604020202020204" pitchFamily="34" charset="0"/>
                  <a:cs typeface="Times New Roman" panose="02020603050405020304" pitchFamily="18" charset="0"/>
                </a:rPr>
                <a:t>ln(Nv)</a:t>
              </a:r>
              <a:endParaRPr lang="pt-BR" altLang="pt-BR" sz="1800">
                <a:latin typeface="Arial" panose="020B0604020202020204" pitchFamily="34" charset="0"/>
              </a:endParaRPr>
            </a:p>
          </p:txBody>
        </p:sp>
        <p:sp>
          <p:nvSpPr>
            <p:cNvPr id="12300" name="Rectangle 1041">
              <a:extLst>
                <a:ext uri="{FF2B5EF4-FFF2-40B4-BE49-F238E27FC236}">
                  <a16:creationId xmlns:a16="http://schemas.microsoft.com/office/drawing/2014/main" id="{9527CC59-6626-4C08-ABC9-D9313F913D34}"/>
                </a:ext>
              </a:extLst>
            </p:cNvPr>
            <p:cNvSpPr>
              <a:spLocks noChangeArrowheads="1"/>
            </p:cNvSpPr>
            <p:nvPr/>
          </p:nvSpPr>
          <p:spPr bwMode="auto">
            <a:xfrm>
              <a:off x="5363" y="3428"/>
              <a:ext cx="29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FontTx/>
                <a:buNone/>
              </a:pPr>
              <a:r>
                <a:rPr lang="pt-BR" altLang="pt-BR" sz="1800">
                  <a:latin typeface="Arial" panose="020B0604020202020204" pitchFamily="34" charset="0"/>
                  <a:cs typeface="Times New Roman" panose="02020603050405020304" pitchFamily="18" charset="0"/>
                </a:rPr>
                <a:t>1/T</a:t>
              </a:r>
              <a:endParaRPr lang="pt-BR" altLang="pt-BR" sz="1800">
                <a:latin typeface="Arial" panose="020B0604020202020204" pitchFamily="34" charset="0"/>
              </a:endParaRPr>
            </a:p>
          </p:txBody>
        </p:sp>
        <p:sp>
          <p:nvSpPr>
            <p:cNvPr id="12301" name="Line 1040">
              <a:extLst>
                <a:ext uri="{FF2B5EF4-FFF2-40B4-BE49-F238E27FC236}">
                  <a16:creationId xmlns:a16="http://schemas.microsoft.com/office/drawing/2014/main" id="{39794DED-D1D8-4549-ACBD-03F6803AD046}"/>
                </a:ext>
              </a:extLst>
            </p:cNvPr>
            <p:cNvSpPr>
              <a:spLocks noChangeShapeType="1"/>
            </p:cNvSpPr>
            <p:nvPr/>
          </p:nvSpPr>
          <p:spPr bwMode="auto">
            <a:xfrm>
              <a:off x="3928" y="1844"/>
              <a:ext cx="0" cy="408"/>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2" name="Line 1039">
              <a:extLst>
                <a:ext uri="{FF2B5EF4-FFF2-40B4-BE49-F238E27FC236}">
                  <a16:creationId xmlns:a16="http://schemas.microsoft.com/office/drawing/2014/main" id="{105673A0-46F0-40EC-BF15-98E8812517B0}"/>
                </a:ext>
              </a:extLst>
            </p:cNvPr>
            <p:cNvSpPr>
              <a:spLocks noChangeShapeType="1"/>
            </p:cNvSpPr>
            <p:nvPr/>
          </p:nvSpPr>
          <p:spPr bwMode="auto">
            <a:xfrm>
              <a:off x="3932" y="2256"/>
              <a:ext cx="408" cy="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3" name="Rectangle 1038">
              <a:extLst>
                <a:ext uri="{FF2B5EF4-FFF2-40B4-BE49-F238E27FC236}">
                  <a16:creationId xmlns:a16="http://schemas.microsoft.com/office/drawing/2014/main" id="{4F354520-D5DA-43FD-8CE1-3083B0D1A8FB}"/>
                </a:ext>
              </a:extLst>
            </p:cNvPr>
            <p:cNvSpPr>
              <a:spLocks noChangeArrowheads="1"/>
            </p:cNvSpPr>
            <p:nvPr/>
          </p:nvSpPr>
          <p:spPr bwMode="auto">
            <a:xfrm>
              <a:off x="4043" y="2036"/>
              <a:ext cx="18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FontTx/>
                <a:buNone/>
              </a:pPr>
              <a:r>
                <a:rPr lang="pt-BR" altLang="pt-BR" sz="1800">
                  <a:latin typeface="Symbol" panose="05050102010706020507" pitchFamily="18" charset="2"/>
                  <a:cs typeface="Times New Roman" panose="02020603050405020304" pitchFamily="18" charset="0"/>
                </a:rPr>
                <a:t></a:t>
              </a:r>
              <a:endParaRPr lang="pt-BR" altLang="pt-BR" sz="1800">
                <a:latin typeface="Arial" panose="020B0604020202020204" pitchFamily="34" charset="0"/>
              </a:endParaRPr>
            </a:p>
          </p:txBody>
        </p:sp>
        <p:sp>
          <p:nvSpPr>
            <p:cNvPr id="12304" name="Rectangle 1037">
              <a:extLst>
                <a:ext uri="{FF2B5EF4-FFF2-40B4-BE49-F238E27FC236}">
                  <a16:creationId xmlns:a16="http://schemas.microsoft.com/office/drawing/2014/main" id="{2F656FC9-87DF-4B48-940B-3F00956A8D02}"/>
                </a:ext>
              </a:extLst>
            </p:cNvPr>
            <p:cNvSpPr>
              <a:spLocks noChangeArrowheads="1"/>
            </p:cNvSpPr>
            <p:nvPr/>
          </p:nvSpPr>
          <p:spPr bwMode="auto">
            <a:xfrm>
              <a:off x="4131" y="1756"/>
              <a:ext cx="84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buFontTx/>
                <a:buNone/>
              </a:pPr>
              <a:r>
                <a:rPr lang="pt-BR" altLang="pt-BR" sz="1800">
                  <a:latin typeface="Arial" panose="020B0604020202020204" pitchFamily="34" charset="0"/>
                  <a:cs typeface="Times New Roman" panose="02020603050405020304" pitchFamily="18" charset="0"/>
                </a:rPr>
                <a:t>Q</a:t>
              </a:r>
              <a:r>
                <a:rPr lang="pt-BR" altLang="pt-BR" sz="1800" baseline="-25000">
                  <a:latin typeface="Arial" panose="020B0604020202020204" pitchFamily="34" charset="0"/>
                  <a:cs typeface="Times New Roman" panose="02020603050405020304" pitchFamily="18" charset="0"/>
                </a:rPr>
                <a:t>D</a:t>
              </a:r>
              <a:r>
                <a:rPr lang="pt-BR" altLang="pt-BR" sz="1800">
                  <a:latin typeface="Arial" panose="020B0604020202020204" pitchFamily="34" charset="0"/>
                  <a:cs typeface="Times New Roman" panose="02020603050405020304" pitchFamily="18" charset="0"/>
                </a:rPr>
                <a:t> = k tan(</a:t>
              </a:r>
              <a:r>
                <a:rPr lang="pt-BR" altLang="pt-BR" sz="1800">
                  <a:latin typeface="Symbol" panose="05050102010706020507" pitchFamily="18" charset="2"/>
                  <a:cs typeface="Times New Roman" panose="02020603050405020304" pitchFamily="18" charset="0"/>
                </a:rPr>
                <a:t></a:t>
              </a:r>
              <a:r>
                <a:rPr lang="pt-BR" altLang="pt-BR" sz="1800">
                  <a:latin typeface="Arial" panose="020B0604020202020204" pitchFamily="34" charset="0"/>
                  <a:cs typeface="Times New Roman" panose="02020603050405020304" pitchFamily="18" charset="0"/>
                </a:rPr>
                <a:t>)</a:t>
              </a:r>
              <a:endParaRPr lang="pt-BR" altLang="pt-BR" sz="1800">
                <a:latin typeface="Arial" panose="020B0604020202020204" pitchFamily="34" charset="0"/>
              </a:endParaRPr>
            </a:p>
          </p:txBody>
        </p:sp>
      </p:grpSp>
      <p:sp>
        <p:nvSpPr>
          <p:cNvPr id="12296" name="Rectangle 1035">
            <a:extLst>
              <a:ext uri="{FF2B5EF4-FFF2-40B4-BE49-F238E27FC236}">
                <a16:creationId xmlns:a16="http://schemas.microsoft.com/office/drawing/2014/main" id="{FE6A42CF-3F52-427F-BEB7-C23E2AEC8B43}"/>
              </a:ext>
            </a:extLst>
          </p:cNvPr>
          <p:cNvSpPr>
            <a:spLocks noChangeArrowheads="1"/>
          </p:cNvSpPr>
          <p:nvPr/>
        </p:nvSpPr>
        <p:spPr bwMode="auto">
          <a:xfrm>
            <a:off x="285750" y="5786438"/>
            <a:ext cx="77612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pt-BR" altLang="pt-BR" sz="1800">
                <a:latin typeface="Arial" panose="020B0604020202020204" pitchFamily="34" charset="0"/>
                <a:cs typeface="Times New Roman" panose="02020603050405020304" pitchFamily="18" charset="0"/>
              </a:rPr>
              <a:t>A partir de um gráfico experimental de ln(C</a:t>
            </a:r>
            <a:r>
              <a:rPr lang="pt-BR" altLang="pt-BR" sz="1800" baseline="-25000">
                <a:latin typeface="Arial" panose="020B0604020202020204" pitchFamily="34" charset="0"/>
                <a:cs typeface="Times New Roman" panose="02020603050405020304" pitchFamily="18" charset="0"/>
              </a:rPr>
              <a:t>D</a:t>
            </a:r>
            <a:r>
              <a:rPr lang="pt-BR" altLang="pt-BR" sz="1800">
                <a:latin typeface="Arial" panose="020B0604020202020204" pitchFamily="34" charset="0"/>
                <a:cs typeface="Times New Roman" panose="02020603050405020304" pitchFamily="18" charset="0"/>
              </a:rPr>
              <a:t>) ou ln(Nv) versus 1/T, </a:t>
            </a:r>
          </a:p>
          <a:p>
            <a:pPr>
              <a:spcBef>
                <a:spcPct val="0"/>
              </a:spcBef>
              <a:buFontTx/>
              <a:buNone/>
            </a:pPr>
            <a:r>
              <a:rPr lang="pt-BR" altLang="pt-BR" sz="1800">
                <a:latin typeface="Arial" panose="020B0604020202020204" pitchFamily="34" charset="0"/>
                <a:cs typeface="Times New Roman" panose="02020603050405020304" pitchFamily="18" charset="0"/>
              </a:rPr>
              <a:t> é possível determinar a energia de ativação.</a:t>
            </a:r>
            <a:endParaRPr lang="pt-BR" altLang="pt-BR" sz="180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85DBE37-1017-4FA0-BCE7-C23D49E98EC2}"/>
              </a:ext>
            </a:extLst>
          </p:cNvPr>
          <p:cNvSpPr>
            <a:spLocks noGrp="1" noChangeArrowheads="1"/>
          </p:cNvSpPr>
          <p:nvPr>
            <p:ph type="title"/>
          </p:nvPr>
        </p:nvSpPr>
        <p:spPr>
          <a:xfrm>
            <a:off x="214313" y="142875"/>
            <a:ext cx="8686800" cy="633413"/>
          </a:xfrm>
        </p:spPr>
        <p:txBody>
          <a:bodyPr/>
          <a:lstStyle/>
          <a:p>
            <a:pPr eaLnBrk="1" hangingPunct="1"/>
            <a:r>
              <a:rPr lang="pt-BR" altLang="pt-BR" sz="3200" b="1">
                <a:solidFill>
                  <a:srgbClr val="FF0000"/>
                </a:solidFill>
              </a:rPr>
              <a:t>Defeitos pontuais: intersticiais e impurezas</a:t>
            </a:r>
          </a:p>
        </p:txBody>
      </p:sp>
      <p:sp>
        <p:nvSpPr>
          <p:cNvPr id="13315" name="Rectangle 7">
            <a:extLst>
              <a:ext uri="{FF2B5EF4-FFF2-40B4-BE49-F238E27FC236}">
                <a16:creationId xmlns:a16="http://schemas.microsoft.com/office/drawing/2014/main" id="{5CB87620-ECBC-4743-9F46-E7ABA4A88D51}"/>
              </a:ext>
            </a:extLst>
          </p:cNvPr>
          <p:cNvSpPr>
            <a:spLocks noGrp="1" noChangeArrowheads="1"/>
          </p:cNvSpPr>
          <p:nvPr>
            <p:ph type="body" idx="1"/>
          </p:nvPr>
        </p:nvSpPr>
        <p:spPr>
          <a:xfrm>
            <a:off x="3851275" y="1268413"/>
            <a:ext cx="5041900" cy="3960812"/>
          </a:xfrm>
        </p:spPr>
        <p:txBody>
          <a:bodyPr/>
          <a:lstStyle/>
          <a:p>
            <a:pPr eaLnBrk="1" hangingPunct="1">
              <a:buFontTx/>
              <a:buNone/>
            </a:pPr>
            <a:r>
              <a:rPr lang="pt-BR" altLang="pt-BR" sz="2800"/>
              <a:t>(1)Vacância</a:t>
            </a:r>
          </a:p>
          <a:p>
            <a:pPr eaLnBrk="1" hangingPunct="1">
              <a:buFontTx/>
              <a:buNone/>
            </a:pPr>
            <a:r>
              <a:rPr lang="pt-BR" altLang="pt-BR" sz="2800"/>
              <a:t>(2)Auto-intersticial</a:t>
            </a:r>
          </a:p>
          <a:p>
            <a:pPr eaLnBrk="1" hangingPunct="1">
              <a:buFontTx/>
              <a:buNone/>
            </a:pPr>
            <a:r>
              <a:rPr lang="pt-BR" altLang="pt-BR" sz="2800"/>
              <a:t>(3)Impureza intersticial</a:t>
            </a:r>
          </a:p>
          <a:p>
            <a:pPr eaLnBrk="1" hangingPunct="1">
              <a:buFontTx/>
              <a:buNone/>
            </a:pPr>
            <a:r>
              <a:rPr lang="pt-BR" altLang="pt-BR" sz="2800"/>
              <a:t>(4)Impurezas </a:t>
            </a:r>
          </a:p>
          <a:p>
            <a:pPr eaLnBrk="1" hangingPunct="1">
              <a:buFontTx/>
              <a:buNone/>
            </a:pPr>
            <a:endParaRPr lang="pt-BR" altLang="pt-BR" sz="2800"/>
          </a:p>
          <a:p>
            <a:pPr eaLnBrk="1" hangingPunct="1">
              <a:buFontTx/>
              <a:buNone/>
            </a:pPr>
            <a:r>
              <a:rPr lang="pt-BR" altLang="pt-BR" sz="2400"/>
              <a:t>As setas indicam as tensões introduzidas pelas presença defeitos puntuais.</a:t>
            </a:r>
          </a:p>
          <a:p>
            <a:pPr eaLnBrk="1" hangingPunct="1">
              <a:buFontTx/>
              <a:buNone/>
            </a:pPr>
            <a:endParaRPr lang="pt-BR" altLang="pt-BR"/>
          </a:p>
        </p:txBody>
      </p:sp>
      <p:sp>
        <p:nvSpPr>
          <p:cNvPr id="13316" name="Text Box 8">
            <a:extLst>
              <a:ext uri="{FF2B5EF4-FFF2-40B4-BE49-F238E27FC236}">
                <a16:creationId xmlns:a16="http://schemas.microsoft.com/office/drawing/2014/main" id="{682CEDD1-E9A5-40E0-AA29-993A4BC60B25}"/>
              </a:ext>
            </a:extLst>
          </p:cNvPr>
          <p:cNvSpPr txBox="1">
            <a:spLocks noChangeArrowheads="1"/>
          </p:cNvSpPr>
          <p:nvPr/>
        </p:nvSpPr>
        <p:spPr bwMode="auto">
          <a:xfrm>
            <a:off x="0" y="5062433"/>
            <a:ext cx="9144000"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ts val="600"/>
              </a:spcBef>
              <a:buFontTx/>
              <a:buNone/>
            </a:pPr>
            <a:r>
              <a:rPr lang="pt-BR" altLang="pt-BR" sz="2000" dirty="0">
                <a:latin typeface="Arial" panose="020B0604020202020204" pitchFamily="34" charset="0"/>
              </a:rPr>
              <a:t>     </a:t>
            </a:r>
            <a:r>
              <a:rPr lang="pt-BR" altLang="pt-BR" sz="2000" dirty="0" err="1">
                <a:latin typeface="Arial" panose="020B0604020202020204" pitchFamily="34" charset="0"/>
              </a:rPr>
              <a:t>Auto-intersticiais</a:t>
            </a:r>
            <a:r>
              <a:rPr lang="pt-BR" altLang="pt-BR" sz="2000" dirty="0">
                <a:latin typeface="Arial" panose="020B0604020202020204" pitchFamily="34" charset="0"/>
              </a:rPr>
              <a:t> em metais introduzem grandes distorções na rede      </a:t>
            </a:r>
          </a:p>
          <a:p>
            <a:pPr eaLnBrk="1" hangingPunct="1">
              <a:spcBef>
                <a:spcPts val="600"/>
              </a:spcBef>
              <a:buFontTx/>
              <a:buNone/>
            </a:pPr>
            <a:r>
              <a:rPr lang="pt-BR" altLang="pt-BR" sz="2000" dirty="0">
                <a:latin typeface="Arial" panose="020B0604020202020204" pitchFamily="34" charset="0"/>
              </a:rPr>
              <a:t>a energia de formação de </a:t>
            </a:r>
            <a:r>
              <a:rPr lang="pt-BR" altLang="pt-BR" sz="2000" dirty="0" err="1">
                <a:latin typeface="Arial" panose="020B0604020202020204" pitchFamily="34" charset="0"/>
              </a:rPr>
              <a:t>auto-intersticiais</a:t>
            </a:r>
            <a:r>
              <a:rPr lang="pt-BR" altLang="pt-BR" sz="2000" dirty="0">
                <a:latin typeface="Arial" panose="020B0604020202020204" pitchFamily="34" charset="0"/>
              </a:rPr>
              <a:t> é 3 vezes superior à de formação de vacâncias          a concentração de </a:t>
            </a:r>
            <a:r>
              <a:rPr lang="pt-BR" altLang="pt-BR" sz="2000" dirty="0" err="1">
                <a:latin typeface="Arial" panose="020B0604020202020204" pitchFamily="34" charset="0"/>
              </a:rPr>
              <a:t>auto-intersticiais</a:t>
            </a:r>
            <a:r>
              <a:rPr lang="pt-BR" altLang="pt-BR" sz="2000" dirty="0">
                <a:latin typeface="Arial" panose="020B0604020202020204" pitchFamily="34" charset="0"/>
              </a:rPr>
              <a:t> é muito baixa ( inferior a 1 </a:t>
            </a:r>
            <a:r>
              <a:rPr lang="pt-BR" altLang="pt-BR" sz="2000" dirty="0" err="1">
                <a:latin typeface="Arial" panose="020B0604020202020204" pitchFamily="34" charset="0"/>
              </a:rPr>
              <a:t>auto-intersticial</a:t>
            </a:r>
            <a:r>
              <a:rPr lang="pt-BR" altLang="pt-BR" sz="2000" dirty="0">
                <a:latin typeface="Arial" panose="020B0604020202020204" pitchFamily="34" charset="0"/>
              </a:rPr>
              <a:t> por cm</a:t>
            </a:r>
            <a:r>
              <a:rPr lang="pt-BR" altLang="pt-BR" sz="2000" baseline="30000" dirty="0">
                <a:latin typeface="Arial" panose="020B0604020202020204" pitchFamily="34" charset="0"/>
              </a:rPr>
              <a:t>3</a:t>
            </a:r>
            <a:r>
              <a:rPr lang="pt-BR" altLang="pt-BR" sz="2000" dirty="0">
                <a:latin typeface="Arial" panose="020B0604020202020204" pitchFamily="34" charset="0"/>
              </a:rPr>
              <a:t> )</a:t>
            </a:r>
          </a:p>
        </p:txBody>
      </p:sp>
      <p:sp>
        <p:nvSpPr>
          <p:cNvPr id="13318" name="AutoShape 10">
            <a:extLst>
              <a:ext uri="{FF2B5EF4-FFF2-40B4-BE49-F238E27FC236}">
                <a16:creationId xmlns:a16="http://schemas.microsoft.com/office/drawing/2014/main" id="{C60A23FD-585F-47F9-86DB-B7D4BE2E9D8C}"/>
              </a:ext>
            </a:extLst>
          </p:cNvPr>
          <p:cNvSpPr>
            <a:spLocks noChangeArrowheads="1"/>
          </p:cNvSpPr>
          <p:nvPr/>
        </p:nvSpPr>
        <p:spPr bwMode="auto">
          <a:xfrm>
            <a:off x="8172400" y="5162550"/>
            <a:ext cx="504825" cy="215900"/>
          </a:xfrm>
          <a:prstGeom prst="rightArrow">
            <a:avLst>
              <a:gd name="adj1" fmla="val 50000"/>
              <a:gd name="adj2" fmla="val 58456"/>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p:txBody>
      </p:sp>
      <p:sp>
        <p:nvSpPr>
          <p:cNvPr id="13319" name="AutoShape 11">
            <a:extLst>
              <a:ext uri="{FF2B5EF4-FFF2-40B4-BE49-F238E27FC236}">
                <a16:creationId xmlns:a16="http://schemas.microsoft.com/office/drawing/2014/main" id="{C137B986-8116-42C6-8597-278C09134554}"/>
              </a:ext>
            </a:extLst>
          </p:cNvPr>
          <p:cNvSpPr>
            <a:spLocks noChangeArrowheads="1"/>
          </p:cNvSpPr>
          <p:nvPr/>
        </p:nvSpPr>
        <p:spPr bwMode="auto">
          <a:xfrm>
            <a:off x="1763688" y="5789578"/>
            <a:ext cx="431800" cy="217488"/>
          </a:xfrm>
          <a:prstGeom prst="rightArrow">
            <a:avLst>
              <a:gd name="adj1" fmla="val 50000"/>
              <a:gd name="adj2" fmla="val 49635"/>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800">
              <a:latin typeface="Arial" panose="020B0604020202020204" pitchFamily="34" charset="0"/>
            </a:endParaRPr>
          </a:p>
        </p:txBody>
      </p:sp>
      <p:sp>
        <p:nvSpPr>
          <p:cNvPr id="13320" name="Picture 12" descr="D:\Aulas CM\Defeitos\lastscan.jpg">
            <a:extLst>
              <a:ext uri="{FF2B5EF4-FFF2-40B4-BE49-F238E27FC236}">
                <a16:creationId xmlns:a16="http://schemas.microsoft.com/office/drawing/2014/main" id="{8CBCD3A2-A18D-4D2F-91A6-1E9B78323A99}"/>
              </a:ext>
            </a:extLst>
          </p:cNvPr>
          <p:cNvSpPr>
            <a:spLocks noChangeAspect="1" noChangeArrowheads="1"/>
          </p:cNvSpPr>
          <p:nvPr/>
        </p:nvSpPr>
        <p:spPr bwMode="auto">
          <a:xfrm>
            <a:off x="642938" y="857250"/>
            <a:ext cx="28575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pt-BR"/>
          </a:p>
        </p:txBody>
      </p:sp>
      <p:pic>
        <p:nvPicPr>
          <p:cNvPr id="8" name="Picture 12" descr="D:\Aulas CM\Defeitos\lastscan.jpg">
            <a:extLst>
              <a:ext uri="{FF2B5EF4-FFF2-40B4-BE49-F238E27FC236}">
                <a16:creationId xmlns:a16="http://schemas.microsoft.com/office/drawing/2014/main" id="{E10BF6A2-D6F4-4243-962A-47F924168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35" y="925631"/>
            <a:ext cx="2678505" cy="413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sign padrão">
  <a:themeElements>
    <a:clrScheme name="Es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1514</Words>
  <Application>Microsoft Office PowerPoint</Application>
  <PresentationFormat>Apresentação na tela (4:3)</PresentationFormat>
  <Paragraphs>173</Paragraphs>
  <Slides>48</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48</vt:i4>
      </vt:variant>
    </vt:vector>
  </HeadingPairs>
  <TitlesOfParts>
    <vt:vector size="56" baseType="lpstr">
      <vt:lpstr>Arial</vt:lpstr>
      <vt:lpstr>Calibri</vt:lpstr>
      <vt:lpstr>Helvetica Neue</vt:lpstr>
      <vt:lpstr>Symbol</vt:lpstr>
      <vt:lpstr>Times New Roman</vt:lpstr>
      <vt:lpstr>Verdana</vt:lpstr>
      <vt:lpstr>Wingdings</vt:lpstr>
      <vt:lpstr>Design padrão</vt:lpstr>
      <vt:lpstr>Introdução à Ciência e  Engenharia dos Materiais SMM 0300</vt:lpstr>
      <vt:lpstr>Introdução</vt:lpstr>
      <vt:lpstr>A presença de defeitos tem uma grande influência nas propriedades macroscópicas dos materiais em geral.                                           Propriedades</vt:lpstr>
      <vt:lpstr>Tipos de defeitos</vt:lpstr>
      <vt:lpstr>Defeitos pontuais</vt:lpstr>
      <vt:lpstr>Apresentação do PowerPoint</vt:lpstr>
      <vt:lpstr>Influência da temperatura no número de vacâncias</vt:lpstr>
      <vt:lpstr>Apresentação do PowerPoint</vt:lpstr>
      <vt:lpstr>Defeitos pontuais: intersticiais e impurezas</vt:lpstr>
      <vt:lpstr>Associação de Defeitos</vt:lpstr>
      <vt:lpstr>Apresentação do PowerPoint</vt:lpstr>
      <vt:lpstr>Impurezas</vt:lpstr>
      <vt:lpstr>Solução sólida</vt:lpstr>
      <vt:lpstr>Solução sólida substitucional</vt:lpstr>
      <vt:lpstr>Apresentação do PowerPoint</vt:lpstr>
      <vt:lpstr>Concentração X composição</vt:lpstr>
      <vt:lpstr>5.2. DEFEITOS PLANARES</vt:lpstr>
      <vt:lpstr>Apresentação do PowerPoint</vt:lpstr>
      <vt:lpstr>Defeitos lineares - Discordâncias</vt:lpstr>
      <vt:lpstr>Apresentação do PowerPoint</vt:lpstr>
      <vt:lpstr>Apresentação do PowerPoint</vt:lpstr>
      <vt:lpstr>Descrição de discordâncias – Vetor de Burgers</vt:lpstr>
      <vt:lpstr>Vetor de Burgers</vt:lpstr>
      <vt:lpstr>Discordâncias em aresta e em hélice (espiral)</vt:lpstr>
      <vt:lpstr>Apresentação do PowerPoint</vt:lpstr>
      <vt:lpstr>Discordância em hélice</vt:lpstr>
      <vt:lpstr>Discordância em hélice </vt:lpstr>
      <vt:lpstr>Campos de tensão         discordância em cunha       </vt:lpstr>
      <vt:lpstr>Geometria dos campos de tensão e deformação em torno de discordâncias</vt:lpstr>
      <vt:lpstr>Movimento de discordâcias em cunha e helicoidais</vt:lpstr>
      <vt:lpstr>Apresentação do PowerPoint</vt:lpstr>
      <vt:lpstr>Apresentação do PowerPoint</vt:lpstr>
      <vt:lpstr>Apresentação do PowerPoint</vt:lpstr>
      <vt:lpstr>5.3. DEFEITOS DE INTERFACE</vt:lpstr>
      <vt:lpstr>GRÃOS</vt:lpstr>
      <vt:lpstr>Monocristal e policristal</vt:lpstr>
      <vt:lpstr>Defeitos de interface</vt:lpstr>
      <vt:lpstr>5.3.1. Superfícies externas</vt:lpstr>
      <vt:lpstr>5.3.2.Contorno de grão</vt:lpstr>
      <vt:lpstr>Apresentação do PowerPoint</vt:lpstr>
      <vt:lpstr>Determinação de tamanho de grão</vt:lpstr>
      <vt:lpstr>Apresentação do PowerPoint</vt:lpstr>
      <vt:lpstr>Contornos de grão de alto e baixo ângulo</vt:lpstr>
      <vt:lpstr>Apresentação do PowerPoint</vt:lpstr>
      <vt:lpstr>Contornos de macla</vt:lpstr>
      <vt:lpstr>5.5. Defeitos volumétricos</vt:lpstr>
      <vt:lpstr>4.5.1. Poros</vt:lpstr>
      <vt:lpstr>Inclusões EXEMPLO DE PARTÍCULAS DE SEGUNDA FASE</vt:lpstr>
    </vt:vector>
  </TitlesOfParts>
  <Company>Vera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dc:title>
  <dc:creator>Vera</dc:creator>
  <cp:lastModifiedBy>Vera Lúcia Arantes</cp:lastModifiedBy>
  <cp:revision>38</cp:revision>
  <dcterms:created xsi:type="dcterms:W3CDTF">2005-03-19T17:16:43Z</dcterms:created>
  <dcterms:modified xsi:type="dcterms:W3CDTF">2022-05-04T19:48:02Z</dcterms:modified>
</cp:coreProperties>
</file>