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8" r:id="rId2"/>
    <p:sldId id="262" r:id="rId3"/>
    <p:sldId id="275" r:id="rId4"/>
    <p:sldId id="276" r:id="rId5"/>
    <p:sldId id="277" r:id="rId6"/>
    <p:sldId id="278" r:id="rId7"/>
    <p:sldId id="259" r:id="rId8"/>
    <p:sldId id="260" r:id="rId9"/>
    <p:sldId id="263" r:id="rId10"/>
    <p:sldId id="257" r:id="rId11"/>
    <p:sldId id="261" r:id="rId12"/>
    <p:sldId id="267" r:id="rId13"/>
    <p:sldId id="269" r:id="rId14"/>
    <p:sldId id="268" r:id="rId15"/>
    <p:sldId id="270" r:id="rId16"/>
    <p:sldId id="265" r:id="rId17"/>
    <p:sldId id="266" r:id="rId18"/>
    <p:sldId id="271" r:id="rId19"/>
    <p:sldId id="272" r:id="rId20"/>
    <p:sldId id="273" r:id="rId21"/>
    <p:sldId id="279"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56309" autoAdjust="0"/>
  </p:normalViewPr>
  <p:slideViewPr>
    <p:cSldViewPr snapToGrid="0">
      <p:cViewPr varScale="1">
        <p:scale>
          <a:sx n="40" d="100"/>
          <a:sy n="40" d="100"/>
        </p:scale>
        <p:origin x="193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5088DE-61B0-4D28-8577-D6C4315D47AC}" type="datetimeFigureOut">
              <a:rPr lang="pt-BR" smtClean="0"/>
              <a:t>26/05/2024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E07AB-DEC8-4AB1-8744-2BBF47F68EE4}" type="slidenum">
              <a:rPr lang="pt-BR" smtClean="0"/>
              <a:t>‹nº›</a:t>
            </a:fld>
            <a:endParaRPr lang="pt-BR"/>
          </a:p>
        </p:txBody>
      </p:sp>
    </p:spTree>
    <p:extLst>
      <p:ext uri="{BB962C8B-B14F-4D97-AF65-F5344CB8AC3E}">
        <p14:creationId xmlns:p14="http://schemas.microsoft.com/office/powerpoint/2010/main" val="71439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en.wikipedia.org/wiki/The_Cremaster_Cycle#cite_note-9" TargetMode="External"/><Relationship Id="rId3" Type="http://schemas.openxmlformats.org/officeDocument/2006/relationships/hyperlink" Target="https://en.wikipedia.org/wiki/The_Cremaster_Cycle#cite_note-4" TargetMode="External"/><Relationship Id="rId7" Type="http://schemas.openxmlformats.org/officeDocument/2006/relationships/hyperlink" Target="https://en.wikipedia.org/wiki/The_Cremaster_Cycle#cite_note-faq-8"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en.wikipedia.org/wiki/The_Cremaster_Cycle#cite_note-7" TargetMode="External"/><Relationship Id="rId11" Type="http://schemas.openxmlformats.org/officeDocument/2006/relationships/hyperlink" Target="https://en.wikipedia.org/wiki/The_Cremaster_Cycle#cite_note-11" TargetMode="External"/><Relationship Id="rId5" Type="http://schemas.openxmlformats.org/officeDocument/2006/relationships/hyperlink" Target="https://en.wikipedia.org/wiki/The_Cremaster_Cycle#cite_note-us2010-6" TargetMode="External"/><Relationship Id="rId10" Type="http://schemas.openxmlformats.org/officeDocument/2006/relationships/hyperlink" Target="https://en.wikipedia.org/wiki/The_Cremaster_Cycle#cite_note-10" TargetMode="External"/><Relationship Id="rId4" Type="http://schemas.openxmlformats.org/officeDocument/2006/relationships/hyperlink" Target="https://en.wikipedia.org/wiki/The_Cremaster_Cycle#cite_note-5" TargetMode="External"/><Relationship Id="rId9" Type="http://schemas.openxmlformats.org/officeDocument/2006/relationships/hyperlink" Target="https://en.wikipedia.org/wiki/Palm_Picture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pt.wikipedia.org/wiki/1988"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t.wikipedia.org/wiki/Reality_show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E11C5B84-3033-4B8B-BABA-7CB5DCD69A0C}" type="slidenum">
              <a:rPr lang="pt-BR" smtClean="0"/>
              <a:t>1</a:t>
            </a:fld>
            <a:endParaRPr lang="pt-BR"/>
          </a:p>
        </p:txBody>
      </p:sp>
    </p:spTree>
    <p:extLst>
      <p:ext uri="{BB962C8B-B14F-4D97-AF65-F5344CB8AC3E}">
        <p14:creationId xmlns:p14="http://schemas.microsoft.com/office/powerpoint/2010/main" val="664945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b="0" i="0" dirty="0">
                <a:solidFill>
                  <a:srgbClr val="0D0D0D"/>
                </a:solidFill>
                <a:effectLst/>
                <a:latin typeface="ui-sans-serif"/>
              </a:rPr>
              <a:t>O filme "The Matrix", lançado em 1999, gerou uma vasta gama de produtos culturais, incluindo sequências, animações, quadrinhos, videogames e literatura. Abaixo está um fluxograma que mostra os principais produtos culturais derivados de "The Matrix". </a:t>
            </a:r>
          </a:p>
          <a:p>
            <a:pPr algn="l"/>
            <a:endParaRPr lang="pt-BR" b="0" i="0" dirty="0">
              <a:solidFill>
                <a:srgbClr val="0D0D0D"/>
              </a:solidFill>
              <a:effectLst/>
              <a:latin typeface="ui-sans-serif"/>
            </a:endParaRPr>
          </a:p>
          <a:p>
            <a:pPr algn="l"/>
            <a:r>
              <a:rPr lang="pt-BR" b="1" i="0" dirty="0">
                <a:solidFill>
                  <a:srgbClr val="0D0D0D"/>
                </a:solidFill>
                <a:effectLst/>
                <a:latin typeface="ui-sans-serif"/>
              </a:rPr>
              <a:t>Detalhes Específicos dos Produtos Culturais:</a:t>
            </a:r>
          </a:p>
          <a:p>
            <a:pPr algn="l"/>
            <a:r>
              <a:rPr lang="pt-BR" b="1" i="0" dirty="0">
                <a:solidFill>
                  <a:srgbClr val="0D0D0D"/>
                </a:solidFill>
                <a:effectLst/>
                <a:latin typeface="ui-sans-serif"/>
              </a:rPr>
              <a:t>Filmes</a:t>
            </a:r>
          </a:p>
          <a:p>
            <a:pPr algn="l">
              <a:buFont typeface="+mj-lt"/>
              <a:buAutoNum type="arabicPeriod"/>
            </a:pPr>
            <a:r>
              <a:rPr lang="pt-BR" b="1" i="0" dirty="0">
                <a:solidFill>
                  <a:srgbClr val="0D0D0D"/>
                </a:solidFill>
                <a:effectLst/>
                <a:latin typeface="ui-sans-serif"/>
              </a:rPr>
              <a:t>The Matrix (1999)</a:t>
            </a:r>
            <a:r>
              <a:rPr lang="pt-BR" b="0" i="0" dirty="0">
                <a:solidFill>
                  <a:srgbClr val="0D0D0D"/>
                </a:solidFill>
                <a:effectLst/>
                <a:latin typeface="ui-sans-serif"/>
              </a:rPr>
              <a:t>: O filme original que introduziu o conceito de uma realidade simulada controlada por máquinas.</a:t>
            </a:r>
          </a:p>
          <a:p>
            <a:pPr algn="l">
              <a:buFont typeface="+mj-lt"/>
              <a:buAutoNum type="arabicPeriod"/>
            </a:pPr>
            <a:r>
              <a:rPr lang="pt-BR" b="1" i="0" dirty="0">
                <a:solidFill>
                  <a:srgbClr val="0D0D0D"/>
                </a:solidFill>
                <a:effectLst/>
                <a:latin typeface="ui-sans-serif"/>
              </a:rPr>
              <a:t>The Matrix </a:t>
            </a:r>
            <a:r>
              <a:rPr lang="pt-BR" b="1" i="0" dirty="0" err="1">
                <a:solidFill>
                  <a:srgbClr val="0D0D0D"/>
                </a:solidFill>
                <a:effectLst/>
                <a:latin typeface="ui-sans-serif"/>
              </a:rPr>
              <a:t>Reloaded</a:t>
            </a:r>
            <a:r>
              <a:rPr lang="pt-BR" b="1" i="0" dirty="0">
                <a:solidFill>
                  <a:srgbClr val="0D0D0D"/>
                </a:solidFill>
                <a:effectLst/>
                <a:latin typeface="ui-sans-serif"/>
              </a:rPr>
              <a:t> (2003)</a:t>
            </a:r>
            <a:r>
              <a:rPr lang="pt-BR" b="0" i="0" dirty="0">
                <a:solidFill>
                  <a:srgbClr val="0D0D0D"/>
                </a:solidFill>
                <a:effectLst/>
                <a:latin typeface="ui-sans-serif"/>
              </a:rPr>
              <a:t>: A primeira sequência que aprofunda a luta contra as máquinas e explora a complexidade da Matrix.</a:t>
            </a:r>
          </a:p>
          <a:p>
            <a:pPr algn="l">
              <a:buFont typeface="+mj-lt"/>
              <a:buAutoNum type="arabicPeriod"/>
            </a:pPr>
            <a:r>
              <a:rPr lang="pt-BR" b="1" i="0" dirty="0">
                <a:solidFill>
                  <a:srgbClr val="0D0D0D"/>
                </a:solidFill>
                <a:effectLst/>
                <a:latin typeface="ui-sans-serif"/>
              </a:rPr>
              <a:t>The Matrix </a:t>
            </a:r>
            <a:r>
              <a:rPr lang="pt-BR" b="1" i="0" dirty="0" err="1">
                <a:solidFill>
                  <a:srgbClr val="0D0D0D"/>
                </a:solidFill>
                <a:effectLst/>
                <a:latin typeface="ui-sans-serif"/>
              </a:rPr>
              <a:t>Revolutions</a:t>
            </a:r>
            <a:r>
              <a:rPr lang="pt-BR" b="1" i="0" dirty="0">
                <a:solidFill>
                  <a:srgbClr val="0D0D0D"/>
                </a:solidFill>
                <a:effectLst/>
                <a:latin typeface="ui-sans-serif"/>
              </a:rPr>
              <a:t> (2003)</a:t>
            </a:r>
            <a:r>
              <a:rPr lang="pt-BR" b="0" i="0" dirty="0">
                <a:solidFill>
                  <a:srgbClr val="0D0D0D"/>
                </a:solidFill>
                <a:effectLst/>
                <a:latin typeface="ui-sans-serif"/>
              </a:rPr>
              <a:t>: Conclusão da trilogia original, focando na batalha final entre humanos e máquinas.</a:t>
            </a:r>
          </a:p>
          <a:p>
            <a:pPr algn="l">
              <a:buFont typeface="+mj-lt"/>
              <a:buAutoNum type="arabicPeriod"/>
            </a:pPr>
            <a:r>
              <a:rPr lang="pt-BR" b="1" i="0" dirty="0">
                <a:solidFill>
                  <a:srgbClr val="0D0D0D"/>
                </a:solidFill>
                <a:effectLst/>
                <a:latin typeface="ui-sans-serif"/>
              </a:rPr>
              <a:t>The Matrix </a:t>
            </a:r>
            <a:r>
              <a:rPr lang="pt-BR" b="1" i="0" dirty="0" err="1">
                <a:solidFill>
                  <a:srgbClr val="0D0D0D"/>
                </a:solidFill>
                <a:effectLst/>
                <a:latin typeface="ui-sans-serif"/>
              </a:rPr>
              <a:t>Resurrections</a:t>
            </a:r>
            <a:r>
              <a:rPr lang="pt-BR" b="1" i="0" dirty="0">
                <a:solidFill>
                  <a:srgbClr val="0D0D0D"/>
                </a:solidFill>
                <a:effectLst/>
                <a:latin typeface="ui-sans-serif"/>
              </a:rPr>
              <a:t> (2021)</a:t>
            </a:r>
            <a:r>
              <a:rPr lang="pt-BR" b="0" i="0" dirty="0">
                <a:solidFill>
                  <a:srgbClr val="0D0D0D"/>
                </a:solidFill>
                <a:effectLst/>
                <a:latin typeface="ui-sans-serif"/>
              </a:rPr>
              <a:t>: O quarto filme que revive a franquia, trazendo de volta personagens icônicos e introduzindo novas narrativas.</a:t>
            </a:r>
          </a:p>
          <a:p>
            <a:pPr algn="l"/>
            <a:r>
              <a:rPr lang="pt-BR" b="1" i="0" dirty="0">
                <a:solidFill>
                  <a:srgbClr val="0D0D0D"/>
                </a:solidFill>
                <a:effectLst/>
                <a:latin typeface="ui-sans-serif"/>
              </a:rPr>
              <a:t>Animações</a:t>
            </a:r>
          </a:p>
          <a:p>
            <a:pPr algn="l">
              <a:buFont typeface="+mj-lt"/>
              <a:buAutoNum type="arabicPeriod"/>
            </a:pPr>
            <a:r>
              <a:rPr lang="pt-BR" b="1" i="0" dirty="0">
                <a:solidFill>
                  <a:srgbClr val="0D0D0D"/>
                </a:solidFill>
                <a:effectLst/>
                <a:latin typeface="ui-sans-serif"/>
              </a:rPr>
              <a:t>The </a:t>
            </a:r>
            <a:r>
              <a:rPr lang="pt-BR" b="1" i="0" dirty="0" err="1">
                <a:solidFill>
                  <a:srgbClr val="0D0D0D"/>
                </a:solidFill>
                <a:effectLst/>
                <a:latin typeface="ui-sans-serif"/>
              </a:rPr>
              <a:t>Animatrix</a:t>
            </a:r>
            <a:r>
              <a:rPr lang="pt-BR" b="1" i="0" dirty="0">
                <a:solidFill>
                  <a:srgbClr val="0D0D0D"/>
                </a:solidFill>
                <a:effectLst/>
                <a:latin typeface="ui-sans-serif"/>
              </a:rPr>
              <a:t> (2003)</a:t>
            </a:r>
            <a:r>
              <a:rPr lang="pt-BR" b="0" i="0" dirty="0">
                <a:solidFill>
                  <a:srgbClr val="0D0D0D"/>
                </a:solidFill>
                <a:effectLst/>
                <a:latin typeface="ui-sans-serif"/>
              </a:rPr>
              <a:t>: Uma coleção de nove curtas-metragens de animação, cada um dirigido por diferentes diretores, que expandem o universo da Matrix:</a:t>
            </a:r>
          </a:p>
          <a:p>
            <a:pPr marL="742950" lvl="1" indent="-285750" algn="l">
              <a:buFont typeface="+mj-lt"/>
              <a:buAutoNum type="arabicPeriod"/>
            </a:pPr>
            <a:r>
              <a:rPr lang="pt-BR" b="0" i="0" dirty="0">
                <a:solidFill>
                  <a:srgbClr val="0D0D0D"/>
                </a:solidFill>
                <a:effectLst/>
                <a:latin typeface="ui-sans-serif"/>
              </a:rPr>
              <a:t>"Final </a:t>
            </a:r>
            <a:r>
              <a:rPr lang="pt-BR" b="0" i="0" dirty="0" err="1">
                <a:solidFill>
                  <a:srgbClr val="0D0D0D"/>
                </a:solidFill>
                <a:effectLst/>
                <a:latin typeface="ui-sans-serif"/>
              </a:rPr>
              <a:t>Flight</a:t>
            </a:r>
            <a:r>
              <a:rPr lang="pt-BR" b="0" i="0" dirty="0">
                <a:solidFill>
                  <a:srgbClr val="0D0D0D"/>
                </a:solidFill>
                <a:effectLst/>
                <a:latin typeface="ui-sans-serif"/>
              </a:rPr>
              <a:t> </a:t>
            </a:r>
            <a:r>
              <a:rPr lang="pt-BR" b="0" i="0" dirty="0" err="1">
                <a:solidFill>
                  <a:srgbClr val="0D0D0D"/>
                </a:solidFill>
                <a:effectLst/>
                <a:latin typeface="ui-sans-serif"/>
              </a:rPr>
              <a:t>of</a:t>
            </a:r>
            <a:r>
              <a:rPr lang="pt-BR" b="0" i="0" dirty="0">
                <a:solidFill>
                  <a:srgbClr val="0D0D0D"/>
                </a:solidFill>
                <a:effectLst/>
                <a:latin typeface="ui-sans-serif"/>
              </a:rPr>
              <a:t> </a:t>
            </a:r>
            <a:r>
              <a:rPr lang="pt-BR" b="0" i="0" dirty="0" err="1">
                <a:solidFill>
                  <a:srgbClr val="0D0D0D"/>
                </a:solidFill>
                <a:effectLst/>
                <a:latin typeface="ui-sans-serif"/>
              </a:rPr>
              <a:t>the</a:t>
            </a:r>
            <a:r>
              <a:rPr lang="pt-BR" b="0" i="0" dirty="0">
                <a:solidFill>
                  <a:srgbClr val="0D0D0D"/>
                </a:solidFill>
                <a:effectLst/>
                <a:latin typeface="ui-sans-serif"/>
              </a:rPr>
              <a:t> Osiris"</a:t>
            </a:r>
          </a:p>
          <a:p>
            <a:pPr marL="742950" lvl="1" indent="-285750" algn="l">
              <a:buFont typeface="+mj-lt"/>
              <a:buAutoNum type="arabicPeriod"/>
            </a:pPr>
            <a:r>
              <a:rPr lang="pt-BR" b="0" i="0" dirty="0">
                <a:solidFill>
                  <a:srgbClr val="0D0D0D"/>
                </a:solidFill>
                <a:effectLst/>
                <a:latin typeface="ui-sans-serif"/>
              </a:rPr>
              <a:t>"The </a:t>
            </a:r>
            <a:r>
              <a:rPr lang="pt-BR" b="0" i="0" dirty="0" err="1">
                <a:solidFill>
                  <a:srgbClr val="0D0D0D"/>
                </a:solidFill>
                <a:effectLst/>
                <a:latin typeface="ui-sans-serif"/>
              </a:rPr>
              <a:t>Second</a:t>
            </a:r>
            <a:r>
              <a:rPr lang="pt-BR" b="0" i="0" dirty="0">
                <a:solidFill>
                  <a:srgbClr val="0D0D0D"/>
                </a:solidFill>
                <a:effectLst/>
                <a:latin typeface="ui-sans-serif"/>
              </a:rPr>
              <a:t> Renaissance Part I &amp; II"</a:t>
            </a:r>
          </a:p>
          <a:p>
            <a:pPr marL="742950" lvl="1" indent="-285750" algn="l">
              <a:buFont typeface="+mj-lt"/>
              <a:buAutoNum type="arabicPeriod"/>
            </a:pPr>
            <a:r>
              <a:rPr lang="pt-BR" b="0" i="0" dirty="0">
                <a:solidFill>
                  <a:srgbClr val="0D0D0D"/>
                </a:solidFill>
                <a:effectLst/>
                <a:latin typeface="ui-sans-serif"/>
              </a:rPr>
              <a:t>"</a:t>
            </a:r>
            <a:r>
              <a:rPr lang="pt-BR" b="0" i="0" dirty="0" err="1">
                <a:solidFill>
                  <a:srgbClr val="0D0D0D"/>
                </a:solidFill>
                <a:effectLst/>
                <a:latin typeface="ui-sans-serif"/>
              </a:rPr>
              <a:t>Kid's</a:t>
            </a:r>
            <a:r>
              <a:rPr lang="pt-BR" b="0" i="0" dirty="0">
                <a:solidFill>
                  <a:srgbClr val="0D0D0D"/>
                </a:solidFill>
                <a:effectLst/>
                <a:latin typeface="ui-sans-serif"/>
              </a:rPr>
              <a:t> </a:t>
            </a:r>
            <a:r>
              <a:rPr lang="pt-BR" b="0" i="0" dirty="0" err="1">
                <a:solidFill>
                  <a:srgbClr val="0D0D0D"/>
                </a:solidFill>
                <a:effectLst/>
                <a:latin typeface="ui-sans-serif"/>
              </a:rPr>
              <a:t>Story</a:t>
            </a:r>
            <a:r>
              <a:rPr lang="pt-BR" b="0" i="0" dirty="0">
                <a:solidFill>
                  <a:srgbClr val="0D0D0D"/>
                </a:solidFill>
                <a:effectLst/>
                <a:latin typeface="ui-sans-serif"/>
              </a:rPr>
              <a:t>"</a:t>
            </a:r>
          </a:p>
          <a:p>
            <a:pPr marL="742950" lvl="1" indent="-285750" algn="l">
              <a:buFont typeface="+mj-lt"/>
              <a:buAutoNum type="arabicPeriod"/>
            </a:pPr>
            <a:r>
              <a:rPr lang="pt-BR" b="0" i="0" dirty="0">
                <a:solidFill>
                  <a:srgbClr val="0D0D0D"/>
                </a:solidFill>
                <a:effectLst/>
                <a:latin typeface="ui-sans-serif"/>
              </a:rPr>
              <a:t>"</a:t>
            </a:r>
            <a:r>
              <a:rPr lang="pt-BR" b="0" i="0" dirty="0" err="1">
                <a:solidFill>
                  <a:srgbClr val="0D0D0D"/>
                </a:solidFill>
                <a:effectLst/>
                <a:latin typeface="ui-sans-serif"/>
              </a:rPr>
              <a:t>Program</a:t>
            </a:r>
            <a:r>
              <a:rPr lang="pt-BR" b="0" i="0" dirty="0">
                <a:solidFill>
                  <a:srgbClr val="0D0D0D"/>
                </a:solidFill>
                <a:effectLst/>
                <a:latin typeface="ui-sans-serif"/>
              </a:rPr>
              <a:t>"</a:t>
            </a:r>
          </a:p>
          <a:p>
            <a:pPr marL="742950" lvl="1" indent="-285750" algn="l">
              <a:buFont typeface="+mj-lt"/>
              <a:buAutoNum type="arabicPeriod"/>
            </a:pPr>
            <a:r>
              <a:rPr lang="pt-BR" b="0" i="0" dirty="0">
                <a:solidFill>
                  <a:srgbClr val="0D0D0D"/>
                </a:solidFill>
                <a:effectLst/>
                <a:latin typeface="ui-sans-serif"/>
              </a:rPr>
              <a:t>"World Record"</a:t>
            </a:r>
          </a:p>
          <a:p>
            <a:pPr marL="742950" lvl="1" indent="-285750" algn="l">
              <a:buFont typeface="+mj-lt"/>
              <a:buAutoNum type="arabicPeriod"/>
            </a:pPr>
            <a:r>
              <a:rPr lang="pt-BR" b="0" i="0" dirty="0">
                <a:solidFill>
                  <a:srgbClr val="0D0D0D"/>
                </a:solidFill>
                <a:effectLst/>
                <a:latin typeface="ui-sans-serif"/>
              </a:rPr>
              <a:t>"</a:t>
            </a:r>
            <a:r>
              <a:rPr lang="pt-BR" b="0" i="0" dirty="0" err="1">
                <a:solidFill>
                  <a:srgbClr val="0D0D0D"/>
                </a:solidFill>
                <a:effectLst/>
                <a:latin typeface="ui-sans-serif"/>
              </a:rPr>
              <a:t>Beyond</a:t>
            </a:r>
            <a:r>
              <a:rPr lang="pt-BR" b="0" i="0" dirty="0">
                <a:solidFill>
                  <a:srgbClr val="0D0D0D"/>
                </a:solidFill>
                <a:effectLst/>
                <a:latin typeface="ui-sans-serif"/>
              </a:rPr>
              <a:t>"</a:t>
            </a:r>
          </a:p>
          <a:p>
            <a:pPr marL="742950" lvl="1" indent="-285750" algn="l">
              <a:buFont typeface="+mj-lt"/>
              <a:buAutoNum type="arabicPeriod"/>
            </a:pPr>
            <a:r>
              <a:rPr lang="pt-BR" b="0" i="0" dirty="0">
                <a:solidFill>
                  <a:srgbClr val="0D0D0D"/>
                </a:solidFill>
                <a:effectLst/>
                <a:latin typeface="ui-sans-serif"/>
              </a:rPr>
              <a:t>"A Detective </a:t>
            </a:r>
            <a:r>
              <a:rPr lang="pt-BR" b="0" i="0" dirty="0" err="1">
                <a:solidFill>
                  <a:srgbClr val="0D0D0D"/>
                </a:solidFill>
                <a:effectLst/>
                <a:latin typeface="ui-sans-serif"/>
              </a:rPr>
              <a:t>Story</a:t>
            </a:r>
            <a:r>
              <a:rPr lang="pt-BR" b="0" i="0" dirty="0">
                <a:solidFill>
                  <a:srgbClr val="0D0D0D"/>
                </a:solidFill>
                <a:effectLst/>
                <a:latin typeface="ui-sans-serif"/>
              </a:rPr>
              <a:t>"</a:t>
            </a:r>
          </a:p>
          <a:p>
            <a:pPr marL="742950" lvl="1" indent="-285750" algn="l">
              <a:buFont typeface="+mj-lt"/>
              <a:buAutoNum type="arabicPeriod"/>
            </a:pPr>
            <a:r>
              <a:rPr lang="pt-BR" b="0" i="0" dirty="0">
                <a:solidFill>
                  <a:srgbClr val="0D0D0D"/>
                </a:solidFill>
                <a:effectLst/>
                <a:latin typeface="ui-sans-serif"/>
              </a:rPr>
              <a:t>"</a:t>
            </a:r>
            <a:r>
              <a:rPr lang="pt-BR" b="0" i="0" dirty="0" err="1">
                <a:solidFill>
                  <a:srgbClr val="0D0D0D"/>
                </a:solidFill>
                <a:effectLst/>
                <a:latin typeface="ui-sans-serif"/>
              </a:rPr>
              <a:t>Matriculated</a:t>
            </a:r>
            <a:r>
              <a:rPr lang="pt-BR" b="0" i="0" dirty="0">
                <a:solidFill>
                  <a:srgbClr val="0D0D0D"/>
                </a:solidFill>
                <a:effectLst/>
                <a:latin typeface="ui-sans-serif"/>
              </a:rPr>
              <a:t>"</a:t>
            </a:r>
          </a:p>
          <a:p>
            <a:pPr algn="l"/>
            <a:r>
              <a:rPr lang="pt-BR" b="1" i="0" dirty="0">
                <a:solidFill>
                  <a:srgbClr val="0D0D0D"/>
                </a:solidFill>
                <a:effectLst/>
                <a:latin typeface="ui-sans-serif"/>
              </a:rPr>
              <a:t>Videogames</a:t>
            </a:r>
          </a:p>
          <a:p>
            <a:pPr algn="l">
              <a:buFont typeface="+mj-lt"/>
              <a:buAutoNum type="arabicPeriod"/>
            </a:pPr>
            <a:r>
              <a:rPr lang="pt-BR" b="1" i="0" dirty="0" err="1">
                <a:solidFill>
                  <a:srgbClr val="0D0D0D"/>
                </a:solidFill>
                <a:effectLst/>
                <a:latin typeface="ui-sans-serif"/>
              </a:rPr>
              <a:t>Enter</a:t>
            </a:r>
            <a:r>
              <a:rPr lang="pt-BR" b="1" i="0" dirty="0">
                <a:solidFill>
                  <a:srgbClr val="0D0D0D"/>
                </a:solidFill>
                <a:effectLst/>
                <a:latin typeface="ui-sans-serif"/>
              </a:rPr>
              <a:t> </a:t>
            </a:r>
            <a:r>
              <a:rPr lang="pt-BR" b="1" i="0" dirty="0" err="1">
                <a:solidFill>
                  <a:srgbClr val="0D0D0D"/>
                </a:solidFill>
                <a:effectLst/>
                <a:latin typeface="ui-sans-serif"/>
              </a:rPr>
              <a:t>the</a:t>
            </a:r>
            <a:r>
              <a:rPr lang="pt-BR" b="1" i="0" dirty="0">
                <a:solidFill>
                  <a:srgbClr val="0D0D0D"/>
                </a:solidFill>
                <a:effectLst/>
                <a:latin typeface="ui-sans-serif"/>
              </a:rPr>
              <a:t> Matrix (2003)</a:t>
            </a:r>
            <a:r>
              <a:rPr lang="pt-BR" b="0" i="0" dirty="0">
                <a:solidFill>
                  <a:srgbClr val="0D0D0D"/>
                </a:solidFill>
                <a:effectLst/>
                <a:latin typeface="ui-sans-serif"/>
              </a:rPr>
              <a:t>: Jogo que complementa a história de "The Matrix </a:t>
            </a:r>
            <a:r>
              <a:rPr lang="pt-BR" b="0" i="0" dirty="0" err="1">
                <a:solidFill>
                  <a:srgbClr val="0D0D0D"/>
                </a:solidFill>
                <a:effectLst/>
                <a:latin typeface="ui-sans-serif"/>
              </a:rPr>
              <a:t>Reloaded</a:t>
            </a:r>
            <a:r>
              <a:rPr lang="pt-BR" b="0" i="0" dirty="0">
                <a:solidFill>
                  <a:srgbClr val="0D0D0D"/>
                </a:solidFill>
                <a:effectLst/>
                <a:latin typeface="ui-sans-serif"/>
              </a:rPr>
              <a:t>", apresentando personagens secundários como </a:t>
            </a:r>
            <a:r>
              <a:rPr lang="pt-BR" b="0" i="0" dirty="0" err="1">
                <a:solidFill>
                  <a:srgbClr val="0D0D0D"/>
                </a:solidFill>
                <a:effectLst/>
                <a:latin typeface="ui-sans-serif"/>
              </a:rPr>
              <a:t>Niobe</a:t>
            </a:r>
            <a:r>
              <a:rPr lang="pt-BR" b="0" i="0" dirty="0">
                <a:solidFill>
                  <a:srgbClr val="0D0D0D"/>
                </a:solidFill>
                <a:effectLst/>
                <a:latin typeface="ui-sans-serif"/>
              </a:rPr>
              <a:t> e Ghost.</a:t>
            </a:r>
          </a:p>
          <a:p>
            <a:pPr algn="l">
              <a:buFont typeface="+mj-lt"/>
              <a:buAutoNum type="arabicPeriod"/>
            </a:pPr>
            <a:r>
              <a:rPr lang="pt-BR" b="1" i="0" dirty="0">
                <a:solidFill>
                  <a:srgbClr val="0D0D0D"/>
                </a:solidFill>
                <a:effectLst/>
                <a:latin typeface="ui-sans-serif"/>
              </a:rPr>
              <a:t>The Matrix Online (2005)</a:t>
            </a:r>
            <a:r>
              <a:rPr lang="pt-BR" b="0" i="0" dirty="0">
                <a:solidFill>
                  <a:srgbClr val="0D0D0D"/>
                </a:solidFill>
                <a:effectLst/>
                <a:latin typeface="ui-sans-serif"/>
              </a:rPr>
              <a:t>: MMORPG que continua a história após os eventos de "The Matrix </a:t>
            </a:r>
            <a:r>
              <a:rPr lang="pt-BR" b="0" i="0" dirty="0" err="1">
                <a:solidFill>
                  <a:srgbClr val="0D0D0D"/>
                </a:solidFill>
                <a:effectLst/>
                <a:latin typeface="ui-sans-serif"/>
              </a:rPr>
              <a:t>Revolutions</a:t>
            </a:r>
            <a:r>
              <a:rPr lang="pt-BR" b="0" i="0" dirty="0">
                <a:solidFill>
                  <a:srgbClr val="0D0D0D"/>
                </a:solidFill>
                <a:effectLst/>
                <a:latin typeface="ui-sans-serif"/>
              </a:rPr>
              <a:t>".</a:t>
            </a:r>
          </a:p>
          <a:p>
            <a:pPr algn="l">
              <a:buFont typeface="+mj-lt"/>
              <a:buAutoNum type="arabicPeriod"/>
            </a:pPr>
            <a:r>
              <a:rPr lang="pt-BR" b="1" i="0" dirty="0">
                <a:solidFill>
                  <a:srgbClr val="0D0D0D"/>
                </a:solidFill>
                <a:effectLst/>
                <a:latin typeface="ui-sans-serif"/>
              </a:rPr>
              <a:t>The Matrix: Path </a:t>
            </a:r>
            <a:r>
              <a:rPr lang="pt-BR" b="1" i="0" dirty="0" err="1">
                <a:solidFill>
                  <a:srgbClr val="0D0D0D"/>
                </a:solidFill>
                <a:effectLst/>
                <a:latin typeface="ui-sans-serif"/>
              </a:rPr>
              <a:t>of</a:t>
            </a:r>
            <a:r>
              <a:rPr lang="pt-BR" b="1" i="0" dirty="0">
                <a:solidFill>
                  <a:srgbClr val="0D0D0D"/>
                </a:solidFill>
                <a:effectLst/>
                <a:latin typeface="ui-sans-serif"/>
              </a:rPr>
              <a:t> </a:t>
            </a:r>
            <a:r>
              <a:rPr lang="pt-BR" b="1" i="0" dirty="0" err="1">
                <a:solidFill>
                  <a:srgbClr val="0D0D0D"/>
                </a:solidFill>
                <a:effectLst/>
                <a:latin typeface="ui-sans-serif"/>
              </a:rPr>
              <a:t>Neo</a:t>
            </a:r>
            <a:r>
              <a:rPr lang="pt-BR" b="1" i="0" dirty="0">
                <a:solidFill>
                  <a:srgbClr val="0D0D0D"/>
                </a:solidFill>
                <a:effectLst/>
                <a:latin typeface="ui-sans-serif"/>
              </a:rPr>
              <a:t> (2005)</a:t>
            </a:r>
            <a:r>
              <a:rPr lang="pt-BR" b="0" i="0" dirty="0">
                <a:solidFill>
                  <a:srgbClr val="0D0D0D"/>
                </a:solidFill>
                <a:effectLst/>
                <a:latin typeface="ui-sans-serif"/>
              </a:rPr>
              <a:t>: Jogo que permite aos jogadores reviverem a jornada de </a:t>
            </a:r>
            <a:r>
              <a:rPr lang="pt-BR" b="0" i="0" dirty="0" err="1">
                <a:solidFill>
                  <a:srgbClr val="0D0D0D"/>
                </a:solidFill>
                <a:effectLst/>
                <a:latin typeface="ui-sans-serif"/>
              </a:rPr>
              <a:t>Neo</a:t>
            </a:r>
            <a:r>
              <a:rPr lang="pt-BR" b="0" i="0" dirty="0">
                <a:solidFill>
                  <a:srgbClr val="0D0D0D"/>
                </a:solidFill>
                <a:effectLst/>
                <a:latin typeface="ui-sans-serif"/>
              </a:rPr>
              <a:t> desde o início da trilogia até a batalha final.</a:t>
            </a:r>
          </a:p>
          <a:p>
            <a:pPr algn="l">
              <a:buFont typeface="+mj-lt"/>
              <a:buAutoNum type="arabicPeriod"/>
            </a:pPr>
            <a:r>
              <a:rPr lang="pt-BR" b="1" i="0" dirty="0">
                <a:solidFill>
                  <a:srgbClr val="0D0D0D"/>
                </a:solidFill>
                <a:effectLst/>
                <a:latin typeface="ui-sans-serif"/>
              </a:rPr>
              <a:t>The Matrix </a:t>
            </a:r>
            <a:r>
              <a:rPr lang="pt-BR" b="1" i="0" dirty="0" err="1">
                <a:solidFill>
                  <a:srgbClr val="0D0D0D"/>
                </a:solidFill>
                <a:effectLst/>
                <a:latin typeface="ui-sans-serif"/>
              </a:rPr>
              <a:t>Awakens</a:t>
            </a:r>
            <a:r>
              <a:rPr lang="pt-BR" b="1" i="0" dirty="0">
                <a:solidFill>
                  <a:srgbClr val="0D0D0D"/>
                </a:solidFill>
                <a:effectLst/>
                <a:latin typeface="ui-sans-serif"/>
              </a:rPr>
              <a:t> (2021)</a:t>
            </a:r>
            <a:r>
              <a:rPr lang="pt-BR" b="0" i="0" dirty="0">
                <a:solidFill>
                  <a:srgbClr val="0D0D0D"/>
                </a:solidFill>
                <a:effectLst/>
                <a:latin typeface="ui-sans-serif"/>
              </a:rPr>
              <a:t>: Tech demo interativa desenvolvida pela Epic Games para demonstrar as capacidades do Unreal </a:t>
            </a:r>
            <a:r>
              <a:rPr lang="pt-BR" b="0" i="0" dirty="0" err="1">
                <a:solidFill>
                  <a:srgbClr val="0D0D0D"/>
                </a:solidFill>
                <a:effectLst/>
                <a:latin typeface="ui-sans-serif"/>
              </a:rPr>
              <a:t>Engine</a:t>
            </a:r>
            <a:r>
              <a:rPr lang="pt-BR" b="0" i="0" dirty="0">
                <a:solidFill>
                  <a:srgbClr val="0D0D0D"/>
                </a:solidFill>
                <a:effectLst/>
                <a:latin typeface="ui-sans-serif"/>
              </a:rPr>
              <a:t> 5, ambientada no universo de Matrix.</a:t>
            </a:r>
          </a:p>
          <a:p>
            <a:pPr algn="l"/>
            <a:r>
              <a:rPr lang="pt-BR" b="1" i="0" dirty="0">
                <a:solidFill>
                  <a:srgbClr val="0D0D0D"/>
                </a:solidFill>
                <a:effectLst/>
                <a:latin typeface="ui-sans-serif"/>
              </a:rPr>
              <a:t>Quadrinhos</a:t>
            </a:r>
          </a:p>
          <a:p>
            <a:pPr algn="l">
              <a:buFont typeface="+mj-lt"/>
              <a:buAutoNum type="arabicPeriod"/>
            </a:pPr>
            <a:r>
              <a:rPr lang="pt-BR" b="1" i="0" dirty="0">
                <a:solidFill>
                  <a:srgbClr val="0D0D0D"/>
                </a:solidFill>
                <a:effectLst/>
                <a:latin typeface="ui-sans-serif"/>
              </a:rPr>
              <a:t>The Matrix Comics (2003-2004)</a:t>
            </a:r>
            <a:r>
              <a:rPr lang="pt-BR" b="0" i="0" dirty="0">
                <a:solidFill>
                  <a:srgbClr val="0D0D0D"/>
                </a:solidFill>
                <a:effectLst/>
                <a:latin typeface="ui-sans-serif"/>
              </a:rPr>
              <a:t>: Série de quadrinhos publicados online e em edições impressas, com histórias curtas escritas e desenhadas por vários autores que exploram diferentes aspectos do universo Matrix. Alguns títulos incluem:</a:t>
            </a:r>
          </a:p>
          <a:p>
            <a:pPr marL="742950" lvl="1" indent="-285750" algn="l">
              <a:buFont typeface="+mj-lt"/>
              <a:buAutoNum type="arabicPeriod"/>
            </a:pPr>
            <a:r>
              <a:rPr lang="pt-BR" b="0" i="0" dirty="0">
                <a:solidFill>
                  <a:srgbClr val="0D0D0D"/>
                </a:solidFill>
                <a:effectLst/>
                <a:latin typeface="ui-sans-serif"/>
              </a:rPr>
              <a:t>"Bits </a:t>
            </a:r>
            <a:r>
              <a:rPr lang="pt-BR" b="0" i="0" dirty="0" err="1">
                <a:solidFill>
                  <a:srgbClr val="0D0D0D"/>
                </a:solidFill>
                <a:effectLst/>
                <a:latin typeface="ui-sans-serif"/>
              </a:rPr>
              <a:t>and</a:t>
            </a:r>
            <a:r>
              <a:rPr lang="pt-BR" b="0" i="0" dirty="0">
                <a:solidFill>
                  <a:srgbClr val="0D0D0D"/>
                </a:solidFill>
                <a:effectLst/>
                <a:latin typeface="ui-sans-serif"/>
              </a:rPr>
              <a:t> </a:t>
            </a:r>
            <a:r>
              <a:rPr lang="pt-BR" b="0" i="0" dirty="0" err="1">
                <a:solidFill>
                  <a:srgbClr val="0D0D0D"/>
                </a:solidFill>
                <a:effectLst/>
                <a:latin typeface="ui-sans-serif"/>
              </a:rPr>
              <a:t>Pieces</a:t>
            </a:r>
            <a:r>
              <a:rPr lang="pt-BR" b="0" i="0" dirty="0">
                <a:solidFill>
                  <a:srgbClr val="0D0D0D"/>
                </a:solidFill>
                <a:effectLst/>
                <a:latin typeface="ui-sans-serif"/>
              </a:rPr>
              <a:t> </a:t>
            </a:r>
            <a:r>
              <a:rPr lang="pt-BR" b="0" i="0" dirty="0" err="1">
                <a:solidFill>
                  <a:srgbClr val="0D0D0D"/>
                </a:solidFill>
                <a:effectLst/>
                <a:latin typeface="ui-sans-serif"/>
              </a:rPr>
              <a:t>of</a:t>
            </a:r>
            <a:r>
              <a:rPr lang="pt-BR" b="0" i="0" dirty="0">
                <a:solidFill>
                  <a:srgbClr val="0D0D0D"/>
                </a:solidFill>
                <a:effectLst/>
                <a:latin typeface="ui-sans-serif"/>
              </a:rPr>
              <a:t> </a:t>
            </a:r>
            <a:r>
              <a:rPr lang="pt-BR" b="0" i="0" dirty="0" err="1">
                <a:solidFill>
                  <a:srgbClr val="0D0D0D"/>
                </a:solidFill>
                <a:effectLst/>
                <a:latin typeface="ui-sans-serif"/>
              </a:rPr>
              <a:t>Information</a:t>
            </a:r>
            <a:r>
              <a:rPr lang="pt-BR" b="0" i="0" dirty="0">
                <a:solidFill>
                  <a:srgbClr val="0D0D0D"/>
                </a:solidFill>
                <a:effectLst/>
                <a:latin typeface="ui-sans-serif"/>
              </a:rPr>
              <a:t>"</a:t>
            </a:r>
          </a:p>
          <a:p>
            <a:pPr marL="742950" lvl="1" indent="-285750" algn="l">
              <a:buFont typeface="+mj-lt"/>
              <a:buAutoNum type="arabicPeriod"/>
            </a:pPr>
            <a:r>
              <a:rPr lang="pt-BR" b="0" i="0" dirty="0">
                <a:solidFill>
                  <a:srgbClr val="0D0D0D"/>
                </a:solidFill>
                <a:effectLst/>
                <a:latin typeface="ui-sans-serif"/>
              </a:rPr>
              <a:t>"A Life </a:t>
            </a:r>
            <a:r>
              <a:rPr lang="pt-BR" b="0" i="0" dirty="0" err="1">
                <a:solidFill>
                  <a:srgbClr val="0D0D0D"/>
                </a:solidFill>
                <a:effectLst/>
                <a:latin typeface="ui-sans-serif"/>
              </a:rPr>
              <a:t>Less</a:t>
            </a:r>
            <a:r>
              <a:rPr lang="pt-BR" b="0" i="0" dirty="0">
                <a:solidFill>
                  <a:srgbClr val="0D0D0D"/>
                </a:solidFill>
                <a:effectLst/>
                <a:latin typeface="ui-sans-serif"/>
              </a:rPr>
              <a:t> </a:t>
            </a:r>
            <a:r>
              <a:rPr lang="pt-BR" b="0" i="0" dirty="0" err="1">
                <a:solidFill>
                  <a:srgbClr val="0D0D0D"/>
                </a:solidFill>
                <a:effectLst/>
                <a:latin typeface="ui-sans-serif"/>
              </a:rPr>
              <a:t>Empty</a:t>
            </a:r>
            <a:r>
              <a:rPr lang="pt-BR" b="0" i="0" dirty="0">
                <a:solidFill>
                  <a:srgbClr val="0D0D0D"/>
                </a:solidFill>
                <a:effectLst/>
                <a:latin typeface="ui-sans-serif"/>
              </a:rPr>
              <a:t>"</a:t>
            </a:r>
          </a:p>
          <a:p>
            <a:pPr marL="742950" lvl="1" indent="-285750" algn="l">
              <a:buFont typeface="+mj-lt"/>
              <a:buAutoNum type="arabicPeriod"/>
            </a:pPr>
            <a:r>
              <a:rPr lang="pt-BR" b="0" i="0" dirty="0">
                <a:solidFill>
                  <a:srgbClr val="0D0D0D"/>
                </a:solidFill>
                <a:effectLst/>
                <a:latin typeface="ui-sans-serif"/>
              </a:rPr>
              <a:t>"</a:t>
            </a:r>
            <a:r>
              <a:rPr lang="pt-BR" b="0" i="0" dirty="0" err="1">
                <a:solidFill>
                  <a:srgbClr val="0D0D0D"/>
                </a:solidFill>
                <a:effectLst/>
                <a:latin typeface="ui-sans-serif"/>
              </a:rPr>
              <a:t>Goliath</a:t>
            </a:r>
            <a:r>
              <a:rPr lang="pt-BR" b="0" i="0" dirty="0">
                <a:solidFill>
                  <a:srgbClr val="0D0D0D"/>
                </a:solidFill>
                <a:effectLst/>
                <a:latin typeface="ui-sans-serif"/>
              </a:rPr>
              <a:t>"</a:t>
            </a:r>
          </a:p>
          <a:p>
            <a:pPr marL="742950" lvl="1" indent="-285750" algn="l">
              <a:buFont typeface="+mj-lt"/>
              <a:buAutoNum type="arabicPeriod"/>
            </a:pPr>
            <a:r>
              <a:rPr lang="pt-BR" b="0" i="0" dirty="0">
                <a:solidFill>
                  <a:srgbClr val="0D0D0D"/>
                </a:solidFill>
                <a:effectLst/>
                <a:latin typeface="ui-sans-serif"/>
              </a:rPr>
              <a:t>"The </a:t>
            </a:r>
            <a:r>
              <a:rPr lang="pt-BR" b="0" i="0" dirty="0" err="1">
                <a:solidFill>
                  <a:srgbClr val="0D0D0D"/>
                </a:solidFill>
                <a:effectLst/>
                <a:latin typeface="ui-sans-serif"/>
              </a:rPr>
              <a:t>Miller’s</a:t>
            </a:r>
            <a:r>
              <a:rPr lang="pt-BR" b="0" i="0" dirty="0">
                <a:solidFill>
                  <a:srgbClr val="0D0D0D"/>
                </a:solidFill>
                <a:effectLst/>
                <a:latin typeface="ui-sans-serif"/>
              </a:rPr>
              <a:t> Tale"</a:t>
            </a:r>
          </a:p>
          <a:p>
            <a:pPr algn="l"/>
            <a:r>
              <a:rPr lang="pt-BR" b="1" i="0" dirty="0">
                <a:solidFill>
                  <a:srgbClr val="0D0D0D"/>
                </a:solidFill>
                <a:effectLst/>
                <a:latin typeface="ui-sans-serif"/>
              </a:rPr>
              <a:t>Literatura</a:t>
            </a:r>
          </a:p>
          <a:p>
            <a:pPr algn="l">
              <a:buFont typeface="+mj-lt"/>
              <a:buAutoNum type="arabicPeriod"/>
            </a:pPr>
            <a:r>
              <a:rPr lang="pt-BR" b="1" i="0" dirty="0">
                <a:solidFill>
                  <a:srgbClr val="0D0D0D"/>
                </a:solidFill>
                <a:effectLst/>
                <a:latin typeface="ui-sans-serif"/>
              </a:rPr>
              <a:t>Livros e Artigos (2003-presente)</a:t>
            </a:r>
            <a:r>
              <a:rPr lang="pt-BR" b="0" i="0" dirty="0">
                <a:solidFill>
                  <a:srgbClr val="0D0D0D"/>
                </a:solidFill>
                <a:effectLst/>
                <a:latin typeface="ui-sans-serif"/>
              </a:rPr>
              <a:t>: Diversos livros e artigos acadêmicos analisam os temas filosóficos, sociológicos, psicológicos e tecnológicos apresentados na série de filmes, como:</a:t>
            </a:r>
          </a:p>
          <a:p>
            <a:pPr marL="742950" lvl="1" indent="-285750" algn="l">
              <a:buFont typeface="+mj-lt"/>
              <a:buAutoNum type="arabicPeriod"/>
            </a:pPr>
            <a:r>
              <a:rPr lang="pt-BR" b="0" i="0" dirty="0">
                <a:solidFill>
                  <a:srgbClr val="0D0D0D"/>
                </a:solidFill>
                <a:effectLst/>
                <a:latin typeface="ui-sans-serif"/>
              </a:rPr>
              <a:t>"The Matrix </a:t>
            </a:r>
            <a:r>
              <a:rPr lang="pt-BR" b="0" i="0" dirty="0" err="1">
                <a:solidFill>
                  <a:srgbClr val="0D0D0D"/>
                </a:solidFill>
                <a:effectLst/>
                <a:latin typeface="ui-sans-serif"/>
              </a:rPr>
              <a:t>and</a:t>
            </a:r>
            <a:r>
              <a:rPr lang="pt-BR" b="0" i="0" dirty="0">
                <a:solidFill>
                  <a:srgbClr val="0D0D0D"/>
                </a:solidFill>
                <a:effectLst/>
                <a:latin typeface="ui-sans-serif"/>
              </a:rPr>
              <a:t> </a:t>
            </a:r>
            <a:r>
              <a:rPr lang="pt-BR" b="0" i="0" dirty="0" err="1">
                <a:solidFill>
                  <a:srgbClr val="0D0D0D"/>
                </a:solidFill>
                <a:effectLst/>
                <a:latin typeface="ui-sans-serif"/>
              </a:rPr>
              <a:t>Philosophy</a:t>
            </a:r>
            <a:r>
              <a:rPr lang="pt-BR" b="0" i="0" dirty="0">
                <a:solidFill>
                  <a:srgbClr val="0D0D0D"/>
                </a:solidFill>
                <a:effectLst/>
                <a:latin typeface="ui-sans-serif"/>
              </a:rPr>
              <a:t>: </a:t>
            </a:r>
            <a:r>
              <a:rPr lang="pt-BR" b="0" i="0" dirty="0" err="1">
                <a:solidFill>
                  <a:srgbClr val="0D0D0D"/>
                </a:solidFill>
                <a:effectLst/>
                <a:latin typeface="ui-sans-serif"/>
              </a:rPr>
              <a:t>Welcome</a:t>
            </a:r>
            <a:r>
              <a:rPr lang="pt-BR" b="0" i="0" dirty="0">
                <a:solidFill>
                  <a:srgbClr val="0D0D0D"/>
                </a:solidFill>
                <a:effectLst/>
                <a:latin typeface="ui-sans-serif"/>
              </a:rPr>
              <a:t> </a:t>
            </a:r>
            <a:r>
              <a:rPr lang="pt-BR" b="0" i="0" dirty="0" err="1">
                <a:solidFill>
                  <a:srgbClr val="0D0D0D"/>
                </a:solidFill>
                <a:effectLst/>
                <a:latin typeface="ui-sans-serif"/>
              </a:rPr>
              <a:t>to</a:t>
            </a:r>
            <a:r>
              <a:rPr lang="pt-BR" b="0" i="0" dirty="0">
                <a:solidFill>
                  <a:srgbClr val="0D0D0D"/>
                </a:solidFill>
                <a:effectLst/>
                <a:latin typeface="ui-sans-serif"/>
              </a:rPr>
              <a:t> </a:t>
            </a:r>
            <a:r>
              <a:rPr lang="pt-BR" b="0" i="0" dirty="0" err="1">
                <a:solidFill>
                  <a:srgbClr val="0D0D0D"/>
                </a:solidFill>
                <a:effectLst/>
                <a:latin typeface="ui-sans-serif"/>
              </a:rPr>
              <a:t>the</a:t>
            </a:r>
            <a:r>
              <a:rPr lang="pt-BR" b="0" i="0" dirty="0">
                <a:solidFill>
                  <a:srgbClr val="0D0D0D"/>
                </a:solidFill>
                <a:effectLst/>
                <a:latin typeface="ui-sans-serif"/>
              </a:rPr>
              <a:t> </a:t>
            </a:r>
            <a:r>
              <a:rPr lang="pt-BR" b="0" i="0" dirty="0" err="1">
                <a:solidFill>
                  <a:srgbClr val="0D0D0D"/>
                </a:solidFill>
                <a:effectLst/>
                <a:latin typeface="ui-sans-serif"/>
              </a:rPr>
              <a:t>Desert</a:t>
            </a:r>
            <a:r>
              <a:rPr lang="pt-BR" b="0" i="0" dirty="0">
                <a:solidFill>
                  <a:srgbClr val="0D0D0D"/>
                </a:solidFill>
                <a:effectLst/>
                <a:latin typeface="ui-sans-serif"/>
              </a:rPr>
              <a:t> </a:t>
            </a:r>
            <a:r>
              <a:rPr lang="pt-BR" b="0" i="0" dirty="0" err="1">
                <a:solidFill>
                  <a:srgbClr val="0D0D0D"/>
                </a:solidFill>
                <a:effectLst/>
                <a:latin typeface="ui-sans-serif"/>
              </a:rPr>
              <a:t>of</a:t>
            </a:r>
            <a:r>
              <a:rPr lang="pt-BR" b="0" i="0" dirty="0">
                <a:solidFill>
                  <a:srgbClr val="0D0D0D"/>
                </a:solidFill>
                <a:effectLst/>
                <a:latin typeface="ui-sans-serif"/>
              </a:rPr>
              <a:t> </a:t>
            </a:r>
            <a:r>
              <a:rPr lang="pt-BR" b="0" i="0" dirty="0" err="1">
                <a:solidFill>
                  <a:srgbClr val="0D0D0D"/>
                </a:solidFill>
                <a:effectLst/>
                <a:latin typeface="ui-sans-serif"/>
              </a:rPr>
              <a:t>the</a:t>
            </a:r>
            <a:r>
              <a:rPr lang="pt-BR" b="0" i="0" dirty="0">
                <a:solidFill>
                  <a:srgbClr val="0D0D0D"/>
                </a:solidFill>
                <a:effectLst/>
                <a:latin typeface="ui-sans-serif"/>
              </a:rPr>
              <a:t> Real"</a:t>
            </a:r>
          </a:p>
          <a:p>
            <a:pPr marL="742950" lvl="1" indent="-285750" algn="l">
              <a:buFont typeface="+mj-lt"/>
              <a:buAutoNum type="arabicPeriod"/>
            </a:pPr>
            <a:r>
              <a:rPr lang="pt-BR" b="0" i="0" dirty="0">
                <a:solidFill>
                  <a:srgbClr val="0D0D0D"/>
                </a:solidFill>
                <a:effectLst/>
                <a:latin typeface="ui-sans-serif"/>
              </a:rPr>
              <a:t>"</a:t>
            </a:r>
            <a:r>
              <a:rPr lang="pt-BR" b="0" i="0" dirty="0" err="1">
                <a:solidFill>
                  <a:srgbClr val="0D0D0D"/>
                </a:solidFill>
                <a:effectLst/>
                <a:latin typeface="ui-sans-serif"/>
              </a:rPr>
              <a:t>Taking</a:t>
            </a:r>
            <a:r>
              <a:rPr lang="pt-BR" b="0" i="0" dirty="0">
                <a:solidFill>
                  <a:srgbClr val="0D0D0D"/>
                </a:solidFill>
                <a:effectLst/>
                <a:latin typeface="ui-sans-serif"/>
              </a:rPr>
              <a:t> </a:t>
            </a:r>
            <a:r>
              <a:rPr lang="pt-BR" b="0" i="0" dirty="0" err="1">
                <a:solidFill>
                  <a:srgbClr val="0D0D0D"/>
                </a:solidFill>
                <a:effectLst/>
                <a:latin typeface="ui-sans-serif"/>
              </a:rPr>
              <a:t>the</a:t>
            </a:r>
            <a:r>
              <a:rPr lang="pt-BR" b="0" i="0" dirty="0">
                <a:solidFill>
                  <a:srgbClr val="0D0D0D"/>
                </a:solidFill>
                <a:effectLst/>
                <a:latin typeface="ui-sans-serif"/>
              </a:rPr>
              <a:t> </a:t>
            </a:r>
            <a:r>
              <a:rPr lang="pt-BR" b="0" i="0" dirty="0" err="1">
                <a:solidFill>
                  <a:srgbClr val="0D0D0D"/>
                </a:solidFill>
                <a:effectLst/>
                <a:latin typeface="ui-sans-serif"/>
              </a:rPr>
              <a:t>Red</a:t>
            </a:r>
            <a:r>
              <a:rPr lang="pt-BR" b="0" i="0" dirty="0">
                <a:solidFill>
                  <a:srgbClr val="0D0D0D"/>
                </a:solidFill>
                <a:effectLst/>
                <a:latin typeface="ui-sans-serif"/>
              </a:rPr>
              <a:t> </a:t>
            </a:r>
            <a:r>
              <a:rPr lang="pt-BR" b="0" i="0" dirty="0" err="1">
                <a:solidFill>
                  <a:srgbClr val="0D0D0D"/>
                </a:solidFill>
                <a:effectLst/>
                <a:latin typeface="ui-sans-serif"/>
              </a:rPr>
              <a:t>Pill</a:t>
            </a:r>
            <a:r>
              <a:rPr lang="pt-BR" b="0" i="0" dirty="0">
                <a:solidFill>
                  <a:srgbClr val="0D0D0D"/>
                </a:solidFill>
                <a:effectLst/>
                <a:latin typeface="ui-sans-serif"/>
              </a:rPr>
              <a:t>: Science, </a:t>
            </a:r>
            <a:r>
              <a:rPr lang="pt-BR" b="0" i="0" dirty="0" err="1">
                <a:solidFill>
                  <a:srgbClr val="0D0D0D"/>
                </a:solidFill>
                <a:effectLst/>
                <a:latin typeface="ui-sans-serif"/>
              </a:rPr>
              <a:t>Philosophy</a:t>
            </a:r>
            <a:r>
              <a:rPr lang="pt-BR" b="0" i="0" dirty="0">
                <a:solidFill>
                  <a:srgbClr val="0D0D0D"/>
                </a:solidFill>
                <a:effectLst/>
                <a:latin typeface="ui-sans-serif"/>
              </a:rPr>
              <a:t> </a:t>
            </a:r>
            <a:r>
              <a:rPr lang="pt-BR" b="0" i="0" dirty="0" err="1">
                <a:solidFill>
                  <a:srgbClr val="0D0D0D"/>
                </a:solidFill>
                <a:effectLst/>
                <a:latin typeface="ui-sans-serif"/>
              </a:rPr>
              <a:t>and</a:t>
            </a:r>
            <a:r>
              <a:rPr lang="pt-BR" b="0" i="0" dirty="0">
                <a:solidFill>
                  <a:srgbClr val="0D0D0D"/>
                </a:solidFill>
                <a:effectLst/>
                <a:latin typeface="ui-sans-serif"/>
              </a:rPr>
              <a:t> </a:t>
            </a:r>
            <a:r>
              <a:rPr lang="pt-BR" b="0" i="0" dirty="0" err="1">
                <a:solidFill>
                  <a:srgbClr val="0D0D0D"/>
                </a:solidFill>
                <a:effectLst/>
                <a:latin typeface="ui-sans-serif"/>
              </a:rPr>
              <a:t>Religion</a:t>
            </a:r>
            <a:r>
              <a:rPr lang="pt-BR" b="0" i="0" dirty="0">
                <a:solidFill>
                  <a:srgbClr val="0D0D0D"/>
                </a:solidFill>
                <a:effectLst/>
                <a:latin typeface="ui-sans-serif"/>
              </a:rPr>
              <a:t> in The Matrix"</a:t>
            </a:r>
          </a:p>
          <a:p>
            <a:pPr marL="742950" lvl="1" indent="-285750" algn="l">
              <a:buFont typeface="+mj-lt"/>
              <a:buAutoNum type="arabicPeriod"/>
            </a:pPr>
            <a:r>
              <a:rPr lang="pt-BR" b="0" i="0" dirty="0">
                <a:solidFill>
                  <a:srgbClr val="0D0D0D"/>
                </a:solidFill>
                <a:effectLst/>
                <a:latin typeface="ui-sans-serif"/>
              </a:rPr>
              <a:t>"The Matrix in </a:t>
            </a:r>
            <a:r>
              <a:rPr lang="pt-BR" b="0" i="0" dirty="0" err="1">
                <a:solidFill>
                  <a:srgbClr val="0D0D0D"/>
                </a:solidFill>
                <a:effectLst/>
                <a:latin typeface="ui-sans-serif"/>
              </a:rPr>
              <a:t>Theory</a:t>
            </a:r>
            <a:r>
              <a:rPr lang="pt-BR" b="0" i="0" dirty="0">
                <a:solidFill>
                  <a:srgbClr val="0D0D0D"/>
                </a:solidFill>
                <a:effectLst/>
                <a:latin typeface="ui-sans-serif"/>
              </a:rPr>
              <a:t>" (vários artigos acadêmicos)</a:t>
            </a:r>
          </a:p>
          <a:p>
            <a:pPr algn="l"/>
            <a:r>
              <a:rPr lang="pt-BR" b="0" i="0" dirty="0">
                <a:solidFill>
                  <a:srgbClr val="0D0D0D"/>
                </a:solidFill>
                <a:effectLst/>
                <a:latin typeface="ui-sans-serif"/>
              </a:rPr>
              <a:t>Este fluxograma detalhado e as descrições associadas abrangem a vasta gama de produtos culturais derivados do filme "The Matrix", demonstrando sua influência contínua na cultura popular e em diversas mídias.</a:t>
            </a:r>
          </a:p>
          <a:p>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10</a:t>
            </a:fld>
            <a:endParaRPr lang="pt-BR"/>
          </a:p>
        </p:txBody>
      </p:sp>
    </p:spTree>
    <p:extLst>
      <p:ext uri="{BB962C8B-B14F-4D97-AF65-F5344CB8AC3E}">
        <p14:creationId xmlns:p14="http://schemas.microsoft.com/office/powerpoint/2010/main" val="139302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1" i="0" dirty="0">
                <a:solidFill>
                  <a:srgbClr val="000000"/>
                </a:solidFill>
                <a:effectLst/>
                <a:latin typeface="__sentinelFont_26b3c2"/>
              </a:rPr>
              <a:t>“Como o filme ‘Matrix’ se tornou símbolo na extrema direita (nexo jornal)</a:t>
            </a:r>
          </a:p>
          <a:p>
            <a:endParaRPr lang="pt-BR" b="1" i="0" dirty="0">
              <a:solidFill>
                <a:srgbClr val="000000"/>
              </a:solidFill>
              <a:effectLst/>
              <a:latin typeface="__sentinelFont_26b3c2"/>
            </a:endParaRPr>
          </a:p>
          <a:p>
            <a:r>
              <a:rPr lang="pt-BR" b="0" i="0" dirty="0">
                <a:solidFill>
                  <a:srgbClr val="000000"/>
                </a:solidFill>
                <a:effectLst/>
                <a:latin typeface="__sentinelFont_26b3c2"/>
              </a:rPr>
              <a:t>Abraham </a:t>
            </a:r>
            <a:r>
              <a:rPr lang="pt-BR" b="0" i="0" dirty="0" err="1">
                <a:solidFill>
                  <a:srgbClr val="000000"/>
                </a:solidFill>
                <a:effectLst/>
                <a:latin typeface="__sentinelFont_26b3c2"/>
              </a:rPr>
              <a:t>Weintraub</a:t>
            </a:r>
            <a:r>
              <a:rPr lang="pt-BR" b="0" i="0" dirty="0">
                <a:solidFill>
                  <a:srgbClr val="000000"/>
                </a:solidFill>
                <a:effectLst/>
                <a:latin typeface="__sentinelFont_26b3c2"/>
              </a:rPr>
              <a:t>, </a:t>
            </a:r>
            <a:r>
              <a:rPr lang="pt-BR" b="0" i="0" dirty="0" err="1">
                <a:solidFill>
                  <a:srgbClr val="000000"/>
                </a:solidFill>
                <a:effectLst/>
                <a:latin typeface="__sentinelFont_26b3c2"/>
              </a:rPr>
              <a:t>Elon</a:t>
            </a:r>
            <a:r>
              <a:rPr lang="pt-BR" b="0" i="0" dirty="0">
                <a:solidFill>
                  <a:srgbClr val="000000"/>
                </a:solidFill>
                <a:effectLst/>
                <a:latin typeface="__sentinelFont_26b3c2"/>
              </a:rPr>
              <a:t> Musk e </a:t>
            </a:r>
            <a:r>
              <a:rPr lang="pt-BR" b="0" i="0" dirty="0" err="1">
                <a:solidFill>
                  <a:srgbClr val="000000"/>
                </a:solidFill>
                <a:effectLst/>
                <a:latin typeface="__sentinelFont_26b3c2"/>
              </a:rPr>
              <a:t>Ivanka</a:t>
            </a:r>
            <a:r>
              <a:rPr lang="pt-BR" b="0" i="0" dirty="0">
                <a:solidFill>
                  <a:srgbClr val="000000"/>
                </a:solidFill>
                <a:effectLst/>
                <a:latin typeface="__sentinelFont_26b3c2"/>
              </a:rPr>
              <a:t> Trump fizeram referência ao longa de 1999 e receberam um xingamento como resposta de uma das criadoras. Cena clássica virou parte central de fóruns extremistas</a:t>
            </a:r>
          </a:p>
          <a:p>
            <a:endParaRPr lang="pt-BR" b="0" i="0" dirty="0">
              <a:solidFill>
                <a:srgbClr val="000000"/>
              </a:solidFill>
              <a:effectLst/>
              <a:latin typeface="__sentinelFont_26b3c2"/>
            </a:endParaRPr>
          </a:p>
          <a:p>
            <a:r>
              <a:rPr lang="pt-BR" dirty="0"/>
              <a:t>Em determinada cena do filme, Morpheus (Laurence </a:t>
            </a:r>
            <a:r>
              <a:rPr lang="pt-BR" dirty="0" err="1"/>
              <a:t>Fishburne</a:t>
            </a:r>
            <a:r>
              <a:rPr lang="pt-BR" dirty="0"/>
              <a:t>), o líder do grupo de rebeldes, dá a </a:t>
            </a:r>
            <a:r>
              <a:rPr lang="pt-BR" dirty="0" err="1"/>
              <a:t>Neo</a:t>
            </a:r>
            <a:r>
              <a:rPr lang="pt-BR" dirty="0"/>
              <a:t> (Keanu Reeves), seu novo pupilo, a opção de tomar uma pílula azul e retornar para a Matrix sem nenhuma memória do mundo real, ou a de tomar uma pílula vermelha e permanecer acordado, ajudando no combate às máquinas. </a:t>
            </a:r>
          </a:p>
          <a:p>
            <a:endParaRPr lang="pt-BR" dirty="0"/>
          </a:p>
          <a:p>
            <a:r>
              <a:rPr lang="pt-BR" dirty="0"/>
              <a:t>Na década de 2010, a extrema direita se apropriou da metáfora da pílula azul e da pílula vermelha como a dicotomia entre uma ilusão confortável e uma verdade dura, mas </a:t>
            </a:r>
            <a:r>
              <a:rPr lang="pt-BR" dirty="0" err="1"/>
              <a:t>empoderadora</a:t>
            </a:r>
            <a:r>
              <a:rPr lang="pt-BR" dirty="0"/>
              <a:t>. Recentemente, alguns nomes do nicho político fizeram uso dessa mensagem nas redes sociais – e foram criticados por uma das criadoras da obra. </a:t>
            </a:r>
          </a:p>
          <a:p>
            <a:endParaRPr lang="pt-BR" dirty="0"/>
          </a:p>
          <a:p>
            <a:r>
              <a:rPr lang="pt-BR" dirty="0"/>
              <a:t>Uma suposta opressão dos homens incentivada por parte das mulheres e do feminismo se tornou um tema recorrente, e nesse contexto o uso da expressão “escolha a pílula vermelha”  ganhou forças. Para eles, escolher a pílula vermelha e aceitar uma verdade dura significava ter consciência dessa opressão – inexistente – e reunir forças para combatê-la por meio de mais ataques virtuais. </a:t>
            </a:r>
          </a:p>
          <a:p>
            <a:endParaRPr lang="pt-BR" dirty="0"/>
          </a:p>
          <a:p>
            <a:r>
              <a:rPr lang="pt-BR" dirty="0"/>
              <a:t>A pílula vermelha também traria conhecimento sobre “racismo reverso” – conceito sem fundamentos que fala sobre como um movimento “politicamente correto” teria propiciado o racismo contra brancos. </a:t>
            </a:r>
          </a:p>
          <a:p>
            <a:endParaRPr lang="pt-BR" dirty="0"/>
          </a:p>
          <a:p>
            <a:r>
              <a:rPr lang="pt-BR" dirty="0"/>
              <a:t>o teor das mensagens sempre gira em torno da ideia infundada de que há um sistema que oprime homens brancos e heterossexuais, e que é necessário elevar a própria mente para estar acima disso. </a:t>
            </a:r>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11</a:t>
            </a:fld>
            <a:endParaRPr lang="pt-BR"/>
          </a:p>
        </p:txBody>
      </p:sp>
    </p:spTree>
    <p:extLst>
      <p:ext uri="{BB962C8B-B14F-4D97-AF65-F5344CB8AC3E}">
        <p14:creationId xmlns:p14="http://schemas.microsoft.com/office/powerpoint/2010/main" val="1215963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endParaRPr lang="pt-BR" sz="1800" b="0" i="0" u="none" strike="noStrike" baseline="0" dirty="0">
              <a:latin typeface="Arial" panose="020B0604020202020204" pitchFamily="34" charset="0"/>
            </a:endParaRPr>
          </a:p>
          <a:p>
            <a:pPr algn="l"/>
            <a:r>
              <a:rPr lang="pt-BR" sz="1800" b="0" i="0" u="none" strike="noStrike" baseline="0" dirty="0">
                <a:latin typeface="Arial" panose="020B0604020202020204" pitchFamily="34" charset="0"/>
              </a:rPr>
              <a:t>Guerras de Potter:</a:t>
            </a:r>
          </a:p>
          <a:p>
            <a:pPr marL="171450" indent="-171450" algn="l">
              <a:buFont typeface="Arial" panose="020B0604020202020204" pitchFamily="34" charset="0"/>
              <a:buChar char="•"/>
            </a:pPr>
            <a:r>
              <a:rPr lang="pt-BR" sz="1800" b="0" i="0" u="none" strike="noStrike" baseline="0" dirty="0">
                <a:latin typeface="Arial" panose="020B0604020202020204" pitchFamily="34" charset="0"/>
              </a:rPr>
              <a:t>Capital emocional – milhares de crianças e jovens no mundo começam a escrever e a compartilhar (via internet) histórias inspiradas nos livros Harry Potter;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800" b="0" i="0" u="none" strike="noStrike" baseline="0" dirty="0">
                <a:latin typeface="Arial" panose="020B0604020202020204" pitchFamily="34" charset="0"/>
              </a:rPr>
              <a:t>A autora dos livros não se incomodou com a pulverização da autoria (mas vendeu os direitos para a Warner);</a:t>
            </a:r>
          </a:p>
          <a:p>
            <a:pPr marL="171450" indent="-171450" algn="l">
              <a:buFont typeface="Arial" panose="020B0604020202020204" pitchFamily="34" charset="0"/>
              <a:buChar char="•"/>
            </a:pPr>
            <a:r>
              <a:rPr lang="pt-BR" sz="1800" b="0" i="0" u="none" strike="noStrike" baseline="0" dirty="0">
                <a:latin typeface="Arial" panose="020B0604020202020204" pitchFamily="34" charset="0"/>
              </a:rPr>
              <a:t>As corporações tentam impedir a participação dos fãs na construção de histórias paralelas (</a:t>
            </a:r>
            <a:r>
              <a:rPr lang="pt-BR" sz="1800" b="0" i="0" u="none" strike="noStrike" baseline="0" dirty="0" err="1">
                <a:latin typeface="Arial" panose="020B0604020202020204" pitchFamily="34" charset="0"/>
              </a:rPr>
              <a:t>transmidiáticas</a:t>
            </a:r>
            <a:r>
              <a:rPr lang="pt-BR" sz="1800" b="0" i="0" u="none" strike="noStrike" baseline="0" dirty="0">
                <a:latin typeface="Arial" panose="020B0604020202020204" pitchFamily="34" charset="0"/>
              </a:rPr>
              <a:t>) – a </a:t>
            </a:r>
            <a:r>
              <a:rPr lang="pt-BR" sz="1800" b="0" i="0" u="none" strike="noStrike" baseline="0" dirty="0" err="1">
                <a:latin typeface="Arial" panose="020B0604020202020204" pitchFamily="34" charset="0"/>
              </a:rPr>
              <a:t>WarnerBros</a:t>
            </a:r>
            <a:r>
              <a:rPr lang="pt-BR" sz="1800" b="0" i="0" u="none" strike="noStrike" baseline="0" dirty="0">
                <a:latin typeface="Arial" panose="020B0604020202020204" pitchFamily="34" charset="0"/>
              </a:rPr>
              <a:t> alega que os fãs estão infringindo a propriedade intelectual do estúdio;</a:t>
            </a:r>
          </a:p>
          <a:p>
            <a:pPr marL="171450" indent="-171450" algn="l">
              <a:buFont typeface="Arial" panose="020B0604020202020204" pitchFamily="34" charset="0"/>
              <a:buChar char="•"/>
            </a:pPr>
            <a:r>
              <a:rPr lang="pt-BR" sz="1800" b="0" i="0" u="none" strike="noStrike" baseline="0" dirty="0">
                <a:latin typeface="Arial" panose="020B0604020202020204" pitchFamily="34" charset="0"/>
              </a:rPr>
              <a:t>Os fãs reivindicam o direito de escrever sobre as próprias fantasias (mesmo que fabuladas a partir do livro) – reivindicam inclusive que o sucesso do livro (que vai erar o interesse em produzir o filme) foi resultado dessa construção e interação entre os fãs;</a:t>
            </a:r>
          </a:p>
          <a:p>
            <a:pPr marL="171450" indent="-171450" algn="l">
              <a:buFont typeface="Arial" panose="020B0604020202020204" pitchFamily="34" charset="0"/>
              <a:buChar char="•"/>
            </a:pPr>
            <a:r>
              <a:rPr lang="pt-BR" sz="1800" b="0" i="0" u="none" strike="noStrike" baseline="0" dirty="0">
                <a:latin typeface="Arial" panose="020B0604020202020204" pitchFamily="34" charset="0"/>
              </a:rPr>
              <a:t>Os fãs reivindicam uma espécie de “licença para brincar”.</a:t>
            </a:r>
          </a:p>
          <a:p>
            <a:pPr marL="171450" indent="-171450" algn="l">
              <a:buFont typeface="Arial" panose="020B0604020202020204" pitchFamily="34" charset="0"/>
              <a:buChar char="•"/>
            </a:pPr>
            <a:r>
              <a:rPr lang="pt-BR" sz="1800" b="0" i="0" u="none" strike="noStrike" baseline="0" dirty="0">
                <a:latin typeface="Arial" panose="020B0604020202020204" pitchFamily="34" charset="0"/>
              </a:rPr>
              <a:t>Após derrubar alguns sites e serem processados pelas crianças, o estúdio compreende que o uso não comercial da obra é um uso aceitável.</a:t>
            </a:r>
          </a:p>
          <a:p>
            <a:pPr marL="171450" indent="-171450" algn="l">
              <a:buFont typeface="Arial" panose="020B0604020202020204" pitchFamily="34" charset="0"/>
              <a:buChar char="•"/>
            </a:pPr>
            <a:endParaRPr lang="pt-BR" sz="1800" b="0" i="0" u="none" strike="noStrike" baseline="0" dirty="0">
              <a:latin typeface="Arial" panose="020B0604020202020204" pitchFamily="34" charset="0"/>
            </a:endParaRPr>
          </a:p>
          <a:p>
            <a:pPr marL="171450" indent="-171450" algn="l">
              <a:buFont typeface="Arial" panose="020B0604020202020204" pitchFamily="34" charset="0"/>
              <a:buChar char="•"/>
            </a:pPr>
            <a:endParaRPr lang="pt-BR" sz="1800" b="0" i="0" u="none" strike="noStrike" baseline="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pt-BR" sz="1800" dirty="0"/>
              <a:t>“</a:t>
            </a:r>
            <a:r>
              <a:rPr lang="pt-BR" sz="1800" b="0" i="0" u="none" strike="noStrike" baseline="0" dirty="0">
                <a:latin typeface="Arial" panose="020B0604020202020204" pitchFamily="34" charset="0"/>
              </a:rPr>
              <a:t>as contribuições de interpretações on-line feitas por amadores da improvisação conduzirão a novas fórmulas interativas que alimentarão a expressividade geral do meio.” (Murray – p.129)</a:t>
            </a:r>
          </a:p>
          <a:p>
            <a:pPr marL="0" indent="0" algn="l">
              <a:buFont typeface="Arial" panose="020B0604020202020204" pitchFamily="34" charset="0"/>
              <a:buNone/>
            </a:pPr>
            <a:endParaRPr lang="pt-BR" sz="1800" b="0" i="0" u="none" strike="noStrike" baseline="0" dirty="0">
              <a:latin typeface="Arial" panose="020B0604020202020204" pitchFamily="34" charset="0"/>
            </a:endParaRPr>
          </a:p>
          <a:p>
            <a:pPr marL="171450" indent="-171450" algn="l">
              <a:buFont typeface="Arial" panose="020B0604020202020204" pitchFamily="34" charset="0"/>
              <a:buChar char="•"/>
            </a:pPr>
            <a:endParaRPr lang="pt-BR" sz="1800" b="0" i="0" u="none" strike="noStrike" baseline="0" dirty="0">
              <a:latin typeface="Arial" panose="020B0604020202020204" pitchFamily="34" charset="0"/>
            </a:endParaRPr>
          </a:p>
          <a:p>
            <a:pPr marL="171450" indent="-171450" algn="l">
              <a:buFont typeface="Arial" panose="020B0604020202020204" pitchFamily="34" charset="0"/>
              <a:buChar char="•"/>
            </a:pPr>
            <a:endParaRPr lang="pt-BR" sz="1800" b="0" i="0" u="none" strike="noStrike" baseline="0" dirty="0">
              <a:latin typeface="Arial" panose="020B0604020202020204" pitchFamily="34" charset="0"/>
            </a:endParaRPr>
          </a:p>
          <a:p>
            <a:pPr marL="171450" indent="-171450" algn="l">
              <a:buFont typeface="Arial" panose="020B0604020202020204" pitchFamily="34" charset="0"/>
              <a:buChar char="•"/>
            </a:pPr>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12</a:t>
            </a:fld>
            <a:endParaRPr lang="pt-BR"/>
          </a:p>
        </p:txBody>
      </p:sp>
    </p:spTree>
    <p:extLst>
      <p:ext uri="{BB962C8B-B14F-4D97-AF65-F5344CB8AC3E}">
        <p14:creationId xmlns:p14="http://schemas.microsoft.com/office/powerpoint/2010/main" val="4264448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“críticos fundamentalistas (...) alegam que as crianças que buscam informações adicionais serão atraídas por obras pagãs que prometem mais conhecimento e poder.” (p.289)</a:t>
            </a:r>
          </a:p>
          <a:p>
            <a:endParaRPr lang="pt-BR" dirty="0"/>
          </a:p>
          <a:p>
            <a:r>
              <a:rPr lang="pt-BR" dirty="0"/>
              <a:t>Escritor católico: “quando a criança terminar de ler a série Harry Potter para onde se votará? Há uma vasta indústria produzindo materiais sinistros que irão alimentar o apetite dos jovens.” (p.289) – basicamente nos ajuda a entender o conceito de </a:t>
            </a:r>
            <a:r>
              <a:rPr lang="pt-BR" dirty="0" err="1"/>
              <a:t>transmidia</a:t>
            </a:r>
            <a:r>
              <a:rPr lang="pt-BR" dirty="0"/>
              <a:t> </a:t>
            </a:r>
          </a:p>
          <a:p>
            <a:endParaRPr lang="pt-BR" dirty="0"/>
          </a:p>
          <a:p>
            <a:r>
              <a:rPr lang="pt-BR" dirty="0"/>
              <a:t>“enfraquecimento da influencia cristã, em favor de um espiritualismo global.” (p.289)</a:t>
            </a:r>
          </a:p>
          <a:p>
            <a:endParaRPr lang="pt-BR" dirty="0"/>
          </a:p>
          <a:p>
            <a:r>
              <a:rPr lang="pt-BR" dirty="0"/>
              <a:t>“nova fase da globalização, em que empresas multinacionais e organizações supranacionais estão ativamente apagando as diferenças culturais.” (p.290) – indústria da cultura (adorno)</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13</a:t>
            </a:fld>
            <a:endParaRPr lang="pt-BR"/>
          </a:p>
        </p:txBody>
      </p:sp>
    </p:spTree>
    <p:extLst>
      <p:ext uri="{BB962C8B-B14F-4D97-AF65-F5344CB8AC3E}">
        <p14:creationId xmlns:p14="http://schemas.microsoft.com/office/powerpoint/2010/main" val="2216763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Dois livros de fantasias transformados em reguladores de comportamento.</a:t>
            </a:r>
          </a:p>
          <a:p>
            <a:endParaRPr lang="pt-BR" dirty="0"/>
          </a:p>
          <a:p>
            <a:r>
              <a:rPr lang="pt-BR" dirty="0"/>
              <a:t>Os mitos antigos regiam a moral e a ética de suas épocas, com referencias que não fazem mais sentido para nós – nenhum jovem hoje quer ler a odisseia de Homero – Harry Potter traz novos mitos, inteligíveis à nossa época, e mais facilmente regulam a moral e a ética da atualidade.</a:t>
            </a:r>
          </a:p>
          <a:p>
            <a:endParaRPr lang="pt-BR" dirty="0"/>
          </a:p>
          <a:p>
            <a:pPr algn="l"/>
            <a:r>
              <a:rPr lang="pt-BR" dirty="0"/>
              <a:t>“</a:t>
            </a:r>
            <a:r>
              <a:rPr lang="pt-BR" sz="1800" b="0" i="0" u="none" strike="noStrike" baseline="0" dirty="0">
                <a:latin typeface="Arial" panose="020B0604020202020204" pitchFamily="34" charset="0"/>
              </a:rPr>
              <a:t>Histórias transmitidas oralmente com frequência têm uma repercussão maior entre os membros da cultura na qual tiveram origem do que jamais terão para estrangeiros. histórias inventadas coletivamente em ambientes virtuais são dessa mesma natureza tribal; elas podem parecer triviais ou de segunda mão para alguém de fora, mas podem ser fascinantes e ter uma ressonância emocional para os participantes.” (Murray, p. 129)</a:t>
            </a:r>
            <a:endParaRPr lang="pt-BR" dirty="0"/>
          </a:p>
          <a:p>
            <a:endParaRPr lang="pt-BR" dirty="0"/>
          </a:p>
          <a:p>
            <a:endParaRPr lang="pt-BR" dirty="0"/>
          </a:p>
          <a:p>
            <a:r>
              <a:rPr lang="pt-BR" dirty="0"/>
              <a:t>“</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14</a:t>
            </a:fld>
            <a:endParaRPr lang="pt-BR"/>
          </a:p>
        </p:txBody>
      </p:sp>
    </p:spTree>
    <p:extLst>
      <p:ext uri="{BB962C8B-B14F-4D97-AF65-F5344CB8AC3E}">
        <p14:creationId xmlns:p14="http://schemas.microsoft.com/office/powerpoint/2010/main" val="4247921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Grupos de ativistas se formaram em torno da comunidade de fãs de Harry Potter. Usando comparações entre os problemas das injustiça no mundo mágico e as injustiças no mundo real.</a:t>
            </a:r>
          </a:p>
          <a:p>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15</a:t>
            </a:fld>
            <a:endParaRPr lang="pt-BR"/>
          </a:p>
        </p:txBody>
      </p:sp>
    </p:spTree>
    <p:extLst>
      <p:ext uri="{BB962C8B-B14F-4D97-AF65-F5344CB8AC3E}">
        <p14:creationId xmlns:p14="http://schemas.microsoft.com/office/powerpoint/2010/main" val="197808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b="0" i="0" dirty="0">
                <a:solidFill>
                  <a:srgbClr val="E8E8E8"/>
                </a:solidFill>
                <a:effectLst/>
                <a:latin typeface="Google Sans"/>
              </a:rPr>
              <a:t>Matthew Barney</a:t>
            </a:r>
          </a:p>
          <a:p>
            <a:pPr algn="l"/>
            <a:r>
              <a:rPr lang="pt-BR" b="0" i="0" dirty="0">
                <a:solidFill>
                  <a:srgbClr val="E8E8E8"/>
                </a:solidFill>
                <a:effectLst/>
                <a:latin typeface="arial" panose="020B0604020202020204" pitchFamily="34" charset="0"/>
              </a:rPr>
              <a:t>Artista americano</a:t>
            </a:r>
          </a:p>
          <a:p>
            <a:endParaRPr lang="pt-BR" b="0" i="0" u="none" strike="noStrike" dirty="0">
              <a:solidFill>
                <a:srgbClr val="E8E8E8"/>
              </a:solidFill>
              <a:effectLst/>
              <a:latin typeface="arial" panose="020B0604020202020204" pitchFamily="34" charset="0"/>
            </a:endParaRPr>
          </a:p>
          <a:p>
            <a:r>
              <a:rPr lang="pt-BR" b="1" i="0" dirty="0">
                <a:solidFill>
                  <a:srgbClr val="0D0D0D"/>
                </a:solidFill>
                <a:effectLst/>
                <a:latin typeface="ui-sans-serif"/>
              </a:rPr>
              <a:t>{O Ciclo </a:t>
            </a:r>
            <a:r>
              <a:rPr lang="pt-BR" b="1" i="0" dirty="0" err="1">
                <a:solidFill>
                  <a:srgbClr val="0D0D0D"/>
                </a:solidFill>
                <a:effectLst/>
                <a:latin typeface="ui-sans-serif"/>
              </a:rPr>
              <a:t>Cremaster</a:t>
            </a:r>
            <a:r>
              <a:rPr lang="pt-BR" b="1" i="0" dirty="0">
                <a:solidFill>
                  <a:srgbClr val="0D0D0D"/>
                </a:solidFill>
                <a:effectLst/>
                <a:latin typeface="ui-sans-serif"/>
              </a:rPr>
              <a:t> </a:t>
            </a:r>
            <a:r>
              <a:rPr lang="pt-BR" b="0" i="0" dirty="0">
                <a:solidFill>
                  <a:srgbClr val="0D0D0D"/>
                </a:solidFill>
                <a:effectLst/>
                <a:latin typeface="ui-sans-serif"/>
              </a:rPr>
              <a:t>é uma série de cinco filmes experimentais criados pelo artista visual Matthew Barney entre 1994 e 2002. Esses filmes combinam performance </a:t>
            </a:r>
            <a:r>
              <a:rPr lang="pt-BR" b="0" i="0" dirty="0" err="1">
                <a:solidFill>
                  <a:srgbClr val="0D0D0D"/>
                </a:solidFill>
                <a:effectLst/>
                <a:latin typeface="ui-sans-serif"/>
              </a:rPr>
              <a:t>art</a:t>
            </a:r>
            <a:r>
              <a:rPr lang="pt-BR" b="0" i="0" dirty="0">
                <a:solidFill>
                  <a:srgbClr val="0D0D0D"/>
                </a:solidFill>
                <a:effectLst/>
                <a:latin typeface="ui-sans-serif"/>
              </a:rPr>
              <a:t>, escultura, e narrativas abstratas para explorar temas como criação, transformação e identidade. O título "</a:t>
            </a:r>
            <a:r>
              <a:rPr lang="pt-BR" b="0" i="0" dirty="0" err="1">
                <a:solidFill>
                  <a:srgbClr val="0D0D0D"/>
                </a:solidFill>
                <a:effectLst/>
                <a:latin typeface="ui-sans-serif"/>
              </a:rPr>
              <a:t>Cremaster</a:t>
            </a:r>
            <a:r>
              <a:rPr lang="pt-BR" b="0" i="0" dirty="0">
                <a:solidFill>
                  <a:srgbClr val="0D0D0D"/>
                </a:solidFill>
                <a:effectLst/>
                <a:latin typeface="ui-sans-serif"/>
              </a:rPr>
              <a:t>" refere-se ao músculo </a:t>
            </a:r>
            <a:r>
              <a:rPr lang="pt-BR" b="0" i="0" dirty="0" err="1">
                <a:solidFill>
                  <a:srgbClr val="0D0D0D"/>
                </a:solidFill>
                <a:effectLst/>
                <a:latin typeface="ui-sans-serif"/>
              </a:rPr>
              <a:t>cremaster</a:t>
            </a:r>
            <a:r>
              <a:rPr lang="pt-BR" b="0" i="0" dirty="0">
                <a:solidFill>
                  <a:srgbClr val="0D0D0D"/>
                </a:solidFill>
                <a:effectLst/>
                <a:latin typeface="ui-sans-serif"/>
              </a:rPr>
              <a:t>, que controla a elevação e descida dos testículos, simbolizando o processo de definição sexual e desenvolvimento. Cada filme do ciclo apresenta uma rica tapeçaria visual e simbólica, utilizando uma variedade de ambientes e personagens surrealistas para criar uma complexa meditação sobre o corpo humano, a cultura e a mitologia.} - </a:t>
            </a:r>
            <a:r>
              <a:rPr lang="pt-BR" b="0" i="0" dirty="0" err="1">
                <a:solidFill>
                  <a:srgbClr val="0D0D0D"/>
                </a:solidFill>
                <a:effectLst/>
                <a:latin typeface="ui-sans-serif"/>
              </a:rPr>
              <a:t>chatgpt</a:t>
            </a:r>
            <a:br>
              <a:rPr lang="pt-BR" b="0" i="0" u="none" strike="noStrike" dirty="0">
                <a:solidFill>
                  <a:srgbClr val="E8E8E8"/>
                </a:solidFill>
                <a:effectLst/>
                <a:latin typeface="arial" panose="020B0604020202020204" pitchFamily="34" charset="0"/>
              </a:rPr>
            </a:br>
            <a:endParaRPr lang="pt-BR" b="0" i="0" u="none" strike="noStrike" dirty="0">
              <a:solidFill>
                <a:srgbClr val="E8E8E8"/>
              </a:solidFill>
              <a:effectLst/>
              <a:latin typeface="arial" panose="020B0604020202020204" pitchFamily="34" charset="0"/>
            </a:endParaRPr>
          </a:p>
          <a:p>
            <a:pPr algn="l"/>
            <a:r>
              <a:rPr lang="pt-BR" b="0" i="0" u="none" strike="noStrike" dirty="0">
                <a:solidFill>
                  <a:srgbClr val="E8E8E8"/>
                </a:solidFill>
                <a:effectLst/>
                <a:latin typeface="arial" panose="020B0604020202020204" pitchFamily="34" charset="0"/>
              </a:rPr>
              <a:t>{</a:t>
            </a:r>
            <a:r>
              <a:rPr lang="pt-BR" b="0" i="0" dirty="0">
                <a:solidFill>
                  <a:srgbClr val="202122"/>
                </a:solidFill>
                <a:effectLst/>
                <a:latin typeface="Arial" panose="020B0604020202020204" pitchFamily="34" charset="0"/>
              </a:rPr>
              <a:t>A série completa foi lançada em uma série limitada de 20 conjuntos de DVDs, vendidos por pelo menos US$ 100 mil cada, em embalagens personalizadas e como obras de arte, em vez de filmes para o mercado de massa. </a:t>
            </a:r>
            <a:r>
              <a:rPr lang="pt-BR" b="0" i="0" u="none" strike="noStrike" baseline="30000" dirty="0">
                <a:solidFill>
                  <a:srgbClr val="202122"/>
                </a:solidFill>
                <a:effectLst/>
                <a:latin typeface="Arial" panose="020B0604020202020204" pitchFamily="34" charset="0"/>
                <a:hlinkClick r:id="rId3"/>
              </a:rPr>
              <a:t>[4]</a:t>
            </a:r>
            <a:r>
              <a:rPr lang="pt-BR" b="0" i="0" dirty="0">
                <a:solidFill>
                  <a:srgbClr val="202122"/>
                </a:solidFill>
                <a:effectLst/>
                <a:latin typeface="Arial" panose="020B0604020202020204" pitchFamily="34" charset="0"/>
              </a:rPr>
              <a:t> Em 2007, um disco ( </a:t>
            </a:r>
            <a:r>
              <a:rPr lang="pt-BR" b="0" i="1" dirty="0" err="1">
                <a:solidFill>
                  <a:srgbClr val="202122"/>
                </a:solidFill>
                <a:effectLst/>
                <a:latin typeface="Arial" panose="020B0604020202020204" pitchFamily="34" charset="0"/>
              </a:rPr>
              <a:t>Cremaster</a:t>
            </a:r>
            <a:r>
              <a:rPr lang="pt-BR" b="0" i="1" dirty="0">
                <a:solidFill>
                  <a:srgbClr val="202122"/>
                </a:solidFill>
                <a:effectLst/>
                <a:latin typeface="Arial" panose="020B0604020202020204" pitchFamily="34" charset="0"/>
              </a:rPr>
              <a:t> 2</a:t>
            </a:r>
            <a:r>
              <a:rPr lang="pt-BR" b="0" i="0" dirty="0">
                <a:solidFill>
                  <a:srgbClr val="202122"/>
                </a:solidFill>
                <a:effectLst/>
                <a:latin typeface="Arial" panose="020B0604020202020204" pitchFamily="34" charset="0"/>
              </a:rPr>
              <a:t> ) foi vendido por US$ 571.000. </a:t>
            </a:r>
            <a:r>
              <a:rPr lang="pt-BR" b="0" i="0" u="none" strike="noStrike" baseline="30000" dirty="0">
                <a:solidFill>
                  <a:srgbClr val="202122"/>
                </a:solidFill>
                <a:effectLst/>
                <a:latin typeface="Arial" panose="020B0604020202020204" pitchFamily="34" charset="0"/>
                <a:hlinkClick r:id="rId4"/>
              </a:rPr>
              <a:t>[5]</a:t>
            </a:r>
            <a:endParaRPr lang="pt-BR" b="0" i="0" dirty="0">
              <a:solidFill>
                <a:srgbClr val="202122"/>
              </a:solidFill>
              <a:effectLst/>
              <a:latin typeface="Arial" panose="020B0604020202020204" pitchFamily="34" charset="0"/>
            </a:endParaRPr>
          </a:p>
          <a:p>
            <a:pPr algn="l"/>
            <a:r>
              <a:rPr lang="pt-BR" b="0" i="0" dirty="0">
                <a:solidFill>
                  <a:srgbClr val="202122"/>
                </a:solidFill>
                <a:effectLst/>
                <a:latin typeface="Arial" panose="020B0604020202020204" pitchFamily="34" charset="0"/>
              </a:rPr>
              <a:t>Os filmes não estão disponíveis em DVDs para o mercado de massa e, de acordo com o comunicado de imprensa da turnê pelos Estados Unidos de 2010, o ciclo "não está agora nem nunca estará disponível em DVD". </a:t>
            </a:r>
            <a:r>
              <a:rPr lang="pt-BR" b="0" i="0" u="none" strike="noStrike" baseline="30000" dirty="0">
                <a:solidFill>
                  <a:srgbClr val="202122"/>
                </a:solidFill>
                <a:effectLst/>
                <a:latin typeface="Arial" panose="020B0604020202020204" pitchFamily="34" charset="0"/>
                <a:hlinkClick r:id="rId5"/>
              </a:rPr>
              <a:t>[6] </a:t>
            </a:r>
            <a:r>
              <a:rPr lang="pt-BR" b="0" i="0" u="none" strike="noStrike" baseline="30000" dirty="0">
                <a:solidFill>
                  <a:srgbClr val="202122"/>
                </a:solidFill>
                <a:effectLst/>
                <a:latin typeface="Arial" panose="020B0604020202020204" pitchFamily="34" charset="0"/>
                <a:hlinkClick r:id="rId6"/>
              </a:rPr>
              <a:t>[7]</a:t>
            </a:r>
            <a:r>
              <a:rPr lang="pt-BR" b="0" i="0" dirty="0">
                <a:solidFill>
                  <a:srgbClr val="202122"/>
                </a:solidFill>
                <a:effectLst/>
                <a:latin typeface="Arial" panose="020B0604020202020204" pitchFamily="34" charset="0"/>
              </a:rPr>
              <a:t> Os filmes estão disponíveis principalmente em exibições periódicas. </a:t>
            </a:r>
            <a:r>
              <a:rPr lang="pt-BR" b="0" i="0" u="none" strike="noStrike" baseline="30000" dirty="0">
                <a:solidFill>
                  <a:srgbClr val="202122"/>
                </a:solidFill>
                <a:effectLst/>
                <a:latin typeface="Arial" panose="020B0604020202020204" pitchFamily="34" charset="0"/>
                <a:hlinkClick r:id="rId7"/>
              </a:rPr>
              <a:t>[8] </a:t>
            </a:r>
            <a:r>
              <a:rPr lang="pt-BR" b="0" i="0" u="none" strike="noStrike" baseline="30000" dirty="0">
                <a:solidFill>
                  <a:srgbClr val="202122"/>
                </a:solidFill>
                <a:effectLst/>
                <a:latin typeface="Arial" panose="020B0604020202020204" pitchFamily="34" charset="0"/>
                <a:hlinkClick r:id="rId8"/>
              </a:rPr>
              <a:t>[9]</a:t>
            </a:r>
            <a:r>
              <a:rPr lang="pt-BR" b="0" i="0" dirty="0">
                <a:solidFill>
                  <a:srgbClr val="202122"/>
                </a:solidFill>
                <a:effectLst/>
                <a:latin typeface="Arial" panose="020B0604020202020204" pitchFamily="34" charset="0"/>
              </a:rPr>
              <a:t> </a:t>
            </a:r>
            <a:r>
              <a:rPr lang="pt-BR" b="0" i="0" u="none" strike="noStrike" dirty="0">
                <a:solidFill>
                  <a:srgbClr val="202122"/>
                </a:solidFill>
                <a:effectLst/>
                <a:latin typeface="Arial" panose="020B0604020202020204" pitchFamily="34" charset="0"/>
                <a:hlinkClick r:id="rId9" tooltip="Fotos de palmeiras"/>
              </a:rPr>
              <a:t>Palm Pictures</a:t>
            </a:r>
            <a:r>
              <a:rPr lang="pt-BR" b="0" i="0" dirty="0">
                <a:solidFill>
                  <a:srgbClr val="202122"/>
                </a:solidFill>
                <a:effectLst/>
                <a:latin typeface="Arial" panose="020B0604020202020204" pitchFamily="34" charset="0"/>
              </a:rPr>
              <a:t> , a distribuidora, continuou a atender ao pedido de Barney e não disponibilizou a série em DVD, embora tenha havido alguns rumores e anúncios nesse sentido em 2003. </a:t>
            </a:r>
            <a:r>
              <a:rPr lang="pt-BR" b="0" i="0" u="none" strike="noStrike" baseline="30000" dirty="0">
                <a:solidFill>
                  <a:srgbClr val="202122"/>
                </a:solidFill>
                <a:effectLst/>
                <a:latin typeface="Arial" panose="020B0604020202020204" pitchFamily="34" charset="0"/>
                <a:hlinkClick r:id="rId10"/>
              </a:rPr>
              <a:t>[10] </a:t>
            </a:r>
            <a:r>
              <a:rPr lang="pt-BR" b="0" i="0" u="none" strike="noStrike" baseline="30000" dirty="0">
                <a:solidFill>
                  <a:srgbClr val="202122"/>
                </a:solidFill>
                <a:effectLst/>
                <a:latin typeface="Arial" panose="020B0604020202020204" pitchFamily="34" charset="0"/>
                <a:hlinkClick r:id="rId11"/>
              </a:rPr>
              <a:t>[11]</a:t>
            </a:r>
            <a:r>
              <a:rPr lang="pt-BR" b="0" i="0" dirty="0">
                <a:solidFill>
                  <a:srgbClr val="202122"/>
                </a:solidFill>
                <a:effectLst/>
                <a:latin typeface="Arial" panose="020B0604020202020204" pitchFamily="34" charset="0"/>
              </a:rPr>
              <a:t> Apenas um trecho de 31 minutos, a cena Guggenheim de </a:t>
            </a:r>
            <a:r>
              <a:rPr lang="pt-BR" b="0" i="1" dirty="0" err="1">
                <a:solidFill>
                  <a:srgbClr val="202122"/>
                </a:solidFill>
                <a:effectLst/>
                <a:latin typeface="Arial" panose="020B0604020202020204" pitchFamily="34" charset="0"/>
              </a:rPr>
              <a:t>Cremaster</a:t>
            </a:r>
            <a:r>
              <a:rPr lang="pt-BR" b="0" i="1" dirty="0">
                <a:solidFill>
                  <a:srgbClr val="202122"/>
                </a:solidFill>
                <a:effectLst/>
                <a:latin typeface="Arial" panose="020B0604020202020204" pitchFamily="34" charset="0"/>
              </a:rPr>
              <a:t> 3</a:t>
            </a:r>
            <a:r>
              <a:rPr lang="pt-BR" b="0" i="0" dirty="0">
                <a:solidFill>
                  <a:srgbClr val="202122"/>
                </a:solidFill>
                <a:effectLst/>
                <a:latin typeface="Arial" panose="020B0604020202020204" pitchFamily="34" charset="0"/>
              </a:rPr>
              <a:t> intitulada “The </a:t>
            </a:r>
            <a:r>
              <a:rPr lang="pt-BR" b="0" i="0" dirty="0" err="1">
                <a:solidFill>
                  <a:srgbClr val="202122"/>
                </a:solidFill>
                <a:effectLst/>
                <a:latin typeface="Arial" panose="020B0604020202020204" pitchFamily="34" charset="0"/>
              </a:rPr>
              <a:t>Order</a:t>
            </a:r>
            <a:r>
              <a:rPr lang="pt-BR" b="0" i="0" dirty="0">
                <a:solidFill>
                  <a:srgbClr val="202122"/>
                </a:solidFill>
                <a:effectLst/>
                <a:latin typeface="Arial" panose="020B0604020202020204" pitchFamily="34" charset="0"/>
              </a:rPr>
              <a:t>”, foi lançada em DVD para o mercado de massa em 2003.} - Wikipedia</a:t>
            </a:r>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16</a:t>
            </a:fld>
            <a:endParaRPr lang="pt-BR"/>
          </a:p>
        </p:txBody>
      </p:sp>
    </p:spTree>
    <p:extLst>
      <p:ext uri="{BB962C8B-B14F-4D97-AF65-F5344CB8AC3E}">
        <p14:creationId xmlns:p14="http://schemas.microsoft.com/office/powerpoint/2010/main" val="1789045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Peter Greenaway – artista britânico</a:t>
            </a:r>
          </a:p>
          <a:p>
            <a:endParaRPr lang="pt-BR" dirty="0"/>
          </a:p>
          <a:p>
            <a:r>
              <a:rPr lang="pt-BR" dirty="0"/>
              <a:t>Fã de Godard (“como fazer filmes politicamente”).</a:t>
            </a:r>
          </a:p>
          <a:p>
            <a:endParaRPr lang="pt-BR" dirty="0"/>
          </a:p>
          <a:p>
            <a:r>
              <a:rPr lang="pt-BR" b="0" i="0" dirty="0">
                <a:solidFill>
                  <a:srgbClr val="0D0D0D"/>
                </a:solidFill>
                <a:effectLst/>
                <a:latin typeface="ui-sans-serif"/>
              </a:rPr>
              <a:t>{"</a:t>
            </a:r>
            <a:r>
              <a:rPr lang="pt-BR" b="0" i="0" dirty="0" err="1">
                <a:solidFill>
                  <a:srgbClr val="0D0D0D"/>
                </a:solidFill>
                <a:effectLst/>
                <a:latin typeface="ui-sans-serif"/>
              </a:rPr>
              <a:t>Writing</a:t>
            </a:r>
            <a:r>
              <a:rPr lang="pt-BR" b="0" i="0" dirty="0">
                <a:solidFill>
                  <a:srgbClr val="0D0D0D"/>
                </a:solidFill>
                <a:effectLst/>
                <a:latin typeface="ui-sans-serif"/>
              </a:rPr>
              <a:t> </a:t>
            </a:r>
            <a:r>
              <a:rPr lang="pt-BR" b="0" i="0" dirty="0" err="1">
                <a:solidFill>
                  <a:srgbClr val="0D0D0D"/>
                </a:solidFill>
                <a:effectLst/>
                <a:latin typeface="ui-sans-serif"/>
              </a:rPr>
              <a:t>on</a:t>
            </a:r>
            <a:r>
              <a:rPr lang="pt-BR" b="0" i="0" dirty="0">
                <a:solidFill>
                  <a:srgbClr val="0D0D0D"/>
                </a:solidFill>
                <a:effectLst/>
                <a:latin typeface="ui-sans-serif"/>
              </a:rPr>
              <a:t> </a:t>
            </a:r>
            <a:r>
              <a:rPr lang="pt-BR" b="0" i="0" dirty="0" err="1">
                <a:solidFill>
                  <a:srgbClr val="0D0D0D"/>
                </a:solidFill>
                <a:effectLst/>
                <a:latin typeface="ui-sans-serif"/>
              </a:rPr>
              <a:t>Water</a:t>
            </a:r>
            <a:r>
              <a:rPr lang="pt-BR" b="0" i="0" dirty="0">
                <a:solidFill>
                  <a:srgbClr val="0D0D0D"/>
                </a:solidFill>
                <a:effectLst/>
                <a:latin typeface="ui-sans-serif"/>
              </a:rPr>
              <a:t>" é uma obra </a:t>
            </a:r>
            <a:r>
              <a:rPr lang="pt-BR" b="0" i="0" dirty="0" err="1">
                <a:solidFill>
                  <a:srgbClr val="0D0D0D"/>
                </a:solidFill>
                <a:effectLst/>
                <a:latin typeface="ui-sans-serif"/>
              </a:rPr>
              <a:t>transmidia</a:t>
            </a:r>
            <a:r>
              <a:rPr lang="pt-BR" b="0" i="0" dirty="0">
                <a:solidFill>
                  <a:srgbClr val="0D0D0D"/>
                </a:solidFill>
                <a:effectLst/>
                <a:latin typeface="ui-sans-serif"/>
              </a:rPr>
              <a:t> do cineasta e artista britânico Peter Greenaway, conhecida por sua exploração estética da linguagem e da natureza efêmera da comunicação. Este projeto combina filme, performance ao vivo, música, texto projetado e instalação visual para criar uma experiência imersiva que reflete sobre a fugacidade das palavras e a transitoriedade da escrita, semelhante à escrita na água que desaparece instantaneamente. Greenaway, reconhecido por seu estilo visualmente rico e narrativas complexas, utiliza esta obra para desafiar as convenções da narrativa tradicional e explorar a interseção entre imagem, som e texto, convidando o público a refletir sobre a impermanência e a materialidade da linguagem.} - </a:t>
            </a:r>
            <a:r>
              <a:rPr lang="pt-BR" b="0" i="0" dirty="0" err="1">
                <a:solidFill>
                  <a:srgbClr val="0D0D0D"/>
                </a:solidFill>
                <a:effectLst/>
                <a:latin typeface="ui-sans-serif"/>
              </a:rPr>
              <a:t>chatpt</a:t>
            </a:r>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17</a:t>
            </a:fld>
            <a:endParaRPr lang="pt-BR"/>
          </a:p>
        </p:txBody>
      </p:sp>
    </p:spTree>
    <p:extLst>
      <p:ext uri="{BB962C8B-B14F-4D97-AF65-F5344CB8AC3E}">
        <p14:creationId xmlns:p14="http://schemas.microsoft.com/office/powerpoint/2010/main" val="971964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i="0" dirty="0">
                <a:solidFill>
                  <a:srgbClr val="0D0D0D"/>
                </a:solidFill>
                <a:effectLst/>
                <a:latin typeface="ui-sans-serif"/>
              </a:rPr>
              <a:t>{"Corpo </a:t>
            </a:r>
            <a:r>
              <a:rPr lang="pt-BR" b="0" i="0" dirty="0" err="1">
                <a:solidFill>
                  <a:srgbClr val="0D0D0D"/>
                </a:solidFill>
                <a:effectLst/>
                <a:latin typeface="ui-sans-serif"/>
              </a:rPr>
              <a:t>Cinesis</a:t>
            </a:r>
            <a:r>
              <a:rPr lang="pt-BR" b="0" i="0" dirty="0">
                <a:solidFill>
                  <a:srgbClr val="0D0D0D"/>
                </a:solidFill>
                <a:effectLst/>
                <a:latin typeface="ui-sans-serif"/>
              </a:rPr>
              <a:t>" é uma obra do artista e pesquisador brasileiro Almir Almas, que explora a interseção entre o corpo humano e a tecnologia digital através da arte interativa e performativa. A obra investiga como os movimentos do corpo podem ser capturados, analisados e transformados em linguagem digital, criando novas formas de expressão artística. Utilizando sensores de movimento e softwares de processamento de imagem, "Corpo </a:t>
            </a:r>
            <a:r>
              <a:rPr lang="pt-BR" b="0" i="0" dirty="0" err="1">
                <a:solidFill>
                  <a:srgbClr val="0D0D0D"/>
                </a:solidFill>
                <a:effectLst/>
                <a:latin typeface="ui-sans-serif"/>
              </a:rPr>
              <a:t>Cinesis</a:t>
            </a:r>
            <a:r>
              <a:rPr lang="pt-BR" b="0" i="0" dirty="0">
                <a:solidFill>
                  <a:srgbClr val="0D0D0D"/>
                </a:solidFill>
                <a:effectLst/>
                <a:latin typeface="ui-sans-serif"/>
              </a:rPr>
              <a:t>" transforma gestos corporais em visuais e sonoros, permitindo que os participantes experimentem uma fusão entre corpo e máquina. Esta obra não só destaca a relação entre corpo e tecnologia, mas também questiona as fronteiras entre o físico e o virtual, promovendo uma reflexão sobre a identidade e a presença no contexto digital.} - </a:t>
            </a:r>
            <a:r>
              <a:rPr lang="pt-BR" b="0" i="0" dirty="0" err="1">
                <a:solidFill>
                  <a:srgbClr val="0D0D0D"/>
                </a:solidFill>
                <a:effectLst/>
                <a:latin typeface="ui-sans-serif"/>
              </a:rPr>
              <a:t>chatpt</a:t>
            </a:r>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18</a:t>
            </a:fld>
            <a:endParaRPr lang="pt-BR"/>
          </a:p>
        </p:txBody>
      </p:sp>
    </p:spTree>
    <p:extLst>
      <p:ext uri="{BB962C8B-B14F-4D97-AF65-F5344CB8AC3E}">
        <p14:creationId xmlns:p14="http://schemas.microsoft.com/office/powerpoint/2010/main" val="655268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19</a:t>
            </a:fld>
            <a:endParaRPr lang="pt-BR"/>
          </a:p>
        </p:txBody>
      </p:sp>
    </p:spTree>
    <p:extLst>
      <p:ext uri="{BB962C8B-B14F-4D97-AF65-F5344CB8AC3E}">
        <p14:creationId xmlns:p14="http://schemas.microsoft.com/office/powerpoint/2010/main" val="2040912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Professora de literatura do Instituto de Tecnologia da Georgia – Foi pesquisadora do Centro de Iniciativas de computação educacional do MIT (instituto de tecnologia de </a:t>
            </a:r>
            <a:r>
              <a:rPr lang="pt-BR" dirty="0" err="1"/>
              <a:t>massachusets</a:t>
            </a:r>
            <a:r>
              <a:rPr lang="pt-BR" dirty="0"/>
              <a:t> – desde os anos 1970 lidera projetos de design interativo. </a:t>
            </a:r>
          </a:p>
          <a:p>
            <a:endParaRPr lang="pt-BR" dirty="0"/>
          </a:p>
          <a:p>
            <a:endParaRPr lang="pt-BR" dirty="0"/>
          </a:p>
          <a:p>
            <a:r>
              <a:rPr lang="pt-BR" dirty="0"/>
              <a:t>Escreveu o manual “inventando o meio” e ministra o curso “ficção eletrônica”</a:t>
            </a:r>
          </a:p>
          <a:p>
            <a:endParaRPr lang="pt-BR" dirty="0"/>
          </a:p>
          <a:p>
            <a:r>
              <a:rPr lang="pt-BR" dirty="0"/>
              <a:t>Evita o uso do termo “não linear” – prefere dizer “</a:t>
            </a:r>
            <a:r>
              <a:rPr lang="pt-BR" dirty="0" err="1"/>
              <a:t>multissequencial</a:t>
            </a:r>
            <a:r>
              <a:rPr lang="pt-BR" dirty="0"/>
              <a:t>”.</a:t>
            </a:r>
          </a:p>
          <a:p>
            <a:endParaRPr lang="pt-BR" dirty="0"/>
          </a:p>
          <a:p>
            <a:pPr algn="l"/>
            <a:r>
              <a:rPr lang="pt-BR" dirty="0"/>
              <a:t>“minha experiencia com computação na área de humanidades convenceu-me de que certas modalidades de conhecimento podem ser melhor representadas em formatos digitais do que seriam na forma impressa” (p.10) – esse pensamento aliado à perspectiva de narrativas não sequenciais podem ser vistas como o embrião do conceito de Transmídia. “</a:t>
            </a:r>
            <a:r>
              <a:rPr lang="pt-BR" sz="1800" b="0" i="0" u="none" strike="noStrike" baseline="0" dirty="0">
                <a:latin typeface="Arial" panose="020B0604020202020204" pitchFamily="34" charset="0"/>
              </a:rPr>
              <a:t>Podemos vir a pensar no </a:t>
            </a:r>
            <a:r>
              <a:rPr lang="pt-BR" sz="1800" b="0" i="0" u="none" strike="noStrike" baseline="0" dirty="0" err="1">
                <a:latin typeface="Arial" panose="020B0604020202020204" pitchFamily="34" charset="0"/>
              </a:rPr>
              <a:t>ciberdrama</a:t>
            </a:r>
            <a:r>
              <a:rPr lang="pt-BR" sz="1800" b="0" i="0" u="none" strike="noStrike" baseline="0" dirty="0">
                <a:latin typeface="Arial" panose="020B0604020202020204" pitchFamily="34" charset="0"/>
              </a:rPr>
              <a:t>, em todas as suas variações, como uma forma de arte essencialmente colaborativa” (p.129)</a:t>
            </a:r>
            <a:endParaRPr lang="pt-BR" dirty="0"/>
          </a:p>
          <a:p>
            <a:endParaRPr lang="pt-BR" dirty="0"/>
          </a:p>
          <a:p>
            <a:r>
              <a:rPr lang="pt-BR" dirty="0"/>
              <a:t>“seremos capazes de imaginar um </a:t>
            </a:r>
            <a:r>
              <a:rPr lang="pt-BR" dirty="0" err="1"/>
              <a:t>ciberdrama</a:t>
            </a:r>
            <a:r>
              <a:rPr lang="pt-BR" dirty="0"/>
              <a:t> que se desenvolva para além dos prazeres de um entretenimento cativante, alcançando a força e a originalidade que associamos à arte?” (p.127) – hierarquia dos meios de expressão – quem se beneficia desse discurso? Os computadores e a internet democratizaram os meios de produção e distribuição de produtos audiovisuais. Quem tem propagado o discurso de que essa é uma arte menor?</a:t>
            </a:r>
          </a:p>
          <a:p>
            <a:endParaRPr lang="pt-BR" dirty="0"/>
          </a:p>
          <a:p>
            <a:endParaRPr lang="pt-BR" dirty="0"/>
          </a:p>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2</a:t>
            </a:fld>
            <a:endParaRPr lang="pt-BR"/>
          </a:p>
        </p:txBody>
      </p:sp>
    </p:spTree>
    <p:extLst>
      <p:ext uri="{BB962C8B-B14F-4D97-AF65-F5344CB8AC3E}">
        <p14:creationId xmlns:p14="http://schemas.microsoft.com/office/powerpoint/2010/main" val="2523008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sz="1800" b="0" i="0" u="none" strike="noStrike" baseline="0" dirty="0">
                <a:latin typeface="Arial" panose="020B0604020202020204" pitchFamily="34" charset="0"/>
              </a:rPr>
              <a:t>GINGA MIDDLEWARE </a:t>
            </a:r>
            <a:r>
              <a:rPr lang="pt-BR" sz="1800" b="0" i="0" u="none" strike="noStrike" baseline="0" dirty="0">
                <a:latin typeface="ArialMT"/>
              </a:rPr>
              <a:t>–</a:t>
            </a:r>
            <a:r>
              <a:rPr lang="pt-BR" sz="1800" b="0" i="0" u="none" strike="noStrike" baseline="0" dirty="0">
                <a:latin typeface="Arial" panose="020B0604020202020204" pitchFamily="34" charset="0"/>
              </a:rPr>
              <a:t>programa desenvolvido como parte do padrão brasileiro para televisão digital e que está disponível gratuitamente para fabricantes de equipamentos de TV digital e desenvolvedores de aplicativos interativos.</a:t>
            </a:r>
          </a:p>
          <a:p>
            <a:pPr algn="l"/>
            <a:endParaRPr lang="pt-BR" sz="1800" b="0" i="0" u="none" strike="noStrike" baseline="0" dirty="0">
              <a:latin typeface="Arial" panose="020B0604020202020204" pitchFamily="34" charset="0"/>
            </a:endParaRPr>
          </a:p>
          <a:p>
            <a:pPr algn="l"/>
            <a:r>
              <a:rPr lang="pt-BR" b="0" i="0" dirty="0">
                <a:solidFill>
                  <a:srgbClr val="0D0D0D"/>
                </a:solidFill>
                <a:effectLst/>
                <a:latin typeface="ui-sans-serif"/>
              </a:rPr>
              <a:t>O Ginga é o middleware do Sistema Brasileiro de TV Digital (SBTVD) que facilita a interatividade e a entrega de conteúdo multimídia na televisão digital. Ele opera como uma camada de software que atua entre o hardware da TV e as aplicações interativas, permitindo a execução de conteúdos multimídia e serviços interativos. O Ginga é composto por dois principais subsistemas: Ginga-NCL, que utiliza a linguagem declarativa NCL (</a:t>
            </a:r>
            <a:r>
              <a:rPr lang="pt-BR" b="0" i="0" dirty="0" err="1">
                <a:solidFill>
                  <a:srgbClr val="0D0D0D"/>
                </a:solidFill>
                <a:effectLst/>
                <a:latin typeface="ui-sans-serif"/>
              </a:rPr>
              <a:t>Nested</a:t>
            </a:r>
            <a:r>
              <a:rPr lang="pt-BR" b="0" i="0" dirty="0">
                <a:solidFill>
                  <a:srgbClr val="0D0D0D"/>
                </a:solidFill>
                <a:effectLst/>
                <a:latin typeface="ui-sans-serif"/>
              </a:rPr>
              <a:t> </a:t>
            </a:r>
            <a:r>
              <a:rPr lang="pt-BR" b="0" i="0" dirty="0" err="1">
                <a:solidFill>
                  <a:srgbClr val="0D0D0D"/>
                </a:solidFill>
                <a:effectLst/>
                <a:latin typeface="ui-sans-serif"/>
              </a:rPr>
              <a:t>Context</a:t>
            </a:r>
            <a:r>
              <a:rPr lang="pt-BR" b="0" i="0" dirty="0">
                <a:solidFill>
                  <a:srgbClr val="0D0D0D"/>
                </a:solidFill>
                <a:effectLst/>
                <a:latin typeface="ui-sans-serif"/>
              </a:rPr>
              <a:t> </a:t>
            </a:r>
            <a:r>
              <a:rPr lang="pt-BR" b="0" i="0" dirty="0" err="1">
                <a:solidFill>
                  <a:srgbClr val="0D0D0D"/>
                </a:solidFill>
                <a:effectLst/>
                <a:latin typeface="ui-sans-serif"/>
              </a:rPr>
              <a:t>Language</a:t>
            </a:r>
            <a:r>
              <a:rPr lang="pt-BR" b="0" i="0" dirty="0">
                <a:solidFill>
                  <a:srgbClr val="0D0D0D"/>
                </a:solidFill>
                <a:effectLst/>
                <a:latin typeface="ui-sans-serif"/>
              </a:rPr>
              <a:t>) para definir a apresentação e o comportamento de documentos multimídia, e Ginga-J, que suporta a execução de aplicativos Java (</a:t>
            </a:r>
            <a:r>
              <a:rPr lang="pt-BR" b="0" i="0" dirty="0" err="1">
                <a:solidFill>
                  <a:srgbClr val="0D0D0D"/>
                </a:solidFill>
                <a:effectLst/>
                <a:latin typeface="ui-sans-serif"/>
              </a:rPr>
              <a:t>Xlets</a:t>
            </a:r>
            <a:r>
              <a:rPr lang="pt-BR" b="0" i="0" dirty="0">
                <a:solidFill>
                  <a:srgbClr val="0D0D0D"/>
                </a:solidFill>
                <a:effectLst/>
                <a:latin typeface="ui-sans-serif"/>
              </a:rPr>
              <a:t>) para TV digital. O Ginga-NCL também integra a linguagem de script Lua para criar interações mais complexas. Juntos, esses componentes permitem que o Ginga gerencie e sincronize diferentes tipos de conteúdo e interações, proporcionando uma experiência de TV digital enriquecida e interativa.</a:t>
            </a:r>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20</a:t>
            </a:fld>
            <a:endParaRPr lang="pt-BR"/>
          </a:p>
        </p:txBody>
      </p:sp>
    </p:spTree>
    <p:extLst>
      <p:ext uri="{BB962C8B-B14F-4D97-AF65-F5344CB8AC3E}">
        <p14:creationId xmlns:p14="http://schemas.microsoft.com/office/powerpoint/2010/main" val="1676120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0" i="0" dirty="0">
                <a:solidFill>
                  <a:srgbClr val="7A7A7A"/>
                </a:solidFill>
                <a:effectLst/>
                <a:latin typeface="Menlo"/>
              </a:rPr>
              <a:t>Criado em 2016, o </a:t>
            </a:r>
            <a:r>
              <a:rPr lang="pt-BR" b="0" i="0" dirty="0" err="1">
                <a:solidFill>
                  <a:srgbClr val="7A7A7A"/>
                </a:solidFill>
                <a:effectLst/>
                <a:latin typeface="Menlo"/>
              </a:rPr>
              <a:t>LabArteMídia</a:t>
            </a:r>
            <a:r>
              <a:rPr lang="pt-BR" b="0" i="0" dirty="0">
                <a:solidFill>
                  <a:srgbClr val="7A7A7A"/>
                </a:solidFill>
                <a:effectLst/>
                <a:latin typeface="Menlo"/>
              </a:rPr>
              <a:t> pesquisa os recursos e o potencial experimental de sistemas computacionais na criação de conteúdos audiovisuais digitais em interatividade e convergência entre telas, </a:t>
            </a:r>
            <a:r>
              <a:rPr lang="pt-BR" b="0" i="0" dirty="0" err="1">
                <a:solidFill>
                  <a:srgbClr val="7A7A7A"/>
                </a:solidFill>
                <a:effectLst/>
                <a:latin typeface="Menlo"/>
              </a:rPr>
              <a:t>multiplaformas</a:t>
            </a:r>
            <a:r>
              <a:rPr lang="pt-BR" b="0" i="0" dirty="0">
                <a:solidFill>
                  <a:srgbClr val="7A7A7A"/>
                </a:solidFill>
                <a:effectLst/>
                <a:latin typeface="Menlo"/>
              </a:rPr>
              <a:t> e ambientes X-Reality. As investigações de pós-doutoramento, doutoramento, mestrado e iniciação científica desenvolvidas no laboratório conectam o amplo aparato conceitual em torno do cinema expandido com experimentações linguísticas e de inovação tecnológica, criação artística e atividades de extensão e divulgação.</a:t>
            </a:r>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21</a:t>
            </a:fld>
            <a:endParaRPr lang="pt-BR"/>
          </a:p>
        </p:txBody>
      </p:sp>
    </p:spTree>
    <p:extLst>
      <p:ext uri="{BB962C8B-B14F-4D97-AF65-F5344CB8AC3E}">
        <p14:creationId xmlns:p14="http://schemas.microsoft.com/office/powerpoint/2010/main" val="154294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sz="1800" b="0" i="0" u="none" strike="noStrike" baseline="0" dirty="0">
                <a:latin typeface="Arial" panose="020B0604020202020204" pitchFamily="34" charset="0"/>
              </a:rPr>
              <a:t>Noções de elaboração de roteiro planificado para obra interativa </a:t>
            </a:r>
            <a:r>
              <a:rPr lang="pt-BR" sz="1800" b="0" i="0" u="none" strike="noStrike" baseline="0" dirty="0">
                <a:latin typeface="ArialMT"/>
              </a:rPr>
              <a:t>– </a:t>
            </a:r>
            <a:r>
              <a:rPr lang="pt-BR" sz="1800" b="0" i="0" u="none" strike="noStrike" baseline="0" dirty="0">
                <a:latin typeface="Arial" panose="020B0604020202020204" pitchFamily="34" charset="0"/>
              </a:rPr>
              <a:t>Forma de interação humano-máquina </a:t>
            </a:r>
            <a:r>
              <a:rPr lang="pt-BR" sz="1800" b="0" i="0" u="none" strike="noStrike" baseline="0" dirty="0">
                <a:latin typeface="ArialMT"/>
              </a:rPr>
              <a:t>– </a:t>
            </a:r>
            <a:r>
              <a:rPr lang="pt-BR" sz="1800" b="0" i="0" u="none" strike="noStrike" baseline="0" dirty="0">
                <a:latin typeface="Arial" panose="020B0604020202020204" pitchFamily="34" charset="0"/>
              </a:rPr>
              <a:t>Interface - Zona de contato da interação - Interação com a informação - Autoria: artista, técnicos, parceiros </a:t>
            </a:r>
            <a:r>
              <a:rPr lang="pt-BR" sz="1800" b="0" i="0" u="none" strike="noStrike" baseline="0" dirty="0">
                <a:latin typeface="ArialMT"/>
              </a:rPr>
              <a:t>– </a:t>
            </a:r>
            <a:r>
              <a:rPr lang="pt-BR" sz="1800" b="0" i="0" u="none" strike="noStrike" baseline="0" dirty="0">
                <a:latin typeface="Arial" panose="020B0604020202020204" pitchFamily="34" charset="0"/>
              </a:rPr>
              <a:t>Narrativa </a:t>
            </a:r>
            <a:r>
              <a:rPr lang="pt-BR" sz="1800" b="0" i="0" u="none" strike="noStrike" baseline="0" dirty="0">
                <a:latin typeface="ArialMT"/>
              </a:rPr>
              <a:t>– </a:t>
            </a:r>
            <a:r>
              <a:rPr lang="pt-BR" sz="1800" b="0" i="0" u="none" strike="noStrike" baseline="0" dirty="0">
                <a:latin typeface="Arial" panose="020B0604020202020204" pitchFamily="34" charset="0"/>
              </a:rPr>
              <a:t>Imagem </a:t>
            </a:r>
            <a:r>
              <a:rPr lang="pt-BR" sz="1800" b="0" i="0" u="none" strike="noStrike" baseline="0" dirty="0">
                <a:latin typeface="ArialMT"/>
              </a:rPr>
              <a:t>– </a:t>
            </a:r>
            <a:r>
              <a:rPr lang="pt-BR" sz="1800" b="0" i="0" u="none" strike="noStrike" baseline="0" dirty="0">
                <a:latin typeface="Arial" panose="020B0604020202020204" pitchFamily="34" charset="0"/>
              </a:rPr>
              <a:t>Som </a:t>
            </a:r>
            <a:r>
              <a:rPr lang="pt-BR" sz="1800" b="0" i="0" u="none" strike="noStrike" baseline="0" dirty="0">
                <a:latin typeface="ArialMT"/>
              </a:rPr>
              <a:t>– </a:t>
            </a:r>
            <a:r>
              <a:rPr lang="pt-BR" sz="1800" b="0" i="0" u="none" strike="noStrike" baseline="0" dirty="0">
                <a:latin typeface="Arial" panose="020B0604020202020204" pitchFamily="34" charset="0"/>
              </a:rPr>
              <a:t>Dados </a:t>
            </a:r>
            <a:r>
              <a:rPr lang="pt-BR" sz="1800" b="0" i="0" u="none" strike="noStrike" baseline="0" dirty="0">
                <a:latin typeface="ArialMT"/>
              </a:rPr>
              <a:t>– </a:t>
            </a:r>
            <a:r>
              <a:rPr lang="pt-BR" sz="1800" b="0" i="0" u="none" strike="noStrike" baseline="0" dirty="0">
                <a:latin typeface="Arial" panose="020B0604020202020204" pitchFamily="34" charset="0"/>
              </a:rPr>
              <a:t>Ações - Não-linearidade </a:t>
            </a:r>
            <a:r>
              <a:rPr lang="pt-BR" sz="1800" b="0" i="0" u="none" strike="noStrike" baseline="0" dirty="0">
                <a:latin typeface="ArialMT"/>
              </a:rPr>
              <a:t>– </a:t>
            </a:r>
            <a:r>
              <a:rPr lang="pt-BR" sz="1800" b="0" i="0" u="none" strike="noStrike" baseline="0" dirty="0">
                <a:latin typeface="Arial" panose="020B0604020202020204" pitchFamily="34" charset="0"/>
              </a:rPr>
              <a:t>Personagens </a:t>
            </a:r>
            <a:r>
              <a:rPr lang="pt-BR" sz="1800" b="0" i="0" u="none" strike="noStrike" baseline="0" dirty="0">
                <a:latin typeface="ArialMT"/>
              </a:rPr>
              <a:t>– </a:t>
            </a:r>
            <a:r>
              <a:rPr lang="pt-BR" sz="1800" b="0" i="0" u="none" strike="noStrike" baseline="0" dirty="0">
                <a:latin typeface="Arial" panose="020B0604020202020204" pitchFamily="34" charset="0"/>
              </a:rPr>
              <a:t>Fluxograma </a:t>
            </a:r>
            <a:r>
              <a:rPr lang="pt-BR" sz="1800" b="0" i="0" u="none" strike="noStrike" baseline="0" dirty="0">
                <a:latin typeface="ArialMT"/>
              </a:rPr>
              <a:t>– </a:t>
            </a:r>
            <a:r>
              <a:rPr lang="pt-BR" sz="1800" b="0" i="0" u="none" strike="noStrike" baseline="0" dirty="0">
                <a:latin typeface="Arial" panose="020B0604020202020204" pitchFamily="34" charset="0"/>
              </a:rPr>
              <a:t>Pontos de links </a:t>
            </a:r>
            <a:r>
              <a:rPr lang="pt-BR" sz="1800" b="0" i="0" u="none" strike="noStrike" baseline="0" dirty="0">
                <a:latin typeface="ArialMT"/>
              </a:rPr>
              <a:t>– </a:t>
            </a:r>
            <a:r>
              <a:rPr lang="pt-BR" sz="1800" b="0" i="0" u="none" strike="noStrike" baseline="0" dirty="0">
                <a:latin typeface="Arial" panose="020B0604020202020204" pitchFamily="34" charset="0"/>
              </a:rPr>
              <a:t>Informações ao usuário </a:t>
            </a:r>
            <a:r>
              <a:rPr lang="pt-BR" sz="1800" b="0" i="0" u="none" strike="noStrike" baseline="0" dirty="0">
                <a:latin typeface="ArialMT"/>
              </a:rPr>
              <a:t>– </a:t>
            </a:r>
            <a:r>
              <a:rPr lang="pt-BR" sz="1800" b="0" i="0" u="none" strike="noStrike" baseline="0" dirty="0">
                <a:latin typeface="Arial" panose="020B0604020202020204" pitchFamily="34" charset="0"/>
              </a:rPr>
              <a:t>etc.</a:t>
            </a:r>
          </a:p>
          <a:p>
            <a:pPr algn="l"/>
            <a:endParaRPr lang="pt-BR" sz="1800" b="0" i="0" u="none" strike="noStrike" baseline="0" dirty="0">
              <a:latin typeface="Arial" panose="020B0604020202020204" pitchFamily="34" charset="0"/>
            </a:endParaRPr>
          </a:p>
          <a:p>
            <a:pPr algn="l"/>
            <a:r>
              <a:rPr lang="pt-BR" sz="1800" b="0" i="0" u="none" strike="noStrike" baseline="0" dirty="0">
                <a:latin typeface="Arial" panose="020B0604020202020204" pitchFamily="34" charset="0"/>
              </a:rPr>
              <a:t>Apresentar como exemplo </a:t>
            </a:r>
            <a:r>
              <a:rPr lang="pt-BR" sz="1800" b="1" i="0" u="none" strike="noStrike" baseline="0" dirty="0">
                <a:latin typeface="Arial" panose="020B0604020202020204" pitchFamily="34" charset="0"/>
              </a:rPr>
              <a:t>Elise - um jogo de vida ou de morte</a:t>
            </a:r>
            <a:endParaRPr lang="pt-BR" b="1"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22</a:t>
            </a:fld>
            <a:endParaRPr lang="pt-BR"/>
          </a:p>
        </p:txBody>
      </p:sp>
    </p:spTree>
    <p:extLst>
      <p:ext uri="{BB962C8B-B14F-4D97-AF65-F5344CB8AC3E}">
        <p14:creationId xmlns:p14="http://schemas.microsoft.com/office/powerpoint/2010/main" val="419084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Necessidade de desenvolver um olhar crítico – não aceitem nada como verdade pura</a:t>
            </a:r>
          </a:p>
          <a:p>
            <a:endParaRPr lang="pt-BR" dirty="0"/>
          </a:p>
          <a:p>
            <a:r>
              <a:rPr lang="pt-BR" dirty="0"/>
              <a:t>Possibilidade do uso de novas linguagens (tecnológicas) para construir novas narrativas. </a:t>
            </a:r>
          </a:p>
          <a:p>
            <a:endParaRPr lang="pt-BR"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Murray defende o computador como meio expressivo semelhante à câmera cinematográfica. “a invenção de um novo meio de expressão significa um aumento em nossa habilidade de criar histórias.” (p.5)</a:t>
            </a:r>
          </a:p>
          <a:p>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3</a:t>
            </a:fld>
            <a:endParaRPr lang="pt-BR"/>
          </a:p>
        </p:txBody>
      </p:sp>
    </p:spTree>
    <p:extLst>
      <p:ext uri="{BB962C8B-B14F-4D97-AF65-F5344CB8AC3E}">
        <p14:creationId xmlns:p14="http://schemas.microsoft.com/office/powerpoint/2010/main" val="2034629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a:t>
            </a:r>
            <a:r>
              <a:rPr lang="pt-BR" dirty="0" err="1"/>
              <a:t>holodeck</a:t>
            </a:r>
            <a:r>
              <a:rPr lang="pt-BR" dirty="0"/>
              <a:t> é uma espécie de ensaio ficcional para o que </a:t>
            </a:r>
            <a:r>
              <a:rPr lang="pt-BR" dirty="0" err="1"/>
              <a:t>hj</a:t>
            </a:r>
            <a:r>
              <a:rPr lang="pt-BR" dirty="0"/>
              <a:t> é o </a:t>
            </a:r>
            <a:r>
              <a:rPr lang="pt-BR" dirty="0" err="1"/>
              <a:t>metaverso</a:t>
            </a:r>
            <a:endParaRPr lang="pt-BR" dirty="0"/>
          </a:p>
          <a:p>
            <a:r>
              <a:rPr lang="pt-BR" dirty="0"/>
              <a:t>Tem origem na série </a:t>
            </a:r>
            <a:r>
              <a:rPr lang="pt-BR" dirty="0" err="1"/>
              <a:t>startreck</a:t>
            </a:r>
            <a:r>
              <a:rPr lang="pt-BR" dirty="0"/>
              <a:t> (1968) -  (aparece pela primeira vez em 1972, não na serie oficial, mas na versão animada – realizada a partir dos roteiros que eram impossíveis serem filmados, por falta de tecnologia na época) – isso já é Transmídia.</a:t>
            </a:r>
          </a:p>
          <a:p>
            <a:endParaRPr lang="pt-BR" dirty="0"/>
          </a:p>
          <a:p>
            <a:r>
              <a:rPr lang="pt-BR" dirty="0"/>
              <a:t>“ao tentar imaginar Hamlet no </a:t>
            </a:r>
            <a:r>
              <a:rPr lang="pt-BR" dirty="0" err="1"/>
              <a:t>holodeck</a:t>
            </a:r>
            <a:r>
              <a:rPr lang="pt-BR" dirty="0"/>
              <a:t>, não estou questionando se é possível traduzir uma determinada peça de Shakespeare para um outro formato. Estou indagando se podemos ter a esperança de capturar, num </a:t>
            </a:r>
            <a:r>
              <a:rPr lang="pt-BR" dirty="0" err="1"/>
              <a:t>ciberdrama</a:t>
            </a:r>
            <a:r>
              <a:rPr lang="pt-BR" dirty="0"/>
              <a:t>, algo tão verdadeiro para a condição humana, e tão belamente expresso quanto a vida que </a:t>
            </a:r>
            <a:r>
              <a:rPr lang="pt-BR" dirty="0" err="1"/>
              <a:t>Shakspeare</a:t>
            </a:r>
            <a:r>
              <a:rPr lang="pt-BR" dirty="0"/>
              <a:t> capturou no palco </a:t>
            </a:r>
            <a:r>
              <a:rPr lang="pt-BR" dirty="0" err="1"/>
              <a:t>eisabetano</a:t>
            </a:r>
            <a:r>
              <a:rPr lang="pt-BR" dirty="0"/>
              <a:t>.</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4</a:t>
            </a:fld>
            <a:endParaRPr lang="pt-BR"/>
          </a:p>
        </p:txBody>
      </p:sp>
    </p:spTree>
    <p:extLst>
      <p:ext uri="{BB962C8B-B14F-4D97-AF65-F5344CB8AC3E}">
        <p14:creationId xmlns:p14="http://schemas.microsoft.com/office/powerpoint/2010/main" val="346786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Dilema é uma obra Transmídia – apresenta o filme imersivo em duas versões simultâneas+ a biografia da personagem Antônia (a primeira prefeita negra e lésbica de São Paulo) + livro teórico de ressonâncias entre a obra e conceitos filosóficos + livro de bastidores (operações poéticas) </a:t>
            </a:r>
          </a:p>
          <a:p>
            <a:endParaRPr lang="pt-BR" dirty="0"/>
          </a:p>
          <a:p>
            <a:r>
              <a:rPr lang="pt-BR" dirty="0"/>
              <a:t>Murray aponta que o público apresenta certa resistência em lidar com múltiplas versões – muitas vezes se sentem mais enganados que intrigados – para autora precisamos compreender as simulações como interpretações do mundo – tarefa relativamente simples diante da fluidez pós moderna.</a:t>
            </a:r>
          </a:p>
          <a:p>
            <a:endParaRPr lang="pt-BR" dirty="0"/>
          </a:p>
          <a:p>
            <a:pPr algn="l"/>
            <a:r>
              <a:rPr lang="pt-BR" dirty="0"/>
              <a:t>“</a:t>
            </a:r>
            <a:r>
              <a:rPr lang="pt-BR" sz="1800" b="0" i="0" u="none" strike="noStrike" baseline="0" dirty="0">
                <a:latin typeface="Arial" panose="020B0604020202020204" pitchFamily="34" charset="0"/>
              </a:rPr>
              <a:t>o autor procedimental é capaz de modelar uma justaposição ou um ponto de ramificação tão habilmente quanto um autor tradicional dá forma a uma fala numa peça”</a:t>
            </a:r>
          </a:p>
          <a:p>
            <a:pPr algn="l"/>
            <a:r>
              <a:rPr lang="pt-BR" sz="1800" b="0" i="0" u="none" strike="noStrike" baseline="0" dirty="0">
                <a:latin typeface="Arial" panose="020B0604020202020204" pitchFamily="34" charset="0"/>
              </a:rPr>
              <a:t>“As plateias aceitarão o exercício da agência como parte da experiência estética”</a:t>
            </a:r>
          </a:p>
          <a:p>
            <a:pPr algn="l"/>
            <a:endParaRPr lang="pt-BR" sz="1800" b="0" i="0" u="none" strike="noStrike" baseline="0" dirty="0">
              <a:latin typeface="Arial" panose="020B0604020202020204" pitchFamily="34" charset="0"/>
            </a:endParaRPr>
          </a:p>
          <a:p>
            <a:pPr algn="l"/>
            <a:endParaRPr lang="pt-BR" dirty="0"/>
          </a:p>
          <a:p>
            <a:endParaRPr lang="pt-BR" dirty="0"/>
          </a:p>
          <a:p>
            <a:endParaRPr lang="pt-BR" dirty="0"/>
          </a:p>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5</a:t>
            </a:fld>
            <a:endParaRPr lang="pt-BR"/>
          </a:p>
        </p:txBody>
      </p:sp>
    </p:spTree>
    <p:extLst>
      <p:ext uri="{BB962C8B-B14F-4D97-AF65-F5344CB8AC3E}">
        <p14:creationId xmlns:p14="http://schemas.microsoft.com/office/powerpoint/2010/main" val="275178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dirty="0"/>
              <a:t>Narrativa única foi uma forma de poder, por meio do controle do conhecimento, exercido pelas elites sobre as massas.</a:t>
            </a:r>
          </a:p>
          <a:p>
            <a:pPr algn="l"/>
            <a:endParaRPr lang="pt-BR" dirty="0"/>
          </a:p>
          <a:p>
            <a:pPr algn="l"/>
            <a:r>
              <a:rPr lang="pt-BR" dirty="0"/>
              <a:t>Murray não acredita na obra de arte realizada por um gênio único e controlador (como </a:t>
            </a:r>
            <a:r>
              <a:rPr lang="pt-BR" dirty="0" err="1"/>
              <a:t>Nochlin</a:t>
            </a:r>
            <a:r>
              <a:rPr lang="pt-BR" dirty="0"/>
              <a:t>), mas numa colaboração de habilidades. – inclusive do espectador – como vimos, Walter Benjamin acredita fortemente na influencia do espectador sobre a obra mesmo  quando o ator ainda está atuando diante da aparelhagem – a atuação acontece consciente de que haverá um publico, e isso já interferiria na ação.</a:t>
            </a:r>
          </a:p>
          <a:p>
            <a:pPr algn="l"/>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6</a:t>
            </a:fld>
            <a:endParaRPr lang="pt-BR"/>
          </a:p>
        </p:txBody>
      </p:sp>
    </p:spTree>
    <p:extLst>
      <p:ext uri="{BB962C8B-B14F-4D97-AF65-F5344CB8AC3E}">
        <p14:creationId xmlns:p14="http://schemas.microsoft.com/office/powerpoint/2010/main" val="3915094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Henri Jenkins – professor de comunicação, jornalismo e arte cinematográfica da Universidade do Sul da Califórnia. </a:t>
            </a:r>
          </a:p>
          <a:p>
            <a:endParaRPr lang="pt-BR" dirty="0"/>
          </a:p>
          <a:p>
            <a:r>
              <a:rPr lang="pt-BR" dirty="0"/>
              <a:t>“</a:t>
            </a:r>
            <a:r>
              <a:rPr lang="pt-BR" b="0" i="0" dirty="0">
                <a:solidFill>
                  <a:srgbClr val="202122"/>
                </a:solidFill>
                <a:effectLst/>
                <a:latin typeface="Arial" panose="020B0604020202020204" pitchFamily="34" charset="0"/>
              </a:rPr>
              <a:t>A narrativa </a:t>
            </a:r>
            <a:r>
              <a:rPr lang="pt-BR" b="0" i="0" dirty="0" err="1">
                <a:solidFill>
                  <a:srgbClr val="202122"/>
                </a:solidFill>
                <a:effectLst/>
                <a:latin typeface="Arial" panose="020B0604020202020204" pitchFamily="34" charset="0"/>
              </a:rPr>
              <a:t>transmídia</a:t>
            </a:r>
            <a:r>
              <a:rPr lang="pt-BR" b="0" i="0" dirty="0">
                <a:solidFill>
                  <a:srgbClr val="202122"/>
                </a:solidFill>
                <a:effectLst/>
                <a:latin typeface="Arial" panose="020B0604020202020204" pitchFamily="34" charset="0"/>
              </a:rPr>
              <a:t> representa um processo onde elementos integrais de uma ficção são dispersos sistematicamente por múltiplos canais de distribuição com o propósito de criar uma experiência de entretenimento unificada e coordenada. Idealmente, cada meio dá sua contribuição única para o desenrolar da história.”</a:t>
            </a:r>
          </a:p>
          <a:p>
            <a:endParaRPr lang="pt-BR" b="0" i="0" dirty="0">
              <a:solidFill>
                <a:srgbClr val="202122"/>
              </a:solidFill>
              <a:effectLst/>
              <a:latin typeface="Arial" panose="020B0604020202020204" pitchFamily="34" charset="0"/>
            </a:endParaRPr>
          </a:p>
          <a:p>
            <a:r>
              <a:rPr lang="pt-BR" b="0" i="0" dirty="0">
                <a:solidFill>
                  <a:srgbClr val="202122"/>
                </a:solidFill>
                <a:effectLst/>
                <a:latin typeface="Arial" panose="020B0604020202020204" pitchFamily="34" charset="0"/>
              </a:rPr>
              <a:t>“uma história </a:t>
            </a:r>
            <a:r>
              <a:rPr lang="pt-BR" b="0" i="0" dirty="0" err="1">
                <a:solidFill>
                  <a:srgbClr val="202122"/>
                </a:solidFill>
                <a:effectLst/>
                <a:latin typeface="Arial" panose="020B0604020202020204" pitchFamily="34" charset="0"/>
              </a:rPr>
              <a:t>transmidia</a:t>
            </a:r>
            <a:r>
              <a:rPr lang="pt-BR" b="0" i="0" dirty="0">
                <a:solidFill>
                  <a:srgbClr val="202122"/>
                </a:solidFill>
                <a:effectLst/>
                <a:latin typeface="Arial" panose="020B0604020202020204" pitchFamily="34" charset="0"/>
              </a:rPr>
              <a:t> desenrola-se através de múltiplas plataformas de mídia, com cada novo texto contribuindo de maneira distinta e valiosa para o todo. Na forma ideal de narrativa Transmídia cada meio faz o que faz de melhor (...) cada acesso à franquia deve ser autônomo, para que não seja necessário ver o filme para gostar do game e vice-versa.”</a:t>
            </a:r>
            <a:endParaRPr lang="pt-BR" dirty="0"/>
          </a:p>
          <a:p>
            <a:endParaRPr lang="pt-BR" dirty="0"/>
          </a:p>
          <a:p>
            <a:r>
              <a:rPr lang="pt-BR" dirty="0"/>
              <a:t>https://henryjenkins.org/2007/03/transmedia_storytelling_101.html#sthash.gSETwxQX.dpuf </a:t>
            </a:r>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7</a:t>
            </a:fld>
            <a:endParaRPr lang="pt-BR"/>
          </a:p>
        </p:txBody>
      </p:sp>
    </p:spTree>
    <p:extLst>
      <p:ext uri="{BB962C8B-B14F-4D97-AF65-F5344CB8AC3E}">
        <p14:creationId xmlns:p14="http://schemas.microsoft.com/office/powerpoint/2010/main" val="43054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anúncio de </a:t>
            </a:r>
            <a:r>
              <a:rPr lang="pt-BR" dirty="0" err="1"/>
              <a:t>pré</a:t>
            </a:r>
            <a:r>
              <a:rPr lang="pt-BR" dirty="0"/>
              <a:t> lançamento do primeiro filme provoca os consumidores com a pergunta: o que é </a:t>
            </a:r>
            <a:r>
              <a:rPr lang="pt-BR" dirty="0" err="1"/>
              <a:t>matrix</a:t>
            </a:r>
            <a:r>
              <a:rPr lang="pt-BR" dirty="0"/>
              <a:t>?”</a:t>
            </a:r>
          </a:p>
          <a:p>
            <a:endParaRPr lang="pt-BR" dirty="0"/>
          </a:p>
          <a:p>
            <a:r>
              <a:rPr lang="pt-BR" dirty="0"/>
              <a:t>“a sequencia do filme é lançada sem recapitulação presumindo que temos domínio quase completo sobre a mitologia e seu elenco sempre crescente de personagens secundários.”</a:t>
            </a:r>
          </a:p>
          <a:p>
            <a:endParaRPr lang="pt-BR" dirty="0"/>
          </a:p>
          <a:p>
            <a:r>
              <a:rPr lang="pt-BR" dirty="0"/>
              <a:t>“termina abruptamente com a promessa de que tudo fará sentido quando vermos a terceira parte”</a:t>
            </a:r>
          </a:p>
          <a:p>
            <a:endParaRPr lang="pt-BR" dirty="0"/>
          </a:p>
          <a:p>
            <a:r>
              <a:rPr lang="pt-BR" dirty="0"/>
              <a:t>“para apreciar verdadeiramente o que estamos vendo é preciso fazer a lição de casa.”</a:t>
            </a:r>
          </a:p>
          <a:p>
            <a:endParaRPr lang="pt-BR" dirty="0"/>
          </a:p>
          <a:p>
            <a:r>
              <a:rPr lang="pt-BR" dirty="0"/>
              <a:t>“os cineastas plantam pistas que só farão sentido quando jogarmos o game. Abordam uma história paralela, revelada por uma série de curtas de animação que precisam ser baixadas da web e vistas num </a:t>
            </a:r>
            <a:r>
              <a:rPr lang="pt-BR" dirty="0" err="1"/>
              <a:t>dvd</a:t>
            </a:r>
            <a:r>
              <a:rPr lang="pt-BR" dirty="0"/>
              <a:t> separado. Os fãs saíram dos cinemas, pasmos e confusos, e se plugaram nas listas de discussão na internet, onde cada detalhe era dissecado e cada interpretação possível, debatida.” </a:t>
            </a:r>
          </a:p>
          <a:p>
            <a:endParaRPr lang="pt-BR" dirty="0"/>
          </a:p>
          <a:p>
            <a:r>
              <a:rPr lang="pt-BR" dirty="0"/>
              <a:t>Obra de inteligência coletiva – Para </a:t>
            </a:r>
            <a:r>
              <a:rPr lang="pt-BR" dirty="0" err="1"/>
              <a:t>pierre</a:t>
            </a:r>
            <a:r>
              <a:rPr lang="pt-BR" dirty="0"/>
              <a:t> </a:t>
            </a:r>
            <a:r>
              <a:rPr lang="pt-BR" dirty="0" err="1"/>
              <a:t>levy</a:t>
            </a:r>
            <a:r>
              <a:rPr lang="pt-BR" dirty="0"/>
              <a:t>, não haverá mais distinção entre autores e leitores, produtores e espectadores, criadores e intérpretes. Pensem na era das redes sociais – os criadores e consumidores de conteúdo são as mesmas pessoas – cada participante trabalha para sustentar a atividade dos outros - produzimos conteúdo gratuitamente para que os donos das plataformas não apenas faturem sobre nossa circulação, mas também vendam nossos dados.</a:t>
            </a:r>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8</a:t>
            </a:fld>
            <a:endParaRPr lang="pt-BR"/>
          </a:p>
        </p:txBody>
      </p:sp>
    </p:spTree>
    <p:extLst>
      <p:ext uri="{BB962C8B-B14F-4D97-AF65-F5344CB8AC3E}">
        <p14:creationId xmlns:p14="http://schemas.microsoft.com/office/powerpoint/2010/main" val="1421628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O modelo de negócios das franquias Transmídia possuem autoria coletiva, e o reconhecimento econômico dessa múltipla autoria gerou uma crise que levou a uma greve.</a:t>
            </a:r>
          </a:p>
          <a:p>
            <a:endParaRPr lang="pt-BR" dirty="0"/>
          </a:p>
          <a:p>
            <a:r>
              <a:rPr lang="pt-BR" dirty="0"/>
              <a:t>Greve dos roteiristas – 05/11/2007 a 12/02/2008</a:t>
            </a:r>
          </a:p>
          <a:p>
            <a:endParaRPr lang="pt-BR" dirty="0"/>
          </a:p>
          <a:p>
            <a:r>
              <a:rPr lang="pt-BR" dirty="0"/>
              <a:t>“Executivos das redes e produtoras procuravam definir o conteúdo Transmídia como ‘promocional’ enquanto que os que trabalhavam na criação argumentavam que esse conteúdo era agora parte integrante do desenvolvimento criativo do programa (para não dizer sua própria fonte de lucros). Anunciantes exigiam acordos que estendiam suas campanhas de marca para dentro do espaço Transmídia. Os escritores não estavam sendo compensados por esse conteúdo do mesmo modo que seriam por um material transmitido na TV. “ (p.532)</a:t>
            </a:r>
          </a:p>
          <a:p>
            <a:endParaRPr lang="pt-BR" dirty="0"/>
          </a:p>
          <a:p>
            <a:r>
              <a:rPr lang="pt-BR" b="0" i="0" dirty="0">
                <a:solidFill>
                  <a:srgbClr val="202122"/>
                </a:solidFill>
                <a:effectLst/>
                <a:latin typeface="Arial" panose="020B0604020202020204" pitchFamily="34" charset="0"/>
              </a:rPr>
              <a:t>{A última – e também a maior – greve do WGA havia ocorrido em </a:t>
            </a:r>
            <a:r>
              <a:rPr lang="pt-BR" b="0" i="0" u="none" strike="noStrike" dirty="0">
                <a:effectLst/>
                <a:latin typeface="Arial" panose="020B0604020202020204" pitchFamily="34" charset="0"/>
                <a:hlinkClick r:id="rId3" tooltip="1988"/>
              </a:rPr>
              <a:t>1988</a:t>
            </a:r>
            <a:r>
              <a:rPr lang="pt-BR" b="0" i="0" dirty="0">
                <a:solidFill>
                  <a:srgbClr val="202122"/>
                </a:solidFill>
                <a:effectLst/>
                <a:latin typeface="Arial" panose="020B0604020202020204" pitchFamily="34" charset="0"/>
              </a:rPr>
              <a:t> e durado vinte e duas semanas. Os prejuízos para a indústria do entretenimento estado-unidense com a greve de 1988 foram de cerca de 500 milhões de dólares. Durante esta greve, a audiência televisiva nos EUA despencou sem jamais se recuperar por completo. Foi nessa época que se popularizaram os programas sem roteiro (</a:t>
            </a:r>
            <a:r>
              <a:rPr lang="pt-BR" b="0" i="0" u="none" strike="noStrike" dirty="0">
                <a:effectLst/>
                <a:latin typeface="Arial" panose="020B0604020202020204" pitchFamily="34" charset="0"/>
                <a:hlinkClick r:id="rId4" tooltip="Reality shows"/>
              </a:rPr>
              <a:t>reality shows</a:t>
            </a:r>
            <a:r>
              <a:rPr lang="pt-BR" b="0" i="0" dirty="0">
                <a:solidFill>
                  <a:srgbClr val="202122"/>
                </a:solidFill>
                <a:effectLst/>
                <a:latin typeface="Arial" panose="020B0604020202020204" pitchFamily="34" charset="0"/>
              </a:rPr>
              <a:t>).</a:t>
            </a:r>
          </a:p>
          <a:p>
            <a:endParaRPr lang="pt-BR" dirty="0"/>
          </a:p>
          <a:p>
            <a:r>
              <a:rPr lang="pt-BR" b="0" i="0" dirty="0">
                <a:solidFill>
                  <a:srgbClr val="202122"/>
                </a:solidFill>
                <a:effectLst/>
                <a:latin typeface="Arial" panose="020B0604020202020204" pitchFamily="34" charset="0"/>
              </a:rPr>
              <a:t>O acordo do sindicato dos roteiristas com o </a:t>
            </a:r>
            <a:r>
              <a:rPr lang="pt-BR" b="0" i="1" dirty="0">
                <a:solidFill>
                  <a:srgbClr val="202122"/>
                </a:solidFill>
                <a:effectLst/>
                <a:latin typeface="Arial" panose="020B0604020202020204" pitchFamily="34" charset="0"/>
              </a:rPr>
              <a:t>sindicato dos produtores de tv, radio e cinema,</a:t>
            </a:r>
            <a:r>
              <a:rPr lang="pt-BR" b="0" i="0" dirty="0">
                <a:solidFill>
                  <a:srgbClr val="202122"/>
                </a:solidFill>
                <a:effectLst/>
                <a:latin typeface="Arial" panose="020B0604020202020204" pitchFamily="34" charset="0"/>
              </a:rPr>
              <a:t> prevê a jurisdição do sindicato na divisão dos lucros obtidos por meio de novas mídias, além de um aumento de cerca de 3,5% nos honorários dos roteiristas. Filmes transmitidos na Internet com o patrocínio de anunciantes passarão a render aos roteiristas 1,2% do lucro obtido pelo distribuidor. No caso de programas de TV, essa parte sobe para 2%. </a:t>
            </a:r>
            <a:r>
              <a:rPr lang="pt-BR" b="0" i="0" dirty="0" err="1">
                <a:solidFill>
                  <a:srgbClr val="202122"/>
                </a:solidFill>
                <a:effectLst/>
                <a:latin typeface="Arial" panose="020B0604020202020204" pitchFamily="34" charset="0"/>
              </a:rPr>
              <a:t>Verrone</a:t>
            </a:r>
            <a:r>
              <a:rPr lang="pt-BR" b="0" i="0" dirty="0">
                <a:solidFill>
                  <a:srgbClr val="202122"/>
                </a:solidFill>
                <a:effectLst/>
                <a:latin typeface="Arial" panose="020B0604020202020204" pitchFamily="34" charset="0"/>
              </a:rPr>
              <a:t> e </a:t>
            </a:r>
            <a:r>
              <a:rPr lang="pt-BR" b="0" i="0" dirty="0" err="1">
                <a:solidFill>
                  <a:srgbClr val="202122"/>
                </a:solidFill>
                <a:effectLst/>
                <a:latin typeface="Arial" panose="020B0604020202020204" pitchFamily="34" charset="0"/>
              </a:rPr>
              <a:t>Winship</a:t>
            </a:r>
            <a:r>
              <a:rPr lang="pt-BR" b="0" i="0" dirty="0">
                <a:solidFill>
                  <a:srgbClr val="202122"/>
                </a:solidFill>
                <a:effectLst/>
                <a:latin typeface="Arial" panose="020B0604020202020204" pitchFamily="34" charset="0"/>
              </a:rPr>
              <a:t> sintetizaram os termos do contrato da seguinte forma: "Quando eles são pagos, nós somos pagos“  } Wikipedia.</a:t>
            </a:r>
            <a:endParaRPr lang="pt-BR" dirty="0"/>
          </a:p>
        </p:txBody>
      </p:sp>
      <p:sp>
        <p:nvSpPr>
          <p:cNvPr id="4" name="Espaço Reservado para Número de Slide 3"/>
          <p:cNvSpPr>
            <a:spLocks noGrp="1"/>
          </p:cNvSpPr>
          <p:nvPr>
            <p:ph type="sldNum" sz="quarter" idx="5"/>
          </p:nvPr>
        </p:nvSpPr>
        <p:spPr/>
        <p:txBody>
          <a:bodyPr/>
          <a:lstStyle/>
          <a:p>
            <a:fld id="{D67E07AB-DEC8-4AB1-8744-2BBF47F68EE4}" type="slidenum">
              <a:rPr lang="pt-BR" smtClean="0"/>
              <a:t>9</a:t>
            </a:fld>
            <a:endParaRPr lang="pt-BR"/>
          </a:p>
        </p:txBody>
      </p:sp>
    </p:spTree>
    <p:extLst>
      <p:ext uri="{BB962C8B-B14F-4D97-AF65-F5344CB8AC3E}">
        <p14:creationId xmlns:p14="http://schemas.microsoft.com/office/powerpoint/2010/main" val="295074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215098E-BA8F-4159-AEAE-F54BDBD75F1C}" type="datetimeFigureOut">
              <a:rPr lang="pt-BR" smtClean="0"/>
              <a:t>26/05/2024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E391C07-29F6-4CE7-8D14-1CE3FADD7B05}" type="slidenum">
              <a:rPr lang="pt-BR" smtClean="0"/>
              <a:t>‹nº›</a:t>
            </a:fld>
            <a:endParaRPr lang="pt-BR"/>
          </a:p>
        </p:txBody>
      </p:sp>
    </p:spTree>
    <p:extLst>
      <p:ext uri="{BB962C8B-B14F-4D97-AF65-F5344CB8AC3E}">
        <p14:creationId xmlns:p14="http://schemas.microsoft.com/office/powerpoint/2010/main" val="369792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215098E-BA8F-4159-AEAE-F54BDBD75F1C}" type="datetimeFigureOut">
              <a:rPr lang="pt-BR" smtClean="0"/>
              <a:t>26/05/2024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E391C07-29F6-4CE7-8D14-1CE3FADD7B05}" type="slidenum">
              <a:rPr lang="pt-BR" smtClean="0"/>
              <a:t>‹nº›</a:t>
            </a:fld>
            <a:endParaRPr lang="pt-BR"/>
          </a:p>
        </p:txBody>
      </p:sp>
    </p:spTree>
    <p:extLst>
      <p:ext uri="{BB962C8B-B14F-4D97-AF65-F5344CB8AC3E}">
        <p14:creationId xmlns:p14="http://schemas.microsoft.com/office/powerpoint/2010/main" val="344577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215098E-BA8F-4159-AEAE-F54BDBD75F1C}" type="datetimeFigureOut">
              <a:rPr lang="pt-BR" smtClean="0"/>
              <a:t>26/05/2024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E391C07-29F6-4CE7-8D14-1CE3FADD7B05}" type="slidenum">
              <a:rPr lang="pt-BR" smtClean="0"/>
              <a:t>‹nº›</a:t>
            </a:fld>
            <a:endParaRPr lang="pt-BR"/>
          </a:p>
        </p:txBody>
      </p:sp>
    </p:spTree>
    <p:extLst>
      <p:ext uri="{BB962C8B-B14F-4D97-AF65-F5344CB8AC3E}">
        <p14:creationId xmlns:p14="http://schemas.microsoft.com/office/powerpoint/2010/main" val="295940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215098E-BA8F-4159-AEAE-F54BDBD75F1C}" type="datetimeFigureOut">
              <a:rPr lang="pt-BR" smtClean="0"/>
              <a:t>26/05/2024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E391C07-29F6-4CE7-8D14-1CE3FADD7B05}" type="slidenum">
              <a:rPr lang="pt-BR" smtClean="0"/>
              <a:t>‹nº›</a:t>
            </a:fld>
            <a:endParaRPr lang="pt-BR"/>
          </a:p>
        </p:txBody>
      </p:sp>
    </p:spTree>
    <p:extLst>
      <p:ext uri="{BB962C8B-B14F-4D97-AF65-F5344CB8AC3E}">
        <p14:creationId xmlns:p14="http://schemas.microsoft.com/office/powerpoint/2010/main" val="40095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A215098E-BA8F-4159-AEAE-F54BDBD75F1C}" type="datetimeFigureOut">
              <a:rPr lang="pt-BR" smtClean="0"/>
              <a:t>26/05/2024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E391C07-29F6-4CE7-8D14-1CE3FADD7B05}" type="slidenum">
              <a:rPr lang="pt-BR" smtClean="0"/>
              <a:t>‹nº›</a:t>
            </a:fld>
            <a:endParaRPr lang="pt-BR"/>
          </a:p>
        </p:txBody>
      </p:sp>
    </p:spTree>
    <p:extLst>
      <p:ext uri="{BB962C8B-B14F-4D97-AF65-F5344CB8AC3E}">
        <p14:creationId xmlns:p14="http://schemas.microsoft.com/office/powerpoint/2010/main" val="245596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215098E-BA8F-4159-AEAE-F54BDBD75F1C}" type="datetimeFigureOut">
              <a:rPr lang="pt-BR" smtClean="0"/>
              <a:t>26/05/2024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E391C07-29F6-4CE7-8D14-1CE3FADD7B05}" type="slidenum">
              <a:rPr lang="pt-BR" smtClean="0"/>
              <a:t>‹nº›</a:t>
            </a:fld>
            <a:endParaRPr lang="pt-BR"/>
          </a:p>
        </p:txBody>
      </p:sp>
    </p:spTree>
    <p:extLst>
      <p:ext uri="{BB962C8B-B14F-4D97-AF65-F5344CB8AC3E}">
        <p14:creationId xmlns:p14="http://schemas.microsoft.com/office/powerpoint/2010/main" val="210263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215098E-BA8F-4159-AEAE-F54BDBD75F1C}" type="datetimeFigureOut">
              <a:rPr lang="pt-BR" smtClean="0"/>
              <a:t>26/05/2024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E391C07-29F6-4CE7-8D14-1CE3FADD7B05}" type="slidenum">
              <a:rPr lang="pt-BR" smtClean="0"/>
              <a:t>‹nº›</a:t>
            </a:fld>
            <a:endParaRPr lang="pt-BR"/>
          </a:p>
        </p:txBody>
      </p:sp>
    </p:spTree>
    <p:extLst>
      <p:ext uri="{BB962C8B-B14F-4D97-AF65-F5344CB8AC3E}">
        <p14:creationId xmlns:p14="http://schemas.microsoft.com/office/powerpoint/2010/main" val="122670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A215098E-BA8F-4159-AEAE-F54BDBD75F1C}" type="datetimeFigureOut">
              <a:rPr lang="pt-BR" smtClean="0"/>
              <a:t>26/05/2024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E391C07-29F6-4CE7-8D14-1CE3FADD7B05}" type="slidenum">
              <a:rPr lang="pt-BR" smtClean="0"/>
              <a:t>‹nº›</a:t>
            </a:fld>
            <a:endParaRPr lang="pt-BR"/>
          </a:p>
        </p:txBody>
      </p:sp>
    </p:spTree>
    <p:extLst>
      <p:ext uri="{BB962C8B-B14F-4D97-AF65-F5344CB8AC3E}">
        <p14:creationId xmlns:p14="http://schemas.microsoft.com/office/powerpoint/2010/main" val="350344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5098E-BA8F-4159-AEAE-F54BDBD75F1C}" type="datetimeFigureOut">
              <a:rPr lang="pt-BR" smtClean="0"/>
              <a:t>26/05/2024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E391C07-29F6-4CE7-8D14-1CE3FADD7B05}" type="slidenum">
              <a:rPr lang="pt-BR" smtClean="0"/>
              <a:t>‹nº›</a:t>
            </a:fld>
            <a:endParaRPr lang="pt-BR"/>
          </a:p>
        </p:txBody>
      </p:sp>
    </p:spTree>
    <p:extLst>
      <p:ext uri="{BB962C8B-B14F-4D97-AF65-F5344CB8AC3E}">
        <p14:creationId xmlns:p14="http://schemas.microsoft.com/office/powerpoint/2010/main" val="243357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A215098E-BA8F-4159-AEAE-F54BDBD75F1C}" type="datetimeFigureOut">
              <a:rPr lang="pt-BR" smtClean="0"/>
              <a:t>26/05/2024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E391C07-29F6-4CE7-8D14-1CE3FADD7B05}" type="slidenum">
              <a:rPr lang="pt-BR" smtClean="0"/>
              <a:t>‹nº›</a:t>
            </a:fld>
            <a:endParaRPr lang="pt-BR"/>
          </a:p>
        </p:txBody>
      </p:sp>
    </p:spTree>
    <p:extLst>
      <p:ext uri="{BB962C8B-B14F-4D97-AF65-F5344CB8AC3E}">
        <p14:creationId xmlns:p14="http://schemas.microsoft.com/office/powerpoint/2010/main" val="2775627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A215098E-BA8F-4159-AEAE-F54BDBD75F1C}" type="datetimeFigureOut">
              <a:rPr lang="pt-BR" smtClean="0"/>
              <a:t>26/05/2024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E391C07-29F6-4CE7-8D14-1CE3FADD7B05}" type="slidenum">
              <a:rPr lang="pt-BR" smtClean="0"/>
              <a:t>‹nº›</a:t>
            </a:fld>
            <a:endParaRPr lang="pt-BR"/>
          </a:p>
        </p:txBody>
      </p:sp>
    </p:spTree>
    <p:extLst>
      <p:ext uri="{BB962C8B-B14F-4D97-AF65-F5344CB8AC3E}">
        <p14:creationId xmlns:p14="http://schemas.microsoft.com/office/powerpoint/2010/main" val="2718293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15098E-BA8F-4159-AEAE-F54BDBD75F1C}" type="datetimeFigureOut">
              <a:rPr lang="pt-BR" smtClean="0"/>
              <a:t>26/05/2024</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91C07-29F6-4CE7-8D14-1CE3FADD7B05}" type="slidenum">
              <a:rPr lang="pt-BR" smtClean="0"/>
              <a:t>‹nº›</a:t>
            </a:fld>
            <a:endParaRPr lang="pt-BR"/>
          </a:p>
        </p:txBody>
      </p:sp>
    </p:spTree>
    <p:extLst>
      <p:ext uri="{BB962C8B-B14F-4D97-AF65-F5344CB8AC3E}">
        <p14:creationId xmlns:p14="http://schemas.microsoft.com/office/powerpoint/2010/main" val="27223648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6xWtS9HsP4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PbRcAhXf0M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EpCDJtnvzZ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vQQFeR3g-vY"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0E618C-A288-4420-AB5F-50C53531C565}"/>
              </a:ext>
            </a:extLst>
          </p:cNvPr>
          <p:cNvSpPr>
            <a:spLocks noGrp="1"/>
          </p:cNvSpPr>
          <p:nvPr>
            <p:ph type="ctrTitle"/>
          </p:nvPr>
        </p:nvSpPr>
        <p:spPr/>
        <p:txBody>
          <a:bodyPr/>
          <a:lstStyle/>
          <a:p>
            <a:r>
              <a:rPr lang="pt-BR" sz="1800" b="1" i="0" u="none" strike="noStrike" baseline="0" dirty="0">
                <a:latin typeface="Arial" panose="020B0604020202020204" pitchFamily="34" charset="0"/>
              </a:rPr>
              <a:t>Novas interfaces da imagem interativa</a:t>
            </a:r>
            <a:br>
              <a:rPr lang="pt-BR" sz="1800" dirty="0">
                <a:effectLst/>
                <a:latin typeface="Arial" panose="020B0604020202020204" pitchFamily="34" charset="0"/>
                <a:ea typeface="Arial" panose="020B0604020202020204" pitchFamily="34" charset="0"/>
              </a:rPr>
            </a:br>
            <a:endParaRPr lang="pt-BR" dirty="0"/>
          </a:p>
        </p:txBody>
      </p:sp>
      <p:sp>
        <p:nvSpPr>
          <p:cNvPr id="3" name="Subtítulo 2">
            <a:extLst>
              <a:ext uri="{FF2B5EF4-FFF2-40B4-BE49-F238E27FC236}">
                <a16:creationId xmlns:a16="http://schemas.microsoft.com/office/drawing/2014/main" id="{C2046088-26FD-4E2D-A624-7CA5A8E71E21}"/>
              </a:ext>
            </a:extLst>
          </p:cNvPr>
          <p:cNvSpPr>
            <a:spLocks noGrp="1"/>
          </p:cNvSpPr>
          <p:nvPr>
            <p:ph type="subTitle" idx="1"/>
          </p:nvPr>
        </p:nvSpPr>
        <p:spPr/>
        <p:txBody>
          <a:bodyPr>
            <a:normAutofit lnSpcReduction="10000"/>
          </a:bodyPr>
          <a:lstStyle/>
          <a:p>
            <a:r>
              <a:rPr lang="pt-BR" sz="1600" dirty="0"/>
              <a:t>Multimídia e Intermídia </a:t>
            </a:r>
          </a:p>
          <a:p>
            <a:r>
              <a:rPr lang="pt-BR" sz="1600" dirty="0"/>
              <a:t>PAE – ECA - USP</a:t>
            </a:r>
          </a:p>
          <a:p>
            <a:r>
              <a:rPr lang="pt-BR" sz="1600" dirty="0"/>
              <a:t>Supervisora: Silvia de </a:t>
            </a:r>
            <a:r>
              <a:rPr lang="pt-BR" sz="1600" dirty="0" err="1"/>
              <a:t>Laurentiz</a:t>
            </a:r>
            <a:endParaRPr lang="pt-BR" sz="1600" dirty="0"/>
          </a:p>
          <a:p>
            <a:r>
              <a:rPr lang="pt-BR" sz="1600" dirty="0"/>
              <a:t>Estagiária: Manuela Leite </a:t>
            </a:r>
          </a:p>
          <a:p>
            <a:r>
              <a:rPr lang="pt-BR" sz="1600" dirty="0"/>
              <a:t>2024/01</a:t>
            </a:r>
          </a:p>
          <a:p>
            <a:endParaRPr lang="pt-BR" sz="1600" dirty="0"/>
          </a:p>
        </p:txBody>
      </p:sp>
    </p:spTree>
    <p:extLst>
      <p:ext uri="{BB962C8B-B14F-4D97-AF65-F5344CB8AC3E}">
        <p14:creationId xmlns:p14="http://schemas.microsoft.com/office/powerpoint/2010/main" val="3693060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A1EE62C9-E2D5-4C22-98E1-503655E6908E}"/>
              </a:ext>
            </a:extLst>
          </p:cNvPr>
          <p:cNvSpPr txBox="1"/>
          <p:nvPr/>
        </p:nvSpPr>
        <p:spPr>
          <a:xfrm>
            <a:off x="146304" y="579358"/>
            <a:ext cx="11862816" cy="6278642"/>
          </a:xfrm>
          <a:prstGeom prst="rect">
            <a:avLst/>
          </a:prstGeom>
          <a:noFill/>
        </p:spPr>
        <p:txBody>
          <a:bodyPr wrap="square">
            <a:spAutoFit/>
          </a:bodyPr>
          <a:lstStyle/>
          <a:p>
            <a:r>
              <a:rPr lang="pt-BR" dirty="0"/>
              <a:t> +------------------------+</a:t>
            </a:r>
          </a:p>
          <a:p>
            <a:r>
              <a:rPr lang="pt-BR" sz="1600" dirty="0"/>
              <a:t>                                          |      The Matrix (1999)      |</a:t>
            </a:r>
          </a:p>
          <a:p>
            <a:r>
              <a:rPr lang="pt-BR" sz="1600" dirty="0"/>
              <a:t>                                          +------------------------+</a:t>
            </a:r>
          </a:p>
          <a:p>
            <a:r>
              <a:rPr lang="pt-BR" sz="1600" dirty="0"/>
              <a:t>                                                   |</a:t>
            </a:r>
          </a:p>
          <a:p>
            <a:r>
              <a:rPr lang="pt-BR" sz="1600" dirty="0"/>
              <a:t>         +-----------------+-----------------------+------------------+</a:t>
            </a:r>
          </a:p>
          <a:p>
            <a:r>
              <a:rPr lang="pt-BR" sz="1600" dirty="0"/>
              <a:t>         |                 |                       |                  |</a:t>
            </a:r>
          </a:p>
          <a:p>
            <a:r>
              <a:rPr lang="pt-BR" sz="1600" dirty="0"/>
              <a:t>         v                 </a:t>
            </a:r>
            <a:r>
              <a:rPr lang="pt-BR" sz="1600" dirty="0" err="1"/>
              <a:t>v</a:t>
            </a:r>
            <a:r>
              <a:rPr lang="pt-BR" sz="1600" dirty="0"/>
              <a:t>                       </a:t>
            </a:r>
            <a:r>
              <a:rPr lang="pt-BR" sz="1600" dirty="0" err="1"/>
              <a:t>v</a:t>
            </a:r>
            <a:r>
              <a:rPr lang="pt-BR" sz="1600" dirty="0"/>
              <a:t>                  </a:t>
            </a:r>
            <a:r>
              <a:rPr lang="pt-BR" sz="1600" dirty="0" err="1"/>
              <a:t>v</a:t>
            </a:r>
            <a:endParaRPr lang="pt-BR" sz="1600" dirty="0"/>
          </a:p>
          <a:p>
            <a:r>
              <a:rPr lang="pt-BR" sz="1600" dirty="0"/>
              <a:t>+------------------+  +------------------+   +-------------------+  +----------------------+</a:t>
            </a:r>
          </a:p>
          <a:p>
            <a:r>
              <a:rPr lang="pt-BR" sz="1600" dirty="0"/>
              <a:t>| The Matrix </a:t>
            </a:r>
            <a:r>
              <a:rPr lang="pt-BR" sz="1600" dirty="0" err="1"/>
              <a:t>Reloaded</a:t>
            </a:r>
            <a:r>
              <a:rPr lang="pt-BR" sz="1600" dirty="0"/>
              <a:t> |  | The Matrix </a:t>
            </a:r>
            <a:r>
              <a:rPr lang="pt-BR" sz="1600" dirty="0" err="1"/>
              <a:t>Revolutions</a:t>
            </a:r>
            <a:r>
              <a:rPr lang="pt-BR" sz="1600" dirty="0"/>
              <a:t> |   |  The </a:t>
            </a:r>
            <a:r>
              <a:rPr lang="pt-BR" sz="1600" dirty="0" err="1"/>
              <a:t>Animatrix</a:t>
            </a:r>
            <a:r>
              <a:rPr lang="pt-BR" sz="1600" dirty="0"/>
              <a:t>       |  | </a:t>
            </a:r>
            <a:r>
              <a:rPr lang="pt-BR" sz="1600" dirty="0" err="1"/>
              <a:t>Enter</a:t>
            </a:r>
            <a:r>
              <a:rPr lang="pt-BR" sz="1600" dirty="0"/>
              <a:t> </a:t>
            </a:r>
            <a:r>
              <a:rPr lang="pt-BR" sz="1600" dirty="0" err="1"/>
              <a:t>the</a:t>
            </a:r>
            <a:r>
              <a:rPr lang="pt-BR" sz="1600" dirty="0"/>
              <a:t> Matrix     |</a:t>
            </a:r>
          </a:p>
          <a:p>
            <a:r>
              <a:rPr lang="pt-BR" sz="1600" dirty="0"/>
              <a:t>|        (2003)       |  |       (2003)           |   |       (2003)         |  | (Videogame, 2003)   |</a:t>
            </a:r>
          </a:p>
          <a:p>
            <a:r>
              <a:rPr lang="pt-BR" sz="1600" dirty="0"/>
              <a:t>+------------------+  +------------------+   +-------------------+  +----------------------+</a:t>
            </a:r>
          </a:p>
          <a:p>
            <a:r>
              <a:rPr lang="pt-BR" sz="1600" dirty="0"/>
              <a:t>         |                 |                       |                  |</a:t>
            </a:r>
          </a:p>
          <a:p>
            <a:r>
              <a:rPr lang="pt-BR" sz="1600" dirty="0"/>
              <a:t>         |                 |                       |                  |</a:t>
            </a:r>
          </a:p>
          <a:p>
            <a:r>
              <a:rPr lang="pt-BR" sz="1600" dirty="0"/>
              <a:t>         v                 </a:t>
            </a:r>
            <a:r>
              <a:rPr lang="pt-BR" sz="1600" dirty="0" err="1"/>
              <a:t>v</a:t>
            </a:r>
            <a:r>
              <a:rPr lang="pt-BR" sz="1600" dirty="0"/>
              <a:t>                       </a:t>
            </a:r>
            <a:r>
              <a:rPr lang="pt-BR" sz="1600" dirty="0" err="1"/>
              <a:t>v</a:t>
            </a:r>
            <a:r>
              <a:rPr lang="pt-BR" sz="1600" dirty="0"/>
              <a:t>                  </a:t>
            </a:r>
            <a:r>
              <a:rPr lang="pt-BR" sz="1600" dirty="0" err="1"/>
              <a:t>v</a:t>
            </a:r>
            <a:endParaRPr lang="pt-BR" sz="1600" dirty="0"/>
          </a:p>
          <a:p>
            <a:r>
              <a:rPr lang="pt-BR" sz="1600" dirty="0"/>
              <a:t>+------------------+  +------------------+   +-------------------+  +----------------------+</a:t>
            </a:r>
          </a:p>
          <a:p>
            <a:r>
              <a:rPr lang="pt-BR" sz="1600" dirty="0"/>
              <a:t>| Matrix Online      |  | The Matrix: Path </a:t>
            </a:r>
            <a:r>
              <a:rPr lang="pt-BR" sz="1600" dirty="0" err="1"/>
              <a:t>of</a:t>
            </a:r>
            <a:r>
              <a:rPr lang="pt-BR" sz="1600" dirty="0"/>
              <a:t> </a:t>
            </a:r>
            <a:r>
              <a:rPr lang="pt-BR" sz="1600" dirty="0" err="1"/>
              <a:t>Neo</a:t>
            </a:r>
            <a:r>
              <a:rPr lang="pt-BR" sz="1600" dirty="0"/>
              <a:t>|   | The Matrix Comics   |  |  The Matrix </a:t>
            </a:r>
            <a:r>
              <a:rPr lang="pt-BR" sz="1600" dirty="0" err="1"/>
              <a:t>Awakens</a:t>
            </a:r>
            <a:r>
              <a:rPr lang="pt-BR" sz="1600" dirty="0"/>
              <a:t>   |</a:t>
            </a:r>
          </a:p>
          <a:p>
            <a:r>
              <a:rPr lang="pt-BR" sz="1600" dirty="0"/>
              <a:t>| (Videogame, 2005) |  |  (Videogame, 2005)       |   |   (2003-2004)      |  | (Tech Demo, 2021)    |</a:t>
            </a:r>
          </a:p>
          <a:p>
            <a:r>
              <a:rPr lang="pt-BR" sz="1600" dirty="0"/>
              <a:t>+------------------+  +------------------+   +-------------------+  +----------------------+</a:t>
            </a:r>
          </a:p>
          <a:p>
            <a:r>
              <a:rPr lang="pt-BR" sz="1600" dirty="0"/>
              <a:t>         |                 |</a:t>
            </a:r>
          </a:p>
          <a:p>
            <a:r>
              <a:rPr lang="pt-BR" sz="1600" dirty="0"/>
              <a:t>         |                 |</a:t>
            </a:r>
          </a:p>
          <a:p>
            <a:r>
              <a:rPr lang="pt-BR" sz="1600" dirty="0"/>
              <a:t>         v                 </a:t>
            </a:r>
            <a:r>
              <a:rPr lang="pt-BR" sz="1600" dirty="0" err="1"/>
              <a:t>v</a:t>
            </a:r>
            <a:endParaRPr lang="pt-BR" sz="1600" dirty="0"/>
          </a:p>
          <a:p>
            <a:r>
              <a:rPr lang="pt-BR" sz="1600" dirty="0"/>
              <a:t>+-------------------+  +---------------------+</a:t>
            </a:r>
          </a:p>
          <a:p>
            <a:r>
              <a:rPr lang="pt-BR" sz="1600" dirty="0"/>
              <a:t>| The Matrix </a:t>
            </a:r>
            <a:r>
              <a:rPr lang="pt-BR" sz="1600" dirty="0" err="1"/>
              <a:t>Resurrections</a:t>
            </a:r>
            <a:r>
              <a:rPr lang="pt-BR" sz="1600" dirty="0"/>
              <a:t> |  | Livros e Artigos    |</a:t>
            </a:r>
          </a:p>
          <a:p>
            <a:r>
              <a:rPr lang="pt-BR" sz="1600" dirty="0"/>
              <a:t>|       (2021)         |  | (2003-presente)  |</a:t>
            </a:r>
          </a:p>
          <a:p>
            <a:r>
              <a:rPr lang="pt-BR" sz="1600" dirty="0"/>
              <a:t>+-------------------+  +---------------------+</a:t>
            </a:r>
          </a:p>
        </p:txBody>
      </p:sp>
    </p:spTree>
    <p:extLst>
      <p:ext uri="{BB962C8B-B14F-4D97-AF65-F5344CB8AC3E}">
        <p14:creationId xmlns:p14="http://schemas.microsoft.com/office/powerpoint/2010/main" val="3873044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lém da nostalgia: como a realidade tornou o retorno de Matrix uma boa  ideia - Jovem Nerd">
            <a:extLst>
              <a:ext uri="{FF2B5EF4-FFF2-40B4-BE49-F238E27FC236}">
                <a16:creationId xmlns:a16="http://schemas.microsoft.com/office/drawing/2014/main" id="{DBC76163-DFC7-4091-8D54-FE417B6BC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705" y="416483"/>
            <a:ext cx="10130589" cy="6025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569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0BCBA4C-E5C5-4D80-8B7F-9F6816E61C99}"/>
              </a:ext>
            </a:extLst>
          </p:cNvPr>
          <p:cNvSpPr txBox="1"/>
          <p:nvPr/>
        </p:nvSpPr>
        <p:spPr>
          <a:xfrm>
            <a:off x="1079517" y="5327120"/>
            <a:ext cx="1846275" cy="369332"/>
          </a:xfrm>
          <a:prstGeom prst="rect">
            <a:avLst/>
          </a:prstGeom>
          <a:noFill/>
        </p:spPr>
        <p:txBody>
          <a:bodyPr wrap="none" rtlCol="0">
            <a:spAutoFit/>
          </a:bodyPr>
          <a:lstStyle/>
          <a:p>
            <a:r>
              <a:rPr lang="pt-BR" dirty="0"/>
              <a:t>Guerras de Potter</a:t>
            </a:r>
          </a:p>
        </p:txBody>
      </p:sp>
      <p:pic>
        <p:nvPicPr>
          <p:cNvPr id="3" name="Imagem 2">
            <a:extLst>
              <a:ext uri="{FF2B5EF4-FFF2-40B4-BE49-F238E27FC236}">
                <a16:creationId xmlns:a16="http://schemas.microsoft.com/office/drawing/2014/main" id="{F77C5DDE-DDE5-4A88-BB69-A1742F01A5F5}"/>
              </a:ext>
            </a:extLst>
          </p:cNvPr>
          <p:cNvPicPr>
            <a:picLocks noChangeAspect="1"/>
          </p:cNvPicPr>
          <p:nvPr/>
        </p:nvPicPr>
        <p:blipFill>
          <a:blip r:embed="rId3"/>
          <a:stretch>
            <a:fillRect/>
          </a:stretch>
        </p:blipFill>
        <p:spPr>
          <a:xfrm>
            <a:off x="4224337" y="2557462"/>
            <a:ext cx="7143750" cy="3905250"/>
          </a:xfrm>
          <a:prstGeom prst="rect">
            <a:avLst/>
          </a:prstGeom>
        </p:spPr>
      </p:pic>
      <p:pic>
        <p:nvPicPr>
          <p:cNvPr id="14338" name="Picture 2" descr="Warner Bros. é autorizado a distribuir filmes da Universal Pictures no  Brasil">
            <a:extLst>
              <a:ext uri="{FF2B5EF4-FFF2-40B4-BE49-F238E27FC236}">
                <a16:creationId xmlns:a16="http://schemas.microsoft.com/office/drawing/2014/main" id="{596E7A9A-99FA-43FB-9E38-8CA4373E7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913" y="255746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384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1CCED15-BA6D-415B-8C51-01A12ED3275B}"/>
              </a:ext>
            </a:extLst>
          </p:cNvPr>
          <p:cNvPicPr>
            <a:picLocks noChangeAspect="1"/>
          </p:cNvPicPr>
          <p:nvPr/>
        </p:nvPicPr>
        <p:blipFill>
          <a:blip r:embed="rId3"/>
          <a:stretch>
            <a:fillRect/>
          </a:stretch>
        </p:blipFill>
        <p:spPr>
          <a:xfrm>
            <a:off x="0" y="575067"/>
            <a:ext cx="12192000" cy="5707865"/>
          </a:xfrm>
          <a:prstGeom prst="rect">
            <a:avLst/>
          </a:prstGeom>
        </p:spPr>
      </p:pic>
      <p:sp>
        <p:nvSpPr>
          <p:cNvPr id="4" name="CaixaDeTexto 3">
            <a:extLst>
              <a:ext uri="{FF2B5EF4-FFF2-40B4-BE49-F238E27FC236}">
                <a16:creationId xmlns:a16="http://schemas.microsoft.com/office/drawing/2014/main" id="{0A678F01-1353-4507-9833-5D3FF686B869}"/>
              </a:ext>
            </a:extLst>
          </p:cNvPr>
          <p:cNvSpPr txBox="1"/>
          <p:nvPr/>
        </p:nvSpPr>
        <p:spPr>
          <a:xfrm>
            <a:off x="10340788" y="6282932"/>
            <a:ext cx="1484252" cy="369332"/>
          </a:xfrm>
          <a:prstGeom prst="rect">
            <a:avLst/>
          </a:prstGeom>
          <a:noFill/>
        </p:spPr>
        <p:txBody>
          <a:bodyPr wrap="none" rtlCol="0">
            <a:spAutoFit/>
          </a:bodyPr>
          <a:lstStyle/>
          <a:p>
            <a:r>
              <a:rPr lang="pt-BR" b="0" i="0" dirty="0">
                <a:solidFill>
                  <a:srgbClr val="F1F2DB"/>
                </a:solidFill>
                <a:effectLst/>
                <a:latin typeface="Google Sans"/>
              </a:rPr>
              <a:t>Henry Jenkins</a:t>
            </a:r>
            <a:endParaRPr lang="pt-BR" dirty="0"/>
          </a:p>
        </p:txBody>
      </p:sp>
    </p:spTree>
    <p:extLst>
      <p:ext uri="{BB962C8B-B14F-4D97-AF65-F5344CB8AC3E}">
        <p14:creationId xmlns:p14="http://schemas.microsoft.com/office/powerpoint/2010/main" val="3023519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íblia 2ª edição - Envio Novembro de 2024 - Obras Católicas - Editora  Realeza">
            <a:extLst>
              <a:ext uri="{FF2B5EF4-FFF2-40B4-BE49-F238E27FC236}">
                <a16:creationId xmlns:a16="http://schemas.microsoft.com/office/drawing/2014/main" id="{7C0851B4-DF1A-415A-B2CB-79B318722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18"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588605257loja_leiturinha-harry_potter_e_a_pedra_filosofal-1">
            <a:extLst>
              <a:ext uri="{FF2B5EF4-FFF2-40B4-BE49-F238E27FC236}">
                <a16:creationId xmlns:a16="http://schemas.microsoft.com/office/drawing/2014/main" id="{6305FE78-DC22-4CB3-80B8-F7DB63564E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61" t="13978" r="26616" b="14735"/>
          <a:stretch/>
        </p:blipFill>
        <p:spPr bwMode="auto">
          <a:xfrm>
            <a:off x="7351058" y="1717766"/>
            <a:ext cx="2348753" cy="3422467"/>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781A0A03-922D-4E46-952C-7F84AD9135E1}"/>
              </a:ext>
            </a:extLst>
          </p:cNvPr>
          <p:cNvSpPr txBox="1"/>
          <p:nvPr/>
        </p:nvSpPr>
        <p:spPr>
          <a:xfrm>
            <a:off x="5163670" y="2921168"/>
            <a:ext cx="932330" cy="1015663"/>
          </a:xfrm>
          <a:prstGeom prst="rect">
            <a:avLst/>
          </a:prstGeom>
          <a:noFill/>
        </p:spPr>
        <p:txBody>
          <a:bodyPr wrap="square" rtlCol="0">
            <a:spAutoFit/>
          </a:bodyPr>
          <a:lstStyle/>
          <a:p>
            <a:r>
              <a:rPr lang="pt-BR" sz="6000" dirty="0"/>
              <a:t>X</a:t>
            </a:r>
          </a:p>
        </p:txBody>
      </p:sp>
    </p:spTree>
    <p:extLst>
      <p:ext uri="{BB962C8B-B14F-4D97-AF65-F5344CB8AC3E}">
        <p14:creationId xmlns:p14="http://schemas.microsoft.com/office/powerpoint/2010/main" val="4203269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148D62A-9989-477A-BBBF-2006CD323861}"/>
              </a:ext>
            </a:extLst>
          </p:cNvPr>
          <p:cNvPicPr>
            <a:picLocks noChangeAspect="1"/>
          </p:cNvPicPr>
          <p:nvPr/>
        </p:nvPicPr>
        <p:blipFill>
          <a:blip r:embed="rId3"/>
          <a:stretch>
            <a:fillRect/>
          </a:stretch>
        </p:blipFill>
        <p:spPr>
          <a:xfrm>
            <a:off x="0" y="565233"/>
            <a:ext cx="12192000" cy="5727534"/>
          </a:xfrm>
          <a:prstGeom prst="rect">
            <a:avLst/>
          </a:prstGeom>
        </p:spPr>
      </p:pic>
      <p:sp>
        <p:nvSpPr>
          <p:cNvPr id="4" name="CaixaDeTexto 3">
            <a:extLst>
              <a:ext uri="{FF2B5EF4-FFF2-40B4-BE49-F238E27FC236}">
                <a16:creationId xmlns:a16="http://schemas.microsoft.com/office/drawing/2014/main" id="{444674AB-7ACB-4175-B583-B17D59B2F8C0}"/>
              </a:ext>
            </a:extLst>
          </p:cNvPr>
          <p:cNvSpPr txBox="1"/>
          <p:nvPr/>
        </p:nvSpPr>
        <p:spPr>
          <a:xfrm>
            <a:off x="10340788" y="6282932"/>
            <a:ext cx="1484252" cy="369332"/>
          </a:xfrm>
          <a:prstGeom prst="rect">
            <a:avLst/>
          </a:prstGeom>
          <a:noFill/>
        </p:spPr>
        <p:txBody>
          <a:bodyPr wrap="none" rtlCol="0">
            <a:spAutoFit/>
          </a:bodyPr>
          <a:lstStyle/>
          <a:p>
            <a:r>
              <a:rPr lang="pt-BR" b="0" i="0" dirty="0">
                <a:solidFill>
                  <a:srgbClr val="F1F2DB"/>
                </a:solidFill>
                <a:effectLst/>
                <a:latin typeface="Google Sans"/>
              </a:rPr>
              <a:t>Henry Jenkins</a:t>
            </a:r>
            <a:endParaRPr lang="pt-BR" dirty="0"/>
          </a:p>
        </p:txBody>
      </p:sp>
      <p:pic>
        <p:nvPicPr>
          <p:cNvPr id="8" name="Imagem 7">
            <a:extLst>
              <a:ext uri="{FF2B5EF4-FFF2-40B4-BE49-F238E27FC236}">
                <a16:creationId xmlns:a16="http://schemas.microsoft.com/office/drawing/2014/main" id="{1D25753E-897F-49A6-8958-087A80D52247}"/>
              </a:ext>
            </a:extLst>
          </p:cNvPr>
          <p:cNvPicPr>
            <a:picLocks noChangeAspect="1"/>
          </p:cNvPicPr>
          <p:nvPr/>
        </p:nvPicPr>
        <p:blipFill>
          <a:blip r:embed="rId4"/>
          <a:stretch>
            <a:fillRect/>
          </a:stretch>
        </p:blipFill>
        <p:spPr>
          <a:xfrm>
            <a:off x="7584141" y="3636410"/>
            <a:ext cx="4607859" cy="2646522"/>
          </a:xfrm>
          <a:prstGeom prst="rect">
            <a:avLst/>
          </a:prstGeom>
        </p:spPr>
      </p:pic>
    </p:spTree>
    <p:extLst>
      <p:ext uri="{BB962C8B-B14F-4D97-AF65-F5344CB8AC3E}">
        <p14:creationId xmlns:p14="http://schemas.microsoft.com/office/powerpoint/2010/main" val="31345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8CCCAF3-6B74-435E-824F-4B7864CBFD69}"/>
              </a:ext>
            </a:extLst>
          </p:cNvPr>
          <p:cNvSpPr txBox="1"/>
          <p:nvPr/>
        </p:nvSpPr>
        <p:spPr>
          <a:xfrm>
            <a:off x="4482353" y="6278886"/>
            <a:ext cx="3657600" cy="369332"/>
          </a:xfrm>
          <a:prstGeom prst="rect">
            <a:avLst/>
          </a:prstGeom>
          <a:noFill/>
        </p:spPr>
        <p:txBody>
          <a:bodyPr wrap="square">
            <a:spAutoFit/>
          </a:bodyPr>
          <a:lstStyle/>
          <a:p>
            <a:r>
              <a:rPr lang="pt-BR" b="0" i="0" u="none" strike="noStrike" dirty="0">
                <a:solidFill>
                  <a:srgbClr val="E8E8E8"/>
                </a:solidFill>
                <a:effectLst/>
                <a:latin typeface="arial" panose="020B0604020202020204" pitchFamily="34" charset="0"/>
                <a:hlinkClick r:id="rId3"/>
              </a:rPr>
              <a:t>Ciclo </a:t>
            </a:r>
            <a:r>
              <a:rPr lang="pt-BR" b="0" i="0" u="none" strike="noStrike" dirty="0" err="1">
                <a:solidFill>
                  <a:srgbClr val="E8E8E8"/>
                </a:solidFill>
                <a:effectLst/>
                <a:latin typeface="arial" panose="020B0604020202020204" pitchFamily="34" charset="0"/>
                <a:hlinkClick r:id="rId3"/>
              </a:rPr>
              <a:t>cremaster</a:t>
            </a:r>
            <a:r>
              <a:rPr lang="pt-BR" b="0" i="0" u="none" strike="noStrike" dirty="0">
                <a:solidFill>
                  <a:srgbClr val="E8E8E8"/>
                </a:solidFill>
                <a:effectLst/>
                <a:latin typeface="arial" panose="020B0604020202020204" pitchFamily="34" charset="0"/>
                <a:hlinkClick r:id="rId3"/>
              </a:rPr>
              <a:t> - </a:t>
            </a:r>
            <a:r>
              <a:rPr lang="pt-BR" b="0" i="0" u="none" strike="noStrike" dirty="0" err="1">
                <a:solidFill>
                  <a:srgbClr val="E8E8E8"/>
                </a:solidFill>
                <a:effectLst/>
                <a:latin typeface="arial" panose="020B0604020202020204" pitchFamily="34" charset="0"/>
                <a:hlinkClick r:id="rId3"/>
              </a:rPr>
              <a:t>Mathew</a:t>
            </a:r>
            <a:r>
              <a:rPr lang="pt-BR" b="0" i="0" u="none" strike="noStrike" dirty="0">
                <a:solidFill>
                  <a:srgbClr val="E8E8E8"/>
                </a:solidFill>
                <a:effectLst/>
                <a:latin typeface="arial" panose="020B0604020202020204" pitchFamily="34" charset="0"/>
                <a:hlinkClick r:id="rId3"/>
              </a:rPr>
              <a:t> Barney </a:t>
            </a:r>
            <a:endParaRPr lang="pt-BR" b="0" i="0" u="none" strike="noStrike" dirty="0">
              <a:solidFill>
                <a:srgbClr val="E8E8E8"/>
              </a:solidFill>
              <a:effectLst/>
              <a:latin typeface="arial" panose="020B0604020202020204" pitchFamily="34" charset="0"/>
            </a:endParaRPr>
          </a:p>
        </p:txBody>
      </p:sp>
      <p:pic>
        <p:nvPicPr>
          <p:cNvPr id="3074" name="Picture 2" descr="El Dado del Arte: Cremaster #Arteenelcine">
            <a:extLst>
              <a:ext uri="{FF2B5EF4-FFF2-40B4-BE49-F238E27FC236}">
                <a16:creationId xmlns:a16="http://schemas.microsoft.com/office/drawing/2014/main" id="{5478980B-DE82-4B70-836D-2B819EB8ED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838200"/>
            <a:ext cx="6858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200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E77E1E65-74F9-4EE2-BE9F-F43107C183C3}"/>
              </a:ext>
            </a:extLst>
          </p:cNvPr>
          <p:cNvSpPr txBox="1"/>
          <p:nvPr/>
        </p:nvSpPr>
        <p:spPr>
          <a:xfrm>
            <a:off x="4084362" y="6171310"/>
            <a:ext cx="4016188" cy="369332"/>
          </a:xfrm>
          <a:prstGeom prst="rect">
            <a:avLst/>
          </a:prstGeom>
          <a:noFill/>
        </p:spPr>
        <p:txBody>
          <a:bodyPr wrap="square">
            <a:spAutoFit/>
          </a:bodyPr>
          <a:lstStyle/>
          <a:p>
            <a:r>
              <a:rPr lang="en-US" b="0" i="0" dirty="0">
                <a:solidFill>
                  <a:srgbClr val="202122"/>
                </a:solidFill>
                <a:effectLst/>
                <a:latin typeface="Arial" panose="020B0604020202020204" pitchFamily="34" charset="0"/>
                <a:hlinkClick r:id="rId3"/>
              </a:rPr>
              <a:t>Writing on water - Peter Greenaway</a:t>
            </a:r>
            <a:endParaRPr lang="pt-BR" dirty="0"/>
          </a:p>
        </p:txBody>
      </p:sp>
      <p:pic>
        <p:nvPicPr>
          <p:cNvPr id="4098" name="Picture 2" descr="Writing on Water (2005) / Peter Greenaway on Vimeo">
            <a:extLst>
              <a:ext uri="{FF2B5EF4-FFF2-40B4-BE49-F238E27FC236}">
                <a16:creationId xmlns:a16="http://schemas.microsoft.com/office/drawing/2014/main" id="{612C28F7-B79F-4286-88BB-C7073620DD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5" y="1423988"/>
            <a:ext cx="7143750" cy="4010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615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913691D8-9ADE-45AE-B5B7-8AA6F031A884}"/>
              </a:ext>
            </a:extLst>
          </p:cNvPr>
          <p:cNvSpPr txBox="1"/>
          <p:nvPr/>
        </p:nvSpPr>
        <p:spPr>
          <a:xfrm>
            <a:off x="4733364" y="6296816"/>
            <a:ext cx="3048000" cy="369332"/>
          </a:xfrm>
          <a:prstGeom prst="rect">
            <a:avLst/>
          </a:prstGeom>
          <a:noFill/>
        </p:spPr>
        <p:txBody>
          <a:bodyPr wrap="square">
            <a:spAutoFit/>
          </a:bodyPr>
          <a:lstStyle/>
          <a:p>
            <a:r>
              <a:rPr lang="pt-BR" dirty="0">
                <a:hlinkClick r:id="rId3"/>
              </a:rPr>
              <a:t>Corpo </a:t>
            </a:r>
            <a:r>
              <a:rPr lang="pt-BR" dirty="0" err="1">
                <a:hlinkClick r:id="rId3"/>
              </a:rPr>
              <a:t>Cinesis</a:t>
            </a:r>
            <a:r>
              <a:rPr lang="pt-BR" dirty="0">
                <a:hlinkClick r:id="rId3"/>
              </a:rPr>
              <a:t> - Almir Almas</a:t>
            </a:r>
            <a:endParaRPr lang="pt-BR" dirty="0"/>
          </a:p>
        </p:txBody>
      </p:sp>
      <p:pic>
        <p:nvPicPr>
          <p:cNvPr id="5122" name="Picture 2" descr="TV e cinema expandidos: enunciação e dispositivos – técnica, estética e  poética">
            <a:extLst>
              <a:ext uri="{FF2B5EF4-FFF2-40B4-BE49-F238E27FC236}">
                <a16:creationId xmlns:a16="http://schemas.microsoft.com/office/drawing/2014/main" id="{3B176D52-A552-4F4C-A5E6-DDF80B6C9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858" y="259624"/>
            <a:ext cx="9072283" cy="6037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33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4D4F151-FFCF-4752-AA72-47EF33EDF92F}"/>
              </a:ext>
            </a:extLst>
          </p:cNvPr>
          <p:cNvSpPr txBox="1"/>
          <p:nvPr/>
        </p:nvSpPr>
        <p:spPr>
          <a:xfrm>
            <a:off x="4410635" y="6153380"/>
            <a:ext cx="3370729" cy="369332"/>
          </a:xfrm>
          <a:prstGeom prst="rect">
            <a:avLst/>
          </a:prstGeom>
          <a:noFill/>
        </p:spPr>
        <p:txBody>
          <a:bodyPr wrap="square">
            <a:spAutoFit/>
          </a:bodyPr>
          <a:lstStyle/>
          <a:p>
            <a:r>
              <a:rPr lang="pt-BR" dirty="0">
                <a:hlinkClick r:id="rId3"/>
              </a:rPr>
              <a:t>Projeto Trapézio - Marília </a:t>
            </a:r>
            <a:r>
              <a:rPr lang="pt-BR" dirty="0" err="1">
                <a:hlinkClick r:id="rId3"/>
              </a:rPr>
              <a:t>Fredini</a:t>
            </a:r>
            <a:endParaRPr lang="pt-BR" dirty="0"/>
          </a:p>
        </p:txBody>
      </p:sp>
      <p:pic>
        <p:nvPicPr>
          <p:cNvPr id="6146" name="Picture 2" descr="Marilia Fredini Alves de Lucena - YouTube">
            <a:extLst>
              <a:ext uri="{FF2B5EF4-FFF2-40B4-BE49-F238E27FC236}">
                <a16:creationId xmlns:a16="http://schemas.microsoft.com/office/drawing/2014/main" id="{D1C828D6-859E-447C-A9ED-4318442C7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3906" y="779929"/>
            <a:ext cx="7064188" cy="5298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06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amlet no Holodeck: O futuro da narrativa no ciberespaço | Amazon.com.br">
            <a:extLst>
              <a:ext uri="{FF2B5EF4-FFF2-40B4-BE49-F238E27FC236}">
                <a16:creationId xmlns:a16="http://schemas.microsoft.com/office/drawing/2014/main" id="{C422057F-DB6E-480F-AECF-64DF6BDE5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531" y="929348"/>
            <a:ext cx="3484469" cy="499930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Janet Murray | GVU Center">
            <a:extLst>
              <a:ext uri="{FF2B5EF4-FFF2-40B4-BE49-F238E27FC236}">
                <a16:creationId xmlns:a16="http://schemas.microsoft.com/office/drawing/2014/main" id="{B88FACC2-CC04-424D-9709-64F4C95249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401048"/>
            <a:ext cx="2417389" cy="322318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AD5B7108-CD89-460C-8054-F6F90848C22B}"/>
              </a:ext>
            </a:extLst>
          </p:cNvPr>
          <p:cNvSpPr txBox="1"/>
          <p:nvPr/>
        </p:nvSpPr>
        <p:spPr>
          <a:xfrm>
            <a:off x="6096000" y="5624233"/>
            <a:ext cx="1209340" cy="369332"/>
          </a:xfrm>
          <a:prstGeom prst="rect">
            <a:avLst/>
          </a:prstGeom>
          <a:noFill/>
        </p:spPr>
        <p:txBody>
          <a:bodyPr wrap="square" rtlCol="0">
            <a:spAutoFit/>
          </a:bodyPr>
          <a:lstStyle/>
          <a:p>
            <a:r>
              <a:rPr lang="pt-BR" dirty="0"/>
              <a:t>1997</a:t>
            </a:r>
          </a:p>
        </p:txBody>
      </p:sp>
    </p:spTree>
    <p:extLst>
      <p:ext uri="{BB962C8B-B14F-4D97-AF65-F5344CB8AC3E}">
        <p14:creationId xmlns:p14="http://schemas.microsoft.com/office/powerpoint/2010/main" val="3408527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rasil com Ginga: Aparelhos de TV serão interativos até 2015 - Só Notícia  Boa">
            <a:extLst>
              <a:ext uri="{FF2B5EF4-FFF2-40B4-BE49-F238E27FC236}">
                <a16:creationId xmlns:a16="http://schemas.microsoft.com/office/drawing/2014/main" id="{FBE1E0BE-8C5F-4376-ABC0-5E9E7A380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750" y="829854"/>
            <a:ext cx="8620499" cy="519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294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CC36BBB-6170-42BA-9AC6-F932A5F0107A}"/>
              </a:ext>
            </a:extLst>
          </p:cNvPr>
          <p:cNvPicPr>
            <a:picLocks noChangeAspect="1"/>
          </p:cNvPicPr>
          <p:nvPr/>
        </p:nvPicPr>
        <p:blipFill>
          <a:blip r:embed="rId3"/>
          <a:stretch>
            <a:fillRect/>
          </a:stretch>
        </p:blipFill>
        <p:spPr>
          <a:xfrm>
            <a:off x="580255" y="528232"/>
            <a:ext cx="11031489" cy="5801535"/>
          </a:xfrm>
          <a:prstGeom prst="rect">
            <a:avLst/>
          </a:prstGeom>
        </p:spPr>
      </p:pic>
    </p:spTree>
    <p:extLst>
      <p:ext uri="{BB962C8B-B14F-4D97-AF65-F5344CB8AC3E}">
        <p14:creationId xmlns:p14="http://schemas.microsoft.com/office/powerpoint/2010/main" val="2364540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A033BF46-C4C2-4E45-9E79-BF1876313ACC}"/>
              </a:ext>
            </a:extLst>
          </p:cNvPr>
          <p:cNvSpPr txBox="1"/>
          <p:nvPr/>
        </p:nvSpPr>
        <p:spPr>
          <a:xfrm>
            <a:off x="2033659" y="801765"/>
            <a:ext cx="3693459" cy="646331"/>
          </a:xfrm>
          <a:prstGeom prst="rect">
            <a:avLst/>
          </a:prstGeom>
          <a:noFill/>
        </p:spPr>
        <p:txBody>
          <a:bodyPr wrap="square">
            <a:spAutoFit/>
          </a:bodyPr>
          <a:lstStyle/>
          <a:p>
            <a:r>
              <a:rPr lang="pt-BR" sz="1800" b="0" i="0" u="none" strike="noStrike" baseline="0" dirty="0">
                <a:latin typeface="Arial" panose="020B0604020202020204" pitchFamily="34" charset="0"/>
              </a:rPr>
              <a:t>Noções de elaboração de roteiro planificado para obra interativa </a:t>
            </a:r>
            <a:endParaRPr lang="pt-BR" dirty="0"/>
          </a:p>
        </p:txBody>
      </p:sp>
      <p:pic>
        <p:nvPicPr>
          <p:cNvPr id="7" name="Imagem 6">
            <a:extLst>
              <a:ext uri="{FF2B5EF4-FFF2-40B4-BE49-F238E27FC236}">
                <a16:creationId xmlns:a16="http://schemas.microsoft.com/office/drawing/2014/main" id="{0E64D149-551D-456E-9155-CE3F25CCE00E}"/>
              </a:ext>
            </a:extLst>
          </p:cNvPr>
          <p:cNvPicPr>
            <a:picLocks noChangeAspect="1"/>
          </p:cNvPicPr>
          <p:nvPr/>
        </p:nvPicPr>
        <p:blipFill>
          <a:blip r:embed="rId3"/>
          <a:stretch>
            <a:fillRect/>
          </a:stretch>
        </p:blipFill>
        <p:spPr>
          <a:xfrm>
            <a:off x="2033659" y="1563826"/>
            <a:ext cx="8124681" cy="4555098"/>
          </a:xfrm>
          <a:prstGeom prst="rect">
            <a:avLst/>
          </a:prstGeom>
        </p:spPr>
      </p:pic>
      <p:sp>
        <p:nvSpPr>
          <p:cNvPr id="8" name="CaixaDeTexto 7">
            <a:extLst>
              <a:ext uri="{FF2B5EF4-FFF2-40B4-BE49-F238E27FC236}">
                <a16:creationId xmlns:a16="http://schemas.microsoft.com/office/drawing/2014/main" id="{85B4FB69-F6D1-4CD5-821D-813844AB232C}"/>
              </a:ext>
            </a:extLst>
          </p:cNvPr>
          <p:cNvSpPr txBox="1"/>
          <p:nvPr/>
        </p:nvSpPr>
        <p:spPr>
          <a:xfrm>
            <a:off x="2033659" y="6188487"/>
            <a:ext cx="2840586" cy="369332"/>
          </a:xfrm>
          <a:prstGeom prst="rect">
            <a:avLst/>
          </a:prstGeom>
          <a:noFill/>
        </p:spPr>
        <p:txBody>
          <a:bodyPr wrap="none" rtlCol="0">
            <a:spAutoFit/>
          </a:bodyPr>
          <a:lstStyle/>
          <a:p>
            <a:r>
              <a:rPr lang="pt-BR" dirty="0"/>
              <a:t>Interatividade – Almir Almas</a:t>
            </a:r>
          </a:p>
        </p:txBody>
      </p:sp>
    </p:spTree>
    <p:extLst>
      <p:ext uri="{BB962C8B-B14F-4D97-AF65-F5344CB8AC3E}">
        <p14:creationId xmlns:p14="http://schemas.microsoft.com/office/powerpoint/2010/main" val="173141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D2DE051-0255-4A51-8A08-8A128970BB4E}"/>
              </a:ext>
            </a:extLst>
          </p:cNvPr>
          <p:cNvSpPr txBox="1"/>
          <p:nvPr/>
        </p:nvSpPr>
        <p:spPr>
          <a:xfrm>
            <a:off x="2008095" y="2828835"/>
            <a:ext cx="8426822" cy="1200329"/>
          </a:xfrm>
          <a:prstGeom prst="rect">
            <a:avLst/>
          </a:prstGeom>
          <a:noFill/>
        </p:spPr>
        <p:txBody>
          <a:bodyPr wrap="square" rtlCol="0">
            <a:spAutoFit/>
          </a:bodyPr>
          <a:lstStyle/>
          <a:p>
            <a:pPr algn="just"/>
            <a:r>
              <a:rPr lang="pt-BR" dirty="0"/>
              <a:t>“Quanto mais eu lia, mais claro se tornava que as histórias não diziam toda a verdade </a:t>
            </a:r>
          </a:p>
          <a:p>
            <a:pPr algn="just"/>
            <a:r>
              <a:rPr lang="pt-BR" dirty="0"/>
              <a:t>sobre o mundo(...) aprendi com o movimento feminista (...) [que] antes que o romance </a:t>
            </a:r>
          </a:p>
          <a:p>
            <a:pPr algn="just"/>
            <a:r>
              <a:rPr lang="pt-BR" dirty="0"/>
              <a:t>pudesse contar a história das mulheres que não terminavam nem alegremente casadas</a:t>
            </a:r>
          </a:p>
          <a:p>
            <a:pPr algn="just"/>
            <a:r>
              <a:rPr lang="pt-BR" dirty="0"/>
              <a:t>nem mortas, ele teria de mudar tanto em forma, quanto em conteúdo.” (Murray, p.9)</a:t>
            </a:r>
          </a:p>
        </p:txBody>
      </p:sp>
    </p:spTree>
    <p:extLst>
      <p:ext uri="{BB962C8B-B14F-4D97-AF65-F5344CB8AC3E}">
        <p14:creationId xmlns:p14="http://schemas.microsoft.com/office/powerpoint/2010/main" val="795617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tar Trek TNG -- The Holodeck - YouTube">
            <a:extLst>
              <a:ext uri="{FF2B5EF4-FFF2-40B4-BE49-F238E27FC236}">
                <a16:creationId xmlns:a16="http://schemas.microsoft.com/office/drawing/2014/main" id="{2F425F39-E975-42F3-B59F-E70A83A489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1590675"/>
            <a:ext cx="6534150" cy="367665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A2FDF144-CDDD-4949-94A1-3220F04DA78D}"/>
              </a:ext>
            </a:extLst>
          </p:cNvPr>
          <p:cNvSpPr txBox="1"/>
          <p:nvPr/>
        </p:nvSpPr>
        <p:spPr>
          <a:xfrm>
            <a:off x="7279876" y="5267325"/>
            <a:ext cx="2083199" cy="369332"/>
          </a:xfrm>
          <a:prstGeom prst="rect">
            <a:avLst/>
          </a:prstGeom>
          <a:noFill/>
        </p:spPr>
        <p:txBody>
          <a:bodyPr wrap="none" rtlCol="0">
            <a:spAutoFit/>
          </a:bodyPr>
          <a:lstStyle/>
          <a:p>
            <a:r>
              <a:rPr lang="pt-BR" dirty="0" err="1"/>
              <a:t>Holodeck</a:t>
            </a:r>
            <a:r>
              <a:rPr lang="pt-BR" dirty="0"/>
              <a:t> – </a:t>
            </a:r>
            <a:r>
              <a:rPr lang="pt-BR" dirty="0" err="1"/>
              <a:t>Startrek</a:t>
            </a:r>
            <a:r>
              <a:rPr lang="pt-BR" dirty="0"/>
              <a:t> </a:t>
            </a:r>
          </a:p>
        </p:txBody>
      </p:sp>
      <p:pic>
        <p:nvPicPr>
          <p:cNvPr id="3" name="Imagem 2">
            <a:extLst>
              <a:ext uri="{FF2B5EF4-FFF2-40B4-BE49-F238E27FC236}">
                <a16:creationId xmlns:a16="http://schemas.microsoft.com/office/drawing/2014/main" id="{6B2C3857-6C70-4914-8449-10FC4AD3AB20}"/>
              </a:ext>
            </a:extLst>
          </p:cNvPr>
          <p:cNvPicPr>
            <a:picLocks noChangeAspect="1"/>
          </p:cNvPicPr>
          <p:nvPr/>
        </p:nvPicPr>
        <p:blipFill>
          <a:blip r:embed="rId4"/>
          <a:stretch>
            <a:fillRect/>
          </a:stretch>
        </p:blipFill>
        <p:spPr>
          <a:xfrm>
            <a:off x="370354" y="3429000"/>
            <a:ext cx="3562350" cy="3114675"/>
          </a:xfrm>
          <a:prstGeom prst="rect">
            <a:avLst/>
          </a:prstGeom>
        </p:spPr>
      </p:pic>
    </p:spTree>
    <p:extLst>
      <p:ext uri="{BB962C8B-B14F-4D97-AF65-F5344CB8AC3E}">
        <p14:creationId xmlns:p14="http://schemas.microsoft.com/office/powerpoint/2010/main" val="384788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7E9058ED-A841-4CD3-A271-AD998F86C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104900"/>
            <a:ext cx="7620000"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1AEBC7D1-6F55-48FE-B932-27798F73DEAC}"/>
              </a:ext>
            </a:extLst>
          </p:cNvPr>
          <p:cNvSpPr txBox="1"/>
          <p:nvPr/>
        </p:nvSpPr>
        <p:spPr>
          <a:xfrm>
            <a:off x="6831106" y="5753100"/>
            <a:ext cx="4213412" cy="369332"/>
          </a:xfrm>
          <a:prstGeom prst="rect">
            <a:avLst/>
          </a:prstGeom>
          <a:noFill/>
        </p:spPr>
        <p:txBody>
          <a:bodyPr wrap="square" rtlCol="0">
            <a:spAutoFit/>
          </a:bodyPr>
          <a:lstStyle/>
          <a:p>
            <a:r>
              <a:rPr lang="pt-BR" dirty="0"/>
              <a:t>Dilema  – Mônica Palazzo - 2024</a:t>
            </a:r>
          </a:p>
        </p:txBody>
      </p:sp>
    </p:spTree>
    <p:extLst>
      <p:ext uri="{BB962C8B-B14F-4D97-AF65-F5344CB8AC3E}">
        <p14:creationId xmlns:p14="http://schemas.microsoft.com/office/powerpoint/2010/main" val="660017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68E32C8D-8C55-4830-A54F-4A3B1C12585F}"/>
              </a:ext>
            </a:extLst>
          </p:cNvPr>
          <p:cNvSpPr txBox="1"/>
          <p:nvPr/>
        </p:nvSpPr>
        <p:spPr>
          <a:xfrm>
            <a:off x="1443317" y="2792448"/>
            <a:ext cx="9305365" cy="2062103"/>
          </a:xfrm>
          <a:prstGeom prst="rect">
            <a:avLst/>
          </a:prstGeom>
          <a:noFill/>
        </p:spPr>
        <p:txBody>
          <a:bodyPr wrap="square">
            <a:spAutoFit/>
          </a:bodyPr>
          <a:lstStyle/>
          <a:p>
            <a:pPr algn="just"/>
            <a:r>
              <a:rPr lang="pt-BR" sz="1800" b="0" i="0" u="none" strike="noStrike" baseline="0" dirty="0">
                <a:latin typeface="Arial" panose="020B0604020202020204" pitchFamily="34" charset="0"/>
              </a:rPr>
              <a:t>“O palco shakespeariano, com seu texto emocionantemente roteirizado e seu autor único, é frequentemente contrastado com o outro grande empreendimento teatral da época, a </a:t>
            </a:r>
            <a:r>
              <a:rPr lang="pt-BR" sz="2000" b="0" i="1" u="none" strike="noStrike" baseline="0" dirty="0">
                <a:latin typeface="Arial" panose="020B0604020202020204" pitchFamily="34" charset="0"/>
              </a:rPr>
              <a:t>comedia dell'arte </a:t>
            </a:r>
            <a:r>
              <a:rPr lang="pt-BR" sz="1800" b="0" i="0" u="none" strike="noStrike" baseline="0" dirty="0">
                <a:latin typeface="Arial" panose="020B0604020202020204" pitchFamily="34" charset="0"/>
              </a:rPr>
              <a:t>italiana, que extraía sua força das habilidades de improvisação cênica de seus atores. Num </a:t>
            </a:r>
            <a:r>
              <a:rPr lang="pt-BR" sz="1800" b="1" i="0" u="none" strike="noStrike" baseline="0" dirty="0">
                <a:latin typeface="Arial" panose="020B0604020202020204" pitchFamily="34" charset="0"/>
              </a:rPr>
              <a:t>modelo de arte da cultura elitista</a:t>
            </a:r>
            <a:r>
              <a:rPr lang="pt-BR" sz="1800" b="0" i="0" u="none" strike="noStrike" baseline="0" dirty="0">
                <a:latin typeface="Arial" panose="020B0604020202020204" pitchFamily="34" charset="0"/>
              </a:rPr>
              <a:t>, o que se preserva é uma história particular numa </a:t>
            </a:r>
            <a:r>
              <a:rPr lang="pt-BR" sz="1800" b="1" i="0" u="none" strike="noStrike" baseline="0" dirty="0">
                <a:latin typeface="Arial" panose="020B0604020202020204" pitchFamily="34" charset="0"/>
              </a:rPr>
              <a:t>forma fixa</a:t>
            </a:r>
            <a:r>
              <a:rPr lang="pt-BR" sz="1800" b="0" i="0" u="none" strike="noStrike" baseline="0" dirty="0">
                <a:latin typeface="Arial" panose="020B0604020202020204" pitchFamily="34" charset="0"/>
              </a:rPr>
              <a:t>, a ser repetida literalmente. Num modelo popular</a:t>
            </a:r>
            <a:r>
              <a:rPr lang="pt-BR" dirty="0">
                <a:latin typeface="Arial" panose="020B0604020202020204" pitchFamily="34" charset="0"/>
              </a:rPr>
              <a:t> (...)</a:t>
            </a:r>
            <a:r>
              <a:rPr lang="pt-BR" sz="1800" b="0" i="0" u="none" strike="noStrike" baseline="0" dirty="0">
                <a:latin typeface="Arial" panose="020B0604020202020204" pitchFamily="34" charset="0"/>
              </a:rPr>
              <a:t>, as formas é que são passadas adiante, para serem alteradas e terem seus propósitos redefinidos por cada uma das gerações sucessivas.” (Murray, p. 129)</a:t>
            </a:r>
            <a:endParaRPr lang="pt-BR" dirty="0"/>
          </a:p>
        </p:txBody>
      </p:sp>
    </p:spTree>
    <p:extLst>
      <p:ext uri="{BB962C8B-B14F-4D97-AF65-F5344CB8AC3E}">
        <p14:creationId xmlns:p14="http://schemas.microsoft.com/office/powerpoint/2010/main" val="427349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ltura da convergência | Amazon.com.br">
            <a:extLst>
              <a:ext uri="{FF2B5EF4-FFF2-40B4-BE49-F238E27FC236}">
                <a16:creationId xmlns:a16="http://schemas.microsoft.com/office/drawing/2014/main" id="{9BA17EAE-BB8D-40D5-BA63-BC4EBF838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8545" y="645459"/>
            <a:ext cx="3802884" cy="55670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specialista em narrativa transmídia, Henry Jenkins fala sobre o futuro de  Hollywood | Casa Firjan">
            <a:extLst>
              <a:ext uri="{FF2B5EF4-FFF2-40B4-BE49-F238E27FC236}">
                <a16:creationId xmlns:a16="http://schemas.microsoft.com/office/drawing/2014/main" id="{4F29105A-9060-43ED-A659-49D44EED6A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7885" y="3041716"/>
            <a:ext cx="2258920" cy="2821201"/>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B95E83D9-405B-42E0-A670-BA6175E0FD29}"/>
              </a:ext>
            </a:extLst>
          </p:cNvPr>
          <p:cNvSpPr txBox="1"/>
          <p:nvPr/>
        </p:nvSpPr>
        <p:spPr>
          <a:xfrm>
            <a:off x="9411429" y="5836023"/>
            <a:ext cx="766482" cy="376518"/>
          </a:xfrm>
          <a:prstGeom prst="rect">
            <a:avLst/>
          </a:prstGeom>
          <a:noFill/>
        </p:spPr>
        <p:txBody>
          <a:bodyPr wrap="square" rtlCol="0">
            <a:spAutoFit/>
          </a:bodyPr>
          <a:lstStyle/>
          <a:p>
            <a:r>
              <a:rPr lang="pt-BR" dirty="0"/>
              <a:t>2009</a:t>
            </a:r>
          </a:p>
        </p:txBody>
      </p:sp>
    </p:spTree>
    <p:extLst>
      <p:ext uri="{BB962C8B-B14F-4D97-AF65-F5344CB8AC3E}">
        <p14:creationId xmlns:p14="http://schemas.microsoft.com/office/powerpoint/2010/main" val="365903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rix - Filme 1999 - AdoroCinema">
            <a:extLst>
              <a:ext uri="{FF2B5EF4-FFF2-40B4-BE49-F238E27FC236}">
                <a16:creationId xmlns:a16="http://schemas.microsoft.com/office/drawing/2014/main" id="{57577CE1-8AF5-412B-9216-2302C9546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0"/>
            <a:ext cx="4894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24A9CCBB-DC8A-4B0A-A714-2A50133CD0AE}"/>
              </a:ext>
            </a:extLst>
          </p:cNvPr>
          <p:cNvSpPr txBox="1"/>
          <p:nvPr/>
        </p:nvSpPr>
        <p:spPr>
          <a:xfrm>
            <a:off x="8923851" y="6488668"/>
            <a:ext cx="806824" cy="369332"/>
          </a:xfrm>
          <a:prstGeom prst="rect">
            <a:avLst/>
          </a:prstGeom>
          <a:noFill/>
        </p:spPr>
        <p:txBody>
          <a:bodyPr wrap="square" rtlCol="0">
            <a:spAutoFit/>
          </a:bodyPr>
          <a:lstStyle/>
          <a:p>
            <a:r>
              <a:rPr lang="pt-BR" dirty="0"/>
              <a:t>1999</a:t>
            </a:r>
          </a:p>
        </p:txBody>
      </p:sp>
    </p:spTree>
    <p:extLst>
      <p:ext uri="{BB962C8B-B14F-4D97-AF65-F5344CB8AC3E}">
        <p14:creationId xmlns:p14="http://schemas.microsoft.com/office/powerpoint/2010/main" val="15242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68641D1-8A9F-4366-9989-729BEAEEF2BE}"/>
              </a:ext>
            </a:extLst>
          </p:cNvPr>
          <p:cNvSpPr txBox="1"/>
          <p:nvPr/>
        </p:nvSpPr>
        <p:spPr>
          <a:xfrm>
            <a:off x="1896035" y="3429000"/>
            <a:ext cx="3993777" cy="369332"/>
          </a:xfrm>
          <a:prstGeom prst="rect">
            <a:avLst/>
          </a:prstGeom>
          <a:noFill/>
        </p:spPr>
        <p:txBody>
          <a:bodyPr wrap="square" rtlCol="0">
            <a:spAutoFit/>
          </a:bodyPr>
          <a:lstStyle/>
          <a:p>
            <a:r>
              <a:rPr lang="pt-BR" dirty="0"/>
              <a:t>Greve dos roteiristas - 2007</a:t>
            </a:r>
          </a:p>
        </p:txBody>
      </p:sp>
    </p:spTree>
    <p:extLst>
      <p:ext uri="{BB962C8B-B14F-4D97-AF65-F5344CB8AC3E}">
        <p14:creationId xmlns:p14="http://schemas.microsoft.com/office/powerpoint/2010/main" val="2286660265"/>
      </p:ext>
    </p:extLst>
  </p:cSld>
  <p:clrMapOvr>
    <a:masterClrMapping/>
  </p:clrMapOvr>
</p:sld>
</file>

<file path=ppt/theme/theme1.xml><?xml version="1.0" encoding="utf-8"?>
<a:theme xmlns:a="http://schemas.openxmlformats.org/drawingml/2006/main" name="Office Them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4357</TotalTime>
  <Words>3981</Words>
  <Application>Microsoft Office PowerPoint</Application>
  <PresentationFormat>Widescreen</PresentationFormat>
  <Paragraphs>233</Paragraphs>
  <Slides>22</Slides>
  <Notes>22</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22</vt:i4>
      </vt:variant>
    </vt:vector>
  </HeadingPairs>
  <TitlesOfParts>
    <vt:vector size="32" baseType="lpstr">
      <vt:lpstr>__sentinelFont_26b3c2</vt:lpstr>
      <vt:lpstr>Arial</vt:lpstr>
      <vt:lpstr>Arial</vt:lpstr>
      <vt:lpstr>ArialMT</vt:lpstr>
      <vt:lpstr>Calibri</vt:lpstr>
      <vt:lpstr>Calibri Light</vt:lpstr>
      <vt:lpstr>Google Sans</vt:lpstr>
      <vt:lpstr>Menlo</vt:lpstr>
      <vt:lpstr>ui-sans-serif</vt:lpstr>
      <vt:lpstr>Office Theme</vt:lpstr>
      <vt:lpstr>Novas interfaces da imagem interativa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Manuela</dc:creator>
  <cp:lastModifiedBy>Manuela</cp:lastModifiedBy>
  <cp:revision>44</cp:revision>
  <dcterms:created xsi:type="dcterms:W3CDTF">2024-05-25T18:22:30Z</dcterms:created>
  <dcterms:modified xsi:type="dcterms:W3CDTF">2024-05-29T11:17:11Z</dcterms:modified>
</cp:coreProperties>
</file>