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m" ContentType="video/webm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13" r:id="rId3"/>
    <p:sldId id="314" r:id="rId4"/>
    <p:sldId id="315" r:id="rId5"/>
    <p:sldId id="316" r:id="rId6"/>
    <p:sldId id="319" r:id="rId7"/>
    <p:sldId id="318" r:id="rId8"/>
    <p:sldId id="320" r:id="rId9"/>
    <p:sldId id="321" r:id="rId10"/>
    <p:sldId id="324" r:id="rId11"/>
    <p:sldId id="326" r:id="rId12"/>
    <p:sldId id="323" r:id="rId13"/>
    <p:sldId id="325" r:id="rId14"/>
    <p:sldId id="327" r:id="rId15"/>
    <p:sldId id="317" r:id="rId16"/>
    <p:sldId id="328" r:id="rId17"/>
    <p:sldId id="329" r:id="rId18"/>
    <p:sldId id="330" r:id="rId19"/>
    <p:sldId id="331" r:id="rId20"/>
    <p:sldId id="332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2" r:id="rId29"/>
    <p:sldId id="341" r:id="rId30"/>
    <p:sldId id="343" r:id="rId31"/>
    <p:sldId id="310" r:id="rId32"/>
    <p:sldId id="311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4-24T21:49:03.2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10096 9277 0,'49'99'32,"-24"-74"-32,0 25 15,49-1 1,25 26-1,-74-51 1,99 26 0,75-25-1,24 0 1,50 24 0,0 1-1,49-25 16,-198-1-31,248-24 16,50 0 0,-50 0-1,0-99 1,-99-25 0,-124 25-1,-50-50 1,25 25-1,-75 0 1,-49 75 0,0-1-1,0 25 1,0-25 15</inkml:trace>
  <inkml:trace contextRef="#ctx0" brushRef="#br0" timeOffset="600.03">14139 8954 0,'0'-24'62,"24"24"-46,1-75-16,50 26 16,-26-1-1,26 0 1,-50 26 0,-1-1-16,1 25 31,0 49 31,-25 1-62,0-25 16,0 24-16,0 1 16,0 0-1,0-26 16</inkml:trace>
  <inkml:trace contextRef="#ctx0" brushRef="#br0" timeOffset="3439.94">9823 7466 0,'0'25'125,"0"0"-94,0 0-15,0-1-1</inkml:trace>
  <inkml:trace contextRef="#ctx0" brushRef="#br0" timeOffset="4023.9">9823 7565 0,'0'25'63,"0"0"-48,0 0 1,-25 0-16,25 24 16,0-24-1,-25 25-15,0-1 16,-49 75 0,-1 0 15,51-74-16,-1-25 1,25 0 15,0-1-15</inkml:trace>
  <inkml:trace contextRef="#ctx0" brushRef="#br0" timeOffset="5626.09">9550 8062 0,'-25'0'31,"0"0"156,25 24-171,0 1 0,-25 0-1,25 0 1,0 0-1,0-1 1,-24-24-16,24 25 16,0 0 140,-25-25-140,0 25-16,0-25 15,0 25 1,1-1-1,-1 26 1,0-25 0,25 0-1,0-1 1,-25 1 0,0 0-1,25 0 1,0 24 15,0-24-15,0 0-1,0 0 1,25-25 15,-25 25-31,25-1 16,25 1-1,-26 0 1,1-25 0,0 25-1,0 0-15,24-1 16,-24-24 0,50 0 15,24 25 0,-50-25-15,26 0-1,-1 0 1,-49 0 0,49 0-1,-24 0 1,-25-25-16,25 1 15,-26-1 1,26 0 0,-50-25-1,50-49 17,-1 25-17,-49 24 16,0-24-15,0-1 0,0 1-1,-74 24 1,-1-24 0,75 49-16,-49 0 15,-26 1 1,26 24-1</inkml:trace>
  <inkml:trace contextRef="#ctx0" brushRef="#br0" timeOffset="9264.02">2381 7590 0,'0'25'0,"0"0"31,0 0-15,0-1-1,0 1-15,0 25 16,0 24 0,-25 1-1,25-1 1,0 25 0,-49-24-1,24-1 1,25-49 15,0 99-15,0 25-1,0-50 1,0-49-16,-25 24 16,0 50-1,25 0 1,-24 0-1,-26 0 1,50 0 0,0-74-1,0-1 1,0-24 0,0 25-1,0-25 16,0 24-15,0 1 0,0-25-1,25-1 1,24 1 0,51-25-1,98 0 1,25 25-1,125 0 1,24 0 0,-50-25-1,25 0 1,25 0 0,-173 0-1,198 24 1,0 1-1,-100-25 1,-24 0 0,0 0-1,99 25 1,-74 0 0,74-25-1,-99 0 1,-50 0-1,25 0 1,-149 0-16,50 0 16,-25 0-16,149 0 15,99 0 1,-25 0 0,100 0 15,-150 0-16,-123-50 1,-50 50 0,-50 0-1,26 0 1,98-49 0,-99 49-16,0 0 15,150 0 1,48 0-1,-173 0 1,-74 0 0,24 0-1,1 0 1,-1 0 0,50 0 15,25 0-16,-75 0 1,50 0 0,-24 0-1,-76-25 110,1 0-109,-25-25 0,25 26-16,0-1 15,-25-25-15,0 1 16,0-1-1,25 0-15,-25-24 16,0-25-16,0-174 16,0 25-1,0 49 1,0 1 0,0 49-1,0-24 1,0-26-1,0 75 1,0 0 0,0 25-1,0 24 1,0 26 0,0-1 15,0 25-16,0 1 1,0-26 0,-25 25-1,25 0 17,-25 25-17,-25-49 1,-98 24-1,-26 0 1,75 0-16,-50 25 16,-248-49-1,174 49 1,49 0 0,25 0-1,-99 0 16,75 0-15,-75 0 0,-25-50-1,0 50 1,50 0 0,-50-25-1,-74 25 1,24 0-1,174 0-15,-74 0 16,-25 0 0,-50-49-1,1 49 1,24 0 0,0 0-1,25 0 1,25 0 15,24 0-15,26-50-1,98 50-15,1 0 16,-150 0 0,51 0-1,49 0 1,-50 25-1,-74-25 1,25 0 0,49 0-1,50 25 1,-25-25 0,-49 0 15,24 49-16,-49 1 1,-50-25 0,-173 49-1,198-24 1,49 24 0,26-49-1,73-25 1,-24 25-1,50 24 1,24-24 0,26 25-1,-1-50 1,25 25 0,-25-25 15,25 49-16,0 1 1,25-25 0,74 49-1,25-24 1,-25-50 0,-24 49-1,-26-49 1,-24 0-1,0 0 1</inkml:trace>
  <inkml:trace contextRef="#ctx0" brushRef="#br0" timeOffset="77512.2">2729 9351 0,'49'-24'62,"26"-1"-46,-26 25-16,26 0 16,24 0-1,25 0 1,0 0 0,25-25-1,-1 25 1,1 0-1,-25 0 1,0-50 0,-49 50-1,-100 0 79,-99 0-94,-74 0 16,-1 0-16,1 0 15,-150 25 1,76-25 0,172 0-1,75 0 1,125 0 31,73 0-32,26 0 1,222 0 0,-24 0-1,-223-25 1,-124 25-1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4-24T21:44:40.2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21481 13419 0,'0'-24'63,"0"-1"-48,0 0-15,0-25 16,0 1-16,0-51 31,0-73-15,-25 49-1,0 0 1,25-50 0,-25 50-1,-24 50 1,49-75-1,-25 74 1,0 26-16,0-26 16,1 26-1,-26-1 1,25-24 0,-49-25-1,-50-1 1,-25-24 15,25 25-15,0-25-1,49 25 1,-24 24 0,50 51-16,-1-51 15,0 50 1,1 25-1,-26-74 1,-24 24 0,0 1-1,0-1 1,0 1 0,-1 24-1,1 0 1,25-25 15,-1 50-15,50 0-16,-49 0 15,0 0 1,-26 0 0,51 0-1,24 0 1,-25 0-1,26 0 1</inkml:trace>
  <inkml:trace contextRef="#ctx0" brushRef="#br0" timeOffset="631.78">18976 10294 0,'-25'0'47,"0"0"-32,0 0 1,25 50-16,-25-26 16,1 1-1,-1 50 1,0-26-1,25-24 1,0 0-16,-25-25 16,50 25 93,25-1-109,-1-24 16,-24 0-16,0 0 15,24 0 1,-24 0 0,0 0-1</inkml:trace>
  <inkml:trace contextRef="#ctx0" brushRef="#br0" timeOffset="1600.39">17661 10592 0,'0'-25'31,"-25"25"-15,25-25-1,-25 25 1,-24 0-1,-51 0 1,51 0 0,-75 0-1,74 0-15,-49 0 16,-25 0 0,0 0-1,50 0 1,-50 50 15,0-26-15,0 26-1,-1-25 1,-23 49 0,-1 1-1,50-1 1,-1 0-1,51-49-15,-26 25 16,26 24 0,-26-24-1,51 24 1,-1-49 0,25 25-1,0-25 1,0-1 31</inkml:trace>
  <inkml:trace contextRef="#ctx0" brushRef="#br0" timeOffset="2271.21">15354 10964 0,'0'74'31,"0"-49"-31,0 0 0,0 24 16,0 75-1,0-74-15,0-25 16,0 0-1,0 49 1,0-49 0,0 0-1,0-1 1,25 1 0,25-25-1,24 25 1,0-25-1,1 0 1,24 0 0,-99-25-1,50 0 1,-26 25 0,-24-49-1</inkml:trace>
  <inkml:trace contextRef="#ctx0" brushRef="#br0" timeOffset="3134.93">15032 11485 0,'0'-25'78,"0"0"-62,0 0 0,0 0-16,-50 1 15,-99-51 1,-49 1-1,-25 49 17,148 25-32,-24 0 15,49 0 1,25 0 0,-49 0-1,0 0 1,-26 0-1,1 0 1,-25 0 0,25 25-1,0 0 1,24 24 0,1-24-1,-25 49 16,74-74-15,0 50 0,0-50-1</inkml:trace>
  <inkml:trace contextRef="#ctx0" brushRef="#br0" timeOffset="4127.96">13146 11187 0,'0'74'78,"0"-49"-78,0 25 16,0-1-16,0 26 15,0-26 1,0-24 15,0 50-15,-24-51-1,24 1 1,49-25 78,26 0-94,-26 0 15,1 0-15,0 0 16,-1 0 0,26 0-1,-51 0 1,1 0 15</inkml:trace>
  <inkml:trace contextRef="#ctx0" brushRef="#br0" timeOffset="167119.96">25822 13469 0,'0'74'63,"0"1"-48,0 24-15,0 50 16,0-50 0,0 124-1,49-74 1,-49-99-16,0-1 15,0 1 1</inkml:trace>
  <inkml:trace contextRef="#ctx0" brushRef="#br0" timeOffset="168356.02">25772 15180 0,'25'0'94,"0"0"-94,24 0 15,-24 0 1,0 0 0,0 0-1,74 50 1,0 49 0,-74 1-1,25-1 1,-26 0-1,1-49 1,0 24 0,-25 0-1,-25-74 79,-24 0-78,24 0-16,0 0 15,-25 0-15,1 0 16,24 0 0,-49-24-1,24-1 1,0 0-1,1 0-15,24-24 16,-25 24 0,1 0-1,24-25 1,0 26 0,0-26-1,25 25 1,0 0-1,0 1 17,0-26-17,0 25 1,0 0 0,25 25-1,0-25 1,0 25-1,-1 0 1,26-24 0,0 24-1,-26 0 1,26 0 15</inkml:trace>
  <inkml:trace contextRef="#ctx0" brushRef="#br0" timeOffset="173823.43">23912 14139 0,'25'0'16,"-1"0"0,1 0-1,0 0-15,0 0 16,49 0 0,-24 0-16,24 24 15,50-24 1,-25 0-1,50 25 1,25 0 0,-50-25-1,-25 0 1,-49 0 0</inkml:trace>
  <inkml:trace contextRef="#ctx0" brushRef="#br0" timeOffset="176184.05">25425 14461 0,'25'0'47,"-1"0"-47,26 0 16,0 0-1,49 0 1,0 0 0,0 0-1,1 25 1,-26-25-1,-49 0 1,0 0-16,-1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4-24T21:43:04.5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22002 5581 0,'0'-25'31,"25"25"1,-1 0-17,26 0 1,0 0-1,-26 0 1,26 50 0,-25-25-1,24 24 1,-49-24 0,0 25-1,0 49 1,0-74-1,0 24-15,0 1 32,0 0-17,-24-1 1,-1-24 0,-25 0-1,25 0 1,-49-25-1,0 49 1,49-24 0,-50 0-1,26-25 1,49 25 0,0-1-1,-25-24 1,0 0 31,-24-24-16,24-26-15,0-49-1,25 49 1,0-49-1,0 49 1,0 26 0,0-1-16,0 0 15,0-25 1,25 25 0,0 1 15,-1-1-16,1 25 17,0-25-17,-25 0 1,0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4-24T21:42:58.2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19645 6152 0,'50'0'32,"0"0"-32,24 0 15,-24 0-15,74 0 16,-25 0-1,0 0 1,0 0 15,-24-25-15,73 25 0,-48 0-1,73 0 1,-73 0-16,123 0 15,0 0 1,-25 0 0,51 0-1,-51 0 1,-24 0 0,-1 0-1,-24-25 1,-75 25-1,1 0 17,-1 0-17,1 0 1,-26 0 0,1 0-1,24 0 1,-24 0-1,49 0 1,0 0 0,1 0-1,48 0 1,51 0 0,-50 0-1,24 0 1,-49 0-1,100 0 17,-125 0-17,0 0 1,-49 0 0,24 0-1,-49 0 1,24 0-1,1 0 1,-25 0 0,0 0-1,-1 0 1</inkml:trace>
  <inkml:trace contextRef="#ctx0" brushRef="#br0" timeOffset="29367.51">22547 7293 0,'50'0'94,"-25"0"-78,0 0-16,-1 0 15,51 0-15,-1 0 16,1 0-16,98 0 16,1 0 15,24 0-15,-24 0-1,49 0 1,-74 0-1,0 24 1,0-24 0,24 0-1,51 25 1,49 0 0,-149-25-16,99 0 15,-50 0 1,-49 0-1,50 0 17,-149 0-1,24 0-15,-24 0-1</inkml:trace>
  <inkml:trace contextRef="#ctx0" brushRef="#br0" timeOffset="40159.9">7739 12278 0,'25'0'156,"24"0"-140,-24 0-16,0 0 15,25 0-15,-1 0 16,51 0 0,-1 0-1,25 0 1,0 0 0,0 0-1,49 0 1,100 50-1,0-50 1,-25 25 0,-49 0-1,-26-25 17,-49 0-32,149 0 15,0 0 1,0 24-1,248 1 17,-348 0-17,1-25 1,-25 0 0,24 0-1,1 0 1,-50 0-1,50 0 1,-75 0 0,0 0-1,0 0 17,-49 0-17,0 0 1</inkml:trace>
  <inkml:trace contextRef="#ctx0" brushRef="#br0" timeOffset="40927.92">11683 12229 0,'50'0'78,"24"0"-78,0 0 15,1 0-15,-26 0 16,26 0 0,-1 0-1,1 0-15,-26 0 0,75 0 32,-74 0-32,49 0 15,-24 0 1,-1 0-1,-49 0 1,0 0 0</inkml:trace>
  <inkml:trace contextRef="#ctx0" brushRef="#br0" timeOffset="41552.98">11807 12328 0,'25'0'78,"24"0"-62,1 0-16,0 0 15,-1 0-15,1 0 16,99 0 0,-50 0-1,-49 0 1,-1 0-1</inkml:trace>
  <inkml:trace contextRef="#ctx0" brushRef="#br0" timeOffset="77784.52">17859 12254 0,'25'0'94,"25"0"-79,-25 0 1,-1 24-16,26-24 16,0 25-16,24 0 15,75-25 1,-25 25-1,-50-25-15,100 49 16,-25-49 0,74 0-1,-74 50 1,0-50 15,49 0-15,-49 0-1,0 0 1,-50 0 0,25 0-1,-74 0-15,-1 0 16,75 0 0,75 0-1,-51 0 1,1 0-1,0 0 1,50 0 0,24 0-1,50 0 1,-25 0 15,-99 0-15,-1 0-1,-98 0-15,0-25 16,74 25 0,-75 0-1,75-25 1,-74 25 0,-1 0-1,-24 0 1,25-24-1,-25 24 17</inkml:trace>
  <inkml:trace contextRef="#ctx0" brushRef="#br0" timeOffset="79080.45">24978 12353 0,'50'-25'46,"-25"25"-30,0 0-16,24 0 16,1 0-16,24 0 15,25 0 1,50-25 0,-25 25-1,50 0 16,49 0-15,50 0 0,0 0-1,-124 0-15,123-49 16,-73 49 0,-1 0-1,1-50 1,-26 50-1,1 0 1,-25 0 0,25 0-1,-26 0 1,-24-25 15,25 25-31,50 0 31,-125 0-31,0 0 16,-24 0-16,49 0 16,25 0-1,-49 0 1,24 0 0,-49 0-1,24 0 1,-49 0 15,0 0-15,49 0-1</inkml:trace>
  <inkml:trace contextRef="#ctx0" brushRef="#br0" timeOffset="153416.4">11509 16718 0,'25'0'110,"0"0"-110,49 0 15,-49 0-15,25 25 16,-1-25 0,26 0-16,98 0 15,125 0 1,173 0 0,26-25-1,-101 25 1,-98 0-1,-124 0 1,-50-49 15,-25 49-15,-49 0 0,-1 0-1,125 0 1,-25 0-1,-1 0 1,76 0 0,-26 0-1,75 0 1,0 0 0,0 0-1,-75 0 1,-24 0-1,24 0 1,-49 0 0,0 0 15,-100 0-31,75 0 16,-24 0-1,24 0 1,25 0-1,49 0 1,-24 0 0,-1 0-1,-49 0 1,0 0 0,-49 0-1,-1 0 1,-49 0-1,0 0 17</inkml:trace>
  <inkml:trace contextRef="#ctx0" brushRef="#br0" timeOffset="154248.46">16743 16694 0,'75'0'109,"-1"0"-109,-24 0 16,-1 0-16,26 24 15,73-24 1,-73 0 0,24 0-1,-25 0 1,26 0-1,-26 0 1,1 0 0,24 0 15,-50 0-31,26 0 16,-1 0-1,-24 0 1,-25 0-1</inkml:trace>
  <inkml:trace contextRef="#ctx0" brushRef="#br0" timeOffset="154888.51">17438 16842 0,'24'0'78,"26"0"-78,-25 0 16,25 0-16,-1 0 15,1 0 1,24 0-16,-24 0 16,-25 0-1,24 0 1,-24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4-24T21:46:42.6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18083 13171 0,'0'25'47,"0"0"15,0 0-62,0 0 16,0 24 0,0-24-1,0 0-15,0 0 16,0 24-16,0-24 31,0 0-15,24 24-1,-24-24 1,0 25 0,0-1-1,0-24-15,0 0 16,0 0-1,0 24 1,50-24 0,-50 25-1,0-25 1,0-1 0,0 1 30,0 0-30,0 0 0,0 0-1,0-1 17,0 1-17,0 0 1,0 0-1,0 24 1,0-24 0,0 0-1</inkml:trace>
  <inkml:trace contextRef="#ctx0" brushRef="#br0" timeOffset="1199.85">21258 13295 0,'0'25'125,"0"0"-125,0 25 16,0-1-16,0-24 15,0 49 1,0-49 15,0 25-31,0-1 16,0-24-1,0 25 1,0-25 0,0-1-1,0 76 17,0-26-17,0-49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4-24T21:51:34.1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3175 15032 0,'50'0'63,"-26"0"-63,1 0 16,25 0-16,-1 0 15,1 0-15,49 0 16,50 0-1,50 0 17,24 0-17,50 0 1,-149 0-16,148 0 16,-123 0-1,-25 0 1,-24 0-1,-51 0 1,100 0 0,0 0-1,-25 0 1,49-50 0,76 50-1,23 0 16,100 0-15,-223 0 0,0 0-1,0 0 1,-25 0 0,74-25-1,50 0 1,25 25-1,50 0 1,-26 0 0,-49 0-1,-49 0 1,24 25 0,-124-25-16,149 25 15,-49 0 16,74 24-15,99-49 15,-199 0-15,-73 0 0,-1 0-1,-25 0 1,-24 0-1,49 0 1,75 0 0,-25 0-1,24 0 1,-49 0 0,-25 0-1,-74 0 16</inkml:trace>
  <inkml:trace contextRef="#ctx0" brushRef="#br0" timeOffset="1079.07">9500 15081 0,'0'-25'47,"50"1"-32,24 24-15,1 0 16,-1 0 0,25 0-1,50 0 1,-74 0 0,24 0-1,0 0 1,0 0-1,50 0 1,-75 0-16,-24 0 16,0 0-16,74 0 15,-25 0 1,25 0 0,-25 0-1,-24 0 1,-51 0 15,1 0-15</inkml:trace>
  <inkml:trace contextRef="#ctx0" brushRef="#br0" timeOffset="1944.03">10096 14982 0,'49'0'94,"1"0"-79,-1-25-15,26 0 16,-1 25-16,1 0 16,73 0-1,-24-24 1,-24 24 0,-51 0-16,26 0 15,-26 0 16,1 0-15,-25 0 0,-1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42C34-889B-41BA-9FF1-2682014A3C01}" type="datetimeFigureOut">
              <a:rPr lang="pt-BR" smtClean="0"/>
              <a:t>24/04/2025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1AC0C-D806-47E6-9BAD-78A5427D3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84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67DAA-BAE7-847B-EB72-8635E4118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2676BF-DFB7-135F-A4DA-F86FEFDD3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B964DD-A312-0506-2A80-50589A05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066C1F-962A-1F46-BB39-AD006121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283768-1BBF-1138-0A36-3A907318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53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70A21-0EF8-21BE-F538-1BD3184B0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4EAD0B-5F82-2775-C9CE-DCF4483A3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839C34-0C26-1D80-391E-43C8C91D8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3FB4E8-0380-4356-5B29-0B2EAB79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3AF357-928D-149A-7CC5-0AE2E11A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2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DC8D301-30A0-B70F-75E9-743C3329DE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622E717-408F-FC3C-42B0-47C4CF868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3D8D88-42CD-109B-CC53-EC1B47F71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BF3250-2C81-A757-4688-CC8B872A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77E346-7D0D-CB99-46EF-458E6C9E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69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F9336-1EF6-C6E2-85C0-985309A7F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68FA07-7079-B5EA-9E3C-0E05010E9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2293AB-48A4-FA52-9572-269FCB100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E44411-0D49-C29E-F27D-AC6003BB2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E6DD43-BD5B-5F48-BCAF-A52CE67C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02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AAA0E-E9E0-C2C3-869B-C27255871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22BA40-688F-8F9E-83FC-729195A9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E67913-D39F-58FA-5893-2FD511C22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FB0AB9-FE6E-DAD0-68DD-CF079BB34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021D1D-0EBE-4236-030D-7DBD43091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91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D3A0B9-8879-EF12-BD27-41640FE0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CF75AD-4EEA-ACB9-684D-1A5F75B97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0503A2B-FC15-5203-839E-FEA243CB6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998551-3012-4CF1-F1EC-C20DD42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281B37-B41A-94E0-4ECC-A4D75CCF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B71245-05C0-A814-7033-FD6F8322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66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38EE1B-B564-A48F-E852-B46739D1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37054D-8FB2-5A24-DDC8-6183CEC41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D4D06F5-7C19-A75D-F82D-BEA610B9E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9F0AC5A-6363-F987-5280-76B268742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B673F1F-8915-1CD6-782B-A8277385C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334A0AD-6040-304E-0E0A-735965B5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24/04/2025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030D66C-0C82-9D89-4663-FF50020C9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26C9282-E01E-61CF-C7A8-B9B404D8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22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0B93C-42AF-E2F0-B736-EC9DC2642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C3817AF-8CDE-5078-B215-774D926AA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24/04/2025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D0C51E7-253F-2EBE-6186-473A6966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BE613F-3846-250E-186F-8F952371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93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EFF1C7-9A1A-2C3A-367D-AFA1D01E3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24/04/2025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A239FF8-2F12-F080-FF51-288D3DB7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7B9B46D-03A3-008D-382E-4B9B5429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51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01F5D-A0A4-1E4D-C8A1-C2EC7A6D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DECBEB-4AAB-8730-2826-305838143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F0CB89-CBB6-A224-1A37-87B8E3A3A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212B3E-540C-8A5A-3E2E-BB71AC9B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FEAED3-89AC-5448-95CF-71C0B54A7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20941B-6CA0-2060-2FD6-9FF1A18F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12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3DBE5-A250-280D-2556-A49AB46F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7F6ABC5-106A-6EF0-E91D-27A94A797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41D6A0-1380-99C7-4C84-5574F4B38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C43054-3F59-5031-9847-02CDEA48F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BAE37C-71D1-98EA-198A-48026D5B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CCBD26-E80F-D4AE-FD05-D16350AD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06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71AE3EB-02F4-FBB0-2DBE-41071C6AA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68D427-DE6E-0C2A-0530-8507B39DC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0B6327-CBB8-5532-DFC9-E7B659FE1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C3D5E-D6DE-4C06-AFE0-0EBCB56A711C}" type="datetimeFigureOut">
              <a:rPr lang="pt-BR" smtClean="0"/>
              <a:t>24/04/2025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B398E5-5391-8719-479A-29482E76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76C6CE-2FBD-BFC8-C44E-C4DDEFFE2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24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kwXa7Cvfr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6" Type="http://schemas.openxmlformats.org/officeDocument/2006/relationships/image" Target="../media/image14.png"/><Relationship Id="rId5" Type="http://schemas.openxmlformats.org/officeDocument/2006/relationships/customXml" Target="../ink/ink3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80C6D-2006-6106-D0A4-D96F629621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Aprendizado de máquina aplicado à Fluido Dinâmica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CC523E-6D5B-A95C-B554-830B8634FE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Aula 6</a:t>
            </a:r>
          </a:p>
          <a:p>
            <a:pPr algn="r"/>
            <a:r>
              <a:rPr lang="pt-BR" sz="2000" dirty="0"/>
              <a:t>Professor: Dr. Vítor A. A. Bortolin</a:t>
            </a:r>
          </a:p>
        </p:txBody>
      </p:sp>
    </p:spTree>
    <p:extLst>
      <p:ext uri="{BB962C8B-B14F-4D97-AF65-F5344CB8AC3E}">
        <p14:creationId xmlns:p14="http://schemas.microsoft.com/office/powerpoint/2010/main" val="153190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A327B2-93E8-B1F9-26A4-51B3F455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Completar matrizes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BF868D-EFDF-A928-2505-7A238B1B1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Vantagens e desvantagens:</a:t>
            </a:r>
          </a:p>
          <a:p>
            <a:endParaRPr lang="pt-BR" dirty="0"/>
          </a:p>
          <a:p>
            <a:r>
              <a:rPr lang="pt-BR" dirty="0"/>
              <a:t>Garantias teóricas de convergência global (problema convexo).</a:t>
            </a:r>
          </a:p>
          <a:p>
            <a:r>
              <a:rPr lang="pt-BR" dirty="0"/>
              <a:t>Não precisa fixar o rank.</a:t>
            </a:r>
          </a:p>
          <a:p>
            <a:endParaRPr lang="pt-BR" dirty="0"/>
          </a:p>
          <a:p>
            <a:r>
              <a:rPr lang="pt-BR" dirty="0"/>
              <a:t>Custo computacional elevado (múltiplas </a:t>
            </a:r>
            <a:r>
              <a:rPr lang="pt-BR" dirty="0" err="1"/>
              <a:t>SVDs</a:t>
            </a:r>
            <a:r>
              <a:rPr lang="pt-BR" dirty="0"/>
              <a:t>).</a:t>
            </a:r>
          </a:p>
          <a:p>
            <a:r>
              <a:rPr lang="pt-BR" dirty="0"/>
              <a:t>Pouco escalável para problemas massivos.</a:t>
            </a:r>
          </a:p>
        </p:txBody>
      </p:sp>
    </p:spTree>
    <p:extLst>
      <p:ext uri="{BB962C8B-B14F-4D97-AF65-F5344CB8AC3E}">
        <p14:creationId xmlns:p14="http://schemas.microsoft.com/office/powerpoint/2010/main" val="1863667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8A7C8-6A59-E342-4294-59728A71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Completar matrizes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AB8FBC-4255-09AE-204F-2893AF884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Métodos Probabilísticos e Bayesianos</a:t>
            </a:r>
          </a:p>
          <a:p>
            <a:r>
              <a:rPr lang="pt-BR" dirty="0"/>
              <a:t>Esses métodos formulam </a:t>
            </a:r>
            <a:r>
              <a:rPr lang="pt-BR" dirty="0" err="1"/>
              <a:t>matrix</a:t>
            </a:r>
            <a:r>
              <a:rPr lang="pt-BR" dirty="0"/>
              <a:t> </a:t>
            </a:r>
            <a:r>
              <a:rPr lang="pt-BR" dirty="0" err="1"/>
              <a:t>completion</a:t>
            </a:r>
            <a:r>
              <a:rPr lang="pt-BR" dirty="0"/>
              <a:t> como inferência estatística em modelos latentes.</a:t>
            </a:r>
          </a:p>
          <a:p>
            <a:r>
              <a:rPr lang="pt-BR" dirty="0"/>
              <a:t>Um modelo latente é um modelo estatístico que assume que os dados observados são gerados a partir de variáveis ocultas (latentes) que não são diretamente observáveis, mas que explicam a estrutura subjacente dos dados</a:t>
            </a:r>
          </a:p>
        </p:txBody>
      </p:sp>
    </p:spTree>
    <p:extLst>
      <p:ext uri="{BB962C8B-B14F-4D97-AF65-F5344CB8AC3E}">
        <p14:creationId xmlns:p14="http://schemas.microsoft.com/office/powerpoint/2010/main" val="754747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8A7C8-6A59-E342-4294-59728A71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Completar matrizes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AB8FBC-4255-09AE-204F-2893AF884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Assumir algum tipo de estatística </a:t>
            </a:r>
          </a:p>
          <a:p>
            <a:r>
              <a:rPr lang="pt-BR" dirty="0"/>
              <a:t>Modelos básicos: </a:t>
            </a:r>
          </a:p>
          <a:p>
            <a:pPr lvl="1"/>
            <a:r>
              <a:rPr lang="pt-BR" dirty="0"/>
              <a:t>PMF - </a:t>
            </a:r>
            <a:r>
              <a:rPr lang="pt-BR" dirty="0" err="1"/>
              <a:t>Probabilistic</a:t>
            </a:r>
            <a:r>
              <a:rPr lang="pt-BR" dirty="0"/>
              <a:t> Matrix </a:t>
            </a:r>
            <a:r>
              <a:rPr lang="pt-BR" dirty="0" err="1"/>
              <a:t>Factorization</a:t>
            </a:r>
            <a:endParaRPr lang="pt-BR" dirty="0"/>
          </a:p>
          <a:p>
            <a:pPr lvl="1"/>
            <a:r>
              <a:rPr lang="en-US" dirty="0"/>
              <a:t>BPMF - Bayesian Probabilistic Matrix Factorization </a:t>
            </a:r>
          </a:p>
          <a:p>
            <a:r>
              <a:rPr lang="pt-BR" dirty="0"/>
              <a:t>Outros bem mais complexos (hierárquicos, não-paramétricos e </a:t>
            </a:r>
            <a:r>
              <a:rPr lang="pt-BR" dirty="0" err="1"/>
              <a:t>etc</a:t>
            </a:r>
            <a:r>
              <a:rPr lang="pt-BR" dirty="0"/>
              <a:t> 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007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8A7C8-6A59-E342-4294-59728A71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Completar matrizes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AB8FBC-4255-09AE-204F-2893AF884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Vantagens e desvantagens</a:t>
            </a:r>
          </a:p>
          <a:p>
            <a:endParaRPr lang="pt-BR" dirty="0"/>
          </a:p>
          <a:p>
            <a:r>
              <a:rPr lang="pt-BR" dirty="0"/>
              <a:t>Fornece incerteza nas previsões (com variância posterior).</a:t>
            </a:r>
          </a:p>
          <a:p>
            <a:r>
              <a:rPr lang="pt-BR" dirty="0"/>
              <a:t>Lida bem com ruído e </a:t>
            </a:r>
            <a:r>
              <a:rPr lang="pt-BR" dirty="0" err="1"/>
              <a:t>esparsidade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Mais custoso computacionalmente.</a:t>
            </a:r>
          </a:p>
          <a:p>
            <a:r>
              <a:rPr lang="pt-BR" dirty="0"/>
              <a:t>Mais difícil de implementar.</a:t>
            </a:r>
          </a:p>
        </p:txBody>
      </p:sp>
    </p:spTree>
    <p:extLst>
      <p:ext uri="{BB962C8B-B14F-4D97-AF65-F5344CB8AC3E}">
        <p14:creationId xmlns:p14="http://schemas.microsoft.com/office/powerpoint/2010/main" val="3234705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57F45-91C4-2ADE-991D-097E61BB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Completar matrizes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15AC34D4-7B3B-096C-2A15-E223F1FE6C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358148"/>
              </p:ext>
            </p:extLst>
          </p:nvPr>
        </p:nvGraphicFramePr>
        <p:xfrm>
          <a:off x="910628" y="2696689"/>
          <a:ext cx="10515600" cy="22860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85703422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24551209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2878584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2182564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2140348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Método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Rank pré-determinado?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Convexo?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Escalável?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Incerteza?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750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Fatoração direta (ALS, SGD)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Fácil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2974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Minimização da norma nuclear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Difícil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3546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Métodos bayesianos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517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57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41A820-234F-E6D8-7DE0-7DCDA5B2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Redes Neurais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560238-F99B-35E6-45BA-1BD4B280D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Inspirado na biologia </a:t>
            </a:r>
          </a:p>
          <a:p>
            <a:r>
              <a:rPr lang="pt-BR" dirty="0"/>
              <a:t>Um modelo simplificado de como funciona um neurônio real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BDEA23D-7B3A-EEDB-D0A2-B765DFA17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447" y="3256480"/>
            <a:ext cx="4867106" cy="313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43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A75AF-8AA4-DFBB-319C-2A3A463E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Redes Neurais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DD47DE-4F23-DE93-B176-ECB9DEA9D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pt-BR" dirty="0" err="1"/>
              <a:t>McCulloch</a:t>
            </a:r>
            <a:r>
              <a:rPr lang="pt-BR" dirty="0"/>
              <a:t> e </a:t>
            </a:r>
            <a:r>
              <a:rPr lang="pt-BR" dirty="0" err="1"/>
              <a:t>Pitts</a:t>
            </a:r>
            <a:r>
              <a:rPr lang="pt-BR" dirty="0"/>
              <a:t> (1943): descreveram matematicamente um "neurônio artificial" binário baseado em lógica booleana.</a:t>
            </a:r>
          </a:p>
          <a:p>
            <a:r>
              <a:rPr lang="pt-BR" dirty="0" err="1"/>
              <a:t>Perceptron</a:t>
            </a:r>
            <a:r>
              <a:rPr lang="pt-BR" dirty="0"/>
              <a:t> (1958): criado por Frank </a:t>
            </a:r>
            <a:r>
              <a:rPr lang="pt-BR" dirty="0" err="1"/>
              <a:t>Rosenblatt</a:t>
            </a:r>
            <a:r>
              <a:rPr lang="pt-BR" dirty="0"/>
              <a:t>, foi o primeiro modelo de rede com capacidade de aprender a partir de dados. Era basicamente um classificador linear (1 camada)</a:t>
            </a:r>
          </a:p>
          <a:p>
            <a:r>
              <a:rPr lang="pt-BR" dirty="0"/>
              <a:t>O inverno das rede neurais (1969–1986): Mostrou-se matematicamente as limitações dos </a:t>
            </a:r>
            <a:r>
              <a:rPr lang="pt-BR" dirty="0" err="1"/>
              <a:t>perceptrons</a:t>
            </a:r>
            <a:r>
              <a:rPr lang="pt-BR" dirty="0"/>
              <a:t> de uma camada — não conseguiam modelar funções não linearmente separáveis.</a:t>
            </a:r>
          </a:p>
          <a:p>
            <a:r>
              <a:rPr lang="pt-BR" dirty="0"/>
              <a:t>Renascimento (1986 em diante): O algoritmo de </a:t>
            </a:r>
            <a:r>
              <a:rPr lang="pt-BR" dirty="0" err="1"/>
              <a:t>backpropagation</a:t>
            </a:r>
            <a:r>
              <a:rPr lang="pt-BR" dirty="0"/>
              <a:t> permitiu treinar redes com múltiplas camadas.</a:t>
            </a:r>
          </a:p>
          <a:p>
            <a:r>
              <a:rPr lang="pt-BR" dirty="0"/>
              <a:t>Em 2010 com o surgimento de grandes </a:t>
            </a:r>
            <a:r>
              <a:rPr lang="pt-BR" dirty="0" err="1"/>
              <a:t>datasets</a:t>
            </a:r>
            <a:r>
              <a:rPr lang="pt-BR" dirty="0"/>
              <a:t> e </a:t>
            </a:r>
            <a:r>
              <a:rPr lang="pt-BR" dirty="0" err="1"/>
              <a:t>GPUs</a:t>
            </a:r>
            <a:r>
              <a:rPr lang="pt-BR" dirty="0"/>
              <a:t> potentes o tamanho das redes cresceu rapidamente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1940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A75AF-8AA4-DFBB-319C-2A3A463E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Redes Neurais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DD47DE-4F23-DE93-B176-ECB9DEA9D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Rede mais básica, </a:t>
            </a:r>
            <a:r>
              <a:rPr lang="pt-BR" dirty="0" err="1"/>
              <a:t>feedfoward</a:t>
            </a:r>
            <a:r>
              <a:rPr lang="pt-BR" dirty="0"/>
              <a:t> (FFN) completamente conectada,</a:t>
            </a:r>
          </a:p>
          <a:p>
            <a:r>
              <a:rPr lang="pt-BR" dirty="0"/>
              <a:t>Neurônios, conexões, camadas, entrada e saída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88BC010-786E-8D14-3FDC-612A67C7F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6" r="21384"/>
          <a:stretch/>
        </p:blipFill>
        <p:spPr>
          <a:xfrm>
            <a:off x="4480357" y="3114390"/>
            <a:ext cx="3231286" cy="334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25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A75AF-8AA4-DFBB-319C-2A3A463E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Redes Neurais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ADD47DE-4F23-DE93-B176-ECB9DEA9DB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pt-BR" dirty="0"/>
                  <a:t>Estrutura básica de um neurônio</a:t>
                </a:r>
              </a:p>
              <a:p>
                <a:r>
                  <a:rPr lang="pt-BR" dirty="0"/>
                  <a:t>Cada neurônio realiza a seguinte operação: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​: entradas (</a:t>
                </a:r>
                <a:r>
                  <a:rPr lang="pt-BR" dirty="0" err="1"/>
                  <a:t>features</a:t>
                </a:r>
                <a:r>
                  <a:rPr lang="pt-BR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: pesos sinápticos</a:t>
                </a:r>
              </a:p>
              <a:p>
                <a:r>
                  <a:rPr lang="pt-BR" dirty="0"/>
                  <a:t>b: viés (bias)</a:t>
                </a:r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: função de ativação (não linear)</a:t>
                </a:r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dirty="0"/>
                  <a:t> : saída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ADD47DE-4F23-DE93-B176-ECB9DEA9DB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A4560799-E99D-A73F-1CED-616471E4C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1"/>
          <a:stretch/>
        </p:blipFill>
        <p:spPr>
          <a:xfrm>
            <a:off x="8220546" y="2568905"/>
            <a:ext cx="3615615" cy="28647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01DAF4C1-9AE4-39FF-D452-2363418A6D34}"/>
                  </a:ext>
                </a:extLst>
              </p14:cNvPr>
              <p14:cNvContentPartPr/>
              <p14:nvPr/>
            </p14:nvContentPartPr>
            <p14:xfrm>
              <a:off x="732240" y="2464560"/>
              <a:ext cx="4483080" cy="110772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01DAF4C1-9AE4-39FF-D452-2363418A6D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880" y="2455200"/>
                <a:ext cx="4501800" cy="112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5967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A75AF-8AA4-DFBB-319C-2A3A463E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Redes Neurais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ADD47DE-4F23-DE93-B176-ECB9DEA9DB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A função de ativação é essencial para introduzir </a:t>
                </a:r>
                <a:r>
                  <a:rPr lang="pt-BR" b="1" dirty="0"/>
                  <a:t>não linearidade</a:t>
                </a:r>
                <a:r>
                  <a:rPr lang="pt-BR" dirty="0"/>
                  <a:t> no sistema. Sem ela, mesmo redes com várias camadas seriam equivalentes a uma única transformação linear</a:t>
                </a:r>
              </a:p>
              <a:p>
                <a:r>
                  <a:rPr lang="pt-BR" dirty="0"/>
                  <a:t>As funções de ativação mais comuns incluem:</a:t>
                </a:r>
              </a:p>
              <a:p>
                <a:pPr lvl="1"/>
                <a:r>
                  <a:rPr lang="pt-BR" dirty="0"/>
                  <a:t>Sigmoide: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pt-BR" dirty="0"/>
              </a:p>
              <a:p>
                <a:pPr lvl="1"/>
                <a:r>
                  <a:rPr lang="pt-BR" dirty="0" err="1"/>
                  <a:t>tanh</a:t>
                </a:r>
                <a:r>
                  <a:rPr lang="pt-BR" dirty="0"/>
                  <a:t>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pt-BR" dirty="0"/>
              </a:p>
              <a:p>
                <a:pPr lvl="1"/>
                <a:r>
                  <a:rPr lang="pt-BR" dirty="0" err="1"/>
                  <a:t>ReLU</a:t>
                </a:r>
                <a:r>
                  <a:rPr lang="pt-BR" dirty="0"/>
                  <a:t>: </a:t>
                </a:r>
                <a:r>
                  <a:rPr lang="pt-BR" dirty="0" err="1"/>
                  <a:t>max</a:t>
                </a:r>
                <a:r>
                  <a:rPr lang="pt-BR" dirty="0"/>
                  <a:t>(0,x)</a:t>
                </a:r>
              </a:p>
              <a:p>
                <a:r>
                  <a:rPr lang="pt-BR" dirty="0" err="1"/>
                  <a:t>Aproximador</a:t>
                </a:r>
                <a:r>
                  <a:rPr lang="pt-BR" dirty="0"/>
                  <a:t> </a:t>
                </a:r>
                <a:r>
                  <a:rPr lang="pt-BR" dirty="0" err="1"/>
                  <a:t>univsersal</a:t>
                </a:r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ADD47DE-4F23-DE93-B176-ECB9DEA9DB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94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9389D-4C60-9D1F-09A4-04B8AF985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C27AF8-5B0F-30E4-ACA6-99BDCB226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Completar matrizes</a:t>
            </a:r>
          </a:p>
          <a:p>
            <a:endParaRPr lang="pt-BR" dirty="0"/>
          </a:p>
          <a:p>
            <a:r>
              <a:rPr lang="pt-BR" dirty="0"/>
              <a:t>Redes neurais e </a:t>
            </a:r>
            <a:r>
              <a:rPr lang="pt-BR" dirty="0" err="1"/>
              <a:t>deep</a:t>
            </a:r>
            <a:r>
              <a:rPr lang="pt-BR" dirty="0"/>
              <a:t> </a:t>
            </a:r>
            <a:r>
              <a:rPr lang="pt-BR" dirty="0" err="1"/>
              <a:t>learning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8696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A75AF-8AA4-DFBB-319C-2A3A463E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Redes Neurais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DD47DE-4F23-DE93-B176-ECB9DEA9D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Video</a:t>
            </a:r>
            <a:r>
              <a:rPr lang="pt-BR" dirty="0"/>
              <a:t>: </a:t>
            </a:r>
            <a:r>
              <a:rPr lang="pt-BR" dirty="0">
                <a:hlinkClick r:id="rId2"/>
              </a:rPr>
              <a:t>https://www.youtube.com/watch?v=TkwXa7Cvfr8</a:t>
            </a:r>
            <a:endParaRPr lang="pt-BR" dirty="0"/>
          </a:p>
          <a:p>
            <a:r>
              <a:rPr lang="pt-BR" dirty="0"/>
              <a:t>1:22 </a:t>
            </a:r>
          </a:p>
          <a:p>
            <a:endParaRPr lang="pt-BR" dirty="0"/>
          </a:p>
          <a:p>
            <a:r>
              <a:rPr lang="pt-BR" dirty="0"/>
              <a:t>Outros: https://www.youtube.com/watch?v=aircAruvnKk</a:t>
            </a:r>
          </a:p>
        </p:txBody>
      </p:sp>
    </p:spTree>
    <p:extLst>
      <p:ext uri="{BB962C8B-B14F-4D97-AF65-F5344CB8AC3E}">
        <p14:creationId xmlns:p14="http://schemas.microsoft.com/office/powerpoint/2010/main" val="920870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A75AF-8AA4-DFBB-319C-2A3A463E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Redes Neurais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ADD47DE-4F23-DE93-B176-ECB9DEA9DB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Em geral, redes neurais aprendem melhor quando os dados de entrada (e também os internos) estão normalizados. Isso melhora a convergência do gradiente, evita saturação de neurônios e acelera o treinamento.</a:t>
                </a:r>
              </a:p>
              <a:p>
                <a:r>
                  <a:rPr lang="pt-BR" dirty="0"/>
                  <a:t>Normalizar a entrada para ter média zero e variância unitária: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b="0" dirty="0"/>
              </a:p>
              <a:p>
                <a:r>
                  <a:rPr lang="pt-BR" dirty="0"/>
                  <a:t> Outras: Batch </a:t>
                </a:r>
                <a:r>
                  <a:rPr lang="pt-BR" dirty="0" err="1"/>
                  <a:t>Normalization</a:t>
                </a:r>
                <a:r>
                  <a:rPr lang="pt-BR" dirty="0"/>
                  <a:t>, </a:t>
                </a:r>
                <a:r>
                  <a:rPr lang="pt-BR" dirty="0" err="1"/>
                  <a:t>Layer</a:t>
                </a:r>
                <a:r>
                  <a:rPr lang="pt-BR" dirty="0"/>
                  <a:t> </a:t>
                </a:r>
                <a:r>
                  <a:rPr lang="pt-BR" dirty="0" err="1"/>
                  <a:t>Normalization</a:t>
                </a:r>
                <a:r>
                  <a:rPr lang="pt-BR" dirty="0"/>
                  <a:t> e </a:t>
                </a:r>
                <a:r>
                  <a:rPr lang="pt-BR" dirty="0" err="1"/>
                  <a:t>etc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ADD47DE-4F23-DE93-B176-ECB9DEA9DB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558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A75AF-8AA4-DFBB-319C-2A3A463E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Redes Neurais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DD47DE-4F23-DE93-B176-ECB9DEA9D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Problemas de classificação</a:t>
            </a:r>
          </a:p>
          <a:p>
            <a:r>
              <a:rPr lang="pt-BR" dirty="0"/>
              <a:t>Camada de saída deve dar uma probabilidade</a:t>
            </a:r>
          </a:p>
          <a:p>
            <a:r>
              <a:rPr lang="pt-BR" dirty="0"/>
              <a:t>Ativação </a:t>
            </a:r>
            <a:r>
              <a:rPr lang="pt-BR" dirty="0" err="1"/>
              <a:t>softmax</a:t>
            </a:r>
            <a:r>
              <a:rPr lang="pt-BR" dirty="0"/>
              <a:t>: Ela transforma um vetor de valores arbitrários em probabilidades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5EB93D-F595-4C76-CCA4-085786573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23" y="3704640"/>
            <a:ext cx="6286754" cy="30780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7E023386-E380-D941-4195-B95E26B51E88}"/>
                  </a:ext>
                </a:extLst>
              </p14:cNvPr>
              <p14:cNvContentPartPr/>
              <p14:nvPr/>
            </p14:nvContentPartPr>
            <p14:xfrm>
              <a:off x="4723920" y="3705840"/>
              <a:ext cx="4741920" cy="199152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7E023386-E380-D941-4195-B95E26B51E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4560" y="3696480"/>
                <a:ext cx="4760640" cy="201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7543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A75AF-8AA4-DFBB-319C-2A3A463E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Redes Neurais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DD47DE-4F23-DE93-B176-ECB9DEA9D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78526" cy="4351338"/>
          </a:xfrm>
        </p:spPr>
        <p:txBody>
          <a:bodyPr/>
          <a:lstStyle/>
          <a:p>
            <a:r>
              <a:rPr lang="pt-BR" dirty="0"/>
              <a:t>Algoritmo de otimização</a:t>
            </a:r>
          </a:p>
          <a:p>
            <a:r>
              <a:rPr lang="pt-BR" dirty="0" err="1"/>
              <a:t>Backpropagation</a:t>
            </a:r>
            <a:r>
              <a:rPr lang="pt-BR" dirty="0"/>
              <a:t> </a:t>
            </a:r>
          </a:p>
          <a:p>
            <a:r>
              <a:rPr lang="pt-BR" dirty="0"/>
              <a:t>Ajusta os pesos das conexões da rede com base no erro da saída</a:t>
            </a:r>
          </a:p>
          <a:p>
            <a:r>
              <a:rPr lang="pt-BR" dirty="0"/>
              <a:t>Baseado na ideia dos gradientes descendentes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B82C005-C2FC-E799-8A4D-096E274E1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78" y="1135624"/>
            <a:ext cx="4848665" cy="519776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50828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A75AF-8AA4-DFBB-319C-2A3A463E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Redes Neurais </a:t>
            </a:r>
          </a:p>
        </p:txBody>
      </p:sp>
      <p:pic>
        <p:nvPicPr>
          <p:cNvPr id="4" name="Gradient_Descent_in_2D.webm.720p.vp9">
            <a:hlinkClick r:id="" action="ppaction://media"/>
            <a:extLst>
              <a:ext uri="{FF2B5EF4-FFF2-40B4-BE49-F238E27FC236}">
                <a16:creationId xmlns:a16="http://schemas.microsoft.com/office/drawing/2014/main" id="{C7C50686-142A-DC8B-0919-6F26BFC9C4F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34532" y="1318260"/>
            <a:ext cx="5322936" cy="5322937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8B0B469A-193A-E0FE-94CA-CDC81C16D6C2}"/>
                  </a:ext>
                </a:extLst>
              </p14:cNvPr>
              <p14:cNvContentPartPr/>
              <p14:nvPr/>
            </p14:nvContentPartPr>
            <p14:xfrm>
              <a:off x="7822440" y="2000160"/>
              <a:ext cx="205560" cy="26820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8B0B469A-193A-E0FE-94CA-CDC81C16D6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13080" y="1990800"/>
                <a:ext cx="224280" cy="28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723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A75AF-8AA4-DFBB-319C-2A3A463E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Redes Neurais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DD47DE-4F23-DE93-B176-ECB9DEA9D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Antes da otimização a rede é iniciada de forma aleatória e gera uma saída que é comparada com a resposta correta. A diferença entre as duas forma o erro da rede.</a:t>
            </a:r>
          </a:p>
          <a:p>
            <a:r>
              <a:rPr lang="pt-BR" dirty="0"/>
              <a:t>Etapas:</a:t>
            </a:r>
          </a:p>
          <a:p>
            <a:r>
              <a:rPr lang="pt-BR" dirty="0"/>
              <a:t>1°Calcula o erro</a:t>
            </a:r>
          </a:p>
          <a:p>
            <a:pPr lvl="1"/>
            <a:r>
              <a:rPr lang="pt-BR" dirty="0"/>
              <a:t>Usa uma função de custo (como erro quadrático médio ou entropia cruzada).</a:t>
            </a:r>
          </a:p>
          <a:p>
            <a:r>
              <a:rPr lang="pt-BR" dirty="0"/>
              <a:t>2° Propaga esse erro para trás</a:t>
            </a:r>
          </a:p>
          <a:p>
            <a:pPr lvl="1"/>
            <a:r>
              <a:rPr lang="pt-BR" dirty="0"/>
              <a:t>A ideia é "culpar" cada peso da rede de acordo com o quanto ele contribuiu para o erro.</a:t>
            </a:r>
          </a:p>
          <a:p>
            <a:pPr lvl="1"/>
            <a:r>
              <a:rPr lang="pt-BR" dirty="0"/>
              <a:t>Ele faz isso usando o cálculo do gradiente (derivadas).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F5B9722A-21BB-C28D-2A99-5D0ACF699DD2}"/>
                  </a:ext>
                </a:extLst>
              </p14:cNvPr>
              <p14:cNvContentPartPr/>
              <p14:nvPr/>
            </p14:nvContentPartPr>
            <p14:xfrm>
              <a:off x="2786040" y="2196720"/>
              <a:ext cx="7912080" cy="386676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F5B9722A-21BB-C28D-2A99-5D0ACF699D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76680" y="2187360"/>
                <a:ext cx="7930800" cy="388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5852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089FC-2D7C-ED1E-FF5C-4A4D3709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Redes Neurais 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9AE478-FA80-92FD-657B-51A9139F2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3° </a:t>
            </a:r>
            <a:r>
              <a:rPr lang="pt-BR" dirty="0"/>
              <a:t>Atualiza os pesos</a:t>
            </a:r>
          </a:p>
          <a:p>
            <a:pPr lvl="1"/>
            <a:r>
              <a:rPr lang="pt-BR" dirty="0"/>
              <a:t>Usando o </a:t>
            </a:r>
            <a:r>
              <a:rPr lang="pt-BR" b="1" dirty="0"/>
              <a:t>gradiente descendente</a:t>
            </a:r>
            <a:r>
              <a:rPr lang="pt-BR" dirty="0"/>
              <a:t>, ajusta os pesos para que o erro diminua na próxima rodada.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75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D6E71-C825-177C-F4C3-7C70F58BF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Redes Neurais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EC28CA9-95ED-FD88-1F8B-E7394CB6A4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Funções </a:t>
                </a:r>
                <a:r>
                  <a:rPr lang="en-US" dirty="0" err="1"/>
                  <a:t>erro</a:t>
                </a:r>
                <a:r>
                  <a:rPr lang="en-US" dirty="0"/>
                  <a:t>:</a:t>
                </a:r>
              </a:p>
              <a:p>
                <a:r>
                  <a:rPr lang="pt-BR" dirty="0"/>
                  <a:t>Erro Quadrático Médio (MSE – </a:t>
                </a:r>
                <a:r>
                  <a:rPr lang="pt-BR" dirty="0" err="1"/>
                  <a:t>Mean</a:t>
                </a:r>
                <a:r>
                  <a:rPr lang="pt-BR" dirty="0"/>
                  <a:t> </a:t>
                </a:r>
                <a:r>
                  <a:rPr lang="pt-BR" dirty="0" err="1"/>
                  <a:t>Squared</a:t>
                </a:r>
                <a:r>
                  <a:rPr lang="pt-BR" dirty="0"/>
                  <a:t> </a:t>
                </a:r>
                <a:r>
                  <a:rPr lang="pt-BR" dirty="0" err="1"/>
                  <a:t>Error</a:t>
                </a:r>
                <a:r>
                  <a:rPr lang="pt-BR" dirty="0"/>
                  <a:t>)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𝑀𝑆𝐸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pt-BR" dirty="0"/>
                  <a:t>MAE – Erro Absoluto Médio (</a:t>
                </a:r>
                <a:r>
                  <a:rPr lang="pt-BR" dirty="0" err="1"/>
                  <a:t>Mean</a:t>
                </a:r>
                <a:r>
                  <a:rPr lang="pt-BR" dirty="0"/>
                  <a:t> </a:t>
                </a:r>
                <a:r>
                  <a:rPr lang="pt-BR" dirty="0" err="1"/>
                  <a:t>Absolute</a:t>
                </a:r>
                <a:r>
                  <a:rPr lang="pt-BR" dirty="0"/>
                  <a:t> </a:t>
                </a:r>
                <a:r>
                  <a:rPr lang="pt-BR" dirty="0" err="1"/>
                  <a:t>Error</a:t>
                </a:r>
                <a:r>
                  <a:rPr lang="pt-BR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𝑀𝐴𝐸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̃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pt-BR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EC28CA9-95ED-FD88-1F8B-E7394CB6A4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42AE43F2-DDAB-4BA4-3C87-C3B9F38BCB62}"/>
                  </a:ext>
                </a:extLst>
              </p14:cNvPr>
              <p14:cNvContentPartPr/>
              <p14:nvPr/>
            </p14:nvContentPartPr>
            <p14:xfrm>
              <a:off x="6509880" y="4741560"/>
              <a:ext cx="1143360" cy="37548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42AE43F2-DDAB-4BA4-3C87-C3B9F38BCB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0520" y="4732200"/>
                <a:ext cx="1162080" cy="39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8131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01BF1-47C8-0793-4A24-3701BD3BF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Redes Neurais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8CDC838-80C7-0683-09F2-44F74C49A1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Entropia Cruzada</a:t>
                </a:r>
              </a:p>
              <a:p>
                <a:r>
                  <a:rPr lang="pt-BR" dirty="0"/>
                  <a:t>Usada em classificação, especialmente quando a saída é uma probabilidade (</a:t>
                </a:r>
                <a:r>
                  <a:rPr lang="pt-BR" dirty="0" err="1"/>
                  <a:t>ex</a:t>
                </a:r>
                <a:r>
                  <a:rPr lang="pt-BR" dirty="0"/>
                  <a:t>: </a:t>
                </a:r>
                <a:r>
                  <a:rPr lang="pt-BR" dirty="0" err="1"/>
                  <a:t>softmax</a:t>
                </a:r>
                <a:r>
                  <a:rPr lang="pt-BR" dirty="0"/>
                  <a:t> ou </a:t>
                </a:r>
                <a:r>
                  <a:rPr lang="pt-BR" dirty="0" err="1"/>
                  <a:t>sigmoid</a:t>
                </a:r>
                <a:r>
                  <a:rPr lang="pt-BR" dirty="0"/>
                  <a:t> na saída).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8CDC838-80C7-0683-09F2-44F74C49A1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722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D6E71-C825-177C-F4C3-7C70F58BF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Redes Neurais 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28CA9-95ED-FD88-1F8B-E7394CB6A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Propagação</a:t>
            </a:r>
            <a:r>
              <a:rPr lang="en-US" dirty="0"/>
              <a:t> e </a:t>
            </a:r>
            <a:r>
              <a:rPr lang="en-US" dirty="0" err="1"/>
              <a:t>cálculo</a:t>
            </a:r>
            <a:r>
              <a:rPr lang="en-US" dirty="0"/>
              <a:t> do </a:t>
            </a:r>
            <a:r>
              <a:rPr lang="en-US" dirty="0" err="1"/>
              <a:t>gradiente</a:t>
            </a:r>
            <a:r>
              <a:rPr lang="en-US" dirty="0"/>
              <a:t>.</a:t>
            </a:r>
          </a:p>
          <a:p>
            <a:r>
              <a:rPr lang="pt-BR" dirty="0"/>
              <a:t>A regra da cadeia permite calcular derivadas de funções compostas, como numa rede neural, onde cada camada alimenta a próxima.</a:t>
            </a:r>
          </a:p>
          <a:p>
            <a:r>
              <a:rPr lang="pt-BR" dirty="0"/>
              <a:t>Se o gradiente for positivo, o peso está aumentando o erro, então devemos diminuí-lo.</a:t>
            </a:r>
          </a:p>
          <a:p>
            <a:r>
              <a:rPr lang="pt-BR" dirty="0"/>
              <a:t>Se for negativo, o peso está diminuindo o erro, então devemos aumentá-lo.</a:t>
            </a:r>
          </a:p>
          <a:p>
            <a:r>
              <a:rPr lang="pt-BR" dirty="0"/>
              <a:t>Taxa de aprendizado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DB692025-4573-56E0-B2BE-EC3234CE4DBF}"/>
                  </a:ext>
                </a:extLst>
              </p14:cNvPr>
              <p14:cNvContentPartPr/>
              <p14:nvPr/>
            </p14:nvContentPartPr>
            <p14:xfrm>
              <a:off x="1143000" y="5366880"/>
              <a:ext cx="3098880" cy="6264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DB692025-4573-56E0-B2BE-EC3234CE4D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3640" y="5357520"/>
                <a:ext cx="3117600" cy="8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965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2917FB-86FE-2E35-EC59-7B328D74A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Completar matrizes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A033D9-A253-37DA-3697-BDE4303A4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Matriz com dados incompletos </a:t>
            </a:r>
          </a:p>
          <a:p>
            <a:r>
              <a:rPr lang="pt-BR" dirty="0"/>
              <a:t>Falta de dados</a:t>
            </a:r>
          </a:p>
          <a:p>
            <a:r>
              <a:rPr lang="pt-BR" dirty="0"/>
              <a:t>Assumir que a matriz tem baixo posto (</a:t>
            </a:r>
            <a:r>
              <a:rPr lang="pt-BR" dirty="0" err="1"/>
              <a:t>low</a:t>
            </a:r>
            <a:r>
              <a:rPr lang="pt-BR" dirty="0"/>
              <a:t>-rank)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BD2F384-ECEF-743D-99C7-016A5B55E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139" y="3594843"/>
            <a:ext cx="6471721" cy="30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50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D6E71-C825-177C-F4C3-7C70F58BF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Redes Neurais 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28CA9-95ED-FD88-1F8B-E7394CB6A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Cuidado</a:t>
            </a:r>
            <a:r>
              <a:rPr lang="en-US" dirty="0"/>
              <a:t> com o dataset</a:t>
            </a:r>
          </a:p>
          <a:p>
            <a:r>
              <a:rPr lang="en-US" dirty="0" err="1"/>
              <a:t>Qualidade</a:t>
            </a:r>
            <a:r>
              <a:rPr lang="en-US" dirty="0"/>
              <a:t> dos dados</a:t>
            </a:r>
          </a:p>
          <a:p>
            <a:r>
              <a:rPr lang="en-US" dirty="0" err="1"/>
              <a:t>Difícil</a:t>
            </a:r>
            <a:endParaRPr lang="en-US" dirty="0"/>
          </a:p>
          <a:p>
            <a:r>
              <a:rPr lang="en-US" dirty="0" err="1"/>
              <a:t>Preparar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dados</a:t>
            </a:r>
          </a:p>
        </p:txBody>
      </p:sp>
    </p:spTree>
    <p:extLst>
      <p:ext uri="{BB962C8B-B14F-4D97-AF65-F5344CB8AC3E}">
        <p14:creationId xmlns:p14="http://schemas.microsoft.com/office/powerpoint/2010/main" val="2740659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DA8DD-94DE-13D7-26F6-2BBFFF26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Dúvidas?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97B72D-EE28-FFD9-EC6C-1117DAF27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Próxima aula</a:t>
            </a:r>
          </a:p>
          <a:p>
            <a:r>
              <a:rPr lang="pt-BR" dirty="0"/>
              <a:t>Atividades de programação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1580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18B86B-EB6A-8892-845D-B8615BFCA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6000" dirty="0"/>
          </a:p>
          <a:p>
            <a:pPr marL="0" indent="0" algn="ctr">
              <a:buNone/>
            </a:pPr>
            <a:r>
              <a:rPr lang="pt-BR" sz="6000" dirty="0"/>
              <a:t>Obrigado </a:t>
            </a:r>
          </a:p>
        </p:txBody>
      </p:sp>
    </p:spTree>
    <p:extLst>
      <p:ext uri="{BB962C8B-B14F-4D97-AF65-F5344CB8AC3E}">
        <p14:creationId xmlns:p14="http://schemas.microsoft.com/office/powerpoint/2010/main" val="25252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68967-BA79-CD2F-FFC9-6E2BB4EB0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948" y="410393"/>
            <a:ext cx="10515600" cy="1325563"/>
          </a:xfrm>
        </p:spPr>
        <p:txBody>
          <a:bodyPr/>
          <a:lstStyle/>
          <a:p>
            <a:r>
              <a:rPr lang="pt-BR" dirty="0"/>
              <a:t>Completar matrizes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07096E-CEAB-B1BF-B167-BEC49D390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48015"/>
          </a:xfrm>
        </p:spPr>
        <p:txBody>
          <a:bodyPr>
            <a:normAutofit/>
          </a:bodyPr>
          <a:lstStyle/>
          <a:p>
            <a:r>
              <a:rPr lang="pt-BR" dirty="0"/>
              <a:t>Problema da </a:t>
            </a:r>
            <a:r>
              <a:rPr lang="pt-BR" dirty="0" err="1"/>
              <a:t>NetFlix</a:t>
            </a:r>
            <a:r>
              <a:rPr lang="pt-BR" dirty="0"/>
              <a:t>:</a:t>
            </a:r>
          </a:p>
          <a:p>
            <a:r>
              <a:rPr lang="pt-BR" dirty="0"/>
              <a:t>Em 2006, a Netflix lançou a famosa </a:t>
            </a:r>
            <a:r>
              <a:rPr lang="pt-BR" b="1" dirty="0"/>
              <a:t>Netflix </a:t>
            </a:r>
            <a:r>
              <a:rPr lang="pt-BR" b="1" dirty="0" err="1"/>
              <a:t>Prize</a:t>
            </a:r>
            <a:r>
              <a:rPr lang="pt-BR" b="1" dirty="0"/>
              <a:t> </a:t>
            </a:r>
            <a:r>
              <a:rPr lang="pt-BR" b="1" dirty="0" err="1"/>
              <a:t>Competition</a:t>
            </a:r>
            <a:r>
              <a:rPr lang="pt-BR" dirty="0"/>
              <a:t>, oferecendo </a:t>
            </a:r>
            <a:r>
              <a:rPr lang="pt-BR" b="1" dirty="0"/>
              <a:t>US$ 1.000.000</a:t>
            </a:r>
            <a:r>
              <a:rPr lang="pt-BR" dirty="0"/>
              <a:t> para quem melhorasse seu sistema de recomendação em pelo menos 10% em relação ao seu algoritmo interno, o </a:t>
            </a:r>
            <a:r>
              <a:rPr lang="pt-BR" b="1" dirty="0" err="1"/>
              <a:t>Cinematch</a:t>
            </a:r>
            <a:r>
              <a:rPr lang="pt-BR" dirty="0"/>
              <a:t>. A tarefa era prever as notas que os usuários dariam a filmes que ainda não avaliaram, com base em um grande conjunto de avaliações conhecidas.</a:t>
            </a:r>
          </a:p>
          <a:p>
            <a:pPr lvl="1"/>
            <a:r>
              <a:rPr lang="pt-BR" dirty="0"/>
              <a:t>A matriz de entrada: cerca de </a:t>
            </a:r>
            <a:r>
              <a:rPr lang="pt-BR" b="1" dirty="0"/>
              <a:t>480.000 usuários</a:t>
            </a:r>
            <a:r>
              <a:rPr lang="pt-BR" dirty="0"/>
              <a:t> e </a:t>
            </a:r>
            <a:r>
              <a:rPr lang="pt-BR" b="1" dirty="0"/>
              <a:t>17.000 filmes</a:t>
            </a:r>
            <a:r>
              <a:rPr lang="pt-BR" dirty="0"/>
              <a:t>.</a:t>
            </a:r>
          </a:p>
          <a:p>
            <a:pPr lvl="1"/>
            <a:r>
              <a:rPr lang="pt-BR" dirty="0"/>
              <a:t>A matriz era extremamente esparsa: menos de 1% das notas possíveis estavam disponíveis!</a:t>
            </a:r>
          </a:p>
          <a:p>
            <a:pPr lvl="1"/>
            <a:r>
              <a:rPr lang="pt-BR" dirty="0"/>
              <a:t>Vencedor: </a:t>
            </a:r>
            <a:r>
              <a:rPr lang="pt-BR" dirty="0" err="1"/>
              <a:t>BellKor’s</a:t>
            </a:r>
            <a:r>
              <a:rPr lang="pt-BR" dirty="0"/>
              <a:t> </a:t>
            </a:r>
            <a:r>
              <a:rPr lang="pt-BR" dirty="0" err="1"/>
              <a:t>Pragmatic</a:t>
            </a:r>
            <a:r>
              <a:rPr lang="pt-BR" dirty="0"/>
              <a:t> </a:t>
            </a:r>
            <a:r>
              <a:rPr lang="pt-BR" dirty="0" err="1"/>
              <a:t>Chaos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6015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1ED59-BB93-E79F-5EDC-5B12941B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Completar matrizes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784504-4AE4-4917-6CD5-2FB6D7D4A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Principal hipótese: baixo posto</a:t>
            </a:r>
          </a:p>
          <a:p>
            <a:r>
              <a:rPr lang="pt-BR" dirty="0"/>
              <a:t>Poucos fatores representam bem o total dos dados</a:t>
            </a:r>
          </a:p>
          <a:p>
            <a:r>
              <a:rPr lang="pt-BR" dirty="0"/>
              <a:t>Os métodos de Matrix </a:t>
            </a:r>
            <a:r>
              <a:rPr lang="pt-BR" dirty="0" err="1"/>
              <a:t>Completion</a:t>
            </a:r>
            <a:r>
              <a:rPr lang="pt-BR" dirty="0"/>
              <a:t> podem ser organizados em três grandes classes:</a:t>
            </a:r>
          </a:p>
          <a:p>
            <a:pPr lvl="1">
              <a:buFont typeface="+mj-lt"/>
              <a:buAutoNum type="arabicPeriod"/>
            </a:pPr>
            <a:r>
              <a:rPr lang="pt-BR" dirty="0"/>
              <a:t>Métodos baseados em fatoração de matrizes</a:t>
            </a:r>
          </a:p>
          <a:p>
            <a:pPr lvl="1">
              <a:buFont typeface="+mj-lt"/>
              <a:buAutoNum type="arabicPeriod"/>
            </a:pPr>
            <a:r>
              <a:rPr lang="pt-BR" dirty="0"/>
              <a:t>Métodos baseados em minimização da norma nuclear</a:t>
            </a:r>
          </a:p>
          <a:p>
            <a:pPr lvl="1">
              <a:buFont typeface="+mj-lt"/>
              <a:buAutoNum type="arabicPeriod"/>
            </a:pPr>
            <a:r>
              <a:rPr lang="pt-BR" dirty="0"/>
              <a:t>Métodos probabilísticos e bayesianos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020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8A7C8-6A59-E342-4294-59728A71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Completar matrizes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FAB8FBC-4255-09AE-204F-2893AF884D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Fatoração de Matrizes</a:t>
                </a:r>
              </a:p>
              <a:p>
                <a:r>
                  <a:rPr lang="pt-BR" dirty="0"/>
                  <a:t>Modela-se a matriz M(incompleta) como produto de duas matrizes de baixa dimensão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ALS (</a:t>
                </a:r>
                <a:r>
                  <a:rPr lang="pt-BR" dirty="0" err="1"/>
                  <a:t>Alternating</a:t>
                </a:r>
                <a:r>
                  <a:rPr lang="pt-BR" dirty="0"/>
                  <a:t> </a:t>
                </a:r>
                <a:r>
                  <a:rPr lang="pt-BR" dirty="0" err="1"/>
                  <a:t>Least</a:t>
                </a:r>
                <a:r>
                  <a:rPr lang="pt-BR" dirty="0"/>
                  <a:t> </a:t>
                </a:r>
                <a:r>
                  <a:rPr lang="pt-BR" dirty="0" err="1"/>
                  <a:t>Squares</a:t>
                </a:r>
                <a:r>
                  <a:rPr lang="pt-BR" dirty="0"/>
                  <a:t>):  Alterna entre resolver U com V fixo e vice-versa. Cada subproblema é um sistema linear regularizado.</a:t>
                </a:r>
              </a:p>
              <a:p>
                <a:r>
                  <a:rPr lang="pt-BR" dirty="0"/>
                  <a:t>SGD (</a:t>
                </a:r>
                <a:r>
                  <a:rPr lang="pt-BR" dirty="0" err="1"/>
                  <a:t>Stochastic</a:t>
                </a:r>
                <a:r>
                  <a:rPr lang="pt-BR" dirty="0"/>
                  <a:t> </a:t>
                </a:r>
                <a:r>
                  <a:rPr lang="pt-BR" dirty="0" err="1"/>
                  <a:t>Gradient</a:t>
                </a:r>
                <a:r>
                  <a:rPr lang="pt-BR" dirty="0"/>
                  <a:t> </a:t>
                </a:r>
                <a:r>
                  <a:rPr lang="pt-BR" dirty="0" err="1"/>
                  <a:t>Descent</a:t>
                </a:r>
                <a:r>
                  <a:rPr lang="pt-BR" dirty="0"/>
                  <a:t>):  Atualiza pares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dirty="0"/>
                  <a:t>)com base nos erros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dirty="0"/>
                  <a:t>​ apenas nas entradas conhecidas.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FAB8FBC-4255-09AE-204F-2893AF884D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8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642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8A7C8-6A59-E342-4294-59728A71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Completar matrizes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AB8FBC-4255-09AE-204F-2893AF884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Vantagens e desvantagens:</a:t>
            </a:r>
          </a:p>
          <a:p>
            <a:endParaRPr lang="pt-BR" dirty="0"/>
          </a:p>
          <a:p>
            <a:r>
              <a:rPr lang="pt-BR" dirty="0"/>
              <a:t>Muito escalável, ótimo para big data.</a:t>
            </a:r>
          </a:p>
          <a:p>
            <a:endParaRPr lang="pt-BR" dirty="0"/>
          </a:p>
          <a:p>
            <a:r>
              <a:rPr lang="pt-BR" dirty="0"/>
              <a:t>Não convexo → pode ficar preso em mínimos locais.</a:t>
            </a:r>
          </a:p>
          <a:p>
            <a:r>
              <a:rPr lang="pt-BR" dirty="0"/>
              <a:t>Precisa definir o rank do sistema a priori.</a:t>
            </a:r>
          </a:p>
        </p:txBody>
      </p:sp>
    </p:spTree>
    <p:extLst>
      <p:ext uri="{BB962C8B-B14F-4D97-AF65-F5344CB8AC3E}">
        <p14:creationId xmlns:p14="http://schemas.microsoft.com/office/powerpoint/2010/main" val="1876328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8A7C8-6A59-E342-4294-59728A71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Completar matrizes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FAB8FBC-4255-09AE-204F-2893AF884D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Minimização da Norma Nuclear</a:t>
                </a:r>
              </a:p>
              <a:p>
                <a:r>
                  <a:rPr lang="pt-BR" dirty="0"/>
                  <a:t>A norma nuclear é uma aproximação do rank, pois tentar resolver pelo rank torna o problema NP-hard enquanto a norma nuclear torna o cálculo convexo. </a:t>
                </a:r>
              </a:p>
              <a:p>
                <a:r>
                  <a:rPr lang="pt-BR" dirty="0"/>
                  <a:t>A norma nuclear de uma matriz é a soma de seus valores singulares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FAB8FBC-4255-09AE-204F-2893AF884D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9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717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8A7C8-6A59-E342-4294-59728A71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Completar matrizes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AB8FBC-4255-09AE-204F-2893AF884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SVT – Singular </a:t>
            </a:r>
            <a:r>
              <a:rPr lang="pt-BR" dirty="0" err="1"/>
              <a:t>Value</a:t>
            </a:r>
            <a:r>
              <a:rPr lang="pt-BR" dirty="0"/>
              <a:t> </a:t>
            </a:r>
            <a:r>
              <a:rPr lang="pt-BR" dirty="0" err="1"/>
              <a:t>Thresholding</a:t>
            </a:r>
            <a:endParaRPr lang="pt-BR" dirty="0"/>
          </a:p>
          <a:p>
            <a:pPr lvl="1"/>
            <a:r>
              <a:rPr lang="pt-BR" dirty="0"/>
              <a:t>Baseado em iterativamente aplicar a soft-</a:t>
            </a:r>
            <a:r>
              <a:rPr lang="pt-BR" dirty="0" err="1"/>
              <a:t>thresholding</a:t>
            </a:r>
            <a:r>
              <a:rPr lang="pt-BR" dirty="0"/>
              <a:t> nos autovalores singulares</a:t>
            </a:r>
          </a:p>
          <a:p>
            <a:pPr lvl="1"/>
            <a:r>
              <a:rPr lang="pt-BR" dirty="0"/>
              <a:t>Cada iteração ajusta as entradas conhecidas e </a:t>
            </a:r>
            <a:r>
              <a:rPr lang="pt-BR" dirty="0" err="1"/>
              <a:t>re-aplica</a:t>
            </a:r>
            <a:r>
              <a:rPr lang="pt-BR" dirty="0"/>
              <a:t> a SVD com </a:t>
            </a:r>
            <a:r>
              <a:rPr lang="pt-BR" dirty="0" err="1"/>
              <a:t>threshold</a:t>
            </a:r>
            <a:r>
              <a:rPr lang="pt-BR" dirty="0"/>
              <a:t>.</a:t>
            </a:r>
          </a:p>
          <a:p>
            <a:r>
              <a:rPr lang="pt-BR" dirty="0"/>
              <a:t>APG – </a:t>
            </a:r>
            <a:r>
              <a:rPr lang="pt-BR" dirty="0" err="1"/>
              <a:t>Accelerated</a:t>
            </a:r>
            <a:r>
              <a:rPr lang="pt-BR" dirty="0"/>
              <a:t> Proximal </a:t>
            </a:r>
            <a:r>
              <a:rPr lang="pt-BR" dirty="0" err="1"/>
              <a:t>Gradient</a:t>
            </a:r>
            <a:endParaRPr lang="pt-BR" dirty="0"/>
          </a:p>
          <a:p>
            <a:pPr lvl="1"/>
            <a:r>
              <a:rPr lang="pt-BR" dirty="0"/>
              <a:t>Combina gradientes projetados com aceleração à </a:t>
            </a:r>
            <a:r>
              <a:rPr lang="pt-BR" dirty="0" err="1"/>
              <a:t>la</a:t>
            </a:r>
            <a:r>
              <a:rPr lang="pt-BR" dirty="0"/>
              <a:t> Nesterov.</a:t>
            </a:r>
          </a:p>
          <a:p>
            <a:pPr lvl="1"/>
            <a:r>
              <a:rPr lang="pt-BR" dirty="0"/>
              <a:t>Mais eficiente em problemas ruidosos e grandes dimensões.</a:t>
            </a:r>
          </a:p>
          <a:p>
            <a:r>
              <a:rPr lang="pt-BR" dirty="0"/>
              <a:t> </a:t>
            </a:r>
            <a:r>
              <a:rPr lang="pt-BR" dirty="0" err="1"/>
              <a:t>Augmented</a:t>
            </a:r>
            <a:r>
              <a:rPr lang="pt-BR" dirty="0"/>
              <a:t> </a:t>
            </a:r>
            <a:r>
              <a:rPr lang="pt-BR" dirty="0" err="1"/>
              <a:t>Lagrangian</a:t>
            </a:r>
            <a:r>
              <a:rPr lang="pt-BR" dirty="0"/>
              <a:t> </a:t>
            </a:r>
            <a:r>
              <a:rPr lang="pt-BR" dirty="0" err="1"/>
              <a:t>Methods</a:t>
            </a:r>
            <a:r>
              <a:rPr lang="pt-BR" dirty="0"/>
              <a:t> (como ADMM)</a:t>
            </a:r>
          </a:p>
          <a:p>
            <a:pPr lvl="1"/>
            <a:r>
              <a:rPr lang="pt-BR" dirty="0"/>
              <a:t>Reformula o problema como um sistema de equações com penalizações e múltiplos blocos.</a:t>
            </a:r>
          </a:p>
          <a:p>
            <a:pPr lvl="1"/>
            <a:r>
              <a:rPr lang="pt-BR" dirty="0"/>
              <a:t>Flexível e eficaz em problemas com restrições adicionais.</a:t>
            </a:r>
          </a:p>
        </p:txBody>
      </p:sp>
    </p:spTree>
    <p:extLst>
      <p:ext uri="{BB962C8B-B14F-4D97-AF65-F5344CB8AC3E}">
        <p14:creationId xmlns:p14="http://schemas.microsoft.com/office/powerpoint/2010/main" val="12039272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8746</TotalTime>
  <Words>1295</Words>
  <Application>Microsoft Office PowerPoint</Application>
  <PresentationFormat>Widescreen</PresentationFormat>
  <Paragraphs>187</Paragraphs>
  <Slides>32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Tema do Office</vt:lpstr>
      <vt:lpstr>Aprendizado de máquina aplicado à Fluido Dinâmica</vt:lpstr>
      <vt:lpstr>Agenda</vt:lpstr>
      <vt:lpstr>Completar matrizes</vt:lpstr>
      <vt:lpstr>Completar matrizes</vt:lpstr>
      <vt:lpstr>Completar matrizes</vt:lpstr>
      <vt:lpstr>Completar matrizes</vt:lpstr>
      <vt:lpstr>Completar matrizes</vt:lpstr>
      <vt:lpstr>Completar matrizes</vt:lpstr>
      <vt:lpstr>Completar matrizes</vt:lpstr>
      <vt:lpstr>Completar matrizes</vt:lpstr>
      <vt:lpstr>Completar matrizes</vt:lpstr>
      <vt:lpstr>Completar matrizes</vt:lpstr>
      <vt:lpstr>Completar matrizes</vt:lpstr>
      <vt:lpstr>Completar matrizes</vt:lpstr>
      <vt:lpstr>Redes Neurais </vt:lpstr>
      <vt:lpstr>Redes Neurais </vt:lpstr>
      <vt:lpstr>Redes Neurais </vt:lpstr>
      <vt:lpstr>Redes Neurais </vt:lpstr>
      <vt:lpstr>Redes Neurais </vt:lpstr>
      <vt:lpstr>Redes Neurais </vt:lpstr>
      <vt:lpstr>Redes Neurais </vt:lpstr>
      <vt:lpstr>Redes Neurais </vt:lpstr>
      <vt:lpstr>Redes Neurais </vt:lpstr>
      <vt:lpstr>Redes Neurais </vt:lpstr>
      <vt:lpstr>Redes Neurais </vt:lpstr>
      <vt:lpstr>Redes Neurais </vt:lpstr>
      <vt:lpstr>Redes Neurais </vt:lpstr>
      <vt:lpstr>Redes Neurais </vt:lpstr>
      <vt:lpstr>Redes Neurais </vt:lpstr>
      <vt:lpstr>Redes Neurais </vt:lpstr>
      <vt:lpstr>Dúvidas?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Vitor_PC</dc:creator>
  <cp:lastModifiedBy>loren</cp:lastModifiedBy>
  <cp:revision>655</cp:revision>
  <dcterms:created xsi:type="dcterms:W3CDTF">2025-03-13T14:49:23Z</dcterms:created>
  <dcterms:modified xsi:type="dcterms:W3CDTF">2025-04-24T22:28:56Z</dcterms:modified>
</cp:coreProperties>
</file>