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gif"/>
  <Override PartName="/ppt/media/image7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5" r:id="rId2"/>
  </p:sldMasterIdLst>
  <p:notesMasterIdLst>
    <p:notesMasterId r:id="rId86"/>
  </p:notesMasterIdLst>
  <p:sldIdLst>
    <p:sldId id="256" r:id="rId3"/>
    <p:sldId id="457" r:id="rId4"/>
    <p:sldId id="487" r:id="rId5"/>
    <p:sldId id="479" r:id="rId6"/>
    <p:sldId id="561" r:id="rId7"/>
    <p:sldId id="458" r:id="rId8"/>
    <p:sldId id="560" r:id="rId9"/>
    <p:sldId id="576" r:id="rId10"/>
    <p:sldId id="480" r:id="rId11"/>
    <p:sldId id="519" r:id="rId12"/>
    <p:sldId id="520" r:id="rId13"/>
    <p:sldId id="481" r:id="rId14"/>
    <p:sldId id="536" r:id="rId15"/>
    <p:sldId id="527" r:id="rId16"/>
    <p:sldId id="528" r:id="rId17"/>
    <p:sldId id="529" r:id="rId18"/>
    <p:sldId id="530" r:id="rId19"/>
    <p:sldId id="538" r:id="rId20"/>
    <p:sldId id="539" r:id="rId21"/>
    <p:sldId id="540" r:id="rId22"/>
    <p:sldId id="547" r:id="rId23"/>
    <p:sldId id="553" r:id="rId24"/>
    <p:sldId id="554" r:id="rId25"/>
    <p:sldId id="555" r:id="rId26"/>
    <p:sldId id="522" r:id="rId27"/>
    <p:sldId id="556" r:id="rId28"/>
    <p:sldId id="562" r:id="rId29"/>
    <p:sldId id="563" r:id="rId30"/>
    <p:sldId id="535" r:id="rId31"/>
    <p:sldId id="557" r:id="rId32"/>
    <p:sldId id="558" r:id="rId33"/>
    <p:sldId id="523" r:id="rId34"/>
    <p:sldId id="524" r:id="rId35"/>
    <p:sldId id="564" r:id="rId36"/>
    <p:sldId id="565" r:id="rId37"/>
    <p:sldId id="482" r:id="rId38"/>
    <p:sldId id="531" r:id="rId39"/>
    <p:sldId id="462" r:id="rId40"/>
    <p:sldId id="532" r:id="rId41"/>
    <p:sldId id="533" r:id="rId42"/>
    <p:sldId id="463" r:id="rId43"/>
    <p:sldId id="464" r:id="rId44"/>
    <p:sldId id="461" r:id="rId45"/>
    <p:sldId id="485" r:id="rId46"/>
    <p:sldId id="516" r:id="rId47"/>
    <p:sldId id="517" r:id="rId48"/>
    <p:sldId id="511" r:id="rId49"/>
    <p:sldId id="514" r:id="rId50"/>
    <p:sldId id="512" r:id="rId51"/>
    <p:sldId id="513" r:id="rId52"/>
    <p:sldId id="515" r:id="rId53"/>
    <p:sldId id="518" r:id="rId54"/>
    <p:sldId id="568" r:id="rId55"/>
    <p:sldId id="569" r:id="rId56"/>
    <p:sldId id="570" r:id="rId57"/>
    <p:sldId id="521" r:id="rId58"/>
    <p:sldId id="571" r:id="rId59"/>
    <p:sldId id="525" r:id="rId60"/>
    <p:sldId id="526" r:id="rId61"/>
    <p:sldId id="489" r:id="rId62"/>
    <p:sldId id="490" r:id="rId63"/>
    <p:sldId id="491" r:id="rId64"/>
    <p:sldId id="492" r:id="rId65"/>
    <p:sldId id="493" r:id="rId66"/>
    <p:sldId id="494" r:id="rId67"/>
    <p:sldId id="495" r:id="rId68"/>
    <p:sldId id="466" r:id="rId69"/>
    <p:sldId id="467" r:id="rId70"/>
    <p:sldId id="572" r:id="rId71"/>
    <p:sldId id="573" r:id="rId72"/>
    <p:sldId id="510" r:id="rId73"/>
    <p:sldId id="499" r:id="rId74"/>
    <p:sldId id="500" r:id="rId75"/>
    <p:sldId id="501" r:id="rId76"/>
    <p:sldId id="574" r:id="rId77"/>
    <p:sldId id="503" r:id="rId78"/>
    <p:sldId id="504" r:id="rId79"/>
    <p:sldId id="505" r:id="rId80"/>
    <p:sldId id="468" r:id="rId81"/>
    <p:sldId id="577" r:id="rId82"/>
    <p:sldId id="477" r:id="rId83"/>
    <p:sldId id="575" r:id="rId84"/>
    <p:sldId id="559" r:id="rId85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48" userDrawn="1">
          <p15:clr>
            <a:srgbClr val="A4A3A4"/>
          </p15:clr>
        </p15:guide>
        <p15:guide id="2" pos="635" userDrawn="1">
          <p15:clr>
            <a:srgbClr val="A4A3A4"/>
          </p15:clr>
        </p15:guide>
        <p15:guide id="3" pos="5897" userDrawn="1">
          <p15:clr>
            <a:srgbClr val="A4A3A4"/>
          </p15:clr>
        </p15:guide>
        <p15:guide id="4" orient="horz" pos="44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5FD8B"/>
    <a:srgbClr val="E9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>
      <p:cViewPr varScale="1">
        <p:scale>
          <a:sx n="102" d="100"/>
          <a:sy n="102" d="100"/>
        </p:scale>
        <p:origin x="1600" y="96"/>
      </p:cViewPr>
      <p:guideLst>
        <p:guide orient="horz" pos="748"/>
        <p:guide pos="635"/>
        <p:guide pos="5897"/>
        <p:guide orient="horz" pos="4468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75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80" name="AutoShape 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81" name="AutoShape 8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82" name="AutoShape 9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83" name="AutoShape 10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84" name="AutoShape 1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85" name="Rectangle 1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26062" cy="398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1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29325" cy="47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 noProof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623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623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623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623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E69A3802-940B-4FEE-B780-D3D1F111D9E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30509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69879E-2619-4392-AF18-622335286E6C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pt-BR" altLang="pt-BR" sz="1400"/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9648825" y="7321858"/>
            <a:ext cx="648071" cy="418419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254828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64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115" y="0"/>
            <a:ext cx="10214740" cy="766145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49467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3F64A76C-4670-064C-B6DB-50BFF50CF0A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672809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9000752" y="7164213"/>
            <a:ext cx="864096" cy="395462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35248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218555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lIns="100794" tIns="50397" rIns="100794" bIns="50397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923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9648824" y="7298937"/>
            <a:ext cx="1152128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71464F-2FC2-4A04-9C38-914C9A469BF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7168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93043" y="7006700"/>
            <a:ext cx="2268141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119441" y="7006700"/>
            <a:ext cx="2268141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376274" y="1970415"/>
            <a:ext cx="9357830" cy="5237525"/>
          </a:xfrm>
          <a:prstGeom prst="rect">
            <a:avLst/>
          </a:prstGeom>
        </p:spPr>
        <p:txBody>
          <a:bodyPr lIns="100794" tIns="50397" rIns="100794" bIns="50397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9648824" y="7298937"/>
            <a:ext cx="1152128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71464F-2FC2-4A04-9C38-914C9A469BF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0386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3150" cy="1460500"/>
          </a:xfrm>
          <a:prstGeom prst="rect">
            <a:avLst/>
          </a:prstGeom>
        </p:spPr>
        <p:txBody>
          <a:bodyPr/>
          <a:lstStyle>
            <a:lvl1pPr>
              <a:defRPr sz="3086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4031" y="1239822"/>
            <a:ext cx="9072563" cy="5635659"/>
          </a:xfrm>
        </p:spPr>
        <p:txBody>
          <a:bodyPr/>
          <a:lstStyle>
            <a:lvl1pPr>
              <a:defRPr sz="2646">
                <a:effectLst/>
              </a:defRPr>
            </a:lvl1pPr>
            <a:lvl2pPr>
              <a:defRPr sz="2205">
                <a:effectLst/>
              </a:defRPr>
            </a:lvl2pPr>
            <a:lvl3pPr>
              <a:defRPr sz="1984">
                <a:effectLst/>
              </a:defRPr>
            </a:lvl3pPr>
            <a:lvl4pPr>
              <a:defRPr sz="1764">
                <a:effectLst/>
              </a:defRPr>
            </a:lvl4pPr>
            <a:lvl5pPr>
              <a:defRPr sz="1764">
                <a:effectLst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7" name="Picture 2" descr="H:\Fotos\20110408_CupCake_Moon\RAW\Edition\DSC_5337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2">
                <a:lumMod val="50000"/>
                <a:lumOff val="50000"/>
                <a:tint val="45000"/>
                <a:satMod val="400000"/>
              </a:schemeClr>
            </a:duotone>
            <a:lum bright="-10000"/>
          </a:blip>
          <a:srcRect l="795" t="86285" b="5546"/>
          <a:stretch>
            <a:fillRect/>
          </a:stretch>
        </p:blipFill>
        <p:spPr bwMode="auto">
          <a:xfrm>
            <a:off x="0" y="7034233"/>
            <a:ext cx="10080625" cy="55562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6282" y="7162777"/>
            <a:ext cx="2352146" cy="28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23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52965" y="7162777"/>
            <a:ext cx="3192198" cy="28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23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62950" y="7162777"/>
            <a:ext cx="2352146" cy="28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F4C527C-7E3A-4E5A-B903-084A17BAE1E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567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338513" y="7007225"/>
            <a:ext cx="3403600" cy="401638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9648825" y="7321858"/>
            <a:ext cx="648071" cy="418419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893354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 bwMode="auto">
          <a:xfrm>
            <a:off x="2055" y="7236221"/>
            <a:ext cx="10078570" cy="36004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568704" y="6372125"/>
            <a:ext cx="1152128" cy="369332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4A97E1D-4BF1-4B98-A38A-ADC3C73F4BB0}" type="slidenum">
              <a:rPr lang="pt-BR" altLang="pt-BR" smtClean="0"/>
              <a:pPr>
                <a:defRPr/>
              </a:pPr>
              <a:t>‹nº›</a:t>
            </a:fld>
            <a:endParaRPr lang="pt-BR" altLang="pt-BR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65888"/>
            <a:ext cx="7548710" cy="91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 userDrawn="1"/>
        </p:nvSpPr>
        <p:spPr>
          <a:xfrm>
            <a:off x="-248" y="7226929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PMR 3301                            </a:t>
            </a:r>
            <a:r>
              <a:rPr lang="en-US" b="1" dirty="0" err="1">
                <a:solidFill>
                  <a:schemeClr val="bg1"/>
                </a:solidFill>
              </a:rPr>
              <a:t>Profa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b="1" dirty="0" err="1">
                <a:solidFill>
                  <a:schemeClr val="bg1"/>
                </a:solidFill>
              </a:rPr>
              <a:t>Izabel</a:t>
            </a:r>
            <a:r>
              <a:rPr lang="en-US" b="1" baseline="0" dirty="0">
                <a:solidFill>
                  <a:schemeClr val="bg1"/>
                </a:solidFill>
              </a:rPr>
              <a:t> Machado – machadoi@usp.br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Imagem 5" descr="Uma imagem contendo luz&#10;&#10;Descrição gerada automaticamente">
            <a:extLst>
              <a:ext uri="{FF2B5EF4-FFF2-40B4-BE49-F238E27FC236}">
                <a16:creationId xmlns:a16="http://schemas.microsoft.com/office/drawing/2014/main" id="{1699F5E0-9BA5-6E43-AA27-9394B80EC77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159304" y="117717"/>
            <a:ext cx="810765" cy="700501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7574922-F532-124B-B308-36AF644898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776" y="6788020"/>
            <a:ext cx="22669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A61C4-84A4-2546-B7A2-6B5D4F25C0D9}" type="datetimeFigureOut">
              <a:rPr lang="en-US" smtClean="0"/>
              <a:t>4/11/20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82" r:id="rId2"/>
    <p:sldLayoutId id="2147483673" r:id="rId3"/>
    <p:sldLayoutId id="2147483674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hdr="0" ftr="0" dt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BE43E-9283-460A-AAF2-A2409527EB3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8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tm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MgukjCT9o80?feature=oembed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I39m28NZ7_s?feature=oembed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663825" y="3059757"/>
            <a:ext cx="727233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>
              <a:spcAft>
                <a:spcPct val="0"/>
              </a:spcAft>
              <a:buClrTx/>
              <a:buFontTx/>
              <a:buNone/>
            </a:pPr>
            <a:r>
              <a:rPr lang="pt-BR" altLang="pt-BR" sz="2800" b="1" dirty="0">
                <a:cs typeface="Arial" pitchFamily="34" charset="0"/>
              </a:rPr>
              <a:t>PMR 3301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pt-BR" altLang="pt-BR" sz="2800" b="1" dirty="0">
              <a:cs typeface="Arial" pitchFamily="34" charset="0"/>
            </a:endParaRPr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endParaRPr lang="pt-BR" altLang="pt-BR" sz="2800" b="1" dirty="0">
              <a:cs typeface="Arial" pitchFamily="34" charset="0"/>
            </a:endParaRPr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r>
              <a:rPr lang="pt-BR" sz="2800" b="1" u="sng" dirty="0">
                <a:solidFill>
                  <a:schemeClr val="tx1"/>
                </a:solidFill>
                <a:cs typeface="Arial" pitchFamily="34" charset="0"/>
              </a:rPr>
              <a:t>Complementos de Fabricação Mecânica </a:t>
            </a:r>
            <a:endParaRPr lang="pt-BR" altLang="pt-BR" sz="2800" b="1" dirty="0">
              <a:cs typeface="Arial" pitchFamily="34" charset="0"/>
            </a:endParaRPr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endParaRPr lang="pt-BR" altLang="pt-BR" sz="2800" b="1" dirty="0">
              <a:cs typeface="Arial" pitchFamily="34" charset="0"/>
            </a:endParaRPr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r>
              <a:rPr lang="pt-BR" altLang="pt-BR" sz="2800" dirty="0">
                <a:cs typeface="Arial" pitchFamily="34" charset="0"/>
              </a:rPr>
              <a:t>Profa. Izabel Machado </a:t>
            </a:r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endParaRPr lang="pt-BR" altLang="pt-BR" sz="2800" b="1" dirty="0">
              <a:cs typeface="Arial" pitchFamily="34" charset="0"/>
            </a:endParaRPr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endParaRPr lang="pt-BR" altLang="pt-BR" sz="2800" b="1" dirty="0">
              <a:cs typeface="Arial" pitchFamily="34" charset="0"/>
            </a:endParaRPr>
          </a:p>
        </p:txBody>
      </p:sp>
      <p:pic>
        <p:nvPicPr>
          <p:cNvPr id="3" name="Imagem 2" descr="Uma imagem contendo luz&#10;&#10;Descrição gerada automaticamente">
            <a:extLst>
              <a:ext uri="{FF2B5EF4-FFF2-40B4-BE49-F238E27FC236}">
                <a16:creationId xmlns:a16="http://schemas.microsoft.com/office/drawing/2014/main" id="{6B586A31-B589-7745-8F49-9DDF0C5B9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398" y="395461"/>
            <a:ext cx="810765" cy="700501"/>
          </a:xfrm>
          <a:prstGeom prst="rect">
            <a:avLst/>
          </a:prstGeom>
          <a:effectLst>
            <a:softEdge rad="889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1799952" y="1462434"/>
            <a:ext cx="7200800" cy="53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2800" b="1" dirty="0">
                <a:latin typeface="+mj-lt"/>
              </a:rPr>
              <a:t>Critérios de Escolha: Metalurgia do Pó</a:t>
            </a:r>
          </a:p>
        </p:txBody>
      </p:sp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287784" y="2555701"/>
            <a:ext cx="9368330" cy="374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10000"/>
              </a:lnSpc>
              <a:buFont typeface="Wingdings" pitchFamily="2" charset="2"/>
              <a:buChar char="Ø"/>
            </a:pPr>
            <a:r>
              <a:rPr lang="it-IT" sz="1500" dirty="0">
                <a:latin typeface="Arial" charset="0"/>
              </a:rPr>
              <a:t>   </a:t>
            </a:r>
            <a:r>
              <a:rPr lang="it-IT" sz="2000" dirty="0">
                <a:latin typeface="Arial" charset="0"/>
              </a:rPr>
              <a:t>Materiais com elevado ponto de fusão e com limitações técnicas (cerâmicos, 	imãs, pastilhas de freio) </a:t>
            </a:r>
          </a:p>
          <a:p>
            <a:pPr algn="just" eaLnBrk="1" hangingPunct="1">
              <a:lnSpc>
                <a:spcPct val="110000"/>
              </a:lnSpc>
            </a:pPr>
            <a:endParaRPr lang="it-IT" sz="2000" dirty="0">
              <a:latin typeface="Arial" charset="0"/>
            </a:endParaRP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2000" dirty="0">
                <a:latin typeface="Arial" charset="0"/>
              </a:rPr>
              <a:t>   Opção entre outras técnicas e avaliar a viabilidade com base: </a:t>
            </a:r>
          </a:p>
          <a:p>
            <a:pPr algn="just" eaLnBrk="1" hangingPunct="1">
              <a:lnSpc>
                <a:spcPct val="180000"/>
              </a:lnSpc>
            </a:pPr>
            <a:r>
              <a:rPr lang="it-IT" sz="2000" dirty="0">
                <a:latin typeface="Arial" charset="0"/>
              </a:rPr>
              <a:t>	Formato da peça, tamanho da peça, tolerâncias geométricas, composição do 	material, aplicação e ambiente de trabalho, propriedades mecânicas 	exigidas, tamanho do lote a ser fabricado. </a:t>
            </a:r>
          </a:p>
          <a:p>
            <a:pPr algn="just" eaLnBrk="1" hangingPunct="1">
              <a:lnSpc>
                <a:spcPct val="180000"/>
              </a:lnSpc>
            </a:pPr>
            <a:endParaRPr lang="it-IT" sz="1500" dirty="0"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10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95696452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352502" y="1835621"/>
            <a:ext cx="9368330" cy="51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2000" i="1" dirty="0">
                <a:latin typeface="Arial" charset="0"/>
              </a:rPr>
              <a:t>Com relação à outras tecnologias tem-se:</a:t>
            </a:r>
          </a:p>
          <a:p>
            <a:pPr algn="just" eaLnBrk="1" hangingPunct="1">
              <a:lnSpc>
                <a:spcPct val="120000"/>
              </a:lnSpc>
            </a:pPr>
            <a:endParaRPr lang="it-IT" sz="2000" i="1" dirty="0">
              <a:latin typeface="Arial" charset="0"/>
            </a:endParaRP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Char char="Ø"/>
            </a:pPr>
            <a:r>
              <a:rPr lang="it-IT" sz="1800" dirty="0">
                <a:latin typeface="Arial" charset="0"/>
              </a:rPr>
              <a:t>   tolerâncias restritas e peças complexas;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1800" dirty="0">
                <a:latin typeface="Arial" charset="0"/>
              </a:rPr>
              <a:t>   operações de acabamento é simplificada ou eliminada;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1800" dirty="0">
                <a:latin typeface="Arial" charset="0"/>
              </a:rPr>
              <a:t>   a metalurgia do pó produz menos resíduos e consome menos energia no processo 	produtivo;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1800" dirty="0">
                <a:latin typeface="Arial" charset="0"/>
              </a:rPr>
              <a:t>   comportamento autolubrificante;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1800" dirty="0">
                <a:latin typeface="Arial" charset="0"/>
              </a:rPr>
              <a:t>   amortecimento de vibrações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1800" dirty="0">
                <a:latin typeface="Arial" charset="0"/>
              </a:rPr>
              <a:t>   redução de processos de acabamento e usinagem; 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1800" dirty="0">
                <a:latin typeface="Arial" charset="0"/>
              </a:rPr>
              <a:t>   possibilidade de </a:t>
            </a:r>
            <a:r>
              <a:rPr lang="it-IT" sz="1800" dirty="0" err="1">
                <a:latin typeface="Arial" charset="0"/>
              </a:rPr>
              <a:t>grandes</a:t>
            </a:r>
            <a:r>
              <a:rPr lang="it-IT" sz="1800" dirty="0">
                <a:latin typeface="Arial" charset="0"/>
              </a:rPr>
              <a:t> </a:t>
            </a:r>
            <a:r>
              <a:rPr lang="it-IT" sz="1800" dirty="0" err="1">
                <a:latin typeface="Arial" charset="0"/>
              </a:rPr>
              <a:t>quantidades</a:t>
            </a:r>
            <a:r>
              <a:rPr lang="it-IT" sz="1800" dirty="0">
                <a:latin typeface="Arial" charset="0"/>
              </a:rPr>
              <a:t> de </a:t>
            </a:r>
            <a:r>
              <a:rPr lang="it-IT" sz="1800" dirty="0" err="1">
                <a:latin typeface="Arial" charset="0"/>
              </a:rPr>
              <a:t>peças</a:t>
            </a:r>
            <a:r>
              <a:rPr lang="it-IT" sz="1800" dirty="0">
                <a:latin typeface="Arial" charset="0"/>
              </a:rPr>
              <a:t>, com reprodutibilidade e qualidade; 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1800" dirty="0">
                <a:latin typeface="Arial" charset="0"/>
              </a:rPr>
              <a:t>   pode-se trabalhar com composições químicas bem definidas em função da aplicação.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11</a:t>
            </a:fld>
            <a:endParaRPr lang="pt-BR" altLang="pt-BR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27944" y="1086931"/>
            <a:ext cx="7200800" cy="53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2800" b="1" dirty="0">
                <a:latin typeface="+mj-lt"/>
              </a:rPr>
              <a:t>Critérios de Escolha: Metalurgia do Pó</a:t>
            </a:r>
          </a:p>
        </p:txBody>
      </p:sp>
    </p:spTree>
    <p:extLst>
      <p:ext uri="{BB962C8B-B14F-4D97-AF65-F5344CB8AC3E}">
        <p14:creationId xmlns:p14="http://schemas.microsoft.com/office/powerpoint/2010/main" val="131551739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719832" y="1619597"/>
            <a:ext cx="8573781" cy="536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pt-PT" dirty="0">
                <a:latin typeface="Arial" charset="0"/>
              </a:rPr>
              <a:t>Limitações de aplicação da MP 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pt-PT" sz="1800" dirty="0">
                <a:latin typeface="Arial" charset="0"/>
              </a:rPr>
              <a:t>   Alto custo de equipamentos: mínimo 10.000 peças por série;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pt-PT" sz="1800" dirty="0">
                <a:latin typeface="Arial" charset="0"/>
              </a:rPr>
              <a:t>   Dispositivos que permitem retirar a peça do estampo. </a:t>
            </a:r>
          </a:p>
          <a:p>
            <a:pPr algn="ctr" eaLnBrk="1" hangingPunct="1">
              <a:lnSpc>
                <a:spcPct val="280000"/>
              </a:lnSpc>
              <a:buFont typeface="Wingdings" pitchFamily="2" charset="2"/>
              <a:buNone/>
            </a:pPr>
            <a:r>
              <a:rPr lang="pt-PT" dirty="0">
                <a:latin typeface="Arial" charset="0"/>
              </a:rPr>
              <a:t>Fatores a serem avaliados em nível de projeto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pt-PT" sz="1800" dirty="0">
                <a:latin typeface="Arial" charset="0"/>
              </a:rPr>
              <a:t>   Dimensões: massa não superior a  3-4 kg;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pt-PT" sz="1800" dirty="0">
                <a:latin typeface="Arial" charset="0"/>
              </a:rPr>
              <a:t>   Quantidade de peças de forma a justificar o preço do estampo/matriz;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pt-PT" sz="1800" dirty="0">
                <a:latin typeface="Arial" charset="0"/>
              </a:rPr>
              <a:t>   Especificação funcional e forma dentro das possibilidades da tecnlogia;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pt-PT" sz="1800" dirty="0">
                <a:latin typeface="Arial" charset="0"/>
              </a:rPr>
              <a:t>   Propriedades físicas e mecânicas do componente a ser produzido; 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pt-PT" sz="1800" dirty="0">
                <a:latin typeface="Arial" charset="0"/>
              </a:rPr>
              <a:t>   Confronto entre o custo utilizando diferentes tecnologias.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12</a:t>
            </a:fld>
            <a:endParaRPr lang="pt-BR" altLang="pt-BR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27944" y="1158939"/>
            <a:ext cx="7200800" cy="53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2800" b="1" dirty="0">
                <a:latin typeface="+mj-lt"/>
              </a:rPr>
              <a:t>Critérios de Escolha: Metalurgia do Pó</a:t>
            </a:r>
          </a:p>
        </p:txBody>
      </p:sp>
    </p:spTree>
    <p:extLst>
      <p:ext uri="{BB962C8B-B14F-4D97-AF65-F5344CB8AC3E}">
        <p14:creationId xmlns:p14="http://schemas.microsoft.com/office/powerpoint/2010/main" val="398946766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9AB7B36-2C27-4284-94BD-D16A2079402E}" type="slidenum">
              <a:rPr lang="pt-BR" smtClean="0"/>
              <a:pPr/>
              <a:t>13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295896" y="962025"/>
            <a:ext cx="8567737" cy="1190625"/>
          </a:xfrm>
          <a:prstGeom prst="rect">
            <a:avLst/>
          </a:prstGeom>
        </p:spPr>
        <p:txBody>
          <a:bodyPr/>
          <a:lstStyle/>
          <a:p>
            <a:r>
              <a:rPr lang="pt-PT" sz="3200" b="1" dirty="0"/>
              <a:t>Materiais para ferramentas</a:t>
            </a:r>
          </a:p>
        </p:txBody>
      </p:sp>
      <p:pic>
        <p:nvPicPr>
          <p:cNvPr id="5" name="Imagem 4" descr="94071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9664" y="1636699"/>
            <a:ext cx="1984387" cy="1587510"/>
          </a:xfrm>
          <a:prstGeom prst="rect">
            <a:avLst/>
          </a:prstGeom>
        </p:spPr>
      </p:pic>
      <p:pic>
        <p:nvPicPr>
          <p:cNvPr id="6" name="Imagem 5" descr="9707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558" y="2933069"/>
            <a:ext cx="1984387" cy="1587510"/>
          </a:xfrm>
          <a:prstGeom prst="rect">
            <a:avLst/>
          </a:prstGeom>
        </p:spPr>
      </p:pic>
      <p:pic>
        <p:nvPicPr>
          <p:cNvPr id="7" name="Imagem 6" descr="MA_DRILL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6394" y="1725709"/>
            <a:ext cx="2460640" cy="2460640"/>
          </a:xfrm>
          <a:prstGeom prst="rect">
            <a:avLst/>
          </a:prstGeom>
        </p:spPr>
      </p:pic>
      <p:pic>
        <p:nvPicPr>
          <p:cNvPr id="8" name="Imagem 7" descr="MA_MILL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956" y="4034718"/>
            <a:ext cx="2936893" cy="2936893"/>
          </a:xfrm>
          <a:prstGeom prst="rect">
            <a:avLst/>
          </a:prstGeom>
        </p:spPr>
      </p:pic>
      <p:pic>
        <p:nvPicPr>
          <p:cNvPr id="9" name="Imagem 8" descr="MA_TURNI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67752" y="4628604"/>
            <a:ext cx="2350614" cy="235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3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791840" y="2429000"/>
            <a:ext cx="8711753" cy="4303165"/>
          </a:xfrm>
          <a:prstGeom prst="rect">
            <a:avLst/>
          </a:prstGeom>
        </p:spPr>
        <p:txBody>
          <a:bodyPr/>
          <a:lstStyle/>
          <a:p>
            <a:pPr marL="0" lvl="0" indent="0" algn="just">
              <a:lnSpc>
                <a:spcPct val="150000"/>
              </a:lnSpc>
            </a:pPr>
            <a:r>
              <a:rPr lang="pt-BR" sz="2800" dirty="0"/>
              <a:t>A grande popularidade das ferramentas de metal duro, que são fabricadas pela metalurgia do pó, se deve ao fato deles possuírem a combinação de resistência ao desgaste, mecânica e tenacidade em altos níveis . WC em pó e a mistura com Co. </a:t>
            </a:r>
            <a:endParaRPr lang="en-US" sz="2800" b="1" dirty="0"/>
          </a:p>
          <a:p>
            <a:pPr algn="just">
              <a:lnSpc>
                <a:spcPct val="150000"/>
              </a:lnSpc>
            </a:pPr>
            <a:endParaRPr lang="pt-BR" sz="280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935856" y="1343962"/>
            <a:ext cx="8567737" cy="729580"/>
          </a:xfr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r>
              <a:rPr lang="pt-PT" sz="3200" b="1" dirty="0"/>
              <a:t>Materiais para ferramentas</a:t>
            </a:r>
          </a:p>
        </p:txBody>
      </p:sp>
    </p:spTree>
    <p:extLst>
      <p:ext uri="{BB962C8B-B14F-4D97-AF65-F5344CB8AC3E}">
        <p14:creationId xmlns:p14="http://schemas.microsoft.com/office/powerpoint/2010/main" val="3364841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15</a:t>
            </a:fld>
            <a:endParaRPr lang="pt-B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/>
          <a:srcRect l="19375"/>
          <a:stretch/>
        </p:blipFill>
        <p:spPr bwMode="auto">
          <a:xfrm>
            <a:off x="1655936" y="2212874"/>
            <a:ext cx="7632848" cy="461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35856" y="1343962"/>
            <a:ext cx="8567737" cy="729580"/>
          </a:xfr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r>
              <a:rPr lang="pt-PT" sz="3200" b="1" dirty="0"/>
              <a:t>Materiais para ferramentas</a:t>
            </a:r>
          </a:p>
        </p:txBody>
      </p:sp>
    </p:spTree>
    <p:extLst>
      <p:ext uri="{BB962C8B-B14F-4D97-AF65-F5344CB8AC3E}">
        <p14:creationId xmlns:p14="http://schemas.microsoft.com/office/powerpoint/2010/main" val="3855970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16</a:t>
            </a:fld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052" r="3572"/>
          <a:stretch/>
        </p:blipFill>
        <p:spPr bwMode="auto">
          <a:xfrm>
            <a:off x="653513" y="2339677"/>
            <a:ext cx="906960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35856" y="1343962"/>
            <a:ext cx="8567737" cy="729580"/>
          </a:xfr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r>
              <a:rPr lang="pt-PT" sz="3200" b="1" dirty="0"/>
              <a:t>Materiais para ferramentas</a:t>
            </a:r>
          </a:p>
        </p:txBody>
      </p:sp>
    </p:spTree>
    <p:extLst>
      <p:ext uri="{BB962C8B-B14F-4D97-AF65-F5344CB8AC3E}">
        <p14:creationId xmlns:p14="http://schemas.microsoft.com/office/powerpoint/2010/main" val="1744739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17</a:t>
            </a:fld>
            <a:endParaRPr lang="pt-BR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80" y="2267669"/>
            <a:ext cx="9803341" cy="43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35856" y="1343962"/>
            <a:ext cx="8567737" cy="729580"/>
          </a:xfr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r>
              <a:rPr lang="pt-PT" sz="3200" b="1" dirty="0"/>
              <a:t>Materiais para ferramentas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59791" y="6042264"/>
            <a:ext cx="1296145" cy="3647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0372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9AB7B36-2C27-4284-94BD-D16A2079402E}" type="slidenum">
              <a:rPr lang="pt-BR" smtClean="0"/>
              <a:pPr/>
              <a:t>18</a:t>
            </a:fld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647824" y="1764283"/>
            <a:ext cx="8855769" cy="5255914"/>
          </a:xfrm>
        </p:spPr>
        <p:txBody>
          <a:bodyPr>
            <a:noAutofit/>
          </a:bodyPr>
          <a:lstStyle/>
          <a:p>
            <a:r>
              <a:rPr lang="pt-PT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Ferramentas para usinagem:</a:t>
            </a:r>
          </a:p>
          <a:p>
            <a:pPr marL="3319463" indent="-285750" algn="just">
              <a:buFont typeface="Arial" pitchFamily="34" charset="0"/>
              <a:buChar char="•"/>
            </a:pPr>
            <a:r>
              <a:rPr lang="pt-PT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Material a ser usinado;</a:t>
            </a:r>
          </a:p>
          <a:p>
            <a:pPr marL="3319463" indent="-285750" algn="just">
              <a:buFont typeface="Arial" pitchFamily="34" charset="0"/>
              <a:buChar char="•"/>
            </a:pPr>
            <a:r>
              <a:rPr lang="pt-PT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Processo de usinagem; </a:t>
            </a:r>
          </a:p>
          <a:p>
            <a:pPr marL="3319463" indent="-285750" algn="just">
              <a:buFont typeface="Arial" pitchFamily="34" charset="0"/>
              <a:buChar char="•"/>
            </a:pPr>
            <a:r>
              <a:rPr lang="pt-PT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Condição da máquina operatriz;</a:t>
            </a:r>
          </a:p>
          <a:p>
            <a:pPr marL="3319463" indent="-285750" algn="just">
              <a:buFont typeface="Arial" pitchFamily="34" charset="0"/>
              <a:buChar char="•"/>
            </a:pPr>
            <a:r>
              <a:rPr lang="pt-PT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Forma e dimensões da ferramenta; </a:t>
            </a:r>
          </a:p>
          <a:p>
            <a:pPr marL="3319463" indent="-285750" algn="just">
              <a:buFont typeface="Arial" pitchFamily="34" charset="0"/>
              <a:buChar char="•"/>
            </a:pPr>
            <a:r>
              <a:rPr lang="pt-PT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Custo do material da ferramenta;</a:t>
            </a:r>
          </a:p>
          <a:p>
            <a:pPr marL="3319463" indent="-285750" algn="just">
              <a:buFont typeface="Arial" pitchFamily="34" charset="0"/>
              <a:buChar char="•"/>
            </a:pPr>
            <a:r>
              <a:rPr lang="pt-PT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Condições de usinagem (desbaste, acabamento).</a:t>
            </a:r>
          </a:p>
          <a:p>
            <a:r>
              <a:rPr lang="pt-PT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ferramenta deve ter: </a:t>
            </a:r>
          </a:p>
          <a:p>
            <a:pPr marL="3325813" indent="-285750" algn="just">
              <a:buFont typeface="Arial" pitchFamily="34" charset="0"/>
              <a:buChar char="•"/>
            </a:pPr>
            <a:r>
              <a:rPr lang="pt-PT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Dureza a quente;</a:t>
            </a:r>
          </a:p>
          <a:p>
            <a:pPr marL="3325813" indent="-285750" algn="just">
              <a:buFont typeface="Arial" pitchFamily="34" charset="0"/>
              <a:buChar char="•"/>
            </a:pPr>
            <a:r>
              <a:rPr lang="pt-PT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Tenacidade; </a:t>
            </a:r>
          </a:p>
          <a:p>
            <a:pPr marL="3325813" indent="-285750" algn="just">
              <a:buFont typeface="Arial" pitchFamily="34" charset="0"/>
              <a:buChar char="•"/>
            </a:pPr>
            <a:r>
              <a:rPr lang="pt-PT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Estabilidade química; </a:t>
            </a:r>
          </a:p>
          <a:p>
            <a:pPr marL="3325813" indent="-285750" algn="just">
              <a:buFont typeface="Arial" pitchFamily="34" charset="0"/>
              <a:buChar char="•"/>
            </a:pPr>
            <a:r>
              <a:rPr lang="pt-PT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Resistência ao desgaste</a:t>
            </a:r>
          </a:p>
          <a:p>
            <a:endParaRPr lang="pt-PT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pt-PT" sz="1800" dirty="0">
              <a:latin typeface="Arial" pitchFamily="34" charset="0"/>
              <a:cs typeface="Arial" pitchFamily="34" charset="0"/>
            </a:endParaRPr>
          </a:p>
          <a:p>
            <a:endParaRPr lang="pt-PT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935856" y="899517"/>
            <a:ext cx="8567737" cy="729580"/>
          </a:xfr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r>
              <a:rPr lang="pt-PT" sz="3200" b="1" dirty="0"/>
              <a:t>Materiais para ferramentas</a:t>
            </a:r>
          </a:p>
        </p:txBody>
      </p:sp>
    </p:spTree>
    <p:extLst>
      <p:ext uri="{BB962C8B-B14F-4D97-AF65-F5344CB8AC3E}">
        <p14:creationId xmlns:p14="http://schemas.microsoft.com/office/powerpoint/2010/main" val="1599668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9AB7B36-2C27-4284-94BD-D16A2079402E}" type="slidenum">
              <a:rPr lang="pt-BR" smtClean="0"/>
              <a:pPr/>
              <a:t>19</a:t>
            </a:fld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431800" y="3275781"/>
            <a:ext cx="2520280" cy="1224136"/>
          </a:xfrm>
        </p:spPr>
        <p:txBody>
          <a:bodyPr>
            <a:normAutofit/>
          </a:bodyPr>
          <a:lstStyle/>
          <a:p>
            <a:pPr marL="0" indent="0" algn="ctr"/>
            <a:r>
              <a:rPr lang="pt-PT" sz="2800" dirty="0"/>
              <a:t>Seleção em usinagem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080" y="1403573"/>
            <a:ext cx="5184576" cy="578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935856" y="899517"/>
            <a:ext cx="8567737" cy="729580"/>
          </a:xfr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r>
              <a:rPr lang="pt-PT" sz="3200" b="1" dirty="0"/>
              <a:t>Materiais para ferramentas</a:t>
            </a:r>
          </a:p>
        </p:txBody>
      </p:sp>
    </p:spTree>
    <p:extLst>
      <p:ext uri="{BB962C8B-B14F-4D97-AF65-F5344CB8AC3E}">
        <p14:creationId xmlns:p14="http://schemas.microsoft.com/office/powerpoint/2010/main" val="2870941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1"/>
          <p:cNvSpPr/>
          <p:nvPr/>
        </p:nvSpPr>
        <p:spPr>
          <a:xfrm>
            <a:off x="1322575" y="949654"/>
            <a:ext cx="8290706" cy="6629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800" b="1" dirty="0">
                <a:solidFill>
                  <a:schemeClr val="tx1"/>
                </a:solidFill>
                <a:cs typeface="Arial" panose="020B0604020202020204" pitchFamily="34" charset="0"/>
              </a:rPr>
              <a:t>Metalurgia do pó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/>
                </a:solidFill>
                <a:cs typeface="Arial" panose="020B0604020202020204" pitchFamily="34" charset="0"/>
              </a:rPr>
              <a:t>Processo;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/>
                </a:solidFill>
                <a:cs typeface="Arial" panose="020B0604020202020204" pitchFamily="34" charset="0"/>
              </a:rPr>
              <a:t>Aplicações e seleção do processo;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/>
                </a:solidFill>
                <a:cs typeface="Arial" panose="020B0604020202020204" pitchFamily="34" charset="0"/>
              </a:rPr>
              <a:t>Materiais para ferramentas;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/>
                </a:solidFill>
                <a:cs typeface="Arial" panose="020B0604020202020204" pitchFamily="34" charset="0"/>
              </a:rPr>
              <a:t>Propriedades mecânicas;	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/>
                </a:solidFill>
                <a:cs typeface="Arial" panose="020B0604020202020204" pitchFamily="34" charset="0"/>
              </a:rPr>
              <a:t>Caracterização da porosidade;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/>
                </a:solidFill>
                <a:cs typeface="Arial" panose="020B0604020202020204" pitchFamily="34" charset="0"/>
              </a:rPr>
              <a:t>Produção de pós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/>
                </a:solidFill>
                <a:cs typeface="Arial" panose="020B0604020202020204" pitchFamily="34" charset="0"/>
              </a:rPr>
              <a:t>Compactação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/>
                </a:solidFill>
                <a:cs typeface="Arial" panose="020B0604020202020204" pitchFamily="34" charset="0"/>
              </a:rPr>
              <a:t>Sinterização 	</a:t>
            </a:r>
          </a:p>
          <a:p>
            <a:pPr>
              <a:lnSpc>
                <a:spcPct val="150000"/>
              </a:lnSpc>
            </a:pPr>
            <a:endParaRPr lang="pt-BR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5302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9AB7B36-2C27-4284-94BD-D16A2079402E}" type="slidenum">
              <a:rPr lang="pt-BR" smtClean="0"/>
              <a:pPr/>
              <a:t>20</a:t>
            </a:fld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482" t="4286" r="6952"/>
          <a:stretch/>
        </p:blipFill>
        <p:spPr bwMode="auto">
          <a:xfrm>
            <a:off x="1799952" y="1629097"/>
            <a:ext cx="7303766" cy="536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935856" y="899517"/>
            <a:ext cx="8567737" cy="729580"/>
          </a:xfr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r>
              <a:rPr lang="pt-PT" sz="3200" b="1" dirty="0"/>
              <a:t>Materiais para ferramentas</a:t>
            </a:r>
          </a:p>
        </p:txBody>
      </p:sp>
    </p:spTree>
    <p:extLst>
      <p:ext uri="{BB962C8B-B14F-4D97-AF65-F5344CB8AC3E}">
        <p14:creationId xmlns:p14="http://schemas.microsoft.com/office/powerpoint/2010/main" val="3678960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6093" y="1276620"/>
            <a:ext cx="5104499" cy="595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21</a:t>
            </a:fld>
            <a:endParaRPr lang="pt-BR" altLang="pt-BR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935856" y="899517"/>
            <a:ext cx="8567737" cy="729580"/>
          </a:xfr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r>
              <a:rPr lang="pt-PT" sz="3200" b="1" dirty="0"/>
              <a:t>Materiais para ferramentas</a:t>
            </a:r>
          </a:p>
        </p:txBody>
      </p:sp>
    </p:spTree>
    <p:extLst>
      <p:ext uri="{BB962C8B-B14F-4D97-AF65-F5344CB8AC3E}">
        <p14:creationId xmlns:p14="http://schemas.microsoft.com/office/powerpoint/2010/main" val="1004766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945CCB5C-FEFB-4040-B678-E8473EAA4792}"/>
              </a:ext>
            </a:extLst>
          </p:cNvPr>
          <p:cNvSpPr txBox="1">
            <a:spLocks/>
          </p:cNvSpPr>
          <p:nvPr/>
        </p:nvSpPr>
        <p:spPr>
          <a:xfrm>
            <a:off x="647824" y="2176626"/>
            <a:ext cx="9072563" cy="4195499"/>
          </a:xfr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b="1" dirty="0"/>
              <a:t>Cerâmicas</a:t>
            </a:r>
            <a:endParaRPr lang="en-US" b="1" dirty="0"/>
          </a:p>
          <a:p>
            <a:pPr marL="0" indent="0" algn="just">
              <a:lnSpc>
                <a:spcPct val="150000"/>
              </a:lnSpc>
            </a:pPr>
            <a:r>
              <a:rPr lang="pt-BR" sz="2800" dirty="0"/>
              <a:t>As ferramentas cerâmicas, também fabricadas pela metalurgia do pó, são utilizadas para uma ampla faixa de velocidades de corte em operações de acabamento e para desbaste com altas taxas de remoção em materiais de difícil usinagem (ASM Handbook, 1989). 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22</a:t>
            </a:fld>
            <a:endParaRPr lang="pt-BR" altLang="pt-BR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935856" y="1178049"/>
            <a:ext cx="8567737" cy="729580"/>
          </a:xfr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r>
              <a:rPr lang="pt-PT" sz="3200" b="1" dirty="0"/>
              <a:t>Materiais para ferramentas</a:t>
            </a:r>
          </a:p>
        </p:txBody>
      </p:sp>
    </p:spTree>
    <p:extLst>
      <p:ext uri="{BB962C8B-B14F-4D97-AF65-F5344CB8AC3E}">
        <p14:creationId xmlns:p14="http://schemas.microsoft.com/office/powerpoint/2010/main" val="2613073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99E03EB8-0570-4498-90F6-5361B355C26F}"/>
              </a:ext>
            </a:extLst>
          </p:cNvPr>
          <p:cNvSpPr txBox="1">
            <a:spLocks/>
          </p:cNvSpPr>
          <p:nvPr/>
        </p:nvSpPr>
        <p:spPr>
          <a:xfrm>
            <a:off x="504031" y="1888594"/>
            <a:ext cx="9072563" cy="5635659"/>
          </a:xfrm>
        </p:spPr>
        <p:txBody>
          <a:bodyPr>
            <a:normAutofit/>
          </a:bodyPr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latin typeface="Arial" pitchFamily="34" charset="0"/>
                <a:cs typeface="Arial" pitchFamily="34" charset="0"/>
              </a:rPr>
              <a:t>Cerâmicas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50000"/>
              </a:lnSpc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As cerâmicas, geralmente, usadas em usinagem são aquelas a base de alumina (Al</a:t>
            </a:r>
            <a:r>
              <a:rPr lang="pt-BR" sz="28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O</a:t>
            </a:r>
            <a:r>
              <a:rPr lang="pt-BR" sz="28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) ou nitreto de silício (Si</a:t>
            </a:r>
            <a:r>
              <a:rPr lang="pt-BR" sz="28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N</a:t>
            </a:r>
            <a:r>
              <a:rPr lang="pt-BR" sz="2800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). Podem ainda ser utilizados aditivos para auxiliar a sinterização (ASM Handbook, 1989).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23</a:t>
            </a:fld>
            <a:endParaRPr lang="pt-BR" altLang="pt-BR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935856" y="1178049"/>
            <a:ext cx="8567737" cy="729580"/>
          </a:xfr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r>
              <a:rPr lang="pt-PT" sz="3200" b="1" dirty="0"/>
              <a:t>Materiais para ferramentas</a:t>
            </a:r>
          </a:p>
        </p:txBody>
      </p:sp>
    </p:spTree>
    <p:extLst>
      <p:ext uri="{BB962C8B-B14F-4D97-AF65-F5344CB8AC3E}">
        <p14:creationId xmlns:p14="http://schemas.microsoft.com/office/powerpoint/2010/main" val="851913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00478D1-EF49-448E-80F0-424921641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0082" t="1930" b="2078"/>
          <a:stretch/>
        </p:blipFill>
        <p:spPr bwMode="auto">
          <a:xfrm>
            <a:off x="2179204" y="971525"/>
            <a:ext cx="607755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24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562013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29196A5A-BF0F-4211-8AD7-33B3F70C3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76" y="5277480"/>
            <a:ext cx="2546674" cy="159870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710B859-8F19-4F92-ADEF-673808519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343" y="5292005"/>
            <a:ext cx="2435867" cy="154583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4EE0937-A611-4556-9622-C0C1F57C3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64" y="1575083"/>
            <a:ext cx="3024336" cy="299684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E1D41B3-3CDA-43E9-94CA-02819C92B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480" y="3203773"/>
            <a:ext cx="3168352" cy="382244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25</a:t>
            </a:fld>
            <a:endParaRPr lang="pt-BR" altLang="pt-BR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935856" y="899517"/>
            <a:ext cx="8567737" cy="729580"/>
          </a:xfr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r>
              <a:rPr lang="pt-PT" sz="3200" b="1" dirty="0"/>
              <a:t>Propriedades mecânicas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25703" y="2372776"/>
            <a:ext cx="3311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Arial" charset="0"/>
              </a:rPr>
              <a:t>Ensaios de impacto </a:t>
            </a:r>
          </a:p>
          <a:p>
            <a:endParaRPr lang="it-IT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03808" y="2273744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Arial" charset="0"/>
              </a:rPr>
              <a:t>Ensaios de tração</a:t>
            </a:r>
          </a:p>
          <a:p>
            <a:endParaRPr lang="it-I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460716" y="4677032"/>
            <a:ext cx="3219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Arial" charset="0"/>
              </a:rPr>
              <a:t>Ensaios de flexão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18439841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4C24FC9-DD90-48D9-A338-30B39715D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92" y="1626042"/>
            <a:ext cx="3705382" cy="425175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08E1932-E867-4C4D-A641-F78136189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174" y="1547589"/>
            <a:ext cx="5778029" cy="283663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49B2FCD-6171-4405-9306-1726C1C45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614" y="4384224"/>
            <a:ext cx="4088173" cy="126782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C28ED34-7A7E-4CEB-A409-D4F0FE16C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312" y="5652045"/>
            <a:ext cx="3854951" cy="13139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26</a:t>
            </a:fld>
            <a:endParaRPr lang="pt-BR" altLang="pt-BR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35856" y="899517"/>
            <a:ext cx="8567737" cy="729580"/>
          </a:xfr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r>
              <a:rPr lang="pt-PT" sz="3200" b="1" dirty="0"/>
              <a:t>Propriedades mecânicas</a:t>
            </a:r>
          </a:p>
        </p:txBody>
      </p:sp>
    </p:spTree>
    <p:extLst>
      <p:ext uri="{BB962C8B-B14F-4D97-AF65-F5344CB8AC3E}">
        <p14:creationId xmlns:p14="http://schemas.microsoft.com/office/powerpoint/2010/main" val="350155459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92329" y="2261120"/>
            <a:ext cx="9367291" cy="490309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pt-PT" sz="2600" b="1" dirty="0">
                <a:solidFill>
                  <a:schemeClr val="tx1"/>
                </a:solidFill>
              </a:rPr>
              <a:t>Alta porosidade      </a:t>
            </a:r>
            <a:r>
              <a:rPr lang="pt-PT" sz="2600" dirty="0">
                <a:solidFill>
                  <a:schemeClr val="tx1"/>
                </a:solidFill>
              </a:rPr>
              <a:t>→  quantidade de poros  </a:t>
            </a:r>
          </a:p>
          <a:p>
            <a:endParaRPr lang="pt-PT" sz="2600" dirty="0">
              <a:solidFill>
                <a:schemeClr val="tx1"/>
              </a:solidFill>
            </a:endParaRPr>
          </a:p>
          <a:p>
            <a:r>
              <a:rPr lang="pt-PT" sz="2600" dirty="0">
                <a:solidFill>
                  <a:schemeClr val="tx1"/>
                </a:solidFill>
              </a:rPr>
              <a:t>                                 →   </a:t>
            </a:r>
            <a:r>
              <a:rPr lang="pt-PT" sz="2600" u="sng" dirty="0">
                <a:solidFill>
                  <a:schemeClr val="tx1"/>
                </a:solidFill>
              </a:rPr>
              <a:t>MACRO</a:t>
            </a:r>
          </a:p>
          <a:p>
            <a:endParaRPr lang="pt-PT" sz="2600" dirty="0">
              <a:solidFill>
                <a:schemeClr val="tx1"/>
              </a:solidFill>
            </a:endParaRPr>
          </a:p>
          <a:p>
            <a:endParaRPr lang="pt-PT" sz="2600" dirty="0">
              <a:solidFill>
                <a:schemeClr val="tx1"/>
              </a:solidFill>
            </a:endParaRPr>
          </a:p>
          <a:p>
            <a:r>
              <a:rPr lang="pt-PT" sz="2600" b="1" dirty="0">
                <a:solidFill>
                  <a:schemeClr val="tx1"/>
                </a:solidFill>
              </a:rPr>
              <a:t>Baixa porosidade      </a:t>
            </a:r>
            <a:r>
              <a:rPr lang="pt-PT" sz="2600" dirty="0">
                <a:solidFill>
                  <a:schemeClr val="tx1"/>
                </a:solidFill>
              </a:rPr>
              <a:t>→ tamanho, forma e  distribuição dos</a:t>
            </a:r>
          </a:p>
          <a:p>
            <a:r>
              <a:rPr lang="pt-PT" sz="2600" dirty="0">
                <a:solidFill>
                  <a:schemeClr val="tx1"/>
                </a:solidFill>
              </a:rPr>
              <a:t>                                         poros, distância entre poros,</a:t>
            </a:r>
          </a:p>
          <a:p>
            <a:r>
              <a:rPr lang="pt-PT" sz="2600" dirty="0">
                <a:solidFill>
                  <a:schemeClr val="tx1"/>
                </a:solidFill>
              </a:rPr>
              <a:t>                                         microestruttura e presença</a:t>
            </a:r>
          </a:p>
          <a:p>
            <a:r>
              <a:rPr lang="pt-PT" sz="2600" dirty="0">
                <a:solidFill>
                  <a:schemeClr val="tx1"/>
                </a:solidFill>
              </a:rPr>
              <a:t>                                         de inclusões</a:t>
            </a:r>
          </a:p>
          <a:p>
            <a:endParaRPr lang="pt-PT" sz="2600" dirty="0">
              <a:solidFill>
                <a:schemeClr val="tx1"/>
              </a:solidFill>
            </a:endParaRPr>
          </a:p>
          <a:p>
            <a:r>
              <a:rPr lang="pt-PT" sz="2600" dirty="0">
                <a:solidFill>
                  <a:schemeClr val="tx1"/>
                </a:solidFill>
              </a:rPr>
              <a:t>                                    → </a:t>
            </a:r>
            <a:r>
              <a:rPr lang="pt-PT" sz="2600" u="sng" dirty="0">
                <a:solidFill>
                  <a:schemeClr val="tx1"/>
                </a:solidFill>
              </a:rPr>
              <a:t>MICRO (interação entre poros, </a:t>
            </a:r>
          </a:p>
          <a:p>
            <a:r>
              <a:rPr lang="pt-PT" sz="2600" dirty="0">
                <a:solidFill>
                  <a:schemeClr val="tx1"/>
                </a:solidFill>
              </a:rPr>
              <a:t>                                         </a:t>
            </a:r>
            <a:r>
              <a:rPr lang="pt-PT" sz="2600" u="sng" dirty="0">
                <a:solidFill>
                  <a:schemeClr val="tx1"/>
                </a:solidFill>
              </a:rPr>
              <a:t>microestruttura)</a:t>
            </a:r>
            <a:endParaRPr lang="pt-BR" sz="2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27</a:t>
            </a:fld>
            <a:endParaRPr lang="pt-BR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935856" y="1043533"/>
            <a:ext cx="8567737" cy="729580"/>
          </a:xfr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r>
              <a:rPr lang="pt-PT" sz="3200" b="1" dirty="0"/>
              <a:t>Propriedades mecânicas</a:t>
            </a:r>
          </a:p>
        </p:txBody>
      </p:sp>
    </p:spTree>
    <p:extLst>
      <p:ext uri="{BB962C8B-B14F-4D97-AF65-F5344CB8AC3E}">
        <p14:creationId xmlns:p14="http://schemas.microsoft.com/office/powerpoint/2010/main" val="4136614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8182" y="1767517"/>
            <a:ext cx="8626626" cy="4964648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pt-BR" sz="2600" u="sng" dirty="0">
                <a:solidFill>
                  <a:schemeClr val="tx1"/>
                </a:solidFill>
              </a:rPr>
              <a:t>MACRO</a:t>
            </a:r>
          </a:p>
          <a:p>
            <a:endParaRPr lang="pt-BR" sz="2600" dirty="0">
              <a:solidFill>
                <a:schemeClr val="tx1"/>
              </a:solidFill>
            </a:endParaRPr>
          </a:p>
          <a:p>
            <a:pPr marL="314982" indent="-314982">
              <a:buFont typeface="Arial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</a:rPr>
              <a:t>Concentrador de tensão;</a:t>
            </a:r>
          </a:p>
          <a:p>
            <a:pPr marL="314982" indent="-314982">
              <a:buFont typeface="Arial" pitchFamily="34" charset="0"/>
              <a:buChar char="•"/>
            </a:pPr>
            <a:endParaRPr lang="pt-BR" sz="2400" dirty="0">
              <a:solidFill>
                <a:schemeClr val="tx1"/>
              </a:solidFill>
            </a:endParaRPr>
          </a:p>
          <a:p>
            <a:pPr marL="314982" indent="-314982">
              <a:buFont typeface="Arial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</a:rPr>
              <a:t>Nucleação de trinca;</a:t>
            </a:r>
          </a:p>
          <a:p>
            <a:pPr marL="314982" indent="-314982">
              <a:buFont typeface="Arial" pitchFamily="34" charset="0"/>
              <a:buChar char="•"/>
            </a:pPr>
            <a:endParaRPr lang="pt-BR" sz="2400" dirty="0">
              <a:solidFill>
                <a:schemeClr val="tx1"/>
              </a:solidFill>
            </a:endParaRPr>
          </a:p>
          <a:p>
            <a:pPr marL="314982" indent="-314982">
              <a:buFont typeface="Arial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</a:rPr>
              <a:t>Diminuição do módulo elástico;</a:t>
            </a:r>
          </a:p>
          <a:p>
            <a:pPr marL="314982" indent="-314982">
              <a:buFont typeface="Arial" pitchFamily="34" charset="0"/>
              <a:buChar char="•"/>
            </a:pPr>
            <a:endParaRPr lang="pt-BR" sz="2400" dirty="0">
              <a:solidFill>
                <a:schemeClr val="tx1"/>
              </a:solidFill>
            </a:endParaRPr>
          </a:p>
          <a:p>
            <a:pPr marL="314982" indent="-314982">
              <a:buFont typeface="Arial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</a:rPr>
              <a:t>Diminuição da dureza;</a:t>
            </a:r>
          </a:p>
          <a:p>
            <a:pPr marL="314982" indent="-314982">
              <a:buFont typeface="Arial" pitchFamily="34" charset="0"/>
              <a:buChar char="•"/>
            </a:pPr>
            <a:endParaRPr lang="pt-BR" sz="2400" dirty="0">
              <a:solidFill>
                <a:schemeClr val="tx1"/>
              </a:solidFill>
            </a:endParaRPr>
          </a:p>
          <a:p>
            <a:pPr marL="314982" indent="-314982">
              <a:buFont typeface="Arial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</a:rPr>
              <a:t>Diminuição da tenacidade;</a:t>
            </a:r>
          </a:p>
          <a:p>
            <a:pPr marL="314982" indent="-314982">
              <a:buFont typeface="Arial" pitchFamily="34" charset="0"/>
              <a:buChar char="•"/>
            </a:pPr>
            <a:endParaRPr lang="pt-BR" sz="2400" dirty="0">
              <a:solidFill>
                <a:schemeClr val="tx1"/>
              </a:solidFill>
            </a:endParaRPr>
          </a:p>
          <a:p>
            <a:pPr marL="314982" indent="-314982">
              <a:buFont typeface="Arial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</a:rPr>
              <a:t>Diminuição da vida a fadiga.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28</a:t>
            </a:fld>
            <a:endParaRPr lang="pt-BR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935856" y="899517"/>
            <a:ext cx="8567737" cy="729580"/>
          </a:xfr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r>
              <a:rPr lang="pt-PT" sz="3200" b="1" dirty="0"/>
              <a:t>Propriedades mecânicas</a:t>
            </a:r>
          </a:p>
        </p:txBody>
      </p:sp>
    </p:spTree>
    <p:extLst>
      <p:ext uri="{BB962C8B-B14F-4D97-AF65-F5344CB8AC3E}">
        <p14:creationId xmlns:p14="http://schemas.microsoft.com/office/powerpoint/2010/main" val="1282482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1228727" y="1064199"/>
            <a:ext cx="8733041" cy="96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2800" dirty="0" err="1">
                <a:latin typeface="Arial" charset="0"/>
              </a:rPr>
              <a:t>Propriedades</a:t>
            </a:r>
            <a:r>
              <a:rPr lang="it-IT" sz="2800" dirty="0">
                <a:latin typeface="Arial" charset="0"/>
              </a:rPr>
              <a:t> </a:t>
            </a:r>
            <a:r>
              <a:rPr lang="it-IT" sz="2800" dirty="0" err="1">
                <a:latin typeface="Arial" charset="0"/>
              </a:rPr>
              <a:t>importantes</a:t>
            </a:r>
            <a:r>
              <a:rPr lang="it-IT" sz="2800" dirty="0">
                <a:latin typeface="Arial" charset="0"/>
              </a:rPr>
              <a:t> e resultantes do processo de </a:t>
            </a:r>
            <a:r>
              <a:rPr lang="it-IT" sz="2800" dirty="0" err="1">
                <a:latin typeface="Arial" charset="0"/>
              </a:rPr>
              <a:t>metalurgia</a:t>
            </a:r>
            <a:r>
              <a:rPr lang="it-IT" sz="2800" dirty="0">
                <a:latin typeface="Arial" charset="0"/>
              </a:rPr>
              <a:t> do </a:t>
            </a:r>
            <a:r>
              <a:rPr lang="it-IT" sz="2800" dirty="0" err="1">
                <a:latin typeface="Arial" charset="0"/>
              </a:rPr>
              <a:t>pó</a:t>
            </a:r>
            <a:r>
              <a:rPr lang="it-IT" sz="2800" dirty="0">
                <a:latin typeface="Arial" charset="0"/>
              </a:rPr>
              <a:t> </a:t>
            </a:r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791840" y="2128723"/>
            <a:ext cx="3809986" cy="157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it-IT" sz="2000" dirty="0">
                <a:latin typeface="Arial" charset="0"/>
              </a:rPr>
              <a:t>   Estrutura cristalina;</a:t>
            </a:r>
          </a:p>
          <a:p>
            <a:pPr algn="just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it-IT" sz="2000" dirty="0">
                <a:latin typeface="Arial" charset="0"/>
              </a:rPr>
              <a:t>   </a:t>
            </a:r>
            <a:r>
              <a:rPr lang="it-IT" sz="2000" dirty="0" err="1">
                <a:latin typeface="Arial" charset="0"/>
              </a:rPr>
              <a:t>Densidade</a:t>
            </a:r>
            <a:r>
              <a:rPr lang="it-IT" sz="2000" dirty="0">
                <a:latin typeface="Arial" charset="0"/>
              </a:rPr>
              <a:t> </a:t>
            </a:r>
            <a:r>
              <a:rPr lang="it-IT" sz="2000" dirty="0" err="1">
                <a:latin typeface="Arial" charset="0"/>
              </a:rPr>
              <a:t>teórica</a:t>
            </a:r>
            <a:r>
              <a:rPr lang="it-IT" sz="2000" dirty="0">
                <a:latin typeface="Arial" charset="0"/>
              </a:rPr>
              <a:t>;</a:t>
            </a:r>
          </a:p>
          <a:p>
            <a:pPr algn="just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it-IT" sz="2000" dirty="0">
                <a:latin typeface="Arial" charset="0"/>
              </a:rPr>
              <a:t>   Propriedades mecânicas;</a:t>
            </a:r>
          </a:p>
          <a:p>
            <a:pPr algn="just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it-IT" sz="2000" dirty="0">
                <a:latin typeface="Arial" charset="0"/>
              </a:rPr>
              <a:t>   Temperatura de Fusão. </a:t>
            </a:r>
          </a:p>
        </p:txBody>
      </p:sp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6026835" y="2486442"/>
            <a:ext cx="2829901" cy="71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000" dirty="0">
                <a:latin typeface="Arial" charset="0"/>
              </a:rPr>
              <a:t>Unitária, depende da partícula </a:t>
            </a:r>
          </a:p>
        </p:txBody>
      </p:sp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791840" y="4486403"/>
            <a:ext cx="5252607" cy="231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it-IT" sz="2000" dirty="0">
                <a:latin typeface="Arial" charset="0"/>
              </a:rPr>
              <a:t>  Dimensões médias da partícula;</a:t>
            </a:r>
          </a:p>
          <a:p>
            <a:pPr algn="just"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it-IT" sz="2000" dirty="0">
                <a:latin typeface="Arial" charset="0"/>
              </a:rPr>
              <a:t>   Distribuição dos tamanhos de partícula;</a:t>
            </a:r>
          </a:p>
          <a:p>
            <a:pPr algn="just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it-IT" sz="2000" dirty="0">
                <a:latin typeface="Arial" charset="0"/>
              </a:rPr>
              <a:t>   Superfície específica;</a:t>
            </a:r>
          </a:p>
          <a:p>
            <a:pPr algn="just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it-IT" sz="2000" dirty="0">
                <a:latin typeface="Arial" charset="0"/>
              </a:rPr>
              <a:t>   Densidade aparente; </a:t>
            </a:r>
          </a:p>
          <a:p>
            <a:pPr algn="just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it-IT" sz="2000" dirty="0">
                <a:latin typeface="Arial" charset="0"/>
              </a:rPr>
              <a:t>   Atrito entre as partículas; </a:t>
            </a:r>
          </a:p>
          <a:p>
            <a:pPr algn="just"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it-IT" sz="2000" dirty="0">
                <a:latin typeface="Arial" charset="0"/>
              </a:rPr>
              <a:t>   Compressibilidade.</a:t>
            </a:r>
          </a:p>
        </p:txBody>
      </p:sp>
      <p:sp>
        <p:nvSpPr>
          <p:cNvPr id="30729" name="Text Box 8"/>
          <p:cNvSpPr txBox="1">
            <a:spLocks noChangeArrowheads="1"/>
          </p:cNvSpPr>
          <p:nvPr/>
        </p:nvSpPr>
        <p:spPr bwMode="auto">
          <a:xfrm>
            <a:off x="5357082" y="5796061"/>
            <a:ext cx="4049751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endParaRPr lang="it-IT" sz="2200" i="1">
              <a:latin typeface="Arial" charset="0"/>
            </a:endParaRPr>
          </a:p>
        </p:txBody>
      </p:sp>
      <p:sp>
        <p:nvSpPr>
          <p:cNvPr id="30730" name="Text Box 9"/>
          <p:cNvSpPr txBox="1">
            <a:spLocks noChangeArrowheads="1"/>
          </p:cNvSpPr>
          <p:nvPr/>
        </p:nvSpPr>
        <p:spPr bwMode="auto">
          <a:xfrm>
            <a:off x="6044447" y="5366762"/>
            <a:ext cx="2938432" cy="71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2000" dirty="0">
                <a:latin typeface="Arial" charset="0"/>
              </a:rPr>
              <a:t>Média, depende do pó produzido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29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1652339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22" y="1043533"/>
            <a:ext cx="8065744" cy="604867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6A9EE00-7106-2E46-91C4-1784D2F2BF5A}"/>
              </a:ext>
            </a:extLst>
          </p:cNvPr>
          <p:cNvSpPr/>
          <p:nvPr/>
        </p:nvSpPr>
        <p:spPr>
          <a:xfrm>
            <a:off x="71760" y="1403573"/>
            <a:ext cx="5038725" cy="8719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Processo;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459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126627" y="991609"/>
            <a:ext cx="8882237" cy="916020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r>
              <a:rPr lang="pt-BR" sz="2600" dirty="0">
                <a:solidFill>
                  <a:schemeClr val="tx1"/>
                </a:solidFill>
              </a:rPr>
              <a:t>Propriedades mecânicas de alguns materiais produzidos por metalurgia do pó</a:t>
            </a:r>
          </a:p>
        </p:txBody>
      </p:sp>
      <p:pic>
        <p:nvPicPr>
          <p:cNvPr id="8194" name="Picture 2" descr="tabela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033" y="1810407"/>
            <a:ext cx="8331942" cy="539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30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531310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27944" y="1639681"/>
            <a:ext cx="8652836" cy="916020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r>
              <a:rPr lang="pt-BR" sz="2600" dirty="0">
                <a:solidFill>
                  <a:schemeClr val="tx1"/>
                </a:solidFill>
              </a:rPr>
              <a:t>Propriedades mecânicas da liga Ti-6Al-4V, produzida por diferentes métodos.</a:t>
            </a:r>
          </a:p>
        </p:txBody>
      </p:sp>
      <p:pic>
        <p:nvPicPr>
          <p:cNvPr id="9218" name="Picture 2" descr="tabela 4"/>
          <p:cNvPicPr>
            <a:picLocks noChangeAspect="1" noChangeArrowheads="1"/>
          </p:cNvPicPr>
          <p:nvPr/>
        </p:nvPicPr>
        <p:blipFill rotWithShape="1">
          <a:blip r:embed="rId2" cstate="print"/>
          <a:srcRect t="11747" b="11142"/>
          <a:stretch/>
        </p:blipFill>
        <p:spPr bwMode="auto">
          <a:xfrm>
            <a:off x="553300" y="2743199"/>
            <a:ext cx="9002125" cy="312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31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343171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88" b="8759"/>
          <a:stretch/>
        </p:blipFill>
        <p:spPr bwMode="auto">
          <a:xfrm>
            <a:off x="215776" y="4461260"/>
            <a:ext cx="7349300" cy="270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5593" y="1349295"/>
            <a:ext cx="8255917" cy="655776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marL="314982" indent="-314982">
              <a:buFont typeface="Arial" pitchFamily="34" charset="0"/>
              <a:buChar char="•"/>
            </a:pPr>
            <a:r>
              <a:rPr lang="pt-PT" dirty="0">
                <a:solidFill>
                  <a:schemeClr val="tx1"/>
                </a:solidFill>
              </a:rPr>
              <a:t>Método de Archimedes (fração volumétrica poros);</a:t>
            </a:r>
          </a:p>
          <a:p>
            <a:pPr marL="314982" indent="-314982">
              <a:buFont typeface="Arial" pitchFamily="34" charset="0"/>
              <a:buChar char="•"/>
            </a:pPr>
            <a:r>
              <a:rPr lang="pt-PT" dirty="0">
                <a:solidFill>
                  <a:schemeClr val="tx1"/>
                </a:solidFill>
              </a:rPr>
              <a:t>Método de imagem (características dos poros);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16" b="52565"/>
          <a:stretch/>
        </p:blipFill>
        <p:spPr bwMode="auto">
          <a:xfrm>
            <a:off x="108747" y="2157205"/>
            <a:ext cx="2406722" cy="197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B21EB698-72FD-4B82-AAA3-5DF98ABDF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984" y="891507"/>
            <a:ext cx="6600116" cy="117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800" b="1" dirty="0">
                <a:latin typeface="Arial" charset="0"/>
              </a:rPr>
              <a:t>Caracterização da porosidade</a:t>
            </a:r>
          </a:p>
          <a:p>
            <a:pPr algn="ctr" eaLnBrk="1" hangingPunct="1">
              <a:spcBef>
                <a:spcPct val="50000"/>
              </a:spcBef>
            </a:pPr>
            <a:endParaRPr lang="it-IT" sz="2800" b="1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32</a:t>
            </a:fld>
            <a:endParaRPr lang="pt-BR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3" t="47332"/>
          <a:stretch/>
        </p:blipFill>
        <p:spPr bwMode="auto">
          <a:xfrm>
            <a:off x="7590649" y="1921025"/>
            <a:ext cx="2549768" cy="228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3" b="52895"/>
          <a:stretch/>
        </p:blipFill>
        <p:spPr bwMode="auto">
          <a:xfrm>
            <a:off x="2465862" y="2105226"/>
            <a:ext cx="2540121" cy="203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62" r="55816"/>
          <a:stretch/>
        </p:blipFill>
        <p:spPr bwMode="auto">
          <a:xfrm>
            <a:off x="5056494" y="2018737"/>
            <a:ext cx="2483644" cy="227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71960" y="4125653"/>
            <a:ext cx="612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tx1"/>
                </a:solidFill>
              </a:rPr>
              <a:t>Matriz (azul) = 96,5% e  Porosidade (vermelho) = 3,5%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36322" y="5351071"/>
            <a:ext cx="2410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tx1"/>
                </a:solidFill>
              </a:rPr>
              <a:t>Distribuição de área e de perímetro dos poros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7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6415" y="1789008"/>
            <a:ext cx="9287907" cy="148677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pt-PT" b="1" u="sng" dirty="0">
                <a:solidFill>
                  <a:schemeClr val="tx1"/>
                </a:solidFill>
              </a:rPr>
              <a:t>Fator de forma </a:t>
            </a:r>
            <a:r>
              <a:rPr lang="pt-PT" dirty="0">
                <a:solidFill>
                  <a:schemeClr val="tx1"/>
                </a:solidFill>
              </a:rPr>
              <a:t> (PADILHA; AMBROZIO, 1985)</a:t>
            </a:r>
            <a:endParaRPr lang="it-IT" b="1" u="sng" dirty="0">
              <a:solidFill>
                <a:schemeClr val="tx1"/>
              </a:solidFill>
            </a:endParaRPr>
          </a:p>
          <a:p>
            <a:endParaRPr lang="pt-PT" dirty="0">
              <a:solidFill>
                <a:schemeClr val="tx1"/>
              </a:solidFill>
            </a:endParaRPr>
          </a:p>
          <a:p>
            <a:endParaRPr lang="pt-PT" dirty="0">
              <a:solidFill>
                <a:schemeClr val="tx1"/>
              </a:solidFill>
            </a:endParaRPr>
          </a:p>
          <a:p>
            <a:endParaRPr lang="pt-PT" dirty="0">
              <a:solidFill>
                <a:schemeClr val="tx1"/>
              </a:solidFill>
            </a:endParaRPr>
          </a:p>
          <a:p>
            <a:r>
              <a:rPr lang="pt-PT" dirty="0">
                <a:solidFill>
                  <a:schemeClr val="tx1"/>
                </a:solidFill>
              </a:rPr>
              <a:t>0&lt;f&lt;1            f=1 </a:t>
            </a:r>
            <a:r>
              <a:rPr lang="pt-BR" dirty="0">
                <a:solidFill>
                  <a:schemeClr val="tx1"/>
                </a:solidFill>
              </a:rPr>
              <a:t>→ poro circular,     f&lt;1 → poro mais “irregular”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15" y="1789008"/>
            <a:ext cx="2444861" cy="84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01" y="3419797"/>
            <a:ext cx="5806099" cy="3245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583928" y="6508437"/>
            <a:ext cx="8199912" cy="655776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r>
              <a:rPr lang="pt-PT" dirty="0">
                <a:solidFill>
                  <a:schemeClr val="tx1"/>
                </a:solidFill>
              </a:rPr>
              <a:t>Exemplo de redes de pontos utilizadas na metalografia quantitativa, adaptado de (CARABAJAR; VERDU; FOUGÈRES, 1997).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33</a:t>
            </a:fld>
            <a:endParaRPr lang="pt-BR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B21EB698-72FD-4B82-AAA3-5DF98ABDF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984" y="891507"/>
            <a:ext cx="6600116" cy="117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800" b="1" dirty="0">
                <a:latin typeface="Arial" charset="0"/>
              </a:rPr>
              <a:t>Caracterização da porosidade</a:t>
            </a:r>
          </a:p>
          <a:p>
            <a:pPr algn="ctr" eaLnBrk="1" hangingPunct="1">
              <a:spcBef>
                <a:spcPct val="50000"/>
              </a:spcBef>
            </a:pPr>
            <a:endParaRPr lang="it-IT" sz="28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08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34</a:t>
            </a:fld>
            <a:endParaRPr lang="pt-BR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B21EB698-72FD-4B82-AAA3-5DF98ABDF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984" y="891507"/>
            <a:ext cx="6600116" cy="117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800" b="1" dirty="0">
                <a:latin typeface="Arial" charset="0"/>
              </a:rPr>
              <a:t>Caracterização da porosidade</a:t>
            </a:r>
          </a:p>
          <a:p>
            <a:pPr algn="ctr" eaLnBrk="1" hangingPunct="1">
              <a:spcBef>
                <a:spcPct val="50000"/>
              </a:spcBef>
            </a:pPr>
            <a:endParaRPr lang="it-IT" sz="2800" b="1" dirty="0">
              <a:latin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08" y="2052143"/>
            <a:ext cx="8105272" cy="431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07864" y="6384899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SEM images of PM material sintered at (a) 800 ºC, (b) 900 ºC and (c) 1000 ºC and filtered images for pores characterization (d), (e) and (f).</a:t>
            </a:r>
            <a:endParaRPr lang="it-IT" dirty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7864" y="1446462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u="sng" dirty="0">
                <a:solidFill>
                  <a:schemeClr val="tx1"/>
                </a:solidFill>
              </a:rPr>
              <a:t>Optical analysis</a:t>
            </a:r>
          </a:p>
        </p:txBody>
      </p:sp>
    </p:spTree>
    <p:extLst>
      <p:ext uri="{BB962C8B-B14F-4D97-AF65-F5344CB8AC3E}">
        <p14:creationId xmlns:p14="http://schemas.microsoft.com/office/powerpoint/2010/main" val="2929762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35</a:t>
            </a:fld>
            <a:endParaRPr lang="pt-BR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B21EB698-72FD-4B82-AAA3-5DF98ABDF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984" y="891507"/>
            <a:ext cx="6600116" cy="117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800" b="1" dirty="0">
                <a:latin typeface="Arial" charset="0"/>
              </a:rPr>
              <a:t>Caracterização da porosidade</a:t>
            </a:r>
          </a:p>
          <a:p>
            <a:pPr algn="ctr" eaLnBrk="1" hangingPunct="1">
              <a:spcBef>
                <a:spcPct val="50000"/>
              </a:spcBef>
            </a:pPr>
            <a:endParaRPr lang="it-IT" sz="2800" b="1" dirty="0">
              <a:latin typeface="Arial" charset="0"/>
            </a:endParaRPr>
          </a:p>
        </p:txBody>
      </p:sp>
      <p:pic>
        <p:nvPicPr>
          <p:cNvPr id="9" name="Imagem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2286528"/>
            <a:ext cx="4824536" cy="3620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946" y="6195936"/>
            <a:ext cx="3234838" cy="82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48" y="5906541"/>
            <a:ext cx="2880808" cy="104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63848" y="1570489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u="sng" dirty="0">
                <a:solidFill>
                  <a:schemeClr val="tx1"/>
                </a:solidFill>
              </a:rPr>
              <a:t>Características dos pós</a:t>
            </a:r>
          </a:p>
        </p:txBody>
      </p:sp>
      <p:pic>
        <p:nvPicPr>
          <p:cNvPr id="14" name="Imagem 4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321" y="2286528"/>
            <a:ext cx="4680520" cy="3620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762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719832" y="2339677"/>
            <a:ext cx="9049812" cy="311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AutoNum type="arabicPeriod"/>
            </a:pPr>
            <a:r>
              <a:rPr lang="it-IT" sz="2800" dirty="0">
                <a:latin typeface="Arial" charset="0"/>
              </a:rPr>
              <a:t>Atomização com líquido ou gás; </a:t>
            </a:r>
          </a:p>
          <a:p>
            <a:pPr algn="just" eaLnBrk="1" hangingPunct="1">
              <a:spcBef>
                <a:spcPct val="50000"/>
              </a:spcBef>
              <a:buFontTx/>
              <a:buAutoNum type="arabicPeriod"/>
            </a:pPr>
            <a:r>
              <a:rPr lang="it-IT" sz="2800" dirty="0">
                <a:latin typeface="Arial" charset="0"/>
              </a:rPr>
              <a:t>Redução de óxidos;</a:t>
            </a:r>
          </a:p>
          <a:p>
            <a:pPr algn="just" eaLnBrk="1" hangingPunct="1">
              <a:spcBef>
                <a:spcPct val="50000"/>
              </a:spcBef>
              <a:buFontTx/>
              <a:buAutoNum type="arabicPeriod"/>
            </a:pPr>
            <a:r>
              <a:rPr lang="it-IT" sz="2800" dirty="0">
                <a:latin typeface="Arial" charset="0"/>
              </a:rPr>
              <a:t>Deposição eletrolítica;</a:t>
            </a:r>
          </a:p>
          <a:p>
            <a:pPr algn="just" eaLnBrk="1" hangingPunct="1">
              <a:spcBef>
                <a:spcPct val="50000"/>
              </a:spcBef>
              <a:buFontTx/>
              <a:buAutoNum type="arabicPeriod"/>
            </a:pPr>
            <a:r>
              <a:rPr lang="it-IT" sz="2800" dirty="0">
                <a:latin typeface="Arial" charset="0"/>
              </a:rPr>
              <a:t>Decomposição térmica; </a:t>
            </a:r>
          </a:p>
          <a:p>
            <a:pPr algn="just" eaLnBrk="1" hangingPunct="1">
              <a:spcBef>
                <a:spcPct val="50000"/>
              </a:spcBef>
              <a:buFontTx/>
              <a:buAutoNum type="arabicPeriod"/>
            </a:pPr>
            <a:r>
              <a:rPr lang="it-IT" sz="2800" dirty="0">
                <a:latin typeface="Arial" charset="0"/>
              </a:rPr>
              <a:t>Cominuição. </a:t>
            </a:r>
          </a:p>
        </p:txBody>
      </p:sp>
      <p:sp>
        <p:nvSpPr>
          <p:cNvPr id="30729" name="Text Box 8"/>
          <p:cNvSpPr txBox="1">
            <a:spLocks noChangeArrowheads="1"/>
          </p:cNvSpPr>
          <p:nvPr/>
        </p:nvSpPr>
        <p:spPr bwMode="auto">
          <a:xfrm>
            <a:off x="5357083" y="5764253"/>
            <a:ext cx="4049751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endParaRPr lang="it-IT" sz="2200" i="1"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36</a:t>
            </a:fld>
            <a:endParaRPr lang="pt-BR" altLang="pt-BR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91840" y="1178049"/>
            <a:ext cx="8567737" cy="729580"/>
          </a:xfr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r>
              <a:rPr lang="pt-PT" sz="3200" b="1" dirty="0"/>
              <a:t>Produção de pós</a:t>
            </a:r>
          </a:p>
        </p:txBody>
      </p:sp>
    </p:spTree>
    <p:extLst>
      <p:ext uri="{BB962C8B-B14F-4D97-AF65-F5344CB8AC3E}">
        <p14:creationId xmlns:p14="http://schemas.microsoft.com/office/powerpoint/2010/main" val="6543113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 b="48162"/>
          <a:stretch/>
        </p:blipFill>
        <p:spPr>
          <a:xfrm>
            <a:off x="333282" y="1259557"/>
            <a:ext cx="1487794" cy="337550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F4C527C-7E3A-4E5A-B903-084A17BAE1EA}" type="slidenum">
              <a:rPr lang="pt-BR" smtClean="0"/>
              <a:pPr>
                <a:defRPr/>
              </a:pPr>
              <a:t>37</a:t>
            </a:fld>
            <a:endParaRPr lang="pt-BR" dirty="0"/>
          </a:p>
        </p:txBody>
      </p:sp>
      <p:sp>
        <p:nvSpPr>
          <p:cNvPr id="8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31800" y="4715941"/>
            <a:ext cx="9236276" cy="2376264"/>
          </a:xfrm>
        </p:spPr>
        <p:txBody>
          <a:bodyPr anchor="t" anchorCtr="0">
            <a:noAutofit/>
          </a:bodyPr>
          <a:lstStyle/>
          <a:p>
            <a:pPr marL="285750" lvl="1" algn="just">
              <a:buFont typeface="Arial" pitchFamily="34" charset="0"/>
              <a:buChar char="•"/>
            </a:pPr>
            <a:r>
              <a:rPr lang="pt-BR" sz="1800" dirty="0"/>
              <a:t>Metal fundido é vazado através de um orifício, formando um filete líquido que é bombardeado por jatos de ar, gás ou água;</a:t>
            </a:r>
          </a:p>
          <a:p>
            <a:pPr marL="285750" lvl="1" algn="just">
              <a:buFont typeface="Arial" pitchFamily="34" charset="0"/>
              <a:buChar char="•"/>
            </a:pPr>
            <a:r>
              <a:rPr lang="pt-BR" sz="1800" dirty="0"/>
              <a:t>Jatos saem de bocais escolhidos de acordo com o formato do grão desejado e produzem a pulverização do filete de metal fundido além do imediato resfriamento;</a:t>
            </a:r>
          </a:p>
          <a:p>
            <a:pPr marL="285750" lvl="1" algn="just">
              <a:buFont typeface="Arial" pitchFamily="34" charset="0"/>
              <a:buChar char="•"/>
            </a:pPr>
            <a:r>
              <a:rPr lang="pt-BR" sz="1800" dirty="0"/>
              <a:t>O pó é recolhido e reduzido (reação química) e peneirado;</a:t>
            </a:r>
          </a:p>
          <a:p>
            <a:pPr marL="285750" lvl="1" algn="just">
              <a:buFont typeface="Arial" pitchFamily="34" charset="0"/>
              <a:buChar char="•"/>
            </a:pPr>
            <a:r>
              <a:rPr lang="pt-BR" sz="1800" dirty="0"/>
              <a:t>A espessura do filete, pressão do fluido, configuração do bocal de atomização e tipo de atomização determinam tamanho e forma das partículas.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56" y="2213423"/>
            <a:ext cx="3330736" cy="2032444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22"/>
          <a:stretch/>
        </p:blipFill>
        <p:spPr>
          <a:xfrm>
            <a:off x="2443010" y="1732673"/>
            <a:ext cx="3292435" cy="2523901"/>
          </a:xfrm>
          <a:prstGeom prst="rect">
            <a:avLst/>
          </a:prstGeom>
        </p:spPr>
      </p:pic>
      <p:sp>
        <p:nvSpPr>
          <p:cNvPr id="9" name="Retângulo 2"/>
          <p:cNvSpPr/>
          <p:nvPr/>
        </p:nvSpPr>
        <p:spPr>
          <a:xfrm>
            <a:off x="700580" y="971525"/>
            <a:ext cx="8732220" cy="508900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ctr"/>
            <a:r>
              <a:rPr lang="pt-BR" sz="2600" b="1" dirty="0">
                <a:solidFill>
                  <a:schemeClr val="tx1"/>
                </a:solidFill>
              </a:rPr>
              <a:t>Produção de Pós - Atomização</a:t>
            </a:r>
          </a:p>
        </p:txBody>
      </p:sp>
    </p:spTree>
    <p:extLst>
      <p:ext uri="{BB962C8B-B14F-4D97-AF65-F5344CB8AC3E}">
        <p14:creationId xmlns:p14="http://schemas.microsoft.com/office/powerpoint/2010/main" val="1930462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00580" y="1254713"/>
            <a:ext cx="8732220" cy="508900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ctr"/>
            <a:r>
              <a:rPr lang="pt-BR" sz="2600" b="1" dirty="0">
                <a:solidFill>
                  <a:schemeClr val="tx1"/>
                </a:solidFill>
              </a:rPr>
              <a:t>Produção de Pós - Atomização</a:t>
            </a:r>
          </a:p>
        </p:txBody>
      </p:sp>
      <p:pic>
        <p:nvPicPr>
          <p:cNvPr id="1026" name="Picture 2" descr="fig 40"/>
          <p:cNvPicPr>
            <a:picLocks noChangeAspect="1" noChangeArrowheads="1"/>
          </p:cNvPicPr>
          <p:nvPr/>
        </p:nvPicPr>
        <p:blipFill rotWithShape="1">
          <a:blip r:embed="rId2" cstate="print"/>
          <a:srcRect l="4660" t="5960" r="4352" b="6619"/>
          <a:stretch/>
        </p:blipFill>
        <p:spPr bwMode="auto">
          <a:xfrm>
            <a:off x="719832" y="2335712"/>
            <a:ext cx="8721991" cy="439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38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298517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F4C527C-7E3A-4E5A-B903-084A17BAE1EA}" type="slidenum">
              <a:rPr lang="pt-BR" smtClean="0"/>
              <a:pPr>
                <a:defRPr/>
              </a:pPr>
              <a:t>39</a:t>
            </a:fld>
            <a:endParaRPr lang="pt-BR" dirty="0"/>
          </a:p>
        </p:txBody>
      </p:sp>
      <p:sp>
        <p:nvSpPr>
          <p:cNvPr id="8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287785" y="3940828"/>
            <a:ext cx="9792840" cy="3151377"/>
          </a:xfrm>
        </p:spPr>
        <p:txBody>
          <a:bodyPr anchor="t" anchorCtr="0">
            <a:noAutofit/>
          </a:bodyPr>
          <a:lstStyle/>
          <a:p>
            <a:pPr marL="457200" lvl="1" indent="-457200">
              <a:buFont typeface="Arial" pitchFamily="34" charset="0"/>
              <a:buChar char="•"/>
            </a:pPr>
            <a:r>
              <a:rPr lang="pt-BR" sz="2400" dirty="0"/>
              <a:t>Método físico-químico, utilizado principalmente na fabricação de pó de cobre;</a:t>
            </a:r>
          </a:p>
          <a:p>
            <a:pPr marL="457200" lvl="1" indent="-457200">
              <a:buFont typeface="Arial" pitchFamily="34" charset="0"/>
              <a:buChar char="•"/>
            </a:pPr>
            <a:r>
              <a:rPr lang="pt-BR" sz="2400" dirty="0"/>
              <a:t>Metal sólido é colocado em um tanque e dissolvido numa solução eletrolítica durante a passagem de corrente elétrica;</a:t>
            </a:r>
          </a:p>
          <a:p>
            <a:pPr marL="457200" lvl="1" indent="-457200">
              <a:buFont typeface="Arial" pitchFamily="34" charset="0"/>
              <a:buChar char="•"/>
            </a:pPr>
            <a:r>
              <a:rPr lang="pt-BR" sz="2400" dirty="0"/>
              <a:t>Pó com alto grau de pureza;</a:t>
            </a:r>
          </a:p>
          <a:p>
            <a:pPr marL="457200" lvl="1" indent="-457200">
              <a:buFont typeface="Arial" pitchFamily="34" charset="0"/>
              <a:buChar char="•"/>
            </a:pPr>
            <a:r>
              <a:rPr lang="pt-BR" sz="2400" dirty="0"/>
              <a:t>Depois da eletrólise, a massa de pó (lama) é neutralizada, secada e reduzida com conseguinte classificação por peneiramento.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60" y="1763613"/>
            <a:ext cx="2643860" cy="2004011"/>
          </a:xfrm>
          <a:prstGeom prst="rect">
            <a:avLst/>
          </a:prstGeom>
        </p:spPr>
      </p:pic>
      <p:sp>
        <p:nvSpPr>
          <p:cNvPr id="11" name="Retângulo 2"/>
          <p:cNvSpPr/>
          <p:nvPr/>
        </p:nvSpPr>
        <p:spPr>
          <a:xfrm>
            <a:off x="700580" y="1043533"/>
            <a:ext cx="8732220" cy="508900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ctr"/>
            <a:r>
              <a:rPr lang="pt-BR" sz="2600" b="1" dirty="0">
                <a:solidFill>
                  <a:schemeClr val="tx1"/>
                </a:solidFill>
              </a:rPr>
              <a:t>Produção de Pós - Eletrólise</a:t>
            </a:r>
          </a:p>
        </p:txBody>
      </p:sp>
    </p:spTree>
    <p:extLst>
      <p:ext uri="{BB962C8B-B14F-4D97-AF65-F5344CB8AC3E}">
        <p14:creationId xmlns:p14="http://schemas.microsoft.com/office/powerpoint/2010/main" val="3121665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28" y="1187549"/>
            <a:ext cx="6048672" cy="57606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4</a:t>
            </a:fld>
            <a:endParaRPr lang="pt-BR" alt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395C72E-5209-7241-89FB-7D20842E4223}"/>
              </a:ext>
            </a:extLst>
          </p:cNvPr>
          <p:cNvSpPr/>
          <p:nvPr/>
        </p:nvSpPr>
        <p:spPr>
          <a:xfrm>
            <a:off x="647825" y="1331565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Processo;</a:t>
            </a:r>
          </a:p>
        </p:txBody>
      </p:sp>
    </p:spTree>
    <p:extLst>
      <p:ext uri="{BB962C8B-B14F-4D97-AF65-F5344CB8AC3E}">
        <p14:creationId xmlns:p14="http://schemas.microsoft.com/office/powerpoint/2010/main" val="40944706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8" y="1742254"/>
            <a:ext cx="4551077" cy="301106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F4C527C-7E3A-4E5A-B903-084A17BAE1EA}" type="slidenum">
              <a:rPr lang="pt-BR" smtClean="0"/>
              <a:pPr>
                <a:defRPr/>
              </a:pPr>
              <a:t>40</a:t>
            </a:fld>
            <a:endParaRPr lang="pt-BR" dirty="0"/>
          </a:p>
        </p:txBody>
      </p:sp>
      <p:sp>
        <p:nvSpPr>
          <p:cNvPr id="8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59791" y="5508029"/>
            <a:ext cx="9452427" cy="1728192"/>
          </a:xfrm>
        </p:spPr>
        <p:txBody>
          <a:bodyPr anchor="t" anchorCtr="0">
            <a:noAutofit/>
          </a:bodyPr>
          <a:lstStyle/>
          <a:p>
            <a:pPr marL="533400" lvl="1" indent="-342900" algn="just">
              <a:buFont typeface="Arial" pitchFamily="34" charset="0"/>
              <a:buChar char="•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O método mecânico mais usado é a moagem.</a:t>
            </a:r>
          </a:p>
          <a:p>
            <a:pPr marL="533400" lvl="1" indent="-342900" algn="just">
              <a:buFont typeface="Arial" pitchFamily="34" charset="0"/>
              <a:buChar char="•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Consiste num tambor rotativo contendo esferas metálicas de material resistente ao desgaste. Conforme o tambor gira, as esferas se chocam, produzindo a quebra gradativa das partículas.</a:t>
            </a:r>
          </a:p>
          <a:p>
            <a:pPr lvl="1" algn="just"/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Telecurso 2000 Processos de Fabricacao 65 Metalurgia do p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3320" end="569746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4368" y="1552433"/>
            <a:ext cx="4267850" cy="3200887"/>
          </a:xfrm>
          <a:prstGeom prst="rect">
            <a:avLst/>
          </a:prstGeom>
        </p:spPr>
      </p:pic>
      <p:sp>
        <p:nvSpPr>
          <p:cNvPr id="9" name="Retângulo 2"/>
          <p:cNvSpPr/>
          <p:nvPr/>
        </p:nvSpPr>
        <p:spPr>
          <a:xfrm>
            <a:off x="700580" y="1043533"/>
            <a:ext cx="8732220" cy="508900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ctr"/>
            <a:r>
              <a:rPr lang="pt-BR" sz="2600" b="1" dirty="0">
                <a:solidFill>
                  <a:schemeClr val="tx1"/>
                </a:solidFill>
              </a:rPr>
              <a:t>Produção de Pós – Métodos mecânicos - Moagem</a:t>
            </a:r>
          </a:p>
        </p:txBody>
      </p:sp>
    </p:spTree>
    <p:extLst>
      <p:ext uri="{BB962C8B-B14F-4D97-AF65-F5344CB8AC3E}">
        <p14:creationId xmlns:p14="http://schemas.microsoft.com/office/powerpoint/2010/main" val="355556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 41"/>
          <p:cNvPicPr>
            <a:picLocks noChangeAspect="1" noChangeArrowheads="1"/>
          </p:cNvPicPr>
          <p:nvPr/>
        </p:nvPicPr>
        <p:blipFill rotWithShape="1">
          <a:blip r:embed="rId2" cstate="print"/>
          <a:srcRect l="3162" r="1468" b="12600"/>
          <a:stretch/>
        </p:blipFill>
        <p:spPr bwMode="auto">
          <a:xfrm>
            <a:off x="478998" y="2555701"/>
            <a:ext cx="9069872" cy="371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41</a:t>
            </a:fld>
            <a:endParaRPr lang="pt-BR" altLang="pt-BR" dirty="0"/>
          </a:p>
        </p:txBody>
      </p:sp>
      <p:sp>
        <p:nvSpPr>
          <p:cNvPr id="6" name="Retângulo 2"/>
          <p:cNvSpPr/>
          <p:nvPr/>
        </p:nvSpPr>
        <p:spPr>
          <a:xfrm>
            <a:off x="647824" y="1398729"/>
            <a:ext cx="8732220" cy="508900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ctr"/>
            <a:r>
              <a:rPr lang="pt-BR" sz="2600" b="1" dirty="0">
                <a:solidFill>
                  <a:schemeClr val="tx1"/>
                </a:solidFill>
              </a:rPr>
              <a:t>Produção de Pós – Processo de cominuição</a:t>
            </a:r>
          </a:p>
        </p:txBody>
      </p:sp>
    </p:spTree>
    <p:extLst>
      <p:ext uri="{BB962C8B-B14F-4D97-AF65-F5344CB8AC3E}">
        <p14:creationId xmlns:p14="http://schemas.microsoft.com/office/powerpoint/2010/main" val="1768735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94819" y="1254713"/>
            <a:ext cx="8732220" cy="508900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r>
              <a:rPr lang="pt-BR" sz="2600" b="1" dirty="0">
                <a:solidFill>
                  <a:schemeClr val="tx1"/>
                </a:solidFill>
              </a:rPr>
              <a:t>Produção de Pós</a:t>
            </a:r>
          </a:p>
        </p:txBody>
      </p:sp>
      <p:sp>
        <p:nvSpPr>
          <p:cNvPr id="5" name="Retângulo 4"/>
          <p:cNvSpPr/>
          <p:nvPr/>
        </p:nvSpPr>
        <p:spPr>
          <a:xfrm>
            <a:off x="594819" y="2112952"/>
            <a:ext cx="8732220" cy="4841537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just"/>
            <a:r>
              <a:rPr lang="pt-BR" sz="2200" dirty="0">
                <a:solidFill>
                  <a:schemeClr val="tx1"/>
                </a:solidFill>
              </a:rPr>
              <a:t>Um processo semelhante ao de cominuição, mas que utiliza diferentes tipos de metais é o “mechanical alloying”. Durante a moagem os diferentes metais reagem, produzindo uma liga na forma de pó. Embora existam outros processos esses são dos mais importantes. </a:t>
            </a:r>
          </a:p>
          <a:p>
            <a:pPr algn="just"/>
            <a:endParaRPr lang="en-US" sz="2200" dirty="0">
              <a:solidFill>
                <a:schemeClr val="tx1"/>
              </a:solidFill>
            </a:endParaRPr>
          </a:p>
          <a:p>
            <a:pPr algn="just"/>
            <a:endParaRPr lang="pt-BR" sz="2200" dirty="0">
              <a:solidFill>
                <a:schemeClr val="tx1"/>
              </a:solidFill>
            </a:endParaRPr>
          </a:p>
          <a:p>
            <a:pPr algn="just"/>
            <a:r>
              <a:rPr lang="pt-BR" sz="2200" dirty="0">
                <a:solidFill>
                  <a:schemeClr val="tx1"/>
                </a:solidFill>
              </a:rPr>
              <a:t>Alguns tipos de pós podem ser também produzidos por redução de óxidos, utilizando gases como hidrogênio e monóxido de carbono. Os pós produzidos por esse método são porosos e de tamanho uniforme. Outro processo de produção de pós é o eletrolítico. Nesse processo há deposição do pó metálico em um dos eletrodos. </a:t>
            </a:r>
          </a:p>
          <a:p>
            <a:pPr algn="just"/>
            <a:endParaRPr lang="en-US" sz="2200" dirty="0">
              <a:solidFill>
                <a:schemeClr val="tx1"/>
              </a:solidFill>
            </a:endParaRPr>
          </a:p>
          <a:p>
            <a:pPr algn="just"/>
            <a:endParaRPr lang="pt-BR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42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8093859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36221" y="1475581"/>
            <a:ext cx="9092468" cy="501888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r>
              <a:rPr lang="pt-BR" sz="2600" b="1" dirty="0">
                <a:solidFill>
                  <a:schemeClr val="tx1"/>
                </a:solidFill>
              </a:rPr>
              <a:t>Diferentes tipos de pós utilizados em metalurgia do pó </a:t>
            </a:r>
          </a:p>
        </p:txBody>
      </p:sp>
      <p:pic>
        <p:nvPicPr>
          <p:cNvPr id="59393" name="Picture 1" descr="fig 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784" y="2483693"/>
            <a:ext cx="9092469" cy="32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43</a:t>
            </a:fld>
            <a:endParaRPr lang="pt-BR" alt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B85C258-0C3C-BC4A-AB43-DCF183DC45D1}"/>
              </a:ext>
            </a:extLst>
          </p:cNvPr>
          <p:cNvSpPr/>
          <p:nvPr/>
        </p:nvSpPr>
        <p:spPr>
          <a:xfrm>
            <a:off x="2159992" y="935785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Produção de pós</a:t>
            </a:r>
          </a:p>
        </p:txBody>
      </p:sp>
    </p:spTree>
    <p:extLst>
      <p:ext uri="{BB962C8B-B14F-4D97-AF65-F5344CB8AC3E}">
        <p14:creationId xmlns:p14="http://schemas.microsoft.com/office/powerpoint/2010/main" val="3153690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 descr="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04" y="2123653"/>
            <a:ext cx="203870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 descr="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91"/>
          <a:stretch/>
        </p:blipFill>
        <p:spPr bwMode="auto">
          <a:xfrm>
            <a:off x="5401483" y="2063239"/>
            <a:ext cx="1812483" cy="517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2896431" y="1081453"/>
            <a:ext cx="2222638" cy="75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endParaRPr lang="it-IT" sz="2000">
              <a:latin typeface="Arial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it-IT" sz="1500">
              <a:latin typeface="Arial" charset="0"/>
            </a:endParaRPr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2971483" y="1135746"/>
            <a:ext cx="4017522" cy="53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800" b="1" dirty="0">
                <a:latin typeface="Arial" charset="0"/>
              </a:rPr>
              <a:t>Morfologia do pó </a:t>
            </a:r>
          </a:p>
        </p:txBody>
      </p:sp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849720" y="1550228"/>
            <a:ext cx="3573722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1800" b="1" dirty="0">
                <a:latin typeface="Arial" charset="0"/>
              </a:rPr>
              <a:t>Pó reduzido </a:t>
            </a:r>
          </a:p>
        </p:txBody>
      </p:sp>
      <p:sp>
        <p:nvSpPr>
          <p:cNvPr id="32776" name="Text Box 7"/>
          <p:cNvSpPr txBox="1">
            <a:spLocks noChangeArrowheads="1"/>
          </p:cNvSpPr>
          <p:nvPr/>
        </p:nvSpPr>
        <p:spPr bwMode="auto">
          <a:xfrm>
            <a:off x="5736816" y="1550228"/>
            <a:ext cx="2857927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1800" b="1" dirty="0">
                <a:latin typeface="Arial" charset="0"/>
              </a:rPr>
              <a:t>Pó atomizado </a:t>
            </a:r>
          </a:p>
        </p:txBody>
      </p:sp>
      <p:sp>
        <p:nvSpPr>
          <p:cNvPr id="32777" name="Text Box 8"/>
          <p:cNvSpPr txBox="1">
            <a:spLocks noChangeArrowheads="1"/>
          </p:cNvSpPr>
          <p:nvPr/>
        </p:nvSpPr>
        <p:spPr bwMode="auto">
          <a:xfrm>
            <a:off x="2559046" y="2207841"/>
            <a:ext cx="2093863" cy="118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800" dirty="0">
                <a:latin typeface="Arial" charset="0"/>
              </a:rPr>
              <a:t>NC 100.24</a:t>
            </a:r>
          </a:p>
          <a:p>
            <a:pPr algn="just" eaLnBrk="1" hangingPunct="1">
              <a:lnSpc>
                <a:spcPct val="90000"/>
              </a:lnSpc>
            </a:pPr>
            <a:r>
              <a:rPr lang="it-IT" sz="1800" dirty="0">
                <a:latin typeface="Arial" charset="0"/>
              </a:rPr>
              <a:t>Pó de boa compressibilidade e dureza a verde </a:t>
            </a:r>
          </a:p>
        </p:txBody>
      </p:sp>
      <p:sp>
        <p:nvSpPr>
          <p:cNvPr id="32778" name="Text Box 9"/>
          <p:cNvSpPr txBox="1">
            <a:spLocks noChangeArrowheads="1"/>
          </p:cNvSpPr>
          <p:nvPr/>
        </p:nvSpPr>
        <p:spPr bwMode="auto">
          <a:xfrm>
            <a:off x="2557527" y="4158149"/>
            <a:ext cx="2237880" cy="10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1800" dirty="0">
                <a:latin typeface="Arial" charset="0"/>
              </a:rPr>
              <a:t>SC 100.26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800" dirty="0">
                <a:latin typeface="Arial" charset="0"/>
              </a:rPr>
              <a:t>Pó de alta compressibilidade</a:t>
            </a:r>
          </a:p>
        </p:txBody>
      </p:sp>
      <p:sp>
        <p:nvSpPr>
          <p:cNvPr id="32779" name="Text Box 10"/>
          <p:cNvSpPr txBox="1">
            <a:spLocks noChangeArrowheads="1"/>
          </p:cNvSpPr>
          <p:nvPr/>
        </p:nvSpPr>
        <p:spPr bwMode="auto">
          <a:xfrm>
            <a:off x="2658416" y="6080989"/>
            <a:ext cx="2460653" cy="10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1800" dirty="0">
                <a:latin typeface="Arial" charset="0"/>
              </a:rPr>
              <a:t>MH 80.23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800" dirty="0">
                <a:latin typeface="Arial" charset="0"/>
              </a:rPr>
              <a:t>Pó com elevada resistencia à verde </a:t>
            </a:r>
          </a:p>
        </p:txBody>
      </p:sp>
      <p:sp>
        <p:nvSpPr>
          <p:cNvPr id="32780" name="Text Box 11"/>
          <p:cNvSpPr txBox="1">
            <a:spLocks noChangeArrowheads="1"/>
          </p:cNvSpPr>
          <p:nvPr/>
        </p:nvSpPr>
        <p:spPr bwMode="auto">
          <a:xfrm>
            <a:off x="7382454" y="2178698"/>
            <a:ext cx="2298621" cy="10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1800" dirty="0">
                <a:latin typeface="Arial" charset="0"/>
              </a:rPr>
              <a:t>AHC 100.29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800" dirty="0">
                <a:latin typeface="Arial" charset="0"/>
              </a:rPr>
              <a:t>Pó de boa compressibilidade</a:t>
            </a:r>
          </a:p>
        </p:txBody>
      </p:sp>
      <p:sp>
        <p:nvSpPr>
          <p:cNvPr id="32781" name="Text Box 12"/>
          <p:cNvSpPr txBox="1">
            <a:spLocks noChangeArrowheads="1"/>
          </p:cNvSpPr>
          <p:nvPr/>
        </p:nvSpPr>
        <p:spPr bwMode="auto">
          <a:xfrm>
            <a:off x="7350204" y="4103454"/>
            <a:ext cx="2298621" cy="10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1800" dirty="0">
                <a:latin typeface="Arial" charset="0"/>
              </a:rPr>
              <a:t>ASC 100.29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800" dirty="0">
                <a:latin typeface="Arial" charset="0"/>
              </a:rPr>
              <a:t>Pó de alta compressibilidade</a:t>
            </a:r>
          </a:p>
        </p:txBody>
      </p:sp>
      <p:sp>
        <p:nvSpPr>
          <p:cNvPr id="32782" name="Text Box 13"/>
          <p:cNvSpPr txBox="1">
            <a:spLocks noChangeArrowheads="1"/>
          </p:cNvSpPr>
          <p:nvPr/>
        </p:nvSpPr>
        <p:spPr bwMode="auto">
          <a:xfrm>
            <a:off x="7331206" y="5788240"/>
            <a:ext cx="2738919" cy="137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1800" dirty="0">
                <a:latin typeface="Arial" charset="0"/>
              </a:rPr>
              <a:t>ABC 100.30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800" dirty="0">
                <a:latin typeface="Arial" charset="0"/>
              </a:rPr>
              <a:t>Pó de alta compressibilidade e elvada pureza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44</a:t>
            </a:fld>
            <a:endParaRPr lang="pt-BR" alt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BB24C68-8D49-A04A-9A73-92F8A50E5A2A}"/>
              </a:ext>
            </a:extLst>
          </p:cNvPr>
          <p:cNvSpPr/>
          <p:nvPr/>
        </p:nvSpPr>
        <p:spPr>
          <a:xfrm>
            <a:off x="1086614" y="872104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Produção de pós</a:t>
            </a:r>
          </a:p>
        </p:txBody>
      </p:sp>
    </p:spTree>
    <p:extLst>
      <p:ext uri="{BB962C8B-B14F-4D97-AF65-F5344CB8AC3E}">
        <p14:creationId xmlns:p14="http://schemas.microsoft.com/office/powerpoint/2010/main" val="198977170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76518" y="1321384"/>
          <a:ext cx="5432878" cy="5370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Immagine bitmap" r:id="rId3" imgW="7478169" imgH="7392432" progId="Paint.Picture">
                  <p:embed/>
                </p:oleObj>
              </mc:Choice>
              <mc:Fallback>
                <p:oleObj name="Immagine bitmap" r:id="rId3" imgW="7478169" imgH="7392432" progId="Paint.Picture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518" y="1321384"/>
                        <a:ext cx="5432878" cy="5370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532916" y="883903"/>
            <a:ext cx="8652536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2200" i="1" dirty="0">
                <a:latin typeface="Arial" charset="0"/>
              </a:rPr>
              <a:t>Produção de pós de ferro </a:t>
            </a: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300839" y="6979798"/>
            <a:ext cx="5558345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1800" dirty="0">
                <a:latin typeface="Arial" charset="0"/>
              </a:rPr>
              <a:t>Fluxo de produção Hoganas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5952120" y="843464"/>
            <a:ext cx="4128505" cy="633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  1- Mistura redutora e desfosforante de coque e calcário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  2- Minério de ferro 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  3- Secagem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  4- Moagem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  5- Peneiramento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  6- Separação magnética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  7- Carga no tubo cerâmico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  8- Redução no tubo a 1200 °C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  9- Descarregamento da carga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10- Moagem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11- Armazenamento temporário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12- Moagem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13- Separação magnética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14- Moagem fina e peneiramento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15- Recozimento </a:t>
            </a:r>
          </a:p>
          <a:p>
            <a:pPr algn="just" eaLnBrk="1" hangingPunct="1">
              <a:lnSpc>
                <a:spcPct val="90000"/>
              </a:lnSpc>
            </a:pPr>
            <a:r>
              <a:rPr lang="it-IT" sz="1500" dirty="0">
                <a:latin typeface="Arial" charset="0"/>
              </a:rPr>
              <a:t>      a 800-900 °C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16- Homogeneização 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17- Embalagem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18- Minério de ferro 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19- Mistura redutora</a:t>
            </a:r>
          </a:p>
          <a:p>
            <a:pPr algn="just" eaLnBrk="1" hangingPunct="1">
              <a:lnSpc>
                <a:spcPct val="120000"/>
              </a:lnSpc>
            </a:pPr>
            <a:endParaRPr lang="it-IT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80419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416086"/>
              </p:ext>
            </p:extLst>
          </p:nvPr>
        </p:nvGraphicFramePr>
        <p:xfrm>
          <a:off x="267768" y="1344168"/>
          <a:ext cx="4851301" cy="5610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Immagine bitmap" r:id="rId3" imgW="7066667" imgH="8171429" progId="Paint.Picture">
                  <p:embed/>
                </p:oleObj>
              </mc:Choice>
              <mc:Fallback>
                <p:oleObj name="Immagine bitmap" r:id="rId3" imgW="7066667" imgH="8171429" progId="Paint.Picture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768" y="1344168"/>
                        <a:ext cx="4851301" cy="56100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547097" y="906687"/>
            <a:ext cx="8017247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2200" i="1" dirty="0">
                <a:latin typeface="Arial" charset="0"/>
              </a:rPr>
              <a:t>Produção de pó de ferro 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5992372" y="843464"/>
            <a:ext cx="3890492" cy="58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50000"/>
              </a:spcBef>
            </a:pPr>
            <a:r>
              <a:rPr lang="it-IT" sz="1500" dirty="0">
                <a:latin typeface="Arial" charset="0"/>
              </a:rPr>
              <a:t>1- Sucata selecionada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2- Forno a rco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3- Aço líquido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4- Atomização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5- Separação magnética úmida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6- Desidratação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7- Secagem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8- Separação magnética a seco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9- Peneiramento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10- Equalização 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11- Recozimento em fornos contínuos</a:t>
            </a:r>
          </a:p>
          <a:p>
            <a:pPr algn="just" eaLnBrk="1" hangingPunct="1">
              <a:lnSpc>
                <a:spcPct val="80000"/>
              </a:lnSpc>
            </a:pPr>
            <a:r>
              <a:rPr lang="it-IT" sz="1500" dirty="0">
                <a:latin typeface="Arial" charset="0"/>
              </a:rPr>
              <a:t>      a 800-900 °C </a:t>
            </a:r>
          </a:p>
          <a:p>
            <a:pPr algn="just" eaLnBrk="1" hangingPunct="1">
              <a:lnSpc>
                <a:spcPct val="120000"/>
              </a:lnSpc>
              <a:spcBef>
                <a:spcPct val="50000"/>
              </a:spcBef>
            </a:pPr>
            <a:endParaRPr lang="it-IT" sz="1500" dirty="0">
              <a:latin typeface="Arial" charset="0"/>
            </a:endParaRPr>
          </a:p>
          <a:p>
            <a:pPr algn="just" eaLnBrk="1" hangingPunct="1">
              <a:lnSpc>
                <a:spcPct val="120000"/>
              </a:lnSpc>
              <a:spcBef>
                <a:spcPct val="50000"/>
              </a:spcBef>
            </a:pPr>
            <a:r>
              <a:rPr lang="it-IT" sz="1500" dirty="0">
                <a:latin typeface="Arial" charset="0"/>
              </a:rPr>
              <a:t>Atomização</a:t>
            </a:r>
          </a:p>
          <a:p>
            <a:pPr algn="just" eaLnBrk="1" hangingPunct="1">
              <a:lnSpc>
                <a:spcPct val="120000"/>
              </a:lnSpc>
              <a:spcBef>
                <a:spcPct val="50000"/>
              </a:spcBef>
            </a:pPr>
            <a:r>
              <a:rPr lang="it-IT" sz="1500" dirty="0">
                <a:latin typeface="Arial" charset="0"/>
              </a:rPr>
              <a:t>A- Recipiente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B- Canal de alimentação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C- Aguá em alta pressão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D- Bocal 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500" dirty="0">
                <a:latin typeface="Arial" charset="0"/>
              </a:rPr>
              <a:t>E- Pó de ferro </a:t>
            </a: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276518" y="7034698"/>
            <a:ext cx="4842551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endParaRPr lang="it-IT" sz="2200" i="1">
              <a:latin typeface="Arial" charset="0"/>
            </a:endParaRP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359792" y="6924054"/>
            <a:ext cx="5992372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1800" dirty="0">
                <a:latin typeface="Arial" charset="0"/>
              </a:rPr>
              <a:t>Esquema de atomização de pós de ferro Hoganas</a:t>
            </a:r>
          </a:p>
        </p:txBody>
      </p:sp>
    </p:spTree>
    <p:extLst>
      <p:ext uri="{BB962C8B-B14F-4D97-AF65-F5344CB8AC3E}">
        <p14:creationId xmlns:p14="http://schemas.microsoft.com/office/powerpoint/2010/main" val="129386095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1"/>
          <p:cNvSpPr/>
          <p:nvPr/>
        </p:nvSpPr>
        <p:spPr>
          <a:xfrm>
            <a:off x="390903" y="1271769"/>
            <a:ext cx="929881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b="1" dirty="0">
                <a:solidFill>
                  <a:schemeClr val="tx1"/>
                </a:solidFill>
                <a:cs typeface="Arial" panose="020B0604020202020204" pitchFamily="34" charset="0"/>
              </a:rPr>
              <a:t>Misturas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Seleção dos materiais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Elementares (sem elementos de liga)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 err="1">
                <a:solidFill>
                  <a:schemeClr val="tx1"/>
                </a:solidFill>
                <a:cs typeface="Arial" panose="020B0604020202020204" pitchFamily="34" charset="0"/>
              </a:rPr>
              <a:t>Pré</a:t>
            </a: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-difundidos (misturas de pós com diferentes composições, facilitar processos compactação e sinterização)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(fonte site Metal Pó)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 err="1">
                <a:solidFill>
                  <a:schemeClr val="tx1"/>
                </a:solidFill>
                <a:cs typeface="Arial" panose="020B0604020202020204" pitchFamily="34" charset="0"/>
              </a:rPr>
              <a:t>Pré-ligados</a:t>
            </a: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 (ligas)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D960ECF-4613-48E2-9930-E7CC51138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60" y="4139877"/>
            <a:ext cx="3496829" cy="237705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B9E74AE-05CA-B34B-ADAD-8DBF351E9199}"/>
              </a:ext>
            </a:extLst>
          </p:cNvPr>
          <p:cNvSpPr/>
          <p:nvPr/>
        </p:nvSpPr>
        <p:spPr>
          <a:xfrm>
            <a:off x="2147372" y="1042740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Produção de pós</a:t>
            </a:r>
          </a:p>
        </p:txBody>
      </p:sp>
    </p:spTree>
    <p:extLst>
      <p:ext uri="{BB962C8B-B14F-4D97-AF65-F5344CB8AC3E}">
        <p14:creationId xmlns:p14="http://schemas.microsoft.com/office/powerpoint/2010/main" val="790661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1"/>
          <p:cNvSpPr/>
          <p:nvPr/>
        </p:nvSpPr>
        <p:spPr>
          <a:xfrm>
            <a:off x="390903" y="1191587"/>
            <a:ext cx="92988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b="1" dirty="0">
                <a:solidFill>
                  <a:schemeClr val="tx1"/>
                </a:solidFill>
                <a:cs typeface="Arial" panose="020B0604020202020204" pitchFamily="34" charset="0"/>
              </a:rPr>
              <a:t>Misturas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Elementares (sem elementos de liga)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 err="1">
                <a:solidFill>
                  <a:schemeClr val="tx1"/>
                </a:solidFill>
                <a:cs typeface="Arial" panose="020B0604020202020204" pitchFamily="34" charset="0"/>
              </a:rPr>
              <a:t>Pré</a:t>
            </a: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-difundidos (misturas de pós com diferentes composições, facilitar processos compactação e sinterização)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 err="1">
                <a:solidFill>
                  <a:schemeClr val="tx1"/>
                </a:solidFill>
                <a:cs typeface="Arial" panose="020B0604020202020204" pitchFamily="34" charset="0"/>
              </a:rPr>
              <a:t>Pré-ligados</a:t>
            </a: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 (ligas)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A4285B5-5AC6-470E-9E33-B207C82BF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880" y="3707829"/>
            <a:ext cx="8332744" cy="303743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E378714-6277-FE4F-80B4-8040755F87D7}"/>
              </a:ext>
            </a:extLst>
          </p:cNvPr>
          <p:cNvSpPr/>
          <p:nvPr/>
        </p:nvSpPr>
        <p:spPr>
          <a:xfrm>
            <a:off x="2159992" y="963351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Produção de pós</a:t>
            </a:r>
          </a:p>
        </p:txBody>
      </p:sp>
    </p:spTree>
    <p:extLst>
      <p:ext uri="{BB962C8B-B14F-4D97-AF65-F5344CB8AC3E}">
        <p14:creationId xmlns:p14="http://schemas.microsoft.com/office/powerpoint/2010/main" val="260763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1"/>
          <p:cNvSpPr/>
          <p:nvPr/>
        </p:nvSpPr>
        <p:spPr>
          <a:xfrm>
            <a:off x="359792" y="1403573"/>
            <a:ext cx="929881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b="1" dirty="0">
                <a:solidFill>
                  <a:schemeClr val="tx1"/>
                </a:solidFill>
                <a:cs typeface="Arial" panose="020B0604020202020204" pitchFamily="34" charset="0"/>
              </a:rPr>
              <a:t>Misturas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Caracterização do pós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Características metalúrgicas (composição química e presença de impurezas; microestrutura, </a:t>
            </a:r>
            <a:r>
              <a:rPr lang="pt-BR" sz="2000" dirty="0" err="1">
                <a:solidFill>
                  <a:schemeClr val="tx1"/>
                </a:solidFill>
                <a:cs typeface="Arial" panose="020B0604020202020204" pitchFamily="34" charset="0"/>
              </a:rPr>
              <a:t>microdureza</a:t>
            </a: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Características geométricas ( distribuição granulométrica, formato externo da partícula, porosidade)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Características que influenciam nas propriedades mecânicas (escoamento, densidade aparente, compressibilidade, pressão de extração, resistência à verde, e retorno elástico)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 err="1">
                <a:solidFill>
                  <a:schemeClr val="tx1"/>
                </a:solidFill>
                <a:cs typeface="Arial" panose="020B0604020202020204" pitchFamily="34" charset="0"/>
              </a:rPr>
              <a:t>Pré-ligados</a:t>
            </a: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 (ligas)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D3FD594-6C28-8C48-B187-5310A6A46AC6}"/>
              </a:ext>
            </a:extLst>
          </p:cNvPr>
          <p:cNvSpPr/>
          <p:nvPr/>
        </p:nvSpPr>
        <p:spPr>
          <a:xfrm>
            <a:off x="2304008" y="931752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Produção de pós</a:t>
            </a:r>
          </a:p>
        </p:txBody>
      </p:sp>
    </p:spTree>
    <p:extLst>
      <p:ext uri="{BB962C8B-B14F-4D97-AF65-F5344CB8AC3E}">
        <p14:creationId xmlns:p14="http://schemas.microsoft.com/office/powerpoint/2010/main" val="1319597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1511920" y="1412618"/>
            <a:ext cx="6336704" cy="53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800" b="1" dirty="0">
                <a:latin typeface="+mj-lt"/>
              </a:rPr>
              <a:t>O processo básico de fabricação</a:t>
            </a:r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647824" y="2051645"/>
            <a:ext cx="8928992" cy="453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2000" dirty="0">
                <a:latin typeface="Arial" charset="0"/>
              </a:rPr>
              <a:t>Mistura: pós metálicos elementares ou pré-ligados, misturados com lubrificantes e/ou aditivos para a produção de uma mistura homogênea; 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2000" dirty="0">
                <a:latin typeface="Arial" charset="0"/>
              </a:rPr>
              <a:t> Compactação a verde com dimensões próximas às da peça acabada (temperatura ambiente e pressões podendo variar entre 130 e 830 N/mm</a:t>
            </a:r>
            <a:r>
              <a:rPr lang="it-IT" sz="2000" baseline="30000" dirty="0">
                <a:latin typeface="Arial" charset="0"/>
              </a:rPr>
              <a:t>2</a:t>
            </a:r>
            <a:r>
              <a:rPr lang="it-IT" sz="2000" dirty="0">
                <a:latin typeface="Arial" charset="0"/>
              </a:rPr>
              <a:t>);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2000" dirty="0">
                <a:latin typeface="Arial" charset="0"/>
              </a:rPr>
              <a:t>Sinterização: aquecimento em atmosfera controlada e em temperaturas abaixo do ponto de fusão;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2000" dirty="0">
                <a:latin typeface="Arial" charset="0"/>
              </a:rPr>
              <a:t>Calibragem: correções dimensionais após a sinterização;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2000" dirty="0">
                <a:latin typeface="Arial" charset="0"/>
              </a:rPr>
              <a:t>Impregnação: uso de óleos para mancais auto lubrificantes, por exemplo.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5</a:t>
            </a:fld>
            <a:endParaRPr lang="pt-BR" alt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2FDEF31-9209-3041-8F40-F3488E912788}"/>
              </a:ext>
            </a:extLst>
          </p:cNvPr>
          <p:cNvSpPr/>
          <p:nvPr/>
        </p:nvSpPr>
        <p:spPr>
          <a:xfrm>
            <a:off x="143768" y="1131202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Processo</a:t>
            </a:r>
          </a:p>
        </p:txBody>
      </p:sp>
    </p:spTree>
    <p:extLst>
      <p:ext uri="{BB962C8B-B14F-4D97-AF65-F5344CB8AC3E}">
        <p14:creationId xmlns:p14="http://schemas.microsoft.com/office/powerpoint/2010/main" val="337036416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1"/>
          <p:cNvSpPr/>
          <p:nvPr/>
        </p:nvSpPr>
        <p:spPr>
          <a:xfrm>
            <a:off x="503808" y="1835621"/>
            <a:ext cx="929881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b="1" dirty="0">
                <a:solidFill>
                  <a:schemeClr val="tx1"/>
                </a:solidFill>
                <a:cs typeface="Arial" panose="020B0604020202020204" pitchFamily="34" charset="0"/>
              </a:rPr>
              <a:t>Misturas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A mistura consiste em obter uma homogeneização das matérias primas: pós metálicos, elementos de liga e lubrificantes.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Visa a produção de composição química especificada e adequar a mistura às condições de boa escoabilidade e densidade aparente.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A complexidade das misturas aumenta a medida que se aumentam os elementos de liga e compostos como a adição de </a:t>
            </a:r>
            <a:r>
              <a:rPr lang="pt-BR" sz="2000" dirty="0" err="1">
                <a:solidFill>
                  <a:schemeClr val="tx1"/>
                </a:solidFill>
                <a:cs typeface="Arial" panose="020B0604020202020204" pitchFamily="34" charset="0"/>
              </a:rPr>
              <a:t>MnS</a:t>
            </a: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 para melhorar a usinabilidade. 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DFE9209-01C5-4143-A222-6ABAC78F23D9}"/>
              </a:ext>
            </a:extLst>
          </p:cNvPr>
          <p:cNvSpPr/>
          <p:nvPr/>
        </p:nvSpPr>
        <p:spPr>
          <a:xfrm>
            <a:off x="1871960" y="1187549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Produção de pós</a:t>
            </a:r>
          </a:p>
        </p:txBody>
      </p:sp>
    </p:spTree>
    <p:extLst>
      <p:ext uri="{BB962C8B-B14F-4D97-AF65-F5344CB8AC3E}">
        <p14:creationId xmlns:p14="http://schemas.microsoft.com/office/powerpoint/2010/main" val="31510869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1"/>
          <p:cNvSpPr/>
          <p:nvPr/>
        </p:nvSpPr>
        <p:spPr>
          <a:xfrm>
            <a:off x="390903" y="1835621"/>
            <a:ext cx="929881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b="1" dirty="0">
                <a:solidFill>
                  <a:schemeClr val="tx1"/>
                </a:solidFill>
                <a:cs typeface="Arial" panose="020B0604020202020204" pitchFamily="34" charset="0"/>
              </a:rPr>
              <a:t>Misturas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Lubrificantes: usado para reduzir o atrito entre os componentes do ferramental com a mistura e dentro da própria mistura, reduzir o atrito entre as partículas.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Principais lubrificantes: estearato de zinco, ceras </a:t>
            </a:r>
            <a:r>
              <a:rPr lang="pt-BR" sz="2000" dirty="0" err="1">
                <a:solidFill>
                  <a:schemeClr val="tx1"/>
                </a:solidFill>
                <a:cs typeface="Arial" panose="020B0604020202020204" pitchFamily="34" charset="0"/>
              </a:rPr>
              <a:t>amídicas</a:t>
            </a: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, estearato de lítio, lubrificantes sintéticos. 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O cálculo das quantidades de lubrificante é feita levando em conta que 100% da mistura é composta por pós. Para a liga contento 96,4%Fe, 2%Cu, 0,6%grafite e 1%Ni (% em massa) a porcentagem de lubrificante é de 0,75%. 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43797CA-4A14-6941-A69C-A9D83BD48410}"/>
              </a:ext>
            </a:extLst>
          </p:cNvPr>
          <p:cNvSpPr/>
          <p:nvPr/>
        </p:nvSpPr>
        <p:spPr>
          <a:xfrm>
            <a:off x="1799952" y="1115541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Produção de pós</a:t>
            </a:r>
          </a:p>
        </p:txBody>
      </p:sp>
    </p:spTree>
    <p:extLst>
      <p:ext uri="{BB962C8B-B14F-4D97-AF65-F5344CB8AC3E}">
        <p14:creationId xmlns:p14="http://schemas.microsoft.com/office/powerpoint/2010/main" val="34517010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1"/>
          <p:cNvSpPr/>
          <p:nvPr/>
        </p:nvSpPr>
        <p:spPr>
          <a:xfrm>
            <a:off x="575816" y="2123653"/>
            <a:ext cx="929881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b="1" dirty="0">
                <a:solidFill>
                  <a:schemeClr val="tx1"/>
                </a:solidFill>
                <a:cs typeface="Arial" panose="020B0604020202020204" pitchFamily="34" charset="0"/>
              </a:rPr>
              <a:t>Misturas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As misturas devem ser homogêneas.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A qualidade das misturas depende da razão entre os componentes da mistura, dos tamanho médios de partículas, granulometria, estrutura da superfície da partícula e o do método utilizado para a mistura.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BEFD7BF-C0F0-A24A-B707-7C4FD6713B79}"/>
              </a:ext>
            </a:extLst>
          </p:cNvPr>
          <p:cNvSpPr/>
          <p:nvPr/>
        </p:nvSpPr>
        <p:spPr>
          <a:xfrm>
            <a:off x="2159992" y="1259557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Produção de pós</a:t>
            </a:r>
          </a:p>
        </p:txBody>
      </p:sp>
    </p:spTree>
    <p:extLst>
      <p:ext uri="{BB962C8B-B14F-4D97-AF65-F5344CB8AC3E}">
        <p14:creationId xmlns:p14="http://schemas.microsoft.com/office/powerpoint/2010/main" val="4897251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1"/>
          <p:cNvSpPr/>
          <p:nvPr/>
        </p:nvSpPr>
        <p:spPr>
          <a:xfrm>
            <a:off x="359792" y="1607796"/>
            <a:ext cx="929881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b="1" dirty="0">
                <a:solidFill>
                  <a:schemeClr val="tx1"/>
                </a:solidFill>
                <a:cs typeface="Arial" panose="020B0604020202020204" pitchFamily="34" charset="0"/>
              </a:rPr>
              <a:t>Misturas - Classificação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Tx/>
              <a:buChar char="-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Força 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Gravidade (em Y)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Mecânica (presença de corpos estacionários ou móveis, há necessidade de mais energia em misturas que não se formam facilmente)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Escoamento (pós muito finos)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42032FE-A2EE-49D4-ACAF-2A5942251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143" y="1619597"/>
            <a:ext cx="3456383" cy="19442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445B4BE-8D98-43A0-B644-4C58C15C5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44" y="4623581"/>
            <a:ext cx="2097829" cy="265659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FBD4E07-6FBB-5444-8BED-39D43A72F6F8}"/>
              </a:ext>
            </a:extLst>
          </p:cNvPr>
          <p:cNvSpPr/>
          <p:nvPr/>
        </p:nvSpPr>
        <p:spPr>
          <a:xfrm>
            <a:off x="1583928" y="917188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Produção de pós</a:t>
            </a:r>
          </a:p>
        </p:txBody>
      </p:sp>
    </p:spTree>
    <p:extLst>
      <p:ext uri="{BB962C8B-B14F-4D97-AF65-F5344CB8AC3E}">
        <p14:creationId xmlns:p14="http://schemas.microsoft.com/office/powerpoint/2010/main" val="22311753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1"/>
          <p:cNvSpPr/>
          <p:nvPr/>
        </p:nvSpPr>
        <p:spPr>
          <a:xfrm>
            <a:off x="303020" y="1502290"/>
            <a:ext cx="929881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b="1" dirty="0">
                <a:solidFill>
                  <a:schemeClr val="tx1"/>
                </a:solidFill>
                <a:cs typeface="Arial" panose="020B0604020202020204" pitchFamily="34" charset="0"/>
              </a:rPr>
              <a:t>Misturas - Classificação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Tx/>
              <a:buChar char="-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Tipo de mistura 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Difusão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Convecção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Cisalhamento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D4EA5-97E3-417D-B7B2-E812461C4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64" y="2411685"/>
            <a:ext cx="7113557" cy="439248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8EE2D12-38EA-C046-9E20-8FB2464FFC30}"/>
              </a:ext>
            </a:extLst>
          </p:cNvPr>
          <p:cNvSpPr/>
          <p:nvPr/>
        </p:nvSpPr>
        <p:spPr>
          <a:xfrm>
            <a:off x="2015976" y="971525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Produção de pós</a:t>
            </a:r>
          </a:p>
        </p:txBody>
      </p:sp>
    </p:spTree>
    <p:extLst>
      <p:ext uri="{BB962C8B-B14F-4D97-AF65-F5344CB8AC3E}">
        <p14:creationId xmlns:p14="http://schemas.microsoft.com/office/powerpoint/2010/main" val="34131173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1"/>
          <p:cNvSpPr/>
          <p:nvPr/>
        </p:nvSpPr>
        <p:spPr>
          <a:xfrm>
            <a:off x="390903" y="1619597"/>
            <a:ext cx="929881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b="1" dirty="0">
                <a:solidFill>
                  <a:schemeClr val="tx1"/>
                </a:solidFill>
                <a:cs typeface="Arial" panose="020B0604020202020204" pitchFamily="34" charset="0"/>
              </a:rPr>
              <a:t>Misturas - Classificação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Tx/>
              <a:buChar char="-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Tipo de mistura 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Difusão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Convecção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Cisalhamento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8338F19-0F73-42E6-A06E-B47B4BA5E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763" y="2195661"/>
            <a:ext cx="7278862" cy="453650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CFE5193-070F-444E-A9E0-E74F694D9F5C}"/>
              </a:ext>
            </a:extLst>
          </p:cNvPr>
          <p:cNvSpPr/>
          <p:nvPr/>
        </p:nvSpPr>
        <p:spPr>
          <a:xfrm>
            <a:off x="2087984" y="938216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Produção de pós</a:t>
            </a:r>
          </a:p>
        </p:txBody>
      </p:sp>
    </p:spTree>
    <p:extLst>
      <p:ext uri="{BB962C8B-B14F-4D97-AF65-F5344CB8AC3E}">
        <p14:creationId xmlns:p14="http://schemas.microsoft.com/office/powerpoint/2010/main" val="15749249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1"/>
          <p:cNvSpPr/>
          <p:nvPr/>
        </p:nvSpPr>
        <p:spPr>
          <a:xfrm>
            <a:off x="359792" y="1403573"/>
            <a:ext cx="929881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b="1" dirty="0">
                <a:solidFill>
                  <a:schemeClr val="tx1"/>
                </a:solidFill>
                <a:cs typeface="Arial" panose="020B0604020202020204" pitchFamily="34" charset="0"/>
              </a:rPr>
              <a:t>Misturas - Procedimento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- Tempo mínimo-máximo de processamento da mistura (10 a 30 min) - Volume do misturador define sua eficiência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Tx/>
              <a:buChar char="-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Segregação (manuseio, transporte e armazenamento) 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Trajetória e densidade da partícula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Tombamento ou percolação em função de diferenças no tamanho da partícula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pt-BR" sz="2000" dirty="0">
                <a:solidFill>
                  <a:schemeClr val="tx1"/>
                </a:solidFill>
                <a:cs typeface="Arial" panose="020B0604020202020204" pitchFamily="34" charset="0"/>
              </a:rPr>
              <a:t>Empoeiramento ocorre pelo acumulo de partículas menores na superfície em função de correntes de ar. 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68CDD44-3E6B-4845-960B-EB15C7CE51D2}"/>
              </a:ext>
            </a:extLst>
          </p:cNvPr>
          <p:cNvSpPr/>
          <p:nvPr/>
        </p:nvSpPr>
        <p:spPr>
          <a:xfrm>
            <a:off x="1871960" y="956804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Produção de pós</a:t>
            </a:r>
          </a:p>
        </p:txBody>
      </p:sp>
    </p:spTree>
    <p:extLst>
      <p:ext uri="{BB962C8B-B14F-4D97-AF65-F5344CB8AC3E}">
        <p14:creationId xmlns:p14="http://schemas.microsoft.com/office/powerpoint/2010/main" val="4872692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73375-D89A-47E6-A0C6-1E2E0A887B17}" type="slidenum">
              <a:rPr lang="pt-BR" smtClean="0"/>
              <a:pPr/>
              <a:t>57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558937" y="1130871"/>
            <a:ext cx="9406423" cy="2471658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just"/>
            <a:r>
              <a:rPr lang="pt-BR" sz="2200" b="1" dirty="0">
                <a:solidFill>
                  <a:schemeClr val="tx1"/>
                </a:solidFill>
              </a:rPr>
              <a:t>Compactação </a:t>
            </a:r>
          </a:p>
          <a:p>
            <a:pPr algn="just"/>
            <a:r>
              <a:rPr lang="pt-BR" sz="2200" dirty="0">
                <a:solidFill>
                  <a:schemeClr val="tx1"/>
                </a:solidFill>
              </a:rPr>
              <a:t>Outra etapa do processo de metalurgia do pó a compactação. Os pós metálicos ou cerâmicos são compactados em matrizes, sendo prensados na forma desejada. Essa etapa é muito importante, pois além da forma, o prensado deve ter densidade alta, isto é, as partículas devem estar todas em contato umas com as outras. Quanto mais elevada a densidade do compactado melhor. Esse prensado é chamado de compactado verde. </a:t>
            </a:r>
          </a:p>
        </p:txBody>
      </p:sp>
      <p:pic>
        <p:nvPicPr>
          <p:cNvPr id="3074" name="Picture 2" descr="fig 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865" y="3818507"/>
            <a:ext cx="7632848" cy="331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17422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73375-D89A-47E6-A0C6-1E2E0A887B17}" type="slidenum">
              <a:rPr lang="pt-BR" smtClean="0"/>
              <a:pPr/>
              <a:t>58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558937" y="1130871"/>
            <a:ext cx="9406423" cy="440333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just"/>
            <a:r>
              <a:rPr lang="pt-BR" sz="2200" b="1" dirty="0">
                <a:solidFill>
                  <a:schemeClr val="tx1"/>
                </a:solidFill>
              </a:rPr>
              <a:t>Compactação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C2CB17-803B-45EA-BEA1-59F73D6F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20" y="1979637"/>
            <a:ext cx="826535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831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73375-D89A-47E6-A0C6-1E2E0A887B17}" type="slidenum">
              <a:rPr lang="pt-BR" smtClean="0"/>
              <a:pPr/>
              <a:t>59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558937" y="1130871"/>
            <a:ext cx="9406423" cy="440333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just"/>
            <a:r>
              <a:rPr lang="pt-BR" sz="2200" b="1" dirty="0">
                <a:solidFill>
                  <a:schemeClr val="tx1"/>
                </a:solidFill>
              </a:rPr>
              <a:t>Compactação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C7B7CD-7621-45FC-A68B-980CEC6CB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40" y="1979637"/>
            <a:ext cx="864280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59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240" y="971525"/>
            <a:ext cx="4680520" cy="621259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6</a:t>
            </a:fld>
            <a:endParaRPr lang="pt-BR" alt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C1D844A-5451-4D49-8298-7ADA516E88A7}"/>
              </a:ext>
            </a:extLst>
          </p:cNvPr>
          <p:cNvSpPr/>
          <p:nvPr/>
        </p:nvSpPr>
        <p:spPr>
          <a:xfrm>
            <a:off x="0" y="1331565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Aplicações e seleção do processo</a:t>
            </a:r>
          </a:p>
        </p:txBody>
      </p:sp>
    </p:spTree>
    <p:extLst>
      <p:ext uri="{BB962C8B-B14F-4D97-AF65-F5344CB8AC3E}">
        <p14:creationId xmlns:p14="http://schemas.microsoft.com/office/powerpoint/2010/main" val="692896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2" descr="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862" y="1091348"/>
            <a:ext cx="6905928" cy="334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385" y="4182533"/>
            <a:ext cx="6191884" cy="308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1071066" y="6875455"/>
            <a:ext cx="8414522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1800" dirty="0">
                <a:latin typeface="Arial" charset="0"/>
              </a:rPr>
              <a:t>Distribuição de pressão e densidade </a:t>
            </a:r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863848" y="4226808"/>
            <a:ext cx="7938492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1800" dirty="0">
                <a:latin typeface="Arial" charset="0"/>
              </a:rPr>
              <a:t>Compactação simples</a:t>
            </a:r>
          </a:p>
        </p:txBody>
      </p:sp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2952080" y="919467"/>
            <a:ext cx="8255261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2200" i="1" dirty="0">
                <a:latin typeface="Arial" charset="0"/>
              </a:rPr>
              <a:t>Pressão durante a compactação UNIAXIAL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B844ADB-F126-F649-B773-BE4F6451F93A}"/>
              </a:ext>
            </a:extLst>
          </p:cNvPr>
          <p:cNvSpPr/>
          <p:nvPr/>
        </p:nvSpPr>
        <p:spPr>
          <a:xfrm>
            <a:off x="239602" y="1229799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Compactação</a:t>
            </a:r>
          </a:p>
        </p:txBody>
      </p:sp>
    </p:spTree>
    <p:extLst>
      <p:ext uri="{BB962C8B-B14F-4D97-AF65-F5344CB8AC3E}">
        <p14:creationId xmlns:p14="http://schemas.microsoft.com/office/powerpoint/2010/main" val="745478129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 descr="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0" y="1975891"/>
            <a:ext cx="4444004" cy="459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 descr="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069" y="1770488"/>
            <a:ext cx="3888741" cy="46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595037" y="6558718"/>
            <a:ext cx="5239825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1800" dirty="0">
                <a:latin typeface="Arial" charset="0"/>
              </a:rPr>
              <a:t>Compactação dupla ação</a:t>
            </a:r>
          </a:p>
        </p:txBody>
      </p:sp>
      <p:sp>
        <p:nvSpPr>
          <p:cNvPr id="37894" name="Text Box 5"/>
          <p:cNvSpPr txBox="1">
            <a:spLocks noChangeArrowheads="1"/>
          </p:cNvSpPr>
          <p:nvPr/>
        </p:nvSpPr>
        <p:spPr bwMode="auto">
          <a:xfrm>
            <a:off x="4961559" y="6478222"/>
            <a:ext cx="3888741" cy="65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1800" dirty="0">
                <a:latin typeface="Arial" charset="0"/>
              </a:rPr>
              <a:t>Distribuição de pressão e densidade </a:t>
            </a:r>
          </a:p>
        </p:txBody>
      </p:sp>
      <p:sp>
        <p:nvSpPr>
          <p:cNvPr id="37895" name="Text Box 6"/>
          <p:cNvSpPr txBox="1">
            <a:spLocks noChangeArrowheads="1"/>
          </p:cNvSpPr>
          <p:nvPr/>
        </p:nvSpPr>
        <p:spPr bwMode="auto">
          <a:xfrm>
            <a:off x="2520032" y="884951"/>
            <a:ext cx="7779233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2200" i="1" dirty="0">
                <a:latin typeface="Arial" charset="0"/>
              </a:rPr>
              <a:t>Pressão durante a compactação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FB11B69-B943-9646-9EDE-26DCDF11356D}"/>
              </a:ext>
            </a:extLst>
          </p:cNvPr>
          <p:cNvSpPr/>
          <p:nvPr/>
        </p:nvSpPr>
        <p:spPr>
          <a:xfrm>
            <a:off x="1007864" y="1254754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Compactação</a:t>
            </a:r>
          </a:p>
        </p:txBody>
      </p:sp>
    </p:spTree>
    <p:extLst>
      <p:ext uri="{BB962C8B-B14F-4D97-AF65-F5344CB8AC3E}">
        <p14:creationId xmlns:p14="http://schemas.microsoft.com/office/powerpoint/2010/main" val="231022568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39" y="1547589"/>
            <a:ext cx="8412461" cy="557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D5B4819-FC81-0C4B-8441-4E82D011EFCE}"/>
              </a:ext>
            </a:extLst>
          </p:cNvPr>
          <p:cNvSpPr/>
          <p:nvPr/>
        </p:nvSpPr>
        <p:spPr>
          <a:xfrm>
            <a:off x="2304008" y="899517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Compactação</a:t>
            </a:r>
          </a:p>
        </p:txBody>
      </p:sp>
    </p:spTree>
    <p:extLst>
      <p:ext uri="{BB962C8B-B14F-4D97-AF65-F5344CB8AC3E}">
        <p14:creationId xmlns:p14="http://schemas.microsoft.com/office/powerpoint/2010/main" val="1573682946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data 1"/>
          <p:cNvSpPr>
            <a:spLocks noGrp="1"/>
          </p:cNvSpPr>
          <p:nvPr>
            <p:ph type="dt" sz="quarter" idx="4294967295"/>
          </p:nvPr>
        </p:nvSpPr>
        <p:spPr>
          <a:xfrm>
            <a:off x="0" y="7055697"/>
            <a:ext cx="2100130" cy="50397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/>
          <a:lstStyle>
            <a:lvl1pPr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500">
                <a:solidFill>
                  <a:schemeClr val="accent2"/>
                </a:solidFill>
              </a:rPr>
              <a:t>2009</a:t>
            </a:r>
          </a:p>
        </p:txBody>
      </p:sp>
      <p:pic>
        <p:nvPicPr>
          <p:cNvPr id="39941" name="Picture 3" descr="3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56" y="1473641"/>
            <a:ext cx="7866885" cy="541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4"/>
          <p:cNvSpPr txBox="1">
            <a:spLocks noChangeArrowheads="1"/>
          </p:cNvSpPr>
          <p:nvPr/>
        </p:nvSpPr>
        <p:spPr bwMode="auto">
          <a:xfrm>
            <a:off x="2100130" y="1309071"/>
            <a:ext cx="9128566" cy="40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2000" dirty="0">
                <a:latin typeface="Arial" charset="0"/>
              </a:rPr>
              <a:t>Sequência de prensagem do pó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5D0D52A-8E2B-6446-B5B9-4E90DD70D52D}"/>
              </a:ext>
            </a:extLst>
          </p:cNvPr>
          <p:cNvSpPr/>
          <p:nvPr/>
        </p:nvSpPr>
        <p:spPr>
          <a:xfrm>
            <a:off x="1625688" y="770314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Compactação</a:t>
            </a:r>
          </a:p>
        </p:txBody>
      </p:sp>
    </p:spTree>
    <p:extLst>
      <p:ext uri="{BB962C8B-B14F-4D97-AF65-F5344CB8AC3E}">
        <p14:creationId xmlns:p14="http://schemas.microsoft.com/office/powerpoint/2010/main" val="583807502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2" descr="2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17" y="1716677"/>
            <a:ext cx="8813546" cy="546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1001241" y="1358665"/>
            <a:ext cx="7779232" cy="40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000" b="1" dirty="0">
                <a:latin typeface="Arial" charset="0"/>
              </a:rPr>
              <a:t>PRENSA HIDRÁULICA MULTIPLACAS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260A89C-A52E-4242-B479-DB818B8E6759}"/>
              </a:ext>
            </a:extLst>
          </p:cNvPr>
          <p:cNvSpPr/>
          <p:nvPr/>
        </p:nvSpPr>
        <p:spPr>
          <a:xfrm>
            <a:off x="1583928" y="785044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Compactação</a:t>
            </a:r>
          </a:p>
        </p:txBody>
      </p:sp>
    </p:spTree>
    <p:extLst>
      <p:ext uri="{BB962C8B-B14F-4D97-AF65-F5344CB8AC3E}">
        <p14:creationId xmlns:p14="http://schemas.microsoft.com/office/powerpoint/2010/main" val="1171960505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2" descr="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03" y="1979637"/>
            <a:ext cx="9287100" cy="391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E8FBA3F-FBAD-6C46-BC8B-DBB2B44C438A}"/>
              </a:ext>
            </a:extLst>
          </p:cNvPr>
          <p:cNvSpPr/>
          <p:nvPr/>
        </p:nvSpPr>
        <p:spPr>
          <a:xfrm>
            <a:off x="1583928" y="1115541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Compactação</a:t>
            </a:r>
          </a:p>
        </p:txBody>
      </p:sp>
    </p:spTree>
    <p:extLst>
      <p:ext uri="{BB962C8B-B14F-4D97-AF65-F5344CB8AC3E}">
        <p14:creationId xmlns:p14="http://schemas.microsoft.com/office/powerpoint/2010/main" val="1177285367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piè di pagina 2"/>
          <p:cNvSpPr>
            <a:spLocks noGrp="1"/>
          </p:cNvSpPr>
          <p:nvPr>
            <p:ph type="ftr" sz="quarter" idx="4294967295"/>
          </p:nvPr>
        </p:nvSpPr>
        <p:spPr>
          <a:xfrm>
            <a:off x="5665102" y="6971262"/>
            <a:ext cx="4415523" cy="588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/>
          <a:lstStyle>
            <a:lvl1pPr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500" dirty="0">
                <a:solidFill>
                  <a:schemeClr val="accent2"/>
                </a:solidFill>
              </a:rPr>
              <a:t>Prof. Mario Rosso</a:t>
            </a:r>
          </a:p>
        </p:txBody>
      </p:sp>
      <p:pic>
        <p:nvPicPr>
          <p:cNvPr id="43011" name="Picture 2" descr="2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58" y="1490498"/>
            <a:ext cx="8969307" cy="548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65895DA-1971-EB49-8D88-20B8DBDF91DC}"/>
              </a:ext>
            </a:extLst>
          </p:cNvPr>
          <p:cNvSpPr/>
          <p:nvPr/>
        </p:nvSpPr>
        <p:spPr>
          <a:xfrm>
            <a:off x="1727944" y="1046694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Compactação</a:t>
            </a:r>
          </a:p>
        </p:txBody>
      </p:sp>
    </p:spTree>
    <p:extLst>
      <p:ext uri="{BB962C8B-B14F-4D97-AF65-F5344CB8AC3E}">
        <p14:creationId xmlns:p14="http://schemas.microsoft.com/office/powerpoint/2010/main" val="3640129075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73375-D89A-47E6-A0C6-1E2E0A887B17}" type="slidenum">
              <a:rPr lang="pt-BR" smtClean="0"/>
              <a:pPr/>
              <a:t>67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59792" y="1182624"/>
            <a:ext cx="8890988" cy="1763772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just"/>
            <a:r>
              <a:rPr lang="pt-BR" b="1" dirty="0">
                <a:solidFill>
                  <a:schemeClr val="tx1"/>
                </a:solidFill>
              </a:rPr>
              <a:t>Compactação ISOSTÁTICA </a:t>
            </a:r>
          </a:p>
          <a:p>
            <a:pPr algn="just"/>
            <a:endParaRPr lang="pt-BR" dirty="0">
              <a:solidFill>
                <a:schemeClr val="tx1"/>
              </a:solidFill>
            </a:endParaRPr>
          </a:p>
          <a:p>
            <a:pPr algn="just"/>
            <a:r>
              <a:rPr lang="pt-BR" dirty="0">
                <a:solidFill>
                  <a:schemeClr val="tx1"/>
                </a:solidFill>
              </a:rPr>
              <a:t>A compactação pode ser feita de várias formas. Uma das maneiras de se obter homogeneidade no prensado é se fazer uma compactação isostática. Essa compactação pode ser feita a frio (CIP-cold isostatic pressure), utilizando água, ou a quente (HIP-hot isostatic pressure), utilizando um gás ou outro fluido. </a:t>
            </a:r>
          </a:p>
        </p:txBody>
      </p:sp>
      <p:pic>
        <p:nvPicPr>
          <p:cNvPr id="4098" name="Picture 2" descr="fig 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187" y="3024052"/>
            <a:ext cx="3889807" cy="383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436051" y="6875481"/>
            <a:ext cx="3832755" cy="378777"/>
          </a:xfrm>
          <a:prstGeom prst="rect">
            <a:avLst/>
          </a:prstGeom>
        </p:spPr>
        <p:txBody>
          <a:bodyPr wrap="none" lIns="100794" tIns="50397" rIns="100794" bIns="50397">
            <a:spAutoFit/>
          </a:bodyPr>
          <a:lstStyle/>
          <a:p>
            <a:r>
              <a:rPr lang="pt-BR" dirty="0"/>
              <a:t>Compactação isostática a frio (CIP)</a:t>
            </a:r>
          </a:p>
        </p:txBody>
      </p:sp>
      <p:pic>
        <p:nvPicPr>
          <p:cNvPr id="4099" name="Picture 3" descr="fig 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4010" y="3144834"/>
            <a:ext cx="5376853" cy="24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4881545" y="6002351"/>
            <a:ext cx="4217476" cy="378777"/>
          </a:xfrm>
          <a:prstGeom prst="rect">
            <a:avLst/>
          </a:prstGeom>
        </p:spPr>
        <p:txBody>
          <a:bodyPr wrap="none" lIns="100794" tIns="50397" rIns="100794" bIns="50397">
            <a:spAutoFit/>
          </a:bodyPr>
          <a:lstStyle/>
          <a:p>
            <a:r>
              <a:rPr lang="pt-BR" dirty="0"/>
              <a:t>Compactação isostática a quente (HIP)</a:t>
            </a:r>
          </a:p>
        </p:txBody>
      </p:sp>
    </p:spTree>
    <p:extLst>
      <p:ext uri="{BB962C8B-B14F-4D97-AF65-F5344CB8AC3E}">
        <p14:creationId xmlns:p14="http://schemas.microsoft.com/office/powerpoint/2010/main" val="887192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73375-D89A-47E6-A0C6-1E2E0A887B17}" type="slidenum">
              <a:rPr lang="pt-BR" smtClean="0"/>
              <a:pPr/>
              <a:t>68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515435" y="1636700"/>
            <a:ext cx="2933471" cy="501888"/>
          </a:xfrm>
          <a:prstGeom prst="rect">
            <a:avLst/>
          </a:prstGeom>
        </p:spPr>
        <p:txBody>
          <a:bodyPr wrap="none" lIns="100794" tIns="50397" rIns="100794" bIns="50397">
            <a:spAutoFit/>
          </a:bodyPr>
          <a:lstStyle/>
          <a:p>
            <a:r>
              <a:rPr lang="pt-BR" sz="2600" dirty="0">
                <a:solidFill>
                  <a:schemeClr val="tx1"/>
                </a:solidFill>
              </a:rPr>
              <a:t>Laminação de pós</a:t>
            </a:r>
          </a:p>
        </p:txBody>
      </p:sp>
      <p:pic>
        <p:nvPicPr>
          <p:cNvPr id="5122" name="Picture 2" descr="fig 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4008" y="2117344"/>
            <a:ext cx="5159948" cy="463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85E2EF6-C07C-5442-B732-762AD4A2983E}"/>
              </a:ext>
            </a:extLst>
          </p:cNvPr>
          <p:cNvSpPr/>
          <p:nvPr/>
        </p:nvSpPr>
        <p:spPr>
          <a:xfrm>
            <a:off x="1982170" y="939906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Compactação</a:t>
            </a:r>
          </a:p>
        </p:txBody>
      </p:sp>
    </p:spTree>
    <p:extLst>
      <p:ext uri="{BB962C8B-B14F-4D97-AF65-F5344CB8AC3E}">
        <p14:creationId xmlns:p14="http://schemas.microsoft.com/office/powerpoint/2010/main" val="9936119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503808" y="1542156"/>
            <a:ext cx="8255261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2200" i="1" dirty="0">
                <a:latin typeface="Arial" charset="0"/>
              </a:rPr>
              <a:t>PROCESSO DE SINTERIZAÇÃO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44DC295-1FE5-4FA8-899B-AA40EA8BC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2267669"/>
            <a:ext cx="9138073" cy="349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4790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 descr="1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344" y="3995861"/>
            <a:ext cx="4264960" cy="293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2" y="3995861"/>
            <a:ext cx="4136676" cy="293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1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56" y="978590"/>
            <a:ext cx="3828064" cy="281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7</a:t>
            </a:fld>
            <a:endParaRPr lang="pt-BR" alt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EBCE1B9-69C9-BF45-AF09-CB78CA721DEF}"/>
              </a:ext>
            </a:extLst>
          </p:cNvPr>
          <p:cNvSpPr/>
          <p:nvPr/>
        </p:nvSpPr>
        <p:spPr>
          <a:xfrm>
            <a:off x="236272" y="1331565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Aplicações e seleção do processo</a:t>
            </a:r>
          </a:p>
        </p:txBody>
      </p:sp>
    </p:spTree>
    <p:extLst>
      <p:ext uri="{BB962C8B-B14F-4D97-AF65-F5344CB8AC3E}">
        <p14:creationId xmlns:p14="http://schemas.microsoft.com/office/powerpoint/2010/main" val="3203052723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03808" y="1115541"/>
            <a:ext cx="9328208" cy="2482647"/>
          </a:xfrm>
        </p:spPr>
        <p:txBody>
          <a:bodyPr/>
          <a:lstStyle/>
          <a:p>
            <a:pPr marL="0" indent="0"/>
            <a:r>
              <a:rPr lang="pt-PT" sz="2000" b="1" dirty="0">
                <a:latin typeface="Arial" pitchFamily="34" charset="0"/>
                <a:cs typeface="Arial" pitchFamily="34" charset="0"/>
              </a:rPr>
              <a:t>SINTERIZAÇÃO </a:t>
            </a:r>
          </a:p>
          <a:p>
            <a:pPr marL="0" indent="0"/>
            <a:r>
              <a:rPr lang="pt-PT" sz="2000" dirty="0">
                <a:latin typeface="Arial" pitchFamily="34" charset="0"/>
                <a:cs typeface="Arial" pitchFamily="34" charset="0"/>
              </a:rPr>
              <a:t>O processo de sinterização é influenciado pelos seguintes parâmetros:</a:t>
            </a:r>
          </a:p>
          <a:p>
            <a:pPr marL="314982" indent="-314982"/>
            <a:r>
              <a:rPr lang="pt-PT" sz="2000" dirty="0">
                <a:latin typeface="Arial" pitchFamily="34" charset="0"/>
                <a:cs typeface="Arial" pitchFamily="34" charset="0"/>
              </a:rPr>
              <a:t>Temperatura e tempo;</a:t>
            </a:r>
          </a:p>
          <a:p>
            <a:pPr marL="314982" indent="-314982"/>
            <a:r>
              <a:rPr lang="pt-PT" sz="2000" dirty="0">
                <a:latin typeface="Arial" pitchFamily="34" charset="0"/>
                <a:cs typeface="Arial" pitchFamily="34" charset="0"/>
              </a:rPr>
              <a:t>Estrutura geométrica das partículas;</a:t>
            </a:r>
          </a:p>
          <a:p>
            <a:pPr marL="314982" indent="-314982"/>
            <a:r>
              <a:rPr lang="pt-PT" sz="2000" dirty="0">
                <a:latin typeface="Arial" pitchFamily="34" charset="0"/>
                <a:cs typeface="Arial" pitchFamily="34" charset="0"/>
              </a:rPr>
              <a:t>Composição da mistura;</a:t>
            </a:r>
          </a:p>
          <a:p>
            <a:pPr marL="314982" indent="-314982"/>
            <a:r>
              <a:rPr lang="pt-PT" sz="2000" dirty="0">
                <a:latin typeface="Arial" pitchFamily="34" charset="0"/>
                <a:cs typeface="Arial" pitchFamily="34" charset="0"/>
              </a:rPr>
              <a:t>Densidade da peça ao verde (pressão);</a:t>
            </a:r>
          </a:p>
          <a:p>
            <a:pPr marL="314982" indent="-314982"/>
            <a:r>
              <a:rPr lang="pt-PT" sz="2000" dirty="0">
                <a:latin typeface="Arial" pitchFamily="34" charset="0"/>
                <a:cs typeface="Arial" pitchFamily="34" charset="0"/>
              </a:rPr>
              <a:t>Composição da atmosfera.</a:t>
            </a:r>
            <a:endParaRPr lang="it-IT" sz="2000" dirty="0">
              <a:latin typeface="Arial" pitchFamily="34" charset="0"/>
              <a:cs typeface="Arial" pitchFamily="34" charset="0"/>
            </a:endParaRPr>
          </a:p>
          <a:p>
            <a:endParaRPr lang="it-IT" dirty="0"/>
          </a:p>
        </p:txBody>
      </p:sp>
      <p:pic>
        <p:nvPicPr>
          <p:cNvPr id="3" name="Picture 2" descr="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20" y="4355901"/>
            <a:ext cx="6817892" cy="256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39982" y="6832171"/>
            <a:ext cx="2708228" cy="655776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dirty="0">
                <a:latin typeface="Arial" charset="0"/>
              </a:rPr>
              <a:t>FASE INICIAL</a:t>
            </a:r>
          </a:p>
          <a:p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5717369" y="6832171"/>
            <a:ext cx="2966094" cy="655776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dirty="0">
                <a:latin typeface="Arial" charset="0"/>
              </a:rPr>
              <a:t>FASE FINAL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10706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lak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34" y="963879"/>
            <a:ext cx="7747984" cy="224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223" y="3209264"/>
            <a:ext cx="2563127" cy="390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58851" y="3541711"/>
            <a:ext cx="5055357" cy="3487321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pt-PT" sz="2200" dirty="0">
                <a:solidFill>
                  <a:schemeClr val="tx1"/>
                </a:solidFill>
              </a:rPr>
              <a:t>Força motriz → redução de energia livre associada com as superfícies:</a:t>
            </a:r>
          </a:p>
          <a:p>
            <a:endParaRPr lang="pt-PT" sz="2200" dirty="0">
              <a:solidFill>
                <a:schemeClr val="tx1"/>
              </a:solidFill>
            </a:endParaRPr>
          </a:p>
          <a:p>
            <a:pPr marL="314982" indent="-314982">
              <a:buFont typeface="Arial" pitchFamily="34" charset="0"/>
              <a:buChar char="•"/>
            </a:pPr>
            <a:r>
              <a:rPr lang="pt-PT" sz="2200" dirty="0">
                <a:solidFill>
                  <a:schemeClr val="tx1"/>
                </a:solidFill>
              </a:rPr>
              <a:t>Redução da área superficial total (Crescimento das partículas → mudança forma dos poros);</a:t>
            </a:r>
          </a:p>
          <a:p>
            <a:pPr marL="314982" indent="-314982">
              <a:buFont typeface="Arial" pitchFamily="34" charset="0"/>
              <a:buChar char="•"/>
            </a:pPr>
            <a:endParaRPr lang="pt-PT" sz="2200" dirty="0">
              <a:solidFill>
                <a:schemeClr val="tx1"/>
              </a:solidFill>
            </a:endParaRPr>
          </a:p>
          <a:p>
            <a:pPr marL="314982" indent="-314982">
              <a:buFont typeface="Arial" pitchFamily="34" charset="0"/>
              <a:buChar char="•"/>
            </a:pPr>
            <a:r>
              <a:rPr lang="pt-PT" sz="2200" dirty="0">
                <a:solidFill>
                  <a:schemeClr val="tx1"/>
                </a:solidFill>
              </a:rPr>
              <a:t>Eliminação da interface sólido-vapor (crescimento de grão → densificação).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00921" y="6883154"/>
            <a:ext cx="2099155" cy="378777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pt-PT" dirty="0"/>
              <a:t>(SOUZA, 2011)</a:t>
            </a:r>
            <a:endParaRPr lang="it-IT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77BB977-58B8-0542-84BB-76BD71B0F511}"/>
              </a:ext>
            </a:extLst>
          </p:cNvPr>
          <p:cNvSpPr/>
          <p:nvPr/>
        </p:nvSpPr>
        <p:spPr>
          <a:xfrm>
            <a:off x="196318" y="1187549"/>
            <a:ext cx="5038725" cy="4564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cs typeface="Arial" panose="020B0604020202020204" pitchFamily="34" charset="0"/>
              </a:rPr>
              <a:t>Sinterização 	</a:t>
            </a:r>
          </a:p>
        </p:txBody>
      </p:sp>
    </p:spTree>
    <p:extLst>
      <p:ext uri="{BB962C8B-B14F-4D97-AF65-F5344CB8AC3E}">
        <p14:creationId xmlns:p14="http://schemas.microsoft.com/office/powerpoint/2010/main" val="30280455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 descr="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667"/>
            <a:ext cx="10080625" cy="37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1408446" y="939312"/>
            <a:ext cx="8096002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2200" i="1" dirty="0">
                <a:latin typeface="Arial" charset="0"/>
              </a:rPr>
              <a:t>Sinterização </a:t>
            </a:r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auto">
          <a:xfrm>
            <a:off x="595037" y="1319444"/>
            <a:ext cx="8890551" cy="40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2000" dirty="0">
                <a:latin typeface="Arial" charset="0"/>
              </a:rPr>
              <a:t>Fase sólida – Material Homogêneo </a:t>
            </a:r>
          </a:p>
        </p:txBody>
      </p:sp>
      <p:sp>
        <p:nvSpPr>
          <p:cNvPr id="47110" name="Text Box 5"/>
          <p:cNvSpPr txBox="1">
            <a:spLocks noChangeArrowheads="1"/>
          </p:cNvSpPr>
          <p:nvPr/>
        </p:nvSpPr>
        <p:spPr bwMode="auto">
          <a:xfrm>
            <a:off x="357022" y="5764252"/>
            <a:ext cx="4445276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1800" dirty="0">
                <a:latin typeface="Arial" charset="0"/>
              </a:rPr>
              <a:t>Condição inicial </a:t>
            </a:r>
          </a:p>
        </p:txBody>
      </p:sp>
      <p:sp>
        <p:nvSpPr>
          <p:cNvPr id="47111" name="Text Box 6"/>
          <p:cNvSpPr txBox="1">
            <a:spLocks noChangeArrowheads="1"/>
          </p:cNvSpPr>
          <p:nvPr/>
        </p:nvSpPr>
        <p:spPr bwMode="auto">
          <a:xfrm>
            <a:off x="5646227" y="5835685"/>
            <a:ext cx="3253452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1800" dirty="0">
                <a:latin typeface="Arial" charset="0"/>
              </a:rPr>
              <a:t>Condição Final </a:t>
            </a:r>
          </a:p>
        </p:txBody>
      </p:sp>
    </p:spTree>
    <p:extLst>
      <p:ext uri="{BB962C8B-B14F-4D97-AF65-F5344CB8AC3E}">
        <p14:creationId xmlns:p14="http://schemas.microsoft.com/office/powerpoint/2010/main" val="2157624085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piè di pagina 2"/>
          <p:cNvSpPr>
            <a:spLocks noGrp="1"/>
          </p:cNvSpPr>
          <p:nvPr>
            <p:ph type="ftr" sz="quarter" idx="4294967295"/>
          </p:nvPr>
        </p:nvSpPr>
        <p:spPr>
          <a:xfrm>
            <a:off x="5665102" y="7055697"/>
            <a:ext cx="4415523" cy="50397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/>
          <a:lstStyle>
            <a:lvl1pPr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500">
                <a:solidFill>
                  <a:schemeClr val="accent2"/>
                </a:solidFill>
              </a:rPr>
              <a:t>Prof. Mario Rosso; mario.rosso@polito.it</a:t>
            </a:r>
          </a:p>
        </p:txBody>
      </p:sp>
      <p:pic>
        <p:nvPicPr>
          <p:cNvPr id="48131" name="Picture 2" descr="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38" y="1081454"/>
            <a:ext cx="4060252" cy="619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503808" y="3498913"/>
            <a:ext cx="3652476" cy="71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2000" dirty="0">
                <a:latin typeface="Arial" charset="0"/>
              </a:rPr>
              <a:t>Formação do ponto de sinterização 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198D019-65D0-4C97-91A8-5D35FBADA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864" y="1835621"/>
            <a:ext cx="8096002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2200" i="1" dirty="0">
                <a:latin typeface="Arial" charset="0"/>
              </a:rPr>
              <a:t>Sinterização </a:t>
            </a:r>
          </a:p>
        </p:txBody>
      </p:sp>
    </p:spTree>
    <p:extLst>
      <p:ext uri="{BB962C8B-B14F-4D97-AF65-F5344CB8AC3E}">
        <p14:creationId xmlns:p14="http://schemas.microsoft.com/office/powerpoint/2010/main" val="327745558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2" descr="Sin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48" y="1860691"/>
            <a:ext cx="4392240" cy="500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3" descr="Sint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328" y="2200783"/>
            <a:ext cx="3410144" cy="465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260932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73375-D89A-47E6-A0C6-1E2E0A887B17}" type="slidenum">
              <a:rPr lang="pt-BR" smtClean="0"/>
              <a:pPr/>
              <a:t>75</a:t>
            </a:fld>
            <a:endParaRPr lang="pt-BR"/>
          </a:p>
        </p:txBody>
      </p:sp>
      <p:pic>
        <p:nvPicPr>
          <p:cNvPr id="7170" name="Picture 2" descr="fig 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506" y="2112952"/>
            <a:ext cx="7538838" cy="457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832970" y="1080339"/>
            <a:ext cx="8970372" cy="655776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Ilustração do que pode ocorrer durante o processo de sinterização e que causa a união entre as partículas de pó.</a:t>
            </a:r>
          </a:p>
        </p:txBody>
      </p:sp>
    </p:spTree>
    <p:extLst>
      <p:ext uri="{BB962C8B-B14F-4D97-AF65-F5344CB8AC3E}">
        <p14:creationId xmlns:p14="http://schemas.microsoft.com/office/powerpoint/2010/main" val="30061653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2" descr="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2253045"/>
            <a:ext cx="9648824" cy="369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4"/>
          <p:cNvSpPr txBox="1">
            <a:spLocks noChangeArrowheads="1"/>
          </p:cNvSpPr>
          <p:nvPr/>
        </p:nvSpPr>
        <p:spPr bwMode="auto">
          <a:xfrm>
            <a:off x="385934" y="1547207"/>
            <a:ext cx="8890551" cy="40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000" dirty="0">
                <a:latin typeface="Arial" charset="0"/>
              </a:rPr>
              <a:t>Sinterização com formação de fase líquida </a:t>
            </a:r>
          </a:p>
        </p:txBody>
      </p:sp>
      <p:sp>
        <p:nvSpPr>
          <p:cNvPr id="51206" name="Text Box 5"/>
          <p:cNvSpPr txBox="1">
            <a:spLocks noChangeArrowheads="1"/>
          </p:cNvSpPr>
          <p:nvPr/>
        </p:nvSpPr>
        <p:spPr bwMode="auto">
          <a:xfrm>
            <a:off x="357023" y="5764253"/>
            <a:ext cx="2698667" cy="33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15000"/>
              </a:spcBef>
            </a:pPr>
            <a:r>
              <a:rPr lang="it-IT" sz="1500" dirty="0">
                <a:latin typeface="Arial" charset="0"/>
              </a:rPr>
              <a:t>Material heterogêneo </a:t>
            </a:r>
          </a:p>
        </p:txBody>
      </p:sp>
      <p:sp>
        <p:nvSpPr>
          <p:cNvPr id="51207" name="Text Box 6"/>
          <p:cNvSpPr txBox="1">
            <a:spLocks noChangeArrowheads="1"/>
          </p:cNvSpPr>
          <p:nvPr/>
        </p:nvSpPr>
        <p:spPr bwMode="auto">
          <a:xfrm>
            <a:off x="3648022" y="5743159"/>
            <a:ext cx="2928348" cy="56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10000"/>
              </a:spcBef>
            </a:pPr>
            <a:r>
              <a:rPr lang="it-IT" sz="1500" dirty="0">
                <a:latin typeface="Arial" charset="0"/>
              </a:rPr>
              <a:t>Fusão do componente com mais baixo ponto de fusão</a:t>
            </a:r>
          </a:p>
        </p:txBody>
      </p:sp>
      <p:sp>
        <p:nvSpPr>
          <p:cNvPr id="51208" name="Text Box 7"/>
          <p:cNvSpPr txBox="1">
            <a:spLocks noChangeArrowheads="1"/>
          </p:cNvSpPr>
          <p:nvPr/>
        </p:nvSpPr>
        <p:spPr bwMode="auto">
          <a:xfrm>
            <a:off x="7002697" y="5684213"/>
            <a:ext cx="2933911" cy="56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10000"/>
              </a:spcBef>
            </a:pPr>
            <a:r>
              <a:rPr lang="it-IT" sz="1500" dirty="0">
                <a:latin typeface="Arial" charset="0"/>
              </a:rPr>
              <a:t>Ligação da fase sólida com a líquida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A1A630B7-F2E1-4FB6-9303-0315160CB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912" y="906875"/>
            <a:ext cx="8096002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2200" i="1" dirty="0">
                <a:latin typeface="Arial" charset="0"/>
              </a:rPr>
              <a:t>Sinterização </a:t>
            </a:r>
          </a:p>
        </p:txBody>
      </p:sp>
    </p:spTree>
    <p:extLst>
      <p:ext uri="{BB962C8B-B14F-4D97-AF65-F5344CB8AC3E}">
        <p14:creationId xmlns:p14="http://schemas.microsoft.com/office/powerpoint/2010/main" val="2208013953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2" descr="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00" y="1547589"/>
            <a:ext cx="519824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D47D4A8F-24BC-4937-8411-EAF04ED36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446" y="939312"/>
            <a:ext cx="8096002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2200" i="1" dirty="0">
                <a:latin typeface="Arial" charset="0"/>
              </a:rPr>
              <a:t>Sinterização </a:t>
            </a:r>
          </a:p>
        </p:txBody>
      </p:sp>
    </p:spTree>
    <p:extLst>
      <p:ext uri="{BB962C8B-B14F-4D97-AF65-F5344CB8AC3E}">
        <p14:creationId xmlns:p14="http://schemas.microsoft.com/office/powerpoint/2010/main" val="4085130642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 descr="Sint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02" y="1328194"/>
            <a:ext cx="10122628" cy="490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775812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73375-D89A-47E6-A0C6-1E2E0A887B17}" type="slidenum">
              <a:rPr lang="pt-BR" smtClean="0"/>
              <a:pPr/>
              <a:t>79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832970" y="1398574"/>
            <a:ext cx="8811604" cy="1051726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r>
              <a:rPr lang="pt-BR" sz="3100" dirty="0">
                <a:solidFill>
                  <a:schemeClr val="tx1"/>
                </a:solidFill>
              </a:rPr>
              <a:t>Temperaturas e tempos de sinterização para vários metais</a:t>
            </a:r>
          </a:p>
        </p:txBody>
      </p:sp>
      <p:pic>
        <p:nvPicPr>
          <p:cNvPr id="6146" name="Picture 2" descr="Tabela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87" y="2641047"/>
            <a:ext cx="8159043" cy="436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7444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851D6C6-D0B6-AE48-8264-DC8DB525EA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8</a:t>
            </a:fld>
            <a:endParaRPr lang="pt-BR" alt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483F68B-2C11-A140-8173-F0707F534584}"/>
              </a:ext>
            </a:extLst>
          </p:cNvPr>
          <p:cNvSpPr/>
          <p:nvPr/>
        </p:nvSpPr>
        <p:spPr>
          <a:xfrm>
            <a:off x="431800" y="6588149"/>
            <a:ext cx="59757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www.youtube.com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watch?v</a:t>
            </a:r>
            <a:r>
              <a:rPr lang="en-US" dirty="0">
                <a:solidFill>
                  <a:schemeClr val="tx1"/>
                </a:solidFill>
              </a:rPr>
              <a:t>=MgukjCT9o80</a:t>
            </a:r>
          </a:p>
        </p:txBody>
      </p:sp>
      <p:pic>
        <p:nvPicPr>
          <p:cNvPr id="4" name="Mídia Online 3" descr="Powder Metallurgy Process">
            <a:hlinkClick r:id="" action="ppaction://media"/>
            <a:extLst>
              <a:ext uri="{FF2B5EF4-FFF2-40B4-BE49-F238E27FC236}">
                <a16:creationId xmlns:a16="http://schemas.microsoft.com/office/drawing/2014/main" id="{B01ECB4C-DF85-4A42-BF36-0BF609DB58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15976" y="1342898"/>
            <a:ext cx="6659065" cy="49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7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0E82C74-40B2-7245-9296-2744CA5E6F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80</a:t>
            </a:fld>
            <a:endParaRPr lang="pt-BR" alt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2B54CDD-022B-2F49-A3E4-8C76777A0D14}"/>
              </a:ext>
            </a:extLst>
          </p:cNvPr>
          <p:cNvSpPr/>
          <p:nvPr/>
        </p:nvSpPr>
        <p:spPr>
          <a:xfrm>
            <a:off x="719832" y="6228109"/>
            <a:ext cx="5543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www.youtube.com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watch?v</a:t>
            </a:r>
            <a:r>
              <a:rPr lang="en-US" dirty="0">
                <a:solidFill>
                  <a:schemeClr val="tx1"/>
                </a:solidFill>
              </a:rPr>
              <a:t>=I39m28NZ7_s</a:t>
            </a:r>
          </a:p>
        </p:txBody>
      </p:sp>
      <p:pic>
        <p:nvPicPr>
          <p:cNvPr id="4" name="Mídia Online 3" descr="Conventional Press-and-Sinter Powder Metallurgy">
            <a:hlinkClick r:id="" action="ppaction://media"/>
            <a:extLst>
              <a:ext uri="{FF2B5EF4-FFF2-40B4-BE49-F238E27FC236}">
                <a16:creationId xmlns:a16="http://schemas.microsoft.com/office/drawing/2014/main" id="{CDBCDF25-B3A4-384B-B883-344C55D898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07864" y="1443000"/>
            <a:ext cx="8308754" cy="467367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794E8DD-A380-0640-B1D5-B35C9AE2C577}"/>
              </a:ext>
            </a:extLst>
          </p:cNvPr>
          <p:cNvSpPr txBox="1"/>
          <p:nvPr/>
        </p:nvSpPr>
        <p:spPr>
          <a:xfrm>
            <a:off x="3491681" y="856067"/>
            <a:ext cx="3630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Visão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Geral</a:t>
            </a:r>
            <a:r>
              <a:rPr lang="en-US" dirty="0">
                <a:solidFill>
                  <a:schemeClr val="tx1"/>
                </a:solidFill>
              </a:rPr>
              <a:t> da </a:t>
            </a:r>
            <a:r>
              <a:rPr lang="en-US" dirty="0" err="1">
                <a:solidFill>
                  <a:schemeClr val="tx1"/>
                </a:solidFill>
              </a:rPr>
              <a:t>Metalurgia</a:t>
            </a:r>
            <a:r>
              <a:rPr lang="en-US" dirty="0">
                <a:solidFill>
                  <a:schemeClr val="tx1"/>
                </a:solidFill>
              </a:rPr>
              <a:t> do </a:t>
            </a:r>
            <a:r>
              <a:rPr lang="en-US" dirty="0" err="1">
                <a:solidFill>
                  <a:schemeClr val="tx1"/>
                </a:solidFill>
              </a:rPr>
              <a:t>Pó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076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464F-2FC2-4A04-9C38-914C9A469BF2}" type="slidenum">
              <a:rPr lang="pt-BR" smtClean="0"/>
              <a:pPr/>
              <a:t>81</a:t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872" y="1672695"/>
            <a:ext cx="8784729" cy="494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338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2B22A50-FEE3-2946-83C5-AE14C19BFC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82</a:t>
            </a:fld>
            <a:endParaRPr lang="pt-BR" alt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E51425D-B226-A84B-A580-39A0417FFB92}"/>
              </a:ext>
            </a:extLst>
          </p:cNvPr>
          <p:cNvSpPr/>
          <p:nvPr/>
        </p:nvSpPr>
        <p:spPr>
          <a:xfrm>
            <a:off x="1060380" y="1835621"/>
            <a:ext cx="8352928" cy="4202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kern="50" dirty="0">
                <a:solidFill>
                  <a:srgbClr val="000000"/>
                </a:solidFill>
                <a:ea typeface="Calibri" panose="020F0502020204030204" pitchFamily="34" charset="0"/>
              </a:rPr>
              <a:t> Quais as principais etapas dos processos de metalurgia do pó? Faça uma descrição de cada uma dessas etapas.   </a:t>
            </a:r>
            <a:endParaRPr lang="pt-BR" kern="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kern="50" dirty="0">
                <a:solidFill>
                  <a:srgbClr val="000000"/>
                </a:solidFill>
                <a:ea typeface="Calibri" panose="020F0502020204030204" pitchFamily="34" charset="0"/>
              </a:rPr>
              <a:t>Descreva os principais processos de produção de pós metálicos</a:t>
            </a:r>
            <a:endParaRPr lang="pt-BR" kern="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kern="50" dirty="0">
                <a:solidFill>
                  <a:srgbClr val="000000"/>
                </a:solidFill>
                <a:ea typeface="Calibri" panose="020F0502020204030204" pitchFamily="34" charset="0"/>
              </a:rPr>
              <a:t> Por que a compactação é importante? </a:t>
            </a:r>
            <a:endParaRPr lang="pt-BR" kern="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kern="50" dirty="0">
                <a:solidFill>
                  <a:srgbClr val="000000"/>
                </a:solidFill>
                <a:ea typeface="Calibri" panose="020F0502020204030204" pitchFamily="34" charset="0"/>
              </a:rPr>
              <a:t>Descreva o processo de compactação uniaxial e isostática </a:t>
            </a:r>
            <a:endParaRPr lang="pt-BR" kern="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kern="50" dirty="0">
                <a:solidFill>
                  <a:srgbClr val="000000"/>
                </a:solidFill>
                <a:ea typeface="Calibri" panose="020F0502020204030204" pitchFamily="34" charset="0"/>
              </a:rPr>
              <a:t>Quais são os fatores que afetam a compactação na metalurgia do pó?</a:t>
            </a:r>
            <a:endParaRPr lang="pt-BR" kern="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kern="50" dirty="0">
                <a:solidFill>
                  <a:srgbClr val="000000"/>
                </a:solidFill>
                <a:ea typeface="Calibri" panose="020F0502020204030204" pitchFamily="34" charset="0"/>
              </a:rPr>
              <a:t>Como avaliar as propriedades mecânicas de </a:t>
            </a:r>
            <a:r>
              <a:rPr lang="pt-BR" kern="50" dirty="0" err="1">
                <a:solidFill>
                  <a:srgbClr val="000000"/>
                </a:solidFill>
                <a:ea typeface="Calibri" panose="020F0502020204030204" pitchFamily="34" charset="0"/>
              </a:rPr>
              <a:t>sinterizados</a:t>
            </a:r>
            <a:r>
              <a:rPr lang="pt-BR" kern="50" dirty="0">
                <a:solidFill>
                  <a:srgbClr val="000000"/>
                </a:solidFill>
                <a:ea typeface="Calibri" panose="020F0502020204030204" pitchFamily="34" charset="0"/>
              </a:rPr>
              <a:t>? </a:t>
            </a:r>
            <a:endParaRPr lang="pt-BR" kern="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kern="50" dirty="0">
                <a:solidFill>
                  <a:srgbClr val="000000"/>
                </a:solidFill>
                <a:ea typeface="Calibri" panose="020F0502020204030204" pitchFamily="34" charset="0"/>
              </a:rPr>
              <a:t> Como se dá a união das partículas no processo de sinterização?</a:t>
            </a:r>
            <a:endParaRPr lang="pt-BR" kern="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kern="50" dirty="0">
                <a:solidFill>
                  <a:srgbClr val="000000"/>
                </a:solidFill>
                <a:ea typeface="Calibri" panose="020F0502020204030204" pitchFamily="34" charset="0"/>
              </a:rPr>
              <a:t>Quais são as diferenças na sinterização com e sem fase líquida?</a:t>
            </a:r>
            <a:endParaRPr lang="pt-BR" kern="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kern="50" dirty="0">
                <a:solidFill>
                  <a:srgbClr val="000000"/>
                </a:solidFill>
                <a:ea typeface="Calibri" panose="020F0502020204030204" pitchFamily="34" charset="0"/>
              </a:rPr>
              <a:t>Quais são os principais componentes de misturas em metalurgia do pó?</a:t>
            </a:r>
            <a:endParaRPr lang="pt-BR" sz="1800" kern="5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9821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248224" y="3462400"/>
            <a:ext cx="1512168" cy="778887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r>
              <a:rPr lang="pt-BR" sz="4400" b="1" dirty="0">
                <a:solidFill>
                  <a:schemeClr val="tx1"/>
                </a:solidFill>
              </a:rPr>
              <a:t>FIM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83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787910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4320232" y="1043533"/>
            <a:ext cx="2088232" cy="53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2800" b="1" dirty="0">
                <a:latin typeface="+mj-lt"/>
              </a:rPr>
              <a:t>Histórico </a:t>
            </a:r>
          </a:p>
        </p:txBody>
      </p:sp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287784" y="1619597"/>
            <a:ext cx="9649072" cy="468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endParaRPr lang="it-IT" sz="2000" i="1" dirty="0">
              <a:latin typeface="Arial" charset="0"/>
            </a:endParaRP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Char char="Ø"/>
            </a:pPr>
            <a:r>
              <a:rPr lang="it-IT" sz="2000" dirty="0">
                <a:latin typeface="Arial" charset="0"/>
              </a:rPr>
              <a:t>   Produção de metais refratários: W e Mo (ligas com elevado ponto de fusão);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2000" dirty="0">
                <a:latin typeface="Arial" charset="0"/>
              </a:rPr>
              <a:t>   1920 foram solucionados problemas de sisterização em vácuo;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2000" dirty="0">
                <a:latin typeface="Arial" charset="0"/>
              </a:rPr>
              <a:t>   Materiais compostos: Metal-Carbono (alta condutividade e lubrificação sólida);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2000" dirty="0">
                <a:latin typeface="Arial" charset="0"/>
              </a:rPr>
              <a:t>   Metal duro  (ferramentas);  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2000" dirty="0">
                <a:latin typeface="Arial" charset="0"/>
              </a:rPr>
              <a:t>   Mancais autolubrificantes (buchas);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2000" dirty="0">
                <a:latin typeface="Arial" charset="0"/>
              </a:rPr>
              <a:t>   A partir da década de 1960, a Metalurgia do Pó começou a ser mais efetiva; 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2000" dirty="0">
                <a:latin typeface="Arial" charset="0"/>
              </a:rPr>
              <a:t>   A massa de </a:t>
            </a:r>
            <a:r>
              <a:rPr lang="it-IT" sz="2000" dirty="0" err="1">
                <a:latin typeface="Arial" charset="0"/>
              </a:rPr>
              <a:t>produtos</a:t>
            </a:r>
            <a:r>
              <a:rPr lang="it-IT" sz="2000" dirty="0">
                <a:latin typeface="Arial" charset="0"/>
              </a:rPr>
              <a:t> sinterizado em automóveis tem crescido; </a:t>
            </a: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Ø"/>
            </a:pPr>
            <a:r>
              <a:rPr lang="it-IT" sz="2000" dirty="0">
                <a:latin typeface="Arial" charset="0"/>
              </a:rPr>
              <a:t>   Desenvolvimento contínuo do processo : HIP, SPS.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A6A853-0114-42F3-AC1B-89A11264EFBC}" type="slidenum">
              <a:rPr lang="pt-BR" altLang="pt-BR" smtClean="0"/>
              <a:pPr>
                <a:defRPr/>
              </a:pPr>
              <a:t>9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17018018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5650</TotalTime>
  <Words>2661</Words>
  <Application>Microsoft Macintosh PowerPoint</Application>
  <PresentationFormat>Personalizar</PresentationFormat>
  <Paragraphs>450</Paragraphs>
  <Slides>83</Slides>
  <Notes>1</Notes>
  <HiddenSlides>0</HiddenSlides>
  <MMClips>3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83</vt:i4>
      </vt:variant>
    </vt:vector>
  </HeadingPairs>
  <TitlesOfParts>
    <vt:vector size="90" baseType="lpstr">
      <vt:lpstr>Arial</vt:lpstr>
      <vt:lpstr>Calibri</vt:lpstr>
      <vt:lpstr>Times New Roman</vt:lpstr>
      <vt:lpstr>Wingdings</vt:lpstr>
      <vt:lpstr>Tema do Office</vt:lpstr>
      <vt:lpstr>Personalizar design</vt:lpstr>
      <vt:lpstr>Immagine bitmap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Materiais para ferramentas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Rodrigo Lima Stoeterau</dc:creator>
  <cp:lastModifiedBy>Romulo Cruz</cp:lastModifiedBy>
  <cp:revision>336</cp:revision>
  <cp:lastPrinted>2011-03-15T18:20:15Z</cp:lastPrinted>
  <dcterms:created xsi:type="dcterms:W3CDTF">2009-07-29T15:34:51Z</dcterms:created>
  <dcterms:modified xsi:type="dcterms:W3CDTF">2020-04-11T19:55:05Z</dcterms:modified>
</cp:coreProperties>
</file>