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59" r:id="rId6"/>
    <p:sldId id="275" r:id="rId7"/>
    <p:sldId id="277" r:id="rId8"/>
    <p:sldId id="276" r:id="rId9"/>
    <p:sldId id="260" r:id="rId10"/>
    <p:sldId id="261" r:id="rId11"/>
    <p:sldId id="280" r:id="rId12"/>
    <p:sldId id="279" r:id="rId13"/>
    <p:sldId id="264" r:id="rId14"/>
    <p:sldId id="271" r:id="rId15"/>
    <p:sldId id="272" r:id="rId16"/>
    <p:sldId id="273" r:id="rId17"/>
    <p:sldId id="265" r:id="rId18"/>
    <p:sldId id="266" r:id="rId19"/>
    <p:sldId id="268" r:id="rId20"/>
    <p:sldId id="267" r:id="rId21"/>
    <p:sldId id="269" r:id="rId22"/>
    <p:sldId id="270" r:id="rId23"/>
    <p:sldId id="278" r:id="rId24"/>
    <p:sldId id="274" r:id="rId2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136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olon.prd\Files\P\Global\Users\N80090\Userdata\Desktop\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'Sumario-Graficos'!$D$28:$D$30</c:f>
              <c:strCache>
                <c:ptCount val="3"/>
                <c:pt idx="0">
                  <c:v>Vivo</c:v>
                </c:pt>
                <c:pt idx="1">
                  <c:v>Claro (BR)</c:v>
                </c:pt>
                <c:pt idx="2">
                  <c:v>Tim</c:v>
                </c:pt>
              </c:strCache>
            </c:strRef>
          </c:cat>
          <c:val>
            <c:numRef>
              <c:f>'Sumario-Graficos'!$AL$28:$AL$30</c:f>
              <c:numCache>
                <c:formatCode>#,##0</c:formatCode>
                <c:ptCount val="3"/>
                <c:pt idx="0">
                  <c:v>24.3098040078846</c:v>
                </c:pt>
                <c:pt idx="1">
                  <c:v>12.72378397511131</c:v>
                </c:pt>
                <c:pt idx="2">
                  <c:v>16.32970478275677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286408"/>
        <c:axId val="-2138789336"/>
      </c:barChart>
      <c:catAx>
        <c:axId val="-21192864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8789336"/>
        <c:crosses val="autoZero"/>
        <c:auto val="1"/>
        <c:lblAlgn val="ctr"/>
        <c:lblOffset val="100"/>
        <c:noMultiLvlLbl val="0"/>
      </c:catAx>
      <c:valAx>
        <c:axId val="-21387893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19286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B9A1CD8-9753-4FB7-BAA8-BEF598FBFDFF}" type="slidenum">
              <a:t>‹#›</a:t>
            </a:fld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67043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9F57FD5-A88B-4A1A-B2F0-8D54F9F757EA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E1E2CC-78BF-480C-AE88-FFAC55878AB7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35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F2444C-9D8C-4FA9-98D8-135D6F324A83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7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C880B7-9F58-453A-B7AA-86DA9A5E4ABE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83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D8CC5-812F-495F-B6CA-AB3A0D40460C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0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02D0F2-3368-419E-84D4-F26C81C5AEED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2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331B1C-79DC-4BBD-934E-646C482EE86D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92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831537-2914-4102-B200-5C27EBF83B56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9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B8DFDB-97AE-4556-AA81-3EE954A8B307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34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65883C-0AAA-48EE-B559-2BB32C2A7424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41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DAD739-5C02-4254-90B0-17A6FA31921B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17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12053E-207D-4989-A5CC-9DC7708A841C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125D4C-9B8B-4784-B919-D9B1C42B50DF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56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EBED5D-71E0-4907-ADBC-87E71CF601BF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1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B68FF7-49BD-44A8-9060-E95868397BD0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08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64FA2BD-3BB6-48F5-8EAF-217CD39C2F9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271ED7-C67D-4373-931F-2D285D6DDC84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72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EE559C-1FB0-4021-84F1-F86A7ABEDA5A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34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F66D17-88A8-4395-A078-B8EF8D0BECC9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4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695B03-67F0-49C9-9B07-A5C3A764D600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58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ED49F-CD54-4B4E-8F1E-6F888DA9E23F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10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DFB932-D128-490C-AADD-3586F7EC847C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33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D65558-2BC7-4493-BA44-0EADE73ED184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3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C7DC068-4888-4334-9526-D162A93AA90F}" type="datetime1">
              <a:rPr lang="pt-BR" smtClean="0"/>
              <a:pPr lvl="0"/>
              <a:t>07/12/15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554B17-BFB7-4205-9FAD-D482F1A3E854}" type="slidenum"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62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680"/>
            <a:ext cx="9143640" cy="228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0" y="0"/>
            <a:ext cx="9143640" cy="36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076B4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5799" y="1371599"/>
            <a:ext cx="7848360" cy="1926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Clique para editar o formato do texto do títuloClick to edit Master title style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spc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C7DC068-4888-4334-9526-D162A93AA90F}" type="datetime1">
              <a:rPr lang="pt-BR"/>
              <a:pPr lvl="0"/>
              <a:t>07/12/15</a:t>
            </a:fld>
            <a:endParaRPr lang="pt-BR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pt-B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spc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A2D0658-C8E7-4DE6-841F-CBC86CA7C1D6}" type="slidenum">
              <a:t>‹#›</a:t>
            </a:fld>
            <a:endParaRPr lang="pt-BR"/>
          </a:p>
        </p:txBody>
      </p:sp>
      <p:sp>
        <p:nvSpPr>
          <p:cNvPr id="8" name="Straight Connector 7"/>
          <p:cNvSpPr/>
          <p:nvPr/>
        </p:nvSpPr>
        <p:spPr>
          <a:xfrm>
            <a:off x="685799" y="3398400"/>
            <a:ext cx="7848361" cy="1439"/>
          </a:xfrm>
          <a:prstGeom prst="line">
            <a:avLst/>
          </a:prstGeom>
          <a:noFill/>
          <a:ln w="19080">
            <a:solidFill>
              <a:srgbClr val="2F5897"/>
            </a:solidFill>
            <a:prstDash val="solid"/>
          </a:ln>
        </p:spPr>
        <p:txBody>
          <a:bodyPr vert="horz" wrap="squar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Text Placeholder 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en-US" sz="5400" b="0" i="0" u="none" strike="noStrike" kern="1200" spc="0">
          <a:ln>
            <a:noFill/>
          </a:ln>
          <a:solidFill>
            <a:srgbClr val="2F5897"/>
          </a:solidFill>
          <a:latin typeface="Arial" pitchFamily="18"/>
          <a:ea typeface="Microsoft YaHei" pitchFamily="2"/>
          <a:cs typeface="Lucida San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2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680"/>
            <a:ext cx="9143640" cy="228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0" y="0"/>
            <a:ext cx="9143640" cy="365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076B4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Clique para editar o formato do texto do títuloClick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pt-BR"/>
              <a:t>Clique para editar o formato do texto da estrutura de tópicos</a:t>
            </a:r>
          </a:p>
          <a:p>
            <a:pPr lvl="1"/>
            <a:r>
              <a:rPr lang="pt-BR"/>
              <a:t>2.º Nível da estrutura de tópicos</a:t>
            </a:r>
          </a:p>
          <a:p>
            <a:pPr lvl="2"/>
            <a:r>
              <a:rPr lang="pt-BR"/>
              <a:t>3.º Nível da estrutura de tópicos</a:t>
            </a:r>
          </a:p>
          <a:p>
            <a:pPr lvl="3"/>
            <a:r>
              <a:rPr lang="pt-BR"/>
              <a:t>4.º Nível da estrutura de tópicos</a:t>
            </a:r>
          </a:p>
          <a:p>
            <a:pPr lvl="4"/>
            <a:r>
              <a:rPr lang="pt-BR"/>
              <a:t>5.º Nível da estrutura de tópicos</a:t>
            </a:r>
          </a:p>
          <a:p>
            <a:pPr lvl="5"/>
            <a:r>
              <a:rPr lang="pt-BR"/>
              <a:t>6.º Nível da estrutura de tópicos</a:t>
            </a:r>
          </a:p>
          <a:p>
            <a:pPr lvl="6"/>
            <a:r>
              <a:rPr lang="pt-BR"/>
              <a:t>7.º Nível da estrutura de tópicos</a:t>
            </a:r>
          </a:p>
          <a:p>
            <a:pPr lvl="7"/>
            <a:r>
              <a:rPr lang="pt-BR"/>
              <a:t>8.º Nível da estrutura de tópicos</a:t>
            </a:r>
          </a:p>
          <a:p>
            <a:pPr lvl="0"/>
            <a:r>
              <a:rPr lang="pt-BR"/>
              <a:t>9.º Nível da estrutura de tópicosClick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spc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64FA2BD-3BB6-48F5-8EAF-217CD39C2F9F}" type="datetime1">
              <a:rPr lang="pt-BR"/>
              <a:pPr lvl="0"/>
              <a:t>07/12/15</a:t>
            </a:fld>
            <a:endParaRPr lang="pt-BR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pt-B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spc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08E74BB-BF07-45EC-970D-E320A44DCCBE}" type="slidenum"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en-US" sz="4000" b="0" i="0" u="none" strike="noStrike" kern="1200" spc="0">
          <a:ln>
            <a:noFill/>
          </a:ln>
          <a:solidFill>
            <a:srgbClr val="2F5897"/>
          </a:solidFill>
          <a:latin typeface="Arial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1pPr>
      <a:lvl2pPr lvl="1">
        <a:buSzPct val="75000"/>
        <a:buFont typeface="StarSymbol"/>
        <a:buChar char="–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2pPr>
      <a:lvl3pPr lvl="2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3pPr>
      <a:lvl4pPr lvl="3">
        <a:buSzPct val="75000"/>
        <a:buFont typeface="StarSymbol"/>
        <a:buChar char="–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4pPr>
      <a:lvl5pPr lvl="4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5pPr>
      <a:lvl6pPr lvl="5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6pPr>
      <a:lvl7pPr lvl="6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7pPr>
      <a:lvl8pPr lvl="7">
        <a:buSzPct val="45000"/>
        <a:buFont typeface="StarSymbol"/>
        <a:buChar char="●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8pPr>
      <a:lvl9pPr marL="0" marR="0" lvl="0" indent="0" algn="l" rtl="0" hangingPunct="1">
        <a:spcBef>
          <a:spcPts val="479"/>
        </a:spcBef>
        <a:spcAft>
          <a:spcPts val="1417"/>
        </a:spcAft>
        <a:buClr>
          <a:srgbClr val="6076B4"/>
        </a:buClr>
        <a:buSzPct val="85000"/>
        <a:buFont typeface="Arial" pitchFamily="32"/>
        <a:buChar char="•"/>
        <a:tabLst/>
        <a:defRPr lang="pt-BR" sz="2400" b="0" i="0" u="none" strike="noStrike" spc="0">
          <a:solidFill>
            <a:srgbClr val="000000"/>
          </a:solidFill>
          <a:latin typeface="Arial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2503440"/>
            <a:ext cx="7848360" cy="79488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sz="4400"/>
              <a:t>Organização Industrial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685799" y="3431880"/>
            <a:ext cx="7848360" cy="1752119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pt-BR" sz="3600" b="1" dirty="0">
                <a:solidFill>
                  <a:srgbClr val="2F5897"/>
                </a:solidFill>
                <a:latin typeface="Arial" pitchFamily="18"/>
              </a:rPr>
              <a:t>Telecomunicações/Telefonia - Móvel</a:t>
            </a:r>
          </a:p>
          <a:p>
            <a:pPr marL="0" lvl="0" indent="0">
              <a:spcAft>
                <a:spcPts val="0"/>
              </a:spcAft>
              <a:buNone/>
            </a:pPr>
            <a:endParaRPr lang="pt-BR" sz="4000" dirty="0">
              <a:solidFill>
                <a:srgbClr val="2F5897"/>
              </a:solidFill>
              <a:latin typeface="Arial" pitchFamily="18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pt-BR" sz="3200" dirty="0" err="1">
                <a:solidFill>
                  <a:srgbClr val="2F5897"/>
                </a:solidFill>
                <a:latin typeface="Arial" pitchFamily="18"/>
              </a:rPr>
              <a:t>Luis</a:t>
            </a:r>
            <a:r>
              <a:rPr lang="pt-BR" sz="3200" dirty="0">
                <a:solidFill>
                  <a:srgbClr val="2F5897"/>
                </a:solidFill>
                <a:latin typeface="Arial" pitchFamily="18"/>
              </a:rPr>
              <a:t> Fernando Souza Pinho – </a:t>
            </a:r>
            <a:r>
              <a:rPr lang="pt-BR" sz="3200" i="1" dirty="0">
                <a:solidFill>
                  <a:srgbClr val="2F5897"/>
                </a:solidFill>
                <a:latin typeface="Arial" pitchFamily="18"/>
              </a:rPr>
              <a:t>7600583</a:t>
            </a:r>
          </a:p>
          <a:p>
            <a:pPr marL="0" indent="0">
              <a:spcAft>
                <a:spcPts val="0"/>
              </a:spcAft>
              <a:buNone/>
            </a:pPr>
            <a:r>
              <a:rPr lang="pt-BR" sz="3200" dirty="0">
                <a:solidFill>
                  <a:srgbClr val="2F5897"/>
                </a:solidFill>
                <a:latin typeface="Arial" pitchFamily="18"/>
              </a:rPr>
              <a:t>Victor </a:t>
            </a:r>
            <a:r>
              <a:rPr lang="pt-BR" sz="3200" dirty="0" err="1">
                <a:solidFill>
                  <a:srgbClr val="2F5897"/>
                </a:solidFill>
                <a:latin typeface="Arial" pitchFamily="18"/>
              </a:rPr>
              <a:t>Maimone</a:t>
            </a:r>
            <a:r>
              <a:rPr lang="pt-BR" sz="3200" dirty="0">
                <a:solidFill>
                  <a:srgbClr val="2F5897"/>
                </a:solidFill>
                <a:latin typeface="Arial" pitchFamily="18"/>
              </a:rPr>
              <a:t> </a:t>
            </a:r>
            <a:r>
              <a:rPr lang="pt-BR" sz="3200" dirty="0" smtClean="0">
                <a:solidFill>
                  <a:srgbClr val="2F5897"/>
                </a:solidFill>
                <a:latin typeface="Arial" pitchFamily="18"/>
              </a:rPr>
              <a:t>– </a:t>
            </a:r>
            <a:r>
              <a:rPr lang="en-US" sz="3200" i="1" dirty="0">
                <a:solidFill>
                  <a:srgbClr val="2F5897"/>
                </a:solidFill>
                <a:latin typeface="Arial" pitchFamily="18"/>
              </a:rPr>
              <a:t>5439422</a:t>
            </a:r>
            <a:endParaRPr lang="pt-BR" sz="3200" i="1" dirty="0">
              <a:solidFill>
                <a:srgbClr val="2F5897"/>
              </a:solidFill>
              <a:latin typeface="Arial" pitchFamily="18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2F5897"/>
                </a:solidFill>
                <a:latin typeface="Arial" pitchFamily="18"/>
              </a:rPr>
              <a:t>Yuri </a:t>
            </a:r>
            <a:r>
              <a:rPr lang="en-US" sz="3200" dirty="0" err="1" smtClean="0">
                <a:solidFill>
                  <a:srgbClr val="2F5897"/>
                </a:solidFill>
                <a:latin typeface="Arial" pitchFamily="18"/>
              </a:rPr>
              <a:t>Szymanskjy</a:t>
            </a:r>
            <a:r>
              <a:rPr lang="en-US" sz="3200" dirty="0" smtClean="0">
                <a:solidFill>
                  <a:srgbClr val="2F5897"/>
                </a:solidFill>
                <a:latin typeface="Arial" pitchFamily="18"/>
              </a:rPr>
              <a:t> </a:t>
            </a:r>
            <a:r>
              <a:rPr lang="pt-BR" sz="3200" dirty="0" smtClean="0">
                <a:solidFill>
                  <a:srgbClr val="2F5897"/>
                </a:solidFill>
                <a:latin typeface="Arial" pitchFamily="18"/>
              </a:rPr>
              <a:t>– </a:t>
            </a:r>
            <a:r>
              <a:rPr lang="en-US" sz="3200" i="1" dirty="0">
                <a:solidFill>
                  <a:srgbClr val="2F5897"/>
                </a:solidFill>
                <a:latin typeface="Arial" pitchFamily="18"/>
              </a:rPr>
              <a:t>8557698</a:t>
            </a:r>
            <a:endParaRPr lang="pt-BR" sz="3200" i="1" dirty="0">
              <a:solidFill>
                <a:srgbClr val="2F5897"/>
              </a:solidFill>
              <a:latin typeface="Arial" pitchFamily="1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29778" y="582087"/>
            <a:ext cx="1876778" cy="195551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mtClean="0"/>
              <a:t>9,5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730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Conduta</a:t>
            </a:r>
            <a:r>
              <a:rPr lang="en-US" b="1" dirty="0"/>
              <a:t> e Performance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30" y="1233488"/>
            <a:ext cx="248602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60" y="1233488"/>
            <a:ext cx="37433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61" y="3381375"/>
            <a:ext cx="37433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26030" y="5932967"/>
            <a:ext cx="6867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Sites das empresas. Valores mensais.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743222" y="373063"/>
            <a:ext cx="2864556" cy="2596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dava para fazer uma série histórica mais longa dos </a:t>
            </a:r>
            <a:r>
              <a:rPr lang="pt-BR" dirty="0" err="1" smtClean="0"/>
              <a:t>tiquetes</a:t>
            </a:r>
            <a:r>
              <a:rPr lang="pt-BR" dirty="0" smtClean="0"/>
              <a:t> médios???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03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Aplicação de Conceitos: Precificação e Discriminação por preços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400" dirty="0" smtClean="0"/>
              <a:t>Oferecendo o mesmo serviço (transmissão de dados e voz) em opções diferentes, as operadoras buscam fazer uma discriminação de segundo grau, “convidando” os consumidores dispostos a pagar mais a se revelarem e adotarem o plano pós-pago, pagando mais pelo mesmo serviço (!!!).</a:t>
            </a:r>
          </a:p>
          <a:p>
            <a:pPr algn="just"/>
            <a:r>
              <a:rPr lang="pt-BR" sz="1400" dirty="0" smtClean="0"/>
              <a:t>Interessante notar a pressão iniciada pela derrubada de preços feita pela Tim em agosto: até então os preços eram similares, sendo que em agosto ela derrubou o preço de seu GB médio. Meses depois todos os players seguiram esse movimento, dando sinais de uma eventual guerra de preços pelo consumidor final.</a:t>
            </a:r>
          </a:p>
          <a:p>
            <a:pPr algn="just"/>
            <a:r>
              <a:rPr lang="pt-BR" sz="1400" dirty="0" smtClean="0"/>
              <a:t>Não parece haver indícios de coalização, apesar da frequência de interações entre os players ser constante.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5432778" y="3886490"/>
            <a:ext cx="1876778" cy="195551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Bom!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6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1812" y="1210825"/>
            <a:ext cx="1131313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Receitas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999" y="1708141"/>
            <a:ext cx="4500001" cy="34545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Com base na performance das receitas, podemos ver que existem duas firmas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líderes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nesse mercado: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Vivo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e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Claro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. Além de outras de menor participação como </a:t>
            </a: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TIM e Oi. 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evolução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das receitas foi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gradual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e similar ao desenvolvimento da utilização de smartphones abrindo novos mercados como o de dados e de internet 3g, 4g.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 </a:t>
            </a:r>
            <a:r>
              <a:rPr lang="pt-BR" sz="1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Vivo</a:t>
            </a: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apresenta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estratégia diferente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de seus concorrentes. Visando atuar nas áreas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pós-pagas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onde frequentemente o ticket médio cobrado pelos serviços é maior. A vivo cobra um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ticket médio 26% 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acima do valor da sua concorrente o que aliado com o grande número de clientes faz com que ela tenha a maior parte das receitas da indústria. É importante notar que apesar do ticket médio mais alto a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</a:t>
            </a:r>
            <a:r>
              <a:rPr lang="pt-BR" sz="1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Vivo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é a que realiza a maior parte dos investimentos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e assim possui área de cobertura mais elevada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“fidelizando” 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seus </a:t>
            </a: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clientes.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dirty="0"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Fonte: Reports das Empresas. AMX se refere a America Movil, companhia mexicana. </a:t>
            </a:r>
            <a:r>
              <a:rPr lang="pt-BR" sz="1200" dirty="0" smtClean="0">
                <a:latin typeface="Arial" pitchFamily="18"/>
                <a:ea typeface="Microsoft YaHei" pitchFamily="2"/>
                <a:cs typeface="Lucida Sans" pitchFamily="2"/>
              </a:rPr>
              <a:t>Nem sempre há dados segmentados para a empresa brasileira Claro.</a:t>
            </a:r>
            <a:endParaRPr lang="pt-BR" sz="1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6" y="1795463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86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0703" y="1210825"/>
            <a:ext cx="2473539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Share Usuários Total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999" y="1708140"/>
            <a:ext cx="4308615" cy="115309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Desde 2010, quando a Tim ultrapassou a Claro pela vice-liderança, o mercado como um todo tem mantido razoavelmente constante. A análise, contudo, precisa ser feita de acordo com o produto: pré e pós pago.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dirty="0"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Fonte: Anatel</a:t>
            </a:r>
            <a:endParaRPr lang="pt-BR" sz="1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62" y="1708141"/>
            <a:ext cx="305752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5567" y="1210825"/>
            <a:ext cx="3003813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Share Usuários Pós-Pago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999" y="1708141"/>
            <a:ext cx="4500001" cy="1684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Vemos que é nesse segmento que a líder Vivo justifica sua posição. Com mais de 4 a cada 10 usuários de pós pago, a Vivo capitaliza o maior ticket médio do mercado, em cima da maior base de clientes. Não por acaso é líder em receitas. Além disso, a tendência é de crescimento em um mercado que está migrando para o consumo de dados, muito ligado ao produto pós pago. O posicionamento da Vivo é exemplar.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dirty="0"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Fonte: Anatel</a:t>
            </a:r>
            <a:endParaRPr lang="pt-BR" sz="1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5" y="1708141"/>
            <a:ext cx="305752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44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1153" y="1210825"/>
            <a:ext cx="2952646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Share Usuários Pré-Pago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0" y="1708141"/>
            <a:ext cx="4319248" cy="23923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Aqui entendemos porque a Tim assumiu a segunda colocação a partir de 2010: nitidamente focada em um consumidor de menor ticket médio, a empresa buscou ampliar sua participação nesse mercado, abocanhando mais de 1/3 dos usuários. Apesar do ticket médio menor, a empresa ganhou em termos de volume, compensando a receita total. Ao analisarmos as últimas ações de lançamento de produto e marketing, vemos que a empresa quer trazer o consumo de dados para esse segmento, se fortalecendo ainda mais. Mesmo com uma estratégia diferente da líder, a Tim também parece bem posicionada no mercado.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dirty="0">
              <a:latin typeface="Arial" pitchFamily="18"/>
              <a:ea typeface="Microsoft YaHei" pitchFamily="2"/>
              <a:cs typeface="Lucida Sans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Fonte: Anatel</a:t>
            </a:r>
            <a:endParaRPr lang="pt-BR" sz="1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43" y="1708141"/>
            <a:ext cx="305752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78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2370" y="1210825"/>
            <a:ext cx="1990202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Margem EBITDA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26" y="1795462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12200" y="1795462"/>
            <a:ext cx="4531800" cy="327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A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margem EBITDA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do setor é relativamente próxima, na média de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25%-35%,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ao contrário dos </a:t>
            </a:r>
            <a:r>
              <a:rPr lang="pt-BR" sz="12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niveis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 de receita, quem apresenta maior margem EBITDA é a claro. Isto está relacionado com sua gestão de custo mais eficiente permitindo uma melhora nas margens. 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Apesar das margens EBITDA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indicarem certa concentração de mercado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(média de 30%), há extrema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facilidade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do ponto do vista do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usuário,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em trocar de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prestadora,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o que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justifica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os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investimentos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constantes em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infraestrutura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como vemos com os mais de 21 bilhões de reais investidos em 2014, liderados pelos pouco menos de R$ 10 bilhões da líder Vivo. Portanto nesse segmento é extremamente necessário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novos investimentos</a:t>
            </a:r>
            <a:r>
              <a:rPr lang="pt-BR" sz="1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</a:t>
            </a:r>
            <a:r>
              <a:rPr lang="pt-BR" sz="1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garantindo assim novos clientes e a manutenção dos já ativos</a:t>
            </a:r>
            <a:r>
              <a:rPr lang="pt-BR" sz="1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b="1" dirty="0">
              <a:latin typeface="Arial" pitchFamily="18"/>
              <a:ea typeface="Microsoft YaHei" pitchFamily="2"/>
              <a:cs typeface="Times New Roman" pitchFamily="18"/>
            </a:endParaRPr>
          </a:p>
          <a:p>
            <a:pPr lvl="0" algn="just" hangingPunct="0"/>
            <a:r>
              <a:rPr lang="pt-BR" sz="1200" dirty="0">
                <a:latin typeface="Arial" pitchFamily="18"/>
                <a:ea typeface="Microsoft YaHei" pitchFamily="2"/>
                <a:cs typeface="Lucida Sans" pitchFamily="2"/>
              </a:rPr>
              <a:t>Fonte: Reports das Empresas. AMX se refere a America Movil, companhia mexicana. Nem sempre há dados segmentados para a empresa brasileira Claro.</a:t>
            </a:r>
            <a:endParaRPr lang="pt-BR" sz="1200" b="1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2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4356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0181" y="1210825"/>
            <a:ext cx="874576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Capex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1900" y="1761508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 investimentos nesse setor são de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extrema importância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Basicamente constam de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construções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e/ou aquisições de novas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torres de transmissão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de investimentos em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Conseguimos estabelecer uma forte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correlação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investimentos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desempenho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sendo que a empresa líder do setor foi a que mais apresentou gastos com novos investimentos. Ao construírem ou adquirirem novas linhas de transmissão, as empresas atingem uma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maior área de cobertura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possibilitando adquirir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novos clientes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Com isso conseguem atuar em áreas mais competitivas e assim ganhar mais posição de mercado.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Fonte: Reports das Empresas. AMX se refere a America Movil, companhia mexicana. Nem sempre há dados segmentados para a empresa brasileira Claro.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66" y="1761508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91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61052" y="1210825"/>
            <a:ext cx="2772852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Capex / Receita Líquida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34" y="1795463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1900" y="1761508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relação entre o Capex e a Receita Líquida segue padrão gráfico similar aos níveis absolutos de Capex. Vemos que a líder Vivo investe quase 30% de sua receita líquida, nível não adotado pela altamente endividada Oi. Não por acaso, é justamente este player que tem sido alvo de notícias acerca de sua venda.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itchFamily="18"/>
                <a:ea typeface="Microsoft YaHei" pitchFamily="2"/>
                <a:cs typeface="Lucida Sans" pitchFamily="2"/>
              </a:rPr>
              <a:t>Fonte: Reports das Empresas. AMX se refere a America Movil, companhia mexicana. Nem sempre há dados segmentados para a empresa brasileira Claro.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65044" y="2508428"/>
            <a:ext cx="2864556" cy="2596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Hist</a:t>
            </a:r>
            <a:r>
              <a:rPr lang="pt-BR" dirty="0" smtClean="0"/>
              <a:t>órico </a:t>
            </a:r>
            <a:r>
              <a:rPr lang="pt-BR" smtClean="0"/>
              <a:t>de </a:t>
            </a:r>
            <a:r>
              <a:rPr lang="pt-BR" smtClean="0"/>
              <a:t>indicadores </a:t>
            </a:r>
            <a:r>
              <a:rPr lang="pt-BR" dirty="0" smtClean="0"/>
              <a:t>de qualidade do </a:t>
            </a:r>
            <a:r>
              <a:rPr lang="pt-BR" dirty="0" err="1" smtClean="0"/>
              <a:t>servi</a:t>
            </a:r>
            <a:r>
              <a:rPr lang="pt-BR" dirty="0" err="1" smtClean="0"/>
              <a:t>çoi</a:t>
            </a:r>
            <a:r>
              <a:rPr lang="pt-BR" dirty="0" smtClean="0"/>
              <a:t> da ANATEL?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134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4470" y="1210825"/>
            <a:ext cx="1926018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Dívida / EBITDA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223" y="1697713"/>
            <a:ext cx="41679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 notar que os níveis de endividamento da Oi são estratosféricos e não constam do gráfico. Ademais, vemos um nível saudável de endividamento dos principais players do mercado que disponibilizam informações, com Vivo e Tim na casa dos 20% a 25%.  O indicador apresenta tendência de subida, acompanhado pela necessidade de aumento de Capex, como visto anteriormente.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itchFamily="18"/>
                <a:ea typeface="Microsoft YaHei" pitchFamily="2"/>
                <a:cs typeface="Lucida Sans" pitchFamily="2"/>
              </a:rPr>
              <a:t>Fonte: Reports das Empresas. AMX se refere a America Movil, companhia mexicana. Nem sempre há dados segmentados para a empresa brasileira Claro.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29" y="1795463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5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730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Introdução</a:t>
            </a:r>
            <a:endParaRPr lang="en-US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2725738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lnSpc>
                <a:spcPct val="110000"/>
              </a:lnSpc>
              <a:spcBef>
                <a:spcPts val="479"/>
              </a:spcBef>
              <a:buNone/>
            </a:pPr>
            <a:r>
              <a:rPr lang="pt-BR" sz="1400">
                <a:latin typeface="Arial" pitchFamily="18"/>
              </a:rPr>
              <a:t>Devemos pensar o mercado de telecomunicações como uma </a:t>
            </a:r>
            <a:r>
              <a:rPr lang="pt-BR" sz="1400" b="1">
                <a:latin typeface="Arial" pitchFamily="18"/>
              </a:rPr>
              <a:t>grande teia</a:t>
            </a:r>
            <a:r>
              <a:rPr lang="pt-BR" sz="1400">
                <a:latin typeface="Arial" pitchFamily="18"/>
              </a:rPr>
              <a:t>. O mercado é formado por uma complexa </a:t>
            </a:r>
            <a:r>
              <a:rPr lang="pt-BR" sz="1400" b="1">
                <a:latin typeface="Arial" pitchFamily="18"/>
              </a:rPr>
              <a:t>rede de conexões</a:t>
            </a:r>
            <a:r>
              <a:rPr lang="pt-BR" sz="1400">
                <a:latin typeface="Arial" pitchFamily="18"/>
              </a:rPr>
              <a:t> das mais variadas formas. Temos conexões para telefones, </a:t>
            </a:r>
            <a:r>
              <a:rPr lang="pt-BR" sz="1400" b="1">
                <a:latin typeface="Arial" pitchFamily="18"/>
              </a:rPr>
              <a:t>telefones móveis</a:t>
            </a:r>
            <a:r>
              <a:rPr lang="pt-BR" sz="1400">
                <a:latin typeface="Arial" pitchFamily="18"/>
              </a:rPr>
              <a:t>, </a:t>
            </a:r>
            <a:r>
              <a:rPr lang="pt-BR" sz="1400" b="1">
                <a:latin typeface="Arial" pitchFamily="18"/>
              </a:rPr>
              <a:t>internet</a:t>
            </a:r>
            <a:r>
              <a:rPr lang="pt-BR" sz="1400">
                <a:latin typeface="Arial" pitchFamily="18"/>
              </a:rPr>
              <a:t>, pacote de dados e outros. Esta grande rede nos permite </a:t>
            </a:r>
            <a:r>
              <a:rPr lang="pt-BR" sz="1400" b="1">
                <a:latin typeface="Arial" pitchFamily="18"/>
              </a:rPr>
              <a:t>conectar</a:t>
            </a:r>
            <a:r>
              <a:rPr lang="pt-BR" sz="1400">
                <a:latin typeface="Arial" pitchFamily="18"/>
              </a:rPr>
              <a:t> com pessoas, países e empresas em todos os lugares do mundo. Neste contexto, são as empresas que viabilizam esse </a:t>
            </a:r>
            <a:r>
              <a:rPr lang="pt-BR" sz="1400" b="1">
                <a:latin typeface="Arial" pitchFamily="18"/>
              </a:rPr>
              <a:t>fluxo de informação</a:t>
            </a:r>
            <a:r>
              <a:rPr lang="pt-BR" sz="1400">
                <a:latin typeface="Arial" pitchFamily="18"/>
              </a:rPr>
              <a:t> e é com essa mercadoria que originam seus lucros.</a:t>
            </a:r>
          </a:p>
          <a:p>
            <a:pPr marL="0" lvl="0" indent="0" algn="just">
              <a:lnSpc>
                <a:spcPct val="110000"/>
              </a:lnSpc>
              <a:spcBef>
                <a:spcPts val="479"/>
              </a:spcBef>
              <a:buNone/>
            </a:pPr>
            <a:r>
              <a:rPr lang="pt-BR" sz="1400">
                <a:latin typeface="Arial" pitchFamily="18"/>
              </a:rPr>
              <a:t>Dentro desse grande setor de “</a:t>
            </a:r>
            <a:r>
              <a:rPr lang="pt-BR" sz="1400" b="1">
                <a:latin typeface="Arial" pitchFamily="18"/>
              </a:rPr>
              <a:t>Telecom</a:t>
            </a:r>
            <a:r>
              <a:rPr lang="pt-BR" sz="1400">
                <a:latin typeface="Arial" pitchFamily="18"/>
              </a:rPr>
              <a:t>”, um setor que recentemente ganhou muita importância foi o de telefonia móvel. Com o advento dos smartphones, das redes de dados 3g e, mais recentemente, a 4g, o uso de celulares se intensificou muito, se tornando praticamente uma necessidade. Este trabalho se propõe a estudar este setor, qualificando a </a:t>
            </a:r>
            <a:r>
              <a:rPr lang="pt-BR" sz="1400" b="1">
                <a:latin typeface="Arial" pitchFamily="18"/>
              </a:rPr>
              <a:t>estrutura, conduta e performance </a:t>
            </a:r>
            <a:r>
              <a:rPr lang="pt-BR" sz="1400">
                <a:latin typeface="Arial" pitchFamily="18"/>
              </a:rPr>
              <a:t>das empresas e do setor.</a:t>
            </a:r>
          </a:p>
          <a:p>
            <a:pPr marL="0" lvl="0" indent="0" algn="just">
              <a:lnSpc>
                <a:spcPct val="110000"/>
              </a:lnSpc>
              <a:spcBef>
                <a:spcPts val="479"/>
              </a:spcBef>
              <a:buNone/>
            </a:pPr>
            <a:r>
              <a:rPr lang="pt-BR" sz="1400">
                <a:latin typeface="Arial" pitchFamily="18"/>
              </a:rPr>
              <a:t>Basicamente, analisaremos as principais empresas do segmento : </a:t>
            </a:r>
            <a:r>
              <a:rPr lang="pt-BR" sz="1400" b="1">
                <a:latin typeface="Arial" pitchFamily="18"/>
              </a:rPr>
              <a:t>Vivo</a:t>
            </a:r>
            <a:r>
              <a:rPr lang="pt-BR" sz="1400">
                <a:latin typeface="Arial" pitchFamily="18"/>
              </a:rPr>
              <a:t>, </a:t>
            </a:r>
            <a:r>
              <a:rPr lang="pt-BR" sz="1400" b="1">
                <a:latin typeface="Arial" pitchFamily="18"/>
              </a:rPr>
              <a:t>Claro(BR)</a:t>
            </a:r>
            <a:r>
              <a:rPr lang="pt-BR" sz="1400">
                <a:latin typeface="Arial" pitchFamily="18"/>
              </a:rPr>
              <a:t>, </a:t>
            </a:r>
            <a:r>
              <a:rPr lang="pt-BR" sz="1400" b="1">
                <a:latin typeface="Arial" pitchFamily="18"/>
              </a:rPr>
              <a:t>Tim</a:t>
            </a:r>
            <a:r>
              <a:rPr lang="pt-BR" sz="1400">
                <a:latin typeface="Arial" pitchFamily="18"/>
              </a:rPr>
              <a:t>, </a:t>
            </a:r>
            <a:r>
              <a:rPr lang="pt-BR" sz="1400" b="1">
                <a:latin typeface="Arial" pitchFamily="18"/>
              </a:rPr>
              <a:t>OI</a:t>
            </a:r>
            <a:r>
              <a:rPr lang="pt-BR" sz="1400">
                <a:latin typeface="Arial" pitchFamily="18"/>
              </a:rPr>
              <a:t> e </a:t>
            </a:r>
            <a:r>
              <a:rPr lang="pt-BR" sz="1400" b="1">
                <a:latin typeface="Arial" pitchFamily="18"/>
              </a:rPr>
              <a:t>Nextel</a:t>
            </a:r>
            <a:r>
              <a:rPr lang="pt-BR" sz="1400">
                <a:latin typeface="Arial" pitchFamily="18"/>
              </a:rPr>
              <a:t> e como a organização desse mercado define as estratégias, necessidades e resultados operacionais.</a:t>
            </a:r>
          </a:p>
          <a:p>
            <a:pPr marL="0" lvl="0" indent="0">
              <a:lnSpc>
                <a:spcPct val="110000"/>
              </a:lnSpc>
              <a:spcBef>
                <a:spcPts val="479"/>
              </a:spcBef>
              <a:buNone/>
            </a:pPr>
            <a:endParaRPr lang="pt-BR" sz="1200">
              <a:latin typeface="Arial" pitchFamily="18"/>
            </a:endParaRPr>
          </a:p>
          <a:p>
            <a:pPr marL="0" lvl="0" indent="0">
              <a:lnSpc>
                <a:spcPct val="110000"/>
              </a:lnSpc>
              <a:spcBef>
                <a:spcPts val="479"/>
              </a:spcBef>
              <a:buNone/>
            </a:pPr>
            <a:endParaRPr lang="pt-BR" sz="1200">
              <a:latin typeface="Arial" pitchFamily="18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1080" y="5568840"/>
            <a:ext cx="2381039" cy="799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315200" y="5151240"/>
            <a:ext cx="1667519" cy="166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503679" y="5064120"/>
            <a:ext cx="1632960" cy="1754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802600" y="5000760"/>
            <a:ext cx="2404080" cy="1802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2704" y="1210825"/>
            <a:ext cx="2669555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Margem Lucro Líquido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223" y="1697713"/>
            <a:ext cx="416796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resultado de todos os indicadores visto acima pode ser sumarizado na margem de lucro líquido, onde vemos a líder Vivo exibindo eficiência operacional e não operacional. O cenário não poderia ser mais oposto para a Oi, a qual, apesar de apresentar bom desempenho operacional, apresenta péssima gesão não operacional, o que deteriora seu lucro líquido.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itchFamily="18"/>
                <a:ea typeface="Microsoft YaHei" pitchFamily="2"/>
                <a:cs typeface="Lucida Sans" pitchFamily="2"/>
              </a:rPr>
              <a:t>Fonte: Reports das Empresas. AMX se refere a America Movil, companhia mexicana. Nem sempre há dados segmentados para a empresa brasileira Claro.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5" y="1795463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7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/>
              <a:t>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0667" y="1210825"/>
            <a:ext cx="4733645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ROE (Lucro Líquido / Patrimônio Líquido)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223" y="1697713"/>
            <a:ext cx="41679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retorno nominal ao shareholder na casa dos 10% para a Vivo e a Tim não é um destaque, se comparado ao retorno do ativo livre de risco brasileiro (14% nominal) e, principalmente, se comparado ao seu peer internacional dona da Claro, a América Móvil, que apresenta quase o dobro de retorno.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Fonte: Reports das Empresas. AMX se refere a America Movil, companhia mexicana. Nem sempre há dados segmentados para a empresa brasileira Claro.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6" y="1754991"/>
            <a:ext cx="30575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8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 smtClean="0"/>
              <a:t>Aplicação de Conceitos: Restrição Vertical e Diferenciação de Produtos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400" b="1" dirty="0" smtClean="0"/>
              <a:t>Descrição do problema</a:t>
            </a:r>
            <a:r>
              <a:rPr lang="pt-BR" sz="1400" dirty="0" smtClean="0"/>
              <a:t>: As operadoras de telecom móvel atuam diretamente com seu consumidor final, mas somente o fazem por intermédio do aparelho, vendido por terceiros. Interessante notar, contudo, que com o advento do </a:t>
            </a:r>
            <a:r>
              <a:rPr lang="pt-BR" sz="1400" i="1" dirty="0" smtClean="0"/>
              <a:t>smartphone</a:t>
            </a:r>
            <a:r>
              <a:rPr lang="pt-BR" sz="1400" dirty="0" smtClean="0"/>
              <a:t> os fabricantes de aparelhos que antes somente atingiam o consumidor final via operador de telecom, passaram a vendê-lo em lojas próprias também. É uma situação na qual a operadora atua como retailer, sendo que o manufacturer também pode vender em loja própria. Não é por acaso que as companhias não auferem nenhuma margem na venda de aparelhos e algumas, como a Nextel, especificam em seus resultados os </a:t>
            </a:r>
            <a:r>
              <a:rPr lang="pt-BR" sz="1400" i="1" dirty="0" smtClean="0"/>
              <a:t>gastos com subsídios para aparelhos</a:t>
            </a:r>
            <a:r>
              <a:rPr lang="pt-BR" sz="1400" dirty="0" smtClean="0"/>
              <a:t>. Não só não há dupla marginalização como também o preço final pode ser menor que o preço do atacado (algo semelhante ao “custo negativo” de colocar um produto em uma gôndola de supermercado). Por fim, atuando como mais um fator de pressão sobre o downstream que, a princípio, não obtem nenhum lucro com a venda de aparelhos, há o posicionamento de marcas como Apple e Samsung as quais, por conseguirem impactar as preferências do consumidor final, podem se valer de preços de monopólio, encarecendo o produto final que a operadora vende (aparelho + serviço).</a:t>
            </a:r>
          </a:p>
          <a:p>
            <a:pPr algn="just"/>
            <a:r>
              <a:rPr lang="pt-BR" sz="1400" b="1" dirty="0" smtClean="0"/>
              <a:t>Consequências</a:t>
            </a:r>
            <a:r>
              <a:rPr lang="pt-BR" sz="1400" dirty="0" smtClean="0"/>
              <a:t>: Sob o prisma da Restrição Vertical e Diferenciação de Produtos, portanto, as operadoras de telecom são o downstream na venda de produtos que possuem monopólio no upstream graças a diferenciação. O resultado, quando não é negativo (subsídios para o consumidor final), é nulo para as operadoras. Não por acaso não há incentivo para o esforço de vendas por parte das operadoras e não é incomum encontrar agentes das companhias de aparelhos nas lojas das operadoras para sanar dúvidas sobre seus produtos e impulsionar suas vendas. O esforço de venda do aparelho fica sob responsabilidade do upstream.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5432778" y="3886490"/>
            <a:ext cx="1876778" cy="195551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Bom!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55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984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 smtClean="0"/>
              <a:t>Conclusão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11521" y="1210825"/>
            <a:ext cx="2271946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Futuro do Mercado</a:t>
            </a:r>
            <a:endParaRPr lang="pt-BR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285" y="1697713"/>
            <a:ext cx="86549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mercado de telecom móvel é um mercado bastante consolidado, com severas barreiras de entrada e players estabelecidos. 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Há um líder nítido, a Vivo, que com base nas tendências de consumo, posicionamento de estratégia e indicadores financeiros e operacionais, possui a melhor perspectiva para continuar a ser a líder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Podemos ver alguma consolidação no mercado, como temos visto com as notícias recentes sobre a fusão da Tim e da Oi, mas isso deve piorar os indicadores da Tim, em virtude da precariedade dos números da Oi. Além disso, o regulador (Anatel) já se posicionou contrariamente, o que pode impor desafios ainda maior à operação. A Claro, do mexicano Slim e sua América Móvil, apesar da expressiva presença no Brasil, é claramente uma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follower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ou seja, apenas copia as melhores práticas de seus adversários – após o sucesso comprovado. Não deve sair do mercado, mas deve continuar a ser um coadjuvante. Não há ameaças nítidas de substitutos ou inovações tecnológicas que coloquem em risco o futuro do mercado como um todo, ainda mais quando vemos o esforço das empresas para se adpatar à crescente demanda por dados (ao invés de voz), que deve ser o grande 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do mercado nos próximos anos.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32778" y="3886490"/>
            <a:ext cx="1876778" cy="195551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Bom!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12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ecnologia e Funcionamen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63538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Tecnologia</a:t>
            </a:r>
            <a:r>
              <a:rPr lang="en-US" b="1" dirty="0"/>
              <a:t> e </a:t>
            </a:r>
            <a:r>
              <a:rPr lang="en-US" b="1" dirty="0" err="1"/>
              <a:t>Funcionamento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531938"/>
            <a:ext cx="8229600" cy="3362325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Bef>
                <a:spcPts val="479"/>
              </a:spcBef>
              <a:buNone/>
            </a:pPr>
            <a:r>
              <a:rPr lang="pt-BR" sz="1400">
                <a:latin typeface="Arial" pitchFamily="18"/>
              </a:rPr>
              <a:t>De maneira geral, o funcionamento da tecnologia tem como principal pilar as </a:t>
            </a:r>
            <a:r>
              <a:rPr lang="pt-BR" sz="1400" b="1">
                <a:latin typeface="Arial" pitchFamily="18"/>
              </a:rPr>
              <a:t>torres de transmissão</a:t>
            </a:r>
            <a:r>
              <a:rPr lang="pt-BR" sz="1400">
                <a:latin typeface="Arial" pitchFamily="18"/>
              </a:rPr>
              <a:t>. Essas torres são responsáveis pela </a:t>
            </a:r>
            <a:r>
              <a:rPr lang="pt-BR" sz="1400" b="1">
                <a:latin typeface="Arial" pitchFamily="18"/>
              </a:rPr>
              <a:t>conexão</a:t>
            </a:r>
            <a:r>
              <a:rPr lang="pt-BR" sz="1400">
                <a:latin typeface="Arial" pitchFamily="18"/>
              </a:rPr>
              <a:t> das informações e conectam aqueles que desejam ligar e aqueles que receberão a ligação. As informações flutuam pelas chamadas </a:t>
            </a:r>
            <a:r>
              <a:rPr lang="pt-BR" sz="1400" b="1">
                <a:latin typeface="Arial" pitchFamily="18"/>
              </a:rPr>
              <a:t>faixas de transmissão</a:t>
            </a:r>
            <a:r>
              <a:rPr lang="pt-BR" sz="1400">
                <a:latin typeface="Arial" pitchFamily="18"/>
              </a:rPr>
              <a:t>, que são frequências de ondas emitidas pelas torres. De uma maneira geral quanto mais baixa a frequência de transmissão mais longe será o alcance porém a qualidade será afetada. Existe uma </a:t>
            </a:r>
            <a:r>
              <a:rPr lang="pt-BR" sz="1400" b="1">
                <a:latin typeface="Arial" pitchFamily="18"/>
              </a:rPr>
              <a:t>frequência</a:t>
            </a:r>
            <a:r>
              <a:rPr lang="pt-BR" sz="1400">
                <a:latin typeface="Arial" pitchFamily="18"/>
              </a:rPr>
              <a:t> onde a relação </a:t>
            </a:r>
            <a:r>
              <a:rPr lang="pt-BR" sz="1400" b="1">
                <a:latin typeface="Arial" pitchFamily="18"/>
              </a:rPr>
              <a:t>ótima</a:t>
            </a:r>
            <a:r>
              <a:rPr lang="pt-BR" sz="1400">
                <a:latin typeface="Arial" pitchFamily="18"/>
              </a:rPr>
              <a:t> entre qualidade/alcance é atingida que é a frequência de </a:t>
            </a:r>
            <a:r>
              <a:rPr lang="pt-BR" sz="1400" b="1">
                <a:latin typeface="Arial" pitchFamily="18"/>
              </a:rPr>
              <a:t>700Mhz</a:t>
            </a:r>
            <a:r>
              <a:rPr lang="pt-BR" sz="1400">
                <a:latin typeface="Arial" pitchFamily="18"/>
              </a:rPr>
              <a:t>. Atualmente esta frequência é utilizada para a rede </a:t>
            </a:r>
            <a:r>
              <a:rPr lang="pt-BR" sz="1400" b="1">
                <a:latin typeface="Arial" pitchFamily="18"/>
              </a:rPr>
              <a:t>4g</a:t>
            </a:r>
            <a:r>
              <a:rPr lang="pt-BR" sz="1400">
                <a:latin typeface="Arial" pitchFamily="18"/>
              </a:rPr>
              <a:t> nos EUA. Com isso, as operadoras de telefonia utilizam dessa tecnologia e fornecem seus planos que atualmente são dividos em </a:t>
            </a:r>
            <a:r>
              <a:rPr lang="pt-BR" sz="1400" b="1">
                <a:latin typeface="Arial" pitchFamily="18"/>
              </a:rPr>
              <a:t>pré-pagos</a:t>
            </a:r>
            <a:r>
              <a:rPr lang="pt-BR" sz="1400">
                <a:latin typeface="Arial" pitchFamily="18"/>
              </a:rPr>
              <a:t>; </a:t>
            </a:r>
            <a:r>
              <a:rPr lang="pt-BR" sz="1400" b="1">
                <a:latin typeface="Arial" pitchFamily="18"/>
              </a:rPr>
              <a:t>pós-pagos</a:t>
            </a:r>
            <a:r>
              <a:rPr lang="pt-BR" sz="1400">
                <a:latin typeface="Arial" pitchFamily="18"/>
              </a:rPr>
              <a:t> e os chamados </a:t>
            </a:r>
            <a:r>
              <a:rPr lang="pt-BR" sz="1400" b="1">
                <a:latin typeface="Arial" pitchFamily="18"/>
              </a:rPr>
              <a:t>pré/pós</a:t>
            </a:r>
            <a:r>
              <a:rPr lang="pt-BR" sz="1400">
                <a:latin typeface="Arial" pitchFamily="18"/>
              </a:rPr>
              <a:t> ou linhas controle.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3710160"/>
            <a:ext cx="9143640" cy="2207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strutur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36671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Estruturas</a:t>
            </a:r>
            <a:endParaRPr lang="en-US" b="1" dirty="0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355725"/>
            <a:ext cx="3932238" cy="639763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479"/>
              </a:spcBef>
              <a:buClr>
                <a:srgbClr val="6076B4"/>
              </a:buClr>
              <a:buSzPct val="85000"/>
              <a:buFont typeface="Arial" pitchFamily="32"/>
              <a:buChar char="•"/>
            </a:pPr>
            <a:r>
              <a:rPr lang="en-US">
                <a:latin typeface="Arial" pitchFamily="18"/>
              </a:rPr>
              <a:t>Receitas</a:t>
            </a:r>
          </a:p>
        </p:txBody>
      </p:sp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0" y="1887538"/>
            <a:ext cx="3932238" cy="3951287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Bef>
                <a:spcPts val="479"/>
              </a:spcBef>
              <a:buNone/>
            </a:pPr>
            <a:r>
              <a:rPr lang="pt-BR" sz="1400">
                <a:latin typeface="Arial" pitchFamily="18"/>
              </a:rPr>
              <a:t>O </a:t>
            </a:r>
            <a:r>
              <a:rPr lang="pt-BR" sz="1400" b="1">
                <a:latin typeface="Arial" pitchFamily="18"/>
              </a:rPr>
              <a:t>mercado</a:t>
            </a:r>
            <a:r>
              <a:rPr lang="pt-BR" sz="1400">
                <a:latin typeface="Arial" pitchFamily="18"/>
              </a:rPr>
              <a:t> consumidor é </a:t>
            </a:r>
            <a:r>
              <a:rPr lang="pt-BR" sz="1400" b="1">
                <a:latin typeface="Arial" pitchFamily="18"/>
              </a:rPr>
              <a:t>amplo</a:t>
            </a:r>
            <a:r>
              <a:rPr lang="pt-BR" sz="1400">
                <a:latin typeface="Arial" pitchFamily="18"/>
              </a:rPr>
              <a:t>, abrangendo diversos segmentos: Pessoa física, empresas, pequenas redes comerciais. Basicamente todos aqueles que necessitam de uma linha telefônica seja fixa ou móvel. Com isso, o mercado é </a:t>
            </a:r>
            <a:r>
              <a:rPr lang="pt-BR" sz="1400" b="1">
                <a:latin typeface="Arial" pitchFamily="18"/>
              </a:rPr>
              <a:t>pulverizado</a:t>
            </a:r>
            <a:r>
              <a:rPr lang="pt-BR" sz="1400">
                <a:latin typeface="Arial" pitchFamily="18"/>
              </a:rPr>
              <a:t> e o </a:t>
            </a:r>
            <a:r>
              <a:rPr lang="pt-BR" sz="1400" b="1">
                <a:latin typeface="Arial" pitchFamily="18"/>
              </a:rPr>
              <a:t>ticket médio </a:t>
            </a:r>
            <a:r>
              <a:rPr lang="pt-BR" sz="1400">
                <a:latin typeface="Arial" pitchFamily="18"/>
              </a:rPr>
              <a:t>por cliente tende a ser </a:t>
            </a:r>
            <a:r>
              <a:rPr lang="pt-BR" sz="1400" b="1">
                <a:latin typeface="Arial" pitchFamily="18"/>
              </a:rPr>
              <a:t>baixo</a:t>
            </a:r>
            <a:r>
              <a:rPr lang="pt-BR" sz="1400">
                <a:latin typeface="Arial" pitchFamily="18"/>
              </a:rPr>
              <a:t> (Poucos indivíduos estão dispostos a pagar quantias muito altas por linhas telefônicas) o que força as operadoras a buscarem um portfolio como </a:t>
            </a:r>
            <a:r>
              <a:rPr lang="pt-BR" sz="1400" b="1">
                <a:latin typeface="Arial" pitchFamily="18"/>
              </a:rPr>
              <a:t>elevadíssimo número de clientes.</a:t>
            </a:r>
          </a:p>
          <a:p>
            <a:pPr marL="0" lvl="0" indent="0" algn="ctr">
              <a:spcBef>
                <a:spcPts val="479"/>
              </a:spcBef>
              <a:buNone/>
            </a:pPr>
            <a:r>
              <a:rPr lang="pt-BR" sz="1400" b="1">
                <a:latin typeface="Arial" pitchFamily="18"/>
              </a:rPr>
              <a:t>Ticket Médio</a:t>
            </a:r>
          </a:p>
        </p:txBody>
      </p:sp>
      <p:sp>
        <p:nvSpPr>
          <p:cNvPr id="5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5211763" y="1355725"/>
            <a:ext cx="3932237" cy="639763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479"/>
              </a:spcBef>
              <a:buClr>
                <a:srgbClr val="6076B4"/>
              </a:buClr>
              <a:buSzPct val="85000"/>
              <a:buFont typeface="Arial" pitchFamily="32"/>
              <a:buChar char="•"/>
            </a:pPr>
            <a:r>
              <a:rPr lang="en-US">
                <a:latin typeface="Arial" pitchFamily="18"/>
              </a:rPr>
              <a:t>Custos</a:t>
            </a:r>
          </a:p>
        </p:txBody>
      </p:sp>
      <p:sp>
        <p:nvSpPr>
          <p:cNvPr id="6" name="Content Placeholder 7"/>
          <p:cNvSpPr txBox="1">
            <a:spLocks noGrp="1"/>
          </p:cNvSpPr>
          <p:nvPr>
            <p:ph type="body" idx="4294967295"/>
          </p:nvPr>
        </p:nvSpPr>
        <p:spPr>
          <a:xfrm>
            <a:off x="5211763" y="1887538"/>
            <a:ext cx="3932237" cy="3951287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Bef>
                <a:spcPts val="479"/>
              </a:spcBef>
              <a:buNone/>
            </a:pPr>
            <a:r>
              <a:rPr lang="pt-BR" sz="1400" dirty="0">
                <a:latin typeface="Arial" pitchFamily="18"/>
              </a:rPr>
              <a:t>Os </a:t>
            </a:r>
            <a:r>
              <a:rPr lang="pt-BR" sz="1400" b="1" dirty="0">
                <a:latin typeface="Arial" pitchFamily="18"/>
              </a:rPr>
              <a:t>custos</a:t>
            </a:r>
            <a:r>
              <a:rPr lang="pt-BR" sz="1400" dirty="0">
                <a:latin typeface="Arial" pitchFamily="18"/>
              </a:rPr>
              <a:t> associados com as empresas de “Telecom” se resumem basicamente a </a:t>
            </a:r>
            <a:r>
              <a:rPr lang="pt-BR" sz="1400" b="1" dirty="0">
                <a:latin typeface="Arial" pitchFamily="18"/>
              </a:rPr>
              <a:t>despesas de operação </a:t>
            </a:r>
            <a:r>
              <a:rPr lang="pt-BR" sz="1400" dirty="0">
                <a:latin typeface="Arial" pitchFamily="18"/>
              </a:rPr>
              <a:t>(Fornecer de maneira eficiente o produto) ; de </a:t>
            </a:r>
            <a:r>
              <a:rPr lang="pt-BR" sz="1400" b="1" dirty="0">
                <a:latin typeface="Arial" pitchFamily="18"/>
              </a:rPr>
              <a:t>construção</a:t>
            </a:r>
            <a:r>
              <a:rPr lang="pt-BR" sz="1400" dirty="0">
                <a:latin typeface="Arial" pitchFamily="18"/>
              </a:rPr>
              <a:t> e </a:t>
            </a:r>
            <a:r>
              <a:rPr lang="pt-BR" sz="1400" b="1" dirty="0">
                <a:latin typeface="Arial" pitchFamily="18"/>
              </a:rPr>
              <a:t>manutenção</a:t>
            </a:r>
            <a:r>
              <a:rPr lang="pt-BR" sz="1400" dirty="0">
                <a:latin typeface="Arial" pitchFamily="18"/>
              </a:rPr>
              <a:t> de </a:t>
            </a:r>
            <a:r>
              <a:rPr lang="pt-BR" sz="1400" b="1" dirty="0">
                <a:latin typeface="Arial" pitchFamily="18"/>
              </a:rPr>
              <a:t>torres de transmissão</a:t>
            </a:r>
            <a:r>
              <a:rPr lang="pt-BR" sz="1400" dirty="0">
                <a:latin typeface="Arial" pitchFamily="18"/>
              </a:rPr>
              <a:t> e centros de informação. Em sua maioria são largos </a:t>
            </a:r>
            <a:r>
              <a:rPr lang="pt-BR" sz="1400" b="1" dirty="0">
                <a:latin typeface="Arial" pitchFamily="18"/>
              </a:rPr>
              <a:t>custos fixos</a:t>
            </a:r>
            <a:r>
              <a:rPr lang="pt-BR" sz="1400" dirty="0">
                <a:latin typeface="Arial" pitchFamily="18"/>
              </a:rPr>
              <a:t> que serão financiados  com dívidas de </a:t>
            </a:r>
            <a:r>
              <a:rPr lang="pt-BR" sz="1400" b="1" dirty="0">
                <a:latin typeface="Arial" pitchFamily="18"/>
              </a:rPr>
              <a:t>longo prazo</a:t>
            </a:r>
            <a:r>
              <a:rPr lang="pt-BR" sz="1400" dirty="0">
                <a:solidFill>
                  <a:srgbClr val="0000FF"/>
                </a:solidFill>
                <a:latin typeface="Arial" pitchFamily="18"/>
              </a:rPr>
              <a:t>. Neste mercado a estrutura de custos é muito importante, basicamente ela justifica a </a:t>
            </a:r>
            <a:r>
              <a:rPr lang="pt-BR" sz="1400" b="1" dirty="0">
                <a:solidFill>
                  <a:srgbClr val="0000FF"/>
                </a:solidFill>
                <a:latin typeface="Arial" pitchFamily="18"/>
              </a:rPr>
              <a:t>concentração do setor</a:t>
            </a:r>
            <a:r>
              <a:rPr lang="pt-BR" sz="1400" dirty="0">
                <a:solidFill>
                  <a:srgbClr val="0000FF"/>
                </a:solidFill>
                <a:latin typeface="Arial" pitchFamily="18"/>
              </a:rPr>
              <a:t> nas mãos de poucas empresas, de acordo com a Anatel, existem atualmente 4921 empresas licenciadas para operarem serviços de telecomunicações porém </a:t>
            </a:r>
            <a:r>
              <a:rPr lang="pt-BR" sz="1400" b="1" dirty="0">
                <a:solidFill>
                  <a:srgbClr val="0000FF"/>
                </a:solidFill>
                <a:latin typeface="Arial" pitchFamily="18"/>
              </a:rPr>
              <a:t>apenas 4</a:t>
            </a:r>
            <a:r>
              <a:rPr lang="pt-BR" sz="1400" dirty="0">
                <a:solidFill>
                  <a:srgbClr val="0000FF"/>
                </a:solidFill>
                <a:latin typeface="Arial" pitchFamily="18"/>
              </a:rPr>
              <a:t> (Vivo, Oi, Claro, Tim) </a:t>
            </a:r>
            <a:r>
              <a:rPr lang="pt-BR" sz="1400" b="1" dirty="0">
                <a:solidFill>
                  <a:srgbClr val="0000FF"/>
                </a:solidFill>
                <a:latin typeface="Arial" pitchFamily="18"/>
              </a:rPr>
              <a:t>concentram</a:t>
            </a:r>
            <a:r>
              <a:rPr lang="pt-BR" sz="1400" dirty="0">
                <a:solidFill>
                  <a:srgbClr val="0000FF"/>
                </a:solidFill>
                <a:latin typeface="Arial" pitchFamily="18"/>
              </a:rPr>
              <a:t> aproximadamente </a:t>
            </a:r>
            <a:r>
              <a:rPr lang="pt-BR" sz="1400" b="1" dirty="0">
                <a:solidFill>
                  <a:srgbClr val="0000FF"/>
                </a:solidFill>
                <a:latin typeface="Arial" pitchFamily="18"/>
              </a:rPr>
              <a:t>89,31%</a:t>
            </a:r>
            <a:r>
              <a:rPr lang="pt-BR" sz="1400" dirty="0">
                <a:solidFill>
                  <a:srgbClr val="0000FF"/>
                </a:solidFill>
                <a:latin typeface="Arial" pitchFamily="18"/>
              </a:rPr>
              <a:t> dos acessos.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62396"/>
              </p:ext>
            </p:extLst>
          </p:nvPr>
        </p:nvGraphicFramePr>
        <p:xfrm>
          <a:off x="901926" y="4597400"/>
          <a:ext cx="2954414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/>
          <p:cNvSpPr/>
          <p:nvPr/>
        </p:nvSpPr>
        <p:spPr>
          <a:xfrm>
            <a:off x="1411111" y="1100667"/>
            <a:ext cx="2864556" cy="2596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Gráficos sem legendas e fontes! </a:t>
            </a:r>
            <a:r>
              <a:rPr lang="pt-BR" dirty="0" err="1" smtClean="0"/>
              <a:t>Tiquete</a:t>
            </a:r>
            <a:r>
              <a:rPr lang="pt-BR" dirty="0" smtClean="0"/>
              <a:t> médio mensal? </a:t>
            </a:r>
            <a:r>
              <a:rPr lang="pt-BR" dirty="0" err="1" smtClean="0"/>
              <a:t>R</a:t>
            </a:r>
            <a:r>
              <a:rPr lang="pt-BR" dirty="0" smtClean="0"/>
              <a:t>$? Ano de aferição? Fonte? Pedi isso na aula</a:t>
            </a:r>
            <a:endParaRPr lang="pt-BR" dirty="0"/>
          </a:p>
        </p:txBody>
      </p:sp>
      <p:sp>
        <p:nvSpPr>
          <p:cNvPr id="9" name="Oval 8"/>
          <p:cNvSpPr/>
          <p:nvPr/>
        </p:nvSpPr>
        <p:spPr>
          <a:xfrm>
            <a:off x="5528734" y="2960512"/>
            <a:ext cx="2864556" cy="259644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Comparar </a:t>
            </a:r>
            <a:r>
              <a:rPr lang="pt-BR" dirty="0" err="1" smtClean="0"/>
              <a:t>indices</a:t>
            </a:r>
            <a:r>
              <a:rPr lang="pt-BR" dirty="0" smtClean="0"/>
              <a:t> de penetra</a:t>
            </a:r>
            <a:r>
              <a:rPr lang="pt-BR" dirty="0" smtClean="0"/>
              <a:t>ção no Brasil com outros países da AL e desenvolvidos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36671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Estruturas</a:t>
            </a:r>
            <a:endParaRPr lang="en-US" b="1" dirty="0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355725"/>
            <a:ext cx="3932238" cy="639763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479"/>
              </a:spcBef>
              <a:buClr>
                <a:srgbClr val="6076B4"/>
              </a:buClr>
              <a:buSzPct val="85000"/>
              <a:buFont typeface="Arial" pitchFamily="32"/>
              <a:buChar char="•"/>
            </a:pPr>
            <a:r>
              <a:rPr lang="en-US" dirty="0" smtClean="0">
                <a:latin typeface="Arial" pitchFamily="18"/>
              </a:rPr>
              <a:t>Torres</a:t>
            </a:r>
            <a:endParaRPr lang="en-US" dirty="0">
              <a:latin typeface="Arial" pitchFamily="18"/>
            </a:endParaRPr>
          </a:p>
        </p:txBody>
      </p:sp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0" y="1887538"/>
            <a:ext cx="8761413" cy="3951287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Aft>
                <a:spcPts val="0"/>
              </a:spcAft>
              <a:buNone/>
            </a:pPr>
            <a:r>
              <a:rPr lang="pt-BR" sz="1400" dirty="0" smtClean="0">
                <a:latin typeface="Arial" pitchFamily="18"/>
              </a:rPr>
              <a:t>Uma </a:t>
            </a:r>
            <a:r>
              <a:rPr lang="pt-BR" sz="1400" dirty="0">
                <a:latin typeface="Arial" pitchFamily="18"/>
              </a:rPr>
              <a:t>torre é qualquer estrutura vertical que está em um pequeno pedaço de terra usado para </a:t>
            </a:r>
            <a:r>
              <a:rPr lang="pt-BR" sz="1400" dirty="0" smtClean="0">
                <a:latin typeface="Arial" pitchFamily="18"/>
              </a:rPr>
              <a:t>acomodar vários </a:t>
            </a:r>
            <a:r>
              <a:rPr lang="pt-BR" sz="1400" dirty="0">
                <a:latin typeface="Arial" pitchFamily="18"/>
              </a:rPr>
              <a:t>inquilinos. Os inquilinos (operadoras de telefonia móvel) </a:t>
            </a:r>
            <a:r>
              <a:rPr lang="pt-BR" sz="1400" dirty="0" smtClean="0">
                <a:latin typeface="Arial" pitchFamily="18"/>
              </a:rPr>
              <a:t>alugam </a:t>
            </a:r>
            <a:r>
              <a:rPr lang="pt-BR" sz="1400" dirty="0">
                <a:latin typeface="Arial" pitchFamily="18"/>
              </a:rPr>
              <a:t>o espaço vertical na torre </a:t>
            </a:r>
            <a:r>
              <a:rPr lang="pt-BR" sz="1400" dirty="0" smtClean="0">
                <a:latin typeface="Arial" pitchFamily="18"/>
              </a:rPr>
              <a:t>bem como a </a:t>
            </a:r>
            <a:r>
              <a:rPr lang="pt-BR" sz="1400" dirty="0">
                <a:latin typeface="Arial" pitchFamily="18"/>
              </a:rPr>
              <a:t>terra </a:t>
            </a:r>
            <a:r>
              <a:rPr lang="pt-BR" sz="1400" dirty="0" smtClean="0">
                <a:latin typeface="Arial" pitchFamily="18"/>
              </a:rPr>
              <a:t>abaixo para equipamento </a:t>
            </a:r>
            <a:r>
              <a:rPr lang="pt-BR" sz="1400" dirty="0">
                <a:latin typeface="Arial" pitchFamily="18"/>
              </a:rPr>
              <a:t>no solo. O </a:t>
            </a:r>
            <a:r>
              <a:rPr lang="pt-BR" sz="1400" dirty="0" smtClean="0">
                <a:latin typeface="Arial" pitchFamily="18"/>
              </a:rPr>
              <a:t>inquilino possui </a:t>
            </a:r>
            <a:r>
              <a:rPr lang="pt-BR" sz="1400" dirty="0">
                <a:latin typeface="Arial" pitchFamily="18"/>
              </a:rPr>
              <a:t>e opera o equipamento </a:t>
            </a:r>
            <a:r>
              <a:rPr lang="pt-BR" sz="1400" dirty="0" smtClean="0">
                <a:latin typeface="Arial" pitchFamily="18"/>
              </a:rPr>
              <a:t>na estrutura </a:t>
            </a:r>
            <a:r>
              <a:rPr lang="pt-BR" sz="1400" dirty="0">
                <a:latin typeface="Arial" pitchFamily="18"/>
              </a:rPr>
              <a:t>da torre, </a:t>
            </a:r>
            <a:r>
              <a:rPr lang="pt-BR" sz="1400" dirty="0" smtClean="0">
                <a:latin typeface="Arial" pitchFamily="18"/>
              </a:rPr>
              <a:t>o edifício no </a:t>
            </a:r>
            <a:r>
              <a:rPr lang="pt-BR" sz="1400" dirty="0">
                <a:latin typeface="Arial" pitchFamily="18"/>
              </a:rPr>
              <a:t>chão</a:t>
            </a:r>
            <a:r>
              <a:rPr lang="pt-BR" sz="1400" dirty="0" smtClean="0">
                <a:latin typeface="Arial" pitchFamily="18"/>
              </a:rPr>
              <a:t>, com equipamento e </a:t>
            </a:r>
            <a:r>
              <a:rPr lang="pt-BR" sz="1400" dirty="0">
                <a:latin typeface="Arial" pitchFamily="18"/>
              </a:rPr>
              <a:t>alimentação, fibra e cabo coaxial para ligar as peças</a:t>
            </a:r>
            <a:r>
              <a:rPr lang="pt-BR" sz="1400" dirty="0" smtClean="0">
                <a:latin typeface="Arial" pitchFamily="18"/>
              </a:rPr>
              <a:t>. A empresa de torres </a:t>
            </a:r>
            <a:r>
              <a:rPr lang="pt-BR" sz="1400" dirty="0">
                <a:latin typeface="Arial" pitchFamily="18"/>
              </a:rPr>
              <a:t>é responsável pela estrutura da torre, manutenção do </a:t>
            </a:r>
            <a:r>
              <a:rPr lang="pt-BR" sz="1400" dirty="0" smtClean="0">
                <a:latin typeface="Arial" pitchFamily="18"/>
              </a:rPr>
              <a:t>território, </a:t>
            </a:r>
            <a:r>
              <a:rPr lang="pt-BR" sz="1400" dirty="0">
                <a:latin typeface="Arial" pitchFamily="18"/>
              </a:rPr>
              <a:t>iluminação e acesso à torre, e, ocasionalmente, </a:t>
            </a:r>
            <a:r>
              <a:rPr lang="pt-BR" sz="1400" dirty="0" smtClean="0">
                <a:latin typeface="Arial" pitchFamily="18"/>
              </a:rPr>
              <a:t>vai se envolver em prestação </a:t>
            </a:r>
            <a:r>
              <a:rPr lang="pt-BR" sz="1400" dirty="0">
                <a:latin typeface="Arial" pitchFamily="18"/>
              </a:rPr>
              <a:t>de serviços de construção ou de geração de energia de backup no </a:t>
            </a:r>
            <a:r>
              <a:rPr lang="pt-BR" sz="1400" dirty="0" smtClean="0">
                <a:latin typeface="Arial" pitchFamily="18"/>
              </a:rPr>
              <a:t>local. Uma empresa de torre geralmente </a:t>
            </a:r>
            <a:r>
              <a:rPr lang="pt-BR" sz="1400" dirty="0">
                <a:latin typeface="Arial" pitchFamily="18"/>
              </a:rPr>
              <a:t>é proprietária ou arrendatária sob um contrato de longo </a:t>
            </a:r>
            <a:r>
              <a:rPr lang="pt-BR" sz="1400" dirty="0" smtClean="0">
                <a:latin typeface="Arial" pitchFamily="18"/>
              </a:rPr>
              <a:t>prazo. </a:t>
            </a:r>
            <a:r>
              <a:rPr lang="pt-BR" sz="1400" dirty="0">
                <a:latin typeface="Arial" pitchFamily="18"/>
              </a:rPr>
              <a:t>Por sua vez, as operadoras de telefonia móvel geralmente </a:t>
            </a:r>
            <a:r>
              <a:rPr lang="pt-BR" sz="1400" dirty="0" smtClean="0">
                <a:latin typeface="Arial" pitchFamily="18"/>
              </a:rPr>
              <a:t>assinam </a:t>
            </a:r>
            <a:r>
              <a:rPr lang="pt-BR" sz="1400" dirty="0">
                <a:latin typeface="Arial" pitchFamily="18"/>
              </a:rPr>
              <a:t>contratos de longo prazo </a:t>
            </a:r>
            <a:r>
              <a:rPr lang="pt-BR" sz="1400" dirty="0" smtClean="0">
                <a:latin typeface="Arial" pitchFamily="18"/>
              </a:rPr>
              <a:t>com as </a:t>
            </a:r>
            <a:r>
              <a:rPr lang="pt-BR" sz="1400" dirty="0">
                <a:latin typeface="Arial" pitchFamily="18"/>
              </a:rPr>
              <a:t>empresas </a:t>
            </a:r>
            <a:r>
              <a:rPr lang="pt-BR" sz="1400" dirty="0" smtClean="0">
                <a:latin typeface="Arial" pitchFamily="18"/>
              </a:rPr>
              <a:t>de torre</a:t>
            </a:r>
            <a:r>
              <a:rPr lang="pt-BR" sz="1400" dirty="0">
                <a:latin typeface="Arial" pitchFamily="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608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36671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Estruturas</a:t>
            </a:r>
            <a:endParaRPr lang="en-US" b="1" dirty="0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355725"/>
            <a:ext cx="5124450" cy="639763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479"/>
              </a:spcBef>
              <a:buClr>
                <a:srgbClr val="6076B4"/>
              </a:buClr>
              <a:buSzPct val="85000"/>
              <a:buFont typeface="Arial" pitchFamily="32"/>
              <a:buChar char="•"/>
            </a:pPr>
            <a:r>
              <a:rPr lang="en-US" dirty="0" smtClean="0">
                <a:latin typeface="Arial" pitchFamily="18"/>
              </a:rPr>
              <a:t>Torres – </a:t>
            </a:r>
            <a:r>
              <a:rPr lang="en-US" dirty="0" err="1" smtClean="0">
                <a:latin typeface="Arial" pitchFamily="18"/>
              </a:rPr>
              <a:t>Divisão</a:t>
            </a:r>
            <a:r>
              <a:rPr lang="en-US" dirty="0" smtClean="0">
                <a:latin typeface="Arial" pitchFamily="18"/>
              </a:rPr>
              <a:t> de </a:t>
            </a:r>
            <a:r>
              <a:rPr lang="en-US" dirty="0" err="1" smtClean="0">
                <a:latin typeface="Arial" pitchFamily="18"/>
              </a:rPr>
              <a:t>Propriedades</a:t>
            </a:r>
            <a:endParaRPr lang="en-US" dirty="0">
              <a:latin typeface="Arial" pitchFamily="1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3" y="1860366"/>
            <a:ext cx="52292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41581" y="1722474"/>
            <a:ext cx="31791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Uma empresa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torre (AMT) possui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estrutura da torre 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possui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 arrenda a terra sob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torre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Geralmente, a cerca 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iluminação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bem como a manutenção de jardins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são responsabilidades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empresa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torres.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inquilino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(empresa de telecom - TEN)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possui 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antena e um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pequeno edifício ou galpão contendo equipamento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estação. 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inquilino também é dono do cabo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coaxial.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American Tower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4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 idx="4294967295"/>
          </p:nvPr>
        </p:nvSpPr>
        <p:spPr>
          <a:xfrm>
            <a:off x="0" y="36671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Estruturas</a:t>
            </a:r>
            <a:endParaRPr lang="en-US" b="1" dirty="0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0" y="1355725"/>
            <a:ext cx="4922838" cy="639763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479"/>
              </a:spcBef>
              <a:buClr>
                <a:srgbClr val="6076B4"/>
              </a:buClr>
              <a:buSzPct val="85000"/>
              <a:buFont typeface="Arial" pitchFamily="32"/>
              <a:buChar char="•"/>
            </a:pPr>
            <a:r>
              <a:rPr lang="en-US" dirty="0" smtClean="0">
                <a:latin typeface="Arial" pitchFamily="18"/>
              </a:rPr>
              <a:t>Torres – Mercado </a:t>
            </a:r>
            <a:r>
              <a:rPr lang="en-US" dirty="0" err="1" smtClean="0">
                <a:latin typeface="Arial" pitchFamily="18"/>
              </a:rPr>
              <a:t>Brasileiro</a:t>
            </a:r>
            <a:endParaRPr lang="en-US" dirty="0">
              <a:latin typeface="Arial" pitchFamily="18"/>
            </a:endParaRPr>
          </a:p>
        </p:txBody>
      </p:sp>
      <p:sp>
        <p:nvSpPr>
          <p:cNvPr id="4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0" y="1887538"/>
            <a:ext cx="8761413" cy="3951287"/>
          </a:xfrm>
        </p:spPr>
        <p:txBody>
          <a:bodyPr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Aft>
                <a:spcPts val="0"/>
              </a:spcAft>
              <a:buNone/>
            </a:pPr>
            <a:r>
              <a:rPr lang="pt-BR" sz="1400" dirty="0">
                <a:latin typeface="Arial" pitchFamily="18"/>
              </a:rPr>
              <a:t>O Brasil se tornou um mercado </a:t>
            </a:r>
            <a:r>
              <a:rPr lang="pt-BR" sz="1400" dirty="0" smtClean="0">
                <a:latin typeface="Arial" pitchFamily="18"/>
              </a:rPr>
              <a:t>significativo de </a:t>
            </a:r>
            <a:r>
              <a:rPr lang="pt-BR" sz="1400" dirty="0">
                <a:latin typeface="Arial" pitchFamily="18"/>
              </a:rPr>
              <a:t>torre nos últimos </a:t>
            </a:r>
            <a:r>
              <a:rPr lang="pt-BR" sz="1400" dirty="0" smtClean="0">
                <a:latin typeface="Arial" pitchFamily="18"/>
              </a:rPr>
              <a:t>anos com </a:t>
            </a:r>
            <a:r>
              <a:rPr lang="pt-BR" sz="1400" dirty="0">
                <a:latin typeface="Arial" pitchFamily="18"/>
              </a:rPr>
              <a:t>portadores tais </a:t>
            </a:r>
            <a:r>
              <a:rPr lang="pt-BR" sz="1400" dirty="0" smtClean="0">
                <a:latin typeface="Arial" pitchFamily="18"/>
              </a:rPr>
              <a:t>como Vivo </a:t>
            </a:r>
            <a:r>
              <a:rPr lang="pt-BR" sz="1400" dirty="0">
                <a:latin typeface="Arial" pitchFamily="18"/>
              </a:rPr>
              <a:t>e Oi </a:t>
            </a:r>
            <a:r>
              <a:rPr lang="pt-BR" sz="1400" dirty="0" smtClean="0">
                <a:latin typeface="Arial" pitchFamily="18"/>
              </a:rPr>
              <a:t>alienando suas </a:t>
            </a:r>
            <a:r>
              <a:rPr lang="pt-BR" sz="1400" dirty="0">
                <a:latin typeface="Arial" pitchFamily="18"/>
              </a:rPr>
              <a:t>torres para </a:t>
            </a:r>
            <a:r>
              <a:rPr lang="pt-BR" sz="1400" dirty="0" smtClean="0">
                <a:latin typeface="Arial" pitchFamily="18"/>
              </a:rPr>
              <a:t>empresas de </a:t>
            </a:r>
            <a:r>
              <a:rPr lang="pt-BR" sz="1400" dirty="0">
                <a:latin typeface="Arial" pitchFamily="18"/>
              </a:rPr>
              <a:t>torre com sede nos EUA. Hoje, </a:t>
            </a:r>
            <a:r>
              <a:rPr lang="pt-BR" sz="1400" dirty="0" smtClean="0">
                <a:latin typeface="Arial" pitchFamily="18"/>
              </a:rPr>
              <a:t>o país de aproximadamente </a:t>
            </a:r>
            <a:r>
              <a:rPr lang="pt-BR" sz="1400" dirty="0">
                <a:latin typeface="Arial" pitchFamily="18"/>
              </a:rPr>
              <a:t>200 milhões de pessoas tem 276 milhões de acessos móveis, um aumento de 12% ao ano </a:t>
            </a:r>
            <a:r>
              <a:rPr lang="pt-BR" sz="1400" dirty="0" smtClean="0">
                <a:latin typeface="Arial" pitchFamily="18"/>
              </a:rPr>
              <a:t>nos </a:t>
            </a:r>
            <a:r>
              <a:rPr lang="pt-BR" sz="1400" dirty="0">
                <a:latin typeface="Arial" pitchFamily="18"/>
              </a:rPr>
              <a:t>últimos </a:t>
            </a:r>
            <a:r>
              <a:rPr lang="pt-BR" sz="1400" dirty="0" smtClean="0">
                <a:latin typeface="Arial" pitchFamily="18"/>
              </a:rPr>
              <a:t>anos. O </a:t>
            </a:r>
            <a:r>
              <a:rPr lang="pt-BR" sz="1400" dirty="0">
                <a:latin typeface="Arial" pitchFamily="18"/>
              </a:rPr>
              <a:t>Brasil está encerrando sua sobreposição </a:t>
            </a:r>
            <a:r>
              <a:rPr lang="pt-BR" sz="1400" dirty="0" smtClean="0">
                <a:latin typeface="Arial" pitchFamily="18"/>
              </a:rPr>
              <a:t>inicial de </a:t>
            </a:r>
            <a:r>
              <a:rPr lang="pt-BR" sz="1400" dirty="0">
                <a:latin typeface="Arial" pitchFamily="18"/>
              </a:rPr>
              <a:t>3G enquanto </a:t>
            </a:r>
            <a:r>
              <a:rPr lang="pt-BR" sz="1400" dirty="0" smtClean="0">
                <a:latin typeface="Arial" pitchFamily="18"/>
              </a:rPr>
              <a:t>a implantação 4G começou há pouco. Ambas empresas American </a:t>
            </a:r>
            <a:r>
              <a:rPr lang="pt-BR" sz="1400" dirty="0">
                <a:latin typeface="Arial" pitchFamily="18"/>
              </a:rPr>
              <a:t>Tower (AMT) e SBA Communications (SBAC) </a:t>
            </a:r>
            <a:r>
              <a:rPr lang="pt-BR" sz="1400" dirty="0" smtClean="0">
                <a:latin typeface="Arial" pitchFamily="18"/>
              </a:rPr>
              <a:t>têm </a:t>
            </a:r>
            <a:r>
              <a:rPr lang="pt-BR" sz="1400" dirty="0">
                <a:latin typeface="Arial" pitchFamily="18"/>
              </a:rPr>
              <a:t>presença significativa no Brasil principalmente por meio de aquisições e </a:t>
            </a:r>
            <a:r>
              <a:rPr lang="pt-BR" sz="1400" i="1" dirty="0" smtClean="0">
                <a:latin typeface="Arial" pitchFamily="18"/>
              </a:rPr>
              <a:t>built-to-suit</a:t>
            </a:r>
            <a:r>
              <a:rPr lang="pt-BR" sz="1400" dirty="0" smtClean="0">
                <a:latin typeface="Arial" pitchFamily="18"/>
              </a:rPr>
              <a:t> em </a:t>
            </a:r>
            <a:r>
              <a:rPr lang="pt-BR" sz="1400" dirty="0">
                <a:latin typeface="Arial" pitchFamily="18"/>
              </a:rPr>
              <a:t>menor escala. </a:t>
            </a:r>
            <a:r>
              <a:rPr lang="pt-BR" sz="1400" dirty="0" smtClean="0">
                <a:latin typeface="Arial" pitchFamily="18"/>
              </a:rPr>
              <a:t>A AMT fechou 2014 com aproximadamente 11.500 </a:t>
            </a:r>
            <a:r>
              <a:rPr lang="pt-BR" sz="1400" dirty="0">
                <a:latin typeface="Arial" pitchFamily="18"/>
              </a:rPr>
              <a:t>torres no Brasil (</a:t>
            </a:r>
            <a:r>
              <a:rPr lang="pt-BR" sz="1400" dirty="0" smtClean="0">
                <a:latin typeface="Arial" pitchFamily="18"/>
              </a:rPr>
              <a:t>ou 15</a:t>
            </a:r>
            <a:r>
              <a:rPr lang="pt-BR" sz="1400" dirty="0">
                <a:latin typeface="Arial" pitchFamily="18"/>
              </a:rPr>
              <a:t>% de sua carteira </a:t>
            </a:r>
            <a:r>
              <a:rPr lang="pt-BR" sz="1400" dirty="0" smtClean="0">
                <a:latin typeface="Arial" pitchFamily="18"/>
              </a:rPr>
              <a:t>total), </a:t>
            </a:r>
            <a:r>
              <a:rPr lang="pt-BR" sz="1400" dirty="0">
                <a:latin typeface="Arial" pitchFamily="18"/>
              </a:rPr>
              <a:t>enquanto </a:t>
            </a:r>
            <a:r>
              <a:rPr lang="pt-BR" sz="1400" dirty="0" smtClean="0">
                <a:latin typeface="Arial" pitchFamily="18"/>
              </a:rPr>
              <a:t>a SBAC tem por volta de 7.000 </a:t>
            </a:r>
            <a:r>
              <a:rPr lang="pt-BR" sz="1400" dirty="0">
                <a:latin typeface="Arial" pitchFamily="18"/>
              </a:rPr>
              <a:t>(ou apenas abaixo de 30% do seu </a:t>
            </a:r>
            <a:r>
              <a:rPr lang="pt-BR" sz="1400" dirty="0" smtClean="0">
                <a:latin typeface="Arial" pitchFamily="18"/>
              </a:rPr>
              <a:t>total) </a:t>
            </a:r>
            <a:r>
              <a:rPr lang="pt-BR" sz="1400" dirty="0">
                <a:latin typeface="Arial" pitchFamily="18"/>
              </a:rPr>
              <a:t>após sua terceira aquisição da Oi, em Junho de 2014</a:t>
            </a:r>
            <a:r>
              <a:rPr lang="pt-BR" sz="1400" dirty="0" smtClean="0">
                <a:latin typeface="Arial" pitchFamily="18"/>
              </a:rPr>
              <a:t>.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pt-BR" sz="1400" dirty="0">
              <a:latin typeface="Arial" pitchFamily="18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pt-BR" sz="1400" dirty="0" smtClean="0">
                <a:latin typeface="Arial" pitchFamily="18"/>
              </a:rPr>
              <a:t>Fonte: American Tower e SBA.</a:t>
            </a:r>
            <a:endParaRPr lang="pt-BR" sz="1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500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3"/>
          <p:cNvSpPr/>
          <p:nvPr/>
        </p:nvSpPr>
        <p:spPr>
          <a:xfrm>
            <a:off x="3886200" y="2834640"/>
            <a:ext cx="1371240" cy="118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47578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903959" y="2834640"/>
            <a:ext cx="1371240" cy="118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47578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lowchart: Process 5"/>
          <p:cNvSpPr/>
          <p:nvPr/>
        </p:nvSpPr>
        <p:spPr>
          <a:xfrm>
            <a:off x="3886200" y="376560"/>
            <a:ext cx="1371240" cy="118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47578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Flowchart: Process 6"/>
          <p:cNvSpPr/>
          <p:nvPr/>
        </p:nvSpPr>
        <p:spPr>
          <a:xfrm>
            <a:off x="6847560" y="2834640"/>
            <a:ext cx="1371240" cy="118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47578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Flowchart: Process 7"/>
          <p:cNvSpPr/>
          <p:nvPr/>
        </p:nvSpPr>
        <p:spPr>
          <a:xfrm>
            <a:off x="3886200" y="5254560"/>
            <a:ext cx="1371240" cy="118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47578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cxnSp>
        <p:nvCxnSpPr>
          <p:cNvPr id="7" name="Straight Arrow Connector 11"/>
          <p:cNvCxnSpPr/>
          <p:nvPr/>
        </p:nvCxnSpPr>
        <p:spPr>
          <a:xfrm flipH="1">
            <a:off x="2275200" y="3429000"/>
            <a:ext cx="1611000" cy="0"/>
          </a:xfrm>
          <a:prstGeom prst="bentConnector3">
            <a:avLst/>
          </a:prstGeom>
          <a:noFill/>
          <a:ln w="28440">
            <a:solidFill>
              <a:srgbClr val="6076B4"/>
            </a:solidFill>
            <a:prstDash val="solid"/>
            <a:headEnd type="arrow"/>
            <a:tailEnd type="arrow"/>
          </a:ln>
        </p:spPr>
      </p:cxnSp>
      <p:cxnSp>
        <p:nvCxnSpPr>
          <p:cNvPr id="8" name="Straight Arrow Connector 15"/>
          <p:cNvCxnSpPr/>
          <p:nvPr/>
        </p:nvCxnSpPr>
        <p:spPr>
          <a:xfrm>
            <a:off x="4572000" y="1564919"/>
            <a:ext cx="0" cy="1269721"/>
          </a:xfrm>
          <a:prstGeom prst="bentConnector3">
            <a:avLst/>
          </a:prstGeom>
          <a:noFill/>
          <a:ln w="28440">
            <a:solidFill>
              <a:srgbClr val="6076B4"/>
            </a:solidFill>
            <a:prstDash val="solid"/>
            <a:headEnd type="arrow"/>
            <a:tailEnd type="arrow"/>
          </a:ln>
        </p:spPr>
      </p:cxnSp>
      <p:cxnSp>
        <p:nvCxnSpPr>
          <p:cNvPr id="9" name="Straight Arrow Connector 17"/>
          <p:cNvCxnSpPr/>
          <p:nvPr/>
        </p:nvCxnSpPr>
        <p:spPr>
          <a:xfrm>
            <a:off x="5257800" y="3429000"/>
            <a:ext cx="1589400" cy="0"/>
          </a:xfrm>
          <a:prstGeom prst="bentConnector3">
            <a:avLst/>
          </a:prstGeom>
          <a:noFill/>
          <a:ln w="28440">
            <a:solidFill>
              <a:srgbClr val="2F5897"/>
            </a:solidFill>
            <a:prstDash val="solid"/>
            <a:headEnd type="arrow"/>
            <a:tailEnd type="arrow"/>
          </a:ln>
        </p:spPr>
      </p:cxnSp>
      <p:cxnSp>
        <p:nvCxnSpPr>
          <p:cNvPr id="10" name="Straight Arrow Connector 19"/>
          <p:cNvCxnSpPr/>
          <p:nvPr/>
        </p:nvCxnSpPr>
        <p:spPr>
          <a:xfrm flipV="1">
            <a:off x="4572000" y="4023360"/>
            <a:ext cx="0" cy="1230840"/>
          </a:xfrm>
          <a:prstGeom prst="bentConnector3">
            <a:avLst/>
          </a:prstGeom>
          <a:noFill/>
          <a:ln w="28440">
            <a:solidFill>
              <a:srgbClr val="6076B4"/>
            </a:solidFill>
            <a:prstDash val="solid"/>
            <a:headEnd type="arrow"/>
            <a:tailEnd type="arrow"/>
          </a:ln>
        </p:spPr>
      </p:cxnSp>
      <p:sp>
        <p:nvSpPr>
          <p:cNvPr id="11" name="TextBox 21"/>
          <p:cNvSpPr/>
          <p:nvPr/>
        </p:nvSpPr>
        <p:spPr>
          <a:xfrm>
            <a:off x="3886200" y="478440"/>
            <a:ext cx="1371240" cy="942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Barreira a entrada de novos concorrentes</a:t>
            </a:r>
          </a:p>
        </p:txBody>
      </p:sp>
      <p:sp>
        <p:nvSpPr>
          <p:cNvPr id="12" name="TextBox 22"/>
          <p:cNvSpPr/>
          <p:nvPr/>
        </p:nvSpPr>
        <p:spPr>
          <a:xfrm>
            <a:off x="3886200" y="2967479"/>
            <a:ext cx="1371240" cy="729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Rivalidade entre os concorrentes</a:t>
            </a:r>
          </a:p>
        </p:txBody>
      </p:sp>
      <p:sp>
        <p:nvSpPr>
          <p:cNvPr id="13" name="TextBox 23"/>
          <p:cNvSpPr/>
          <p:nvPr/>
        </p:nvSpPr>
        <p:spPr>
          <a:xfrm>
            <a:off x="6847560" y="2967479"/>
            <a:ext cx="1371240" cy="729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Poder de barganha dos compradores</a:t>
            </a:r>
          </a:p>
        </p:txBody>
      </p:sp>
      <p:sp>
        <p:nvSpPr>
          <p:cNvPr id="14" name="TextBox 24"/>
          <p:cNvSpPr/>
          <p:nvPr/>
        </p:nvSpPr>
        <p:spPr>
          <a:xfrm>
            <a:off x="3886200" y="5464080"/>
            <a:ext cx="1371240" cy="973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Ameaça de produtos substitutos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.</a:t>
            </a:r>
          </a:p>
        </p:txBody>
      </p:sp>
      <p:sp>
        <p:nvSpPr>
          <p:cNvPr id="15" name="TextBox 25"/>
          <p:cNvSpPr/>
          <p:nvPr/>
        </p:nvSpPr>
        <p:spPr>
          <a:xfrm>
            <a:off x="903959" y="2967479"/>
            <a:ext cx="1371240" cy="729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Poder de barganha dos fornecedores</a:t>
            </a:r>
          </a:p>
        </p:txBody>
      </p:sp>
      <p:sp>
        <p:nvSpPr>
          <p:cNvPr id="16" name="TextBox 26"/>
          <p:cNvSpPr/>
          <p:nvPr/>
        </p:nvSpPr>
        <p:spPr>
          <a:xfrm>
            <a:off x="6040079" y="493920"/>
            <a:ext cx="1645560" cy="118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FF0000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Devido a seus altos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custos fixos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, o setor oferece uma significante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barreira a entrada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a novos competidores</a:t>
            </a:r>
          </a:p>
        </p:txBody>
      </p:sp>
      <p:sp>
        <p:nvSpPr>
          <p:cNvPr id="17" name="TextBox 27"/>
          <p:cNvSpPr/>
          <p:nvPr/>
        </p:nvSpPr>
        <p:spPr>
          <a:xfrm>
            <a:off x="6052680" y="4314240"/>
            <a:ext cx="1645560" cy="200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FF0000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Recentemente com </a:t>
            </a: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portabilidade</a:t>
            </a:r>
            <a:r>
              <a:rPr lang="pt-BR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das linhas telefônicas houve um </a:t>
            </a: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incremento</a:t>
            </a:r>
            <a:r>
              <a:rPr lang="pt-BR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do poder de </a:t>
            </a:r>
            <a:r>
              <a:rPr lang="pt-BR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barganha</a:t>
            </a:r>
            <a:r>
              <a:rPr lang="pt-BR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dos compradores.</a:t>
            </a:r>
          </a:p>
        </p:txBody>
      </p:sp>
      <p:sp>
        <p:nvSpPr>
          <p:cNvPr id="18" name="TextBox 28"/>
          <p:cNvSpPr/>
          <p:nvPr/>
        </p:nvSpPr>
        <p:spPr>
          <a:xfrm>
            <a:off x="637200" y="4325400"/>
            <a:ext cx="2836080" cy="2098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FF0000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A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rivalidade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dos concorrentes é uma dinâmica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importante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nesse mercado, muitas vezes os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produtos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oferecidos são relativamente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similares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e com a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portabilidade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, a mudança de operadora se tornou algo constante. Com isso a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inovação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e desenvolvimento de campanhas, promoções e diferenciações é necessária para a manutenção do </a:t>
            </a:r>
            <a:r>
              <a:rPr lang="pt-BR" sz="1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market-share</a:t>
            </a: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 das operadoras.</a:t>
            </a:r>
          </a:p>
        </p:txBody>
      </p:sp>
      <p:cxnSp>
        <p:nvCxnSpPr>
          <p:cNvPr id="19" name="Elbow Connector 30"/>
          <p:cNvCxnSpPr/>
          <p:nvPr/>
        </p:nvCxnSpPr>
        <p:spPr>
          <a:xfrm flipH="1">
            <a:off x="3251159" y="3424680"/>
            <a:ext cx="635041" cy="889200"/>
          </a:xfrm>
          <a:prstGeom prst="bentConnector3">
            <a:avLst/>
          </a:prstGeom>
          <a:noFill/>
          <a:ln w="28440">
            <a:solidFill>
              <a:srgbClr val="6076B4"/>
            </a:solidFill>
            <a:prstDash val="solid"/>
            <a:headEnd type="arrow"/>
            <a:tailEnd type="arrow"/>
          </a:ln>
        </p:spPr>
      </p:cxnSp>
      <p:sp>
        <p:nvSpPr>
          <p:cNvPr id="20" name="TextBox 34"/>
          <p:cNvSpPr/>
          <p:nvPr/>
        </p:nvSpPr>
        <p:spPr>
          <a:xfrm>
            <a:off x="0" y="0"/>
            <a:ext cx="914364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Diagrama de Porter</a:t>
            </a:r>
          </a:p>
        </p:txBody>
      </p:sp>
      <p:sp>
        <p:nvSpPr>
          <p:cNvPr id="21" name="TextBox 27"/>
          <p:cNvSpPr/>
          <p:nvPr/>
        </p:nvSpPr>
        <p:spPr>
          <a:xfrm rot="5400">
            <a:off x="385854" y="462811"/>
            <a:ext cx="3022200" cy="1915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6280">
            <a:solidFill>
              <a:srgbClr val="FF0000"/>
            </a:solidFill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Lucida Sans" pitchFamily="2"/>
              </a:rPr>
              <a:t>O setor é estritamente dependente de novas tecnologias que viabilizem a qualidade da transmissão. Neste caso seria de esperar que o poder de barganha dos fornecedores seja elevado. Porém com o boom tecnológico após 2002, esse setor intensivo em capital humano ganhou muitos concorrentes que relativamente diminuiram o poder de barganha das empresas fornecedoras</a:t>
            </a:r>
          </a:p>
        </p:txBody>
      </p:sp>
      <p:sp>
        <p:nvSpPr>
          <p:cNvPr id="22" name="Oval 21"/>
          <p:cNvSpPr/>
          <p:nvPr/>
        </p:nvSpPr>
        <p:spPr>
          <a:xfrm>
            <a:off x="5414921" y="596812"/>
            <a:ext cx="3587967" cy="413041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Comprador ou consumidor? E os custos de comutação? Afinal, a portabilidade pode se dar apenas uma vez, correto?</a:t>
            </a:r>
          </a:p>
          <a:p>
            <a:pPr algn="ctr"/>
            <a:r>
              <a:rPr lang="pt-BR" dirty="0" smtClean="0"/>
              <a:t>A análise de Porter ainda esta superficial. </a:t>
            </a:r>
            <a:r>
              <a:rPr lang="pt-BR" dirty="0" err="1" smtClean="0"/>
              <a:t>Vcs</a:t>
            </a:r>
            <a:r>
              <a:rPr lang="pt-BR" dirty="0" smtClean="0"/>
              <a:t> investiram 3 slides para falar das torres e apenas 1 para o Porter.  Onde esta a Skype? </a:t>
            </a:r>
            <a:r>
              <a:rPr lang="pt-BR" dirty="0" err="1" smtClean="0"/>
              <a:t>Whatsup</a:t>
            </a:r>
            <a:r>
              <a:rPr lang="pt-BR" dirty="0" smtClean="0"/>
              <a:t>? Porto Seguro?...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nd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73063"/>
            <a:ext cx="8229600" cy="9906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b="1" dirty="0" err="1"/>
              <a:t>Conduta</a:t>
            </a:r>
            <a:r>
              <a:rPr lang="en-US" b="1" dirty="0"/>
              <a:t> e Performance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66" y="1117746"/>
            <a:ext cx="9063533" cy="36008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Tendo gerado uma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receita total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de quase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R$ 62 bilhões em 2014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o setor de </a:t>
            </a:r>
            <a:r>
              <a:rPr lang="pt-BR" sz="1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telecom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móvel abrange toda a população brasileira, atingindo uma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penetração 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(celular per capita) de mais de 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140%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(ou seja, 1,4 celular por pessoa) no mesmo ano. Com a opção de serviço 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pré-pago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cujo 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ticket médio foi R$ 10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mensais, virtualmente toda e qualquer classe econômica pode ter acesso ao serviço.</a:t>
            </a:r>
          </a:p>
          <a:p>
            <a:pPr marL="0" marR="0" lvl="0" indent="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Em termos de posicionamento de players, a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Vivo é líder de mercado 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em </a:t>
            </a:r>
            <a:r>
              <a:rPr lang="pt-BR" sz="1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share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de receitas, com 36% em 2014, o que pode parecer contraditório em vista de seu </a:t>
            </a:r>
            <a:r>
              <a:rPr lang="pt-BR" sz="1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share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mais igualitário de 28% em termos de usuários. Isso decorre do 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foco da Vivo em serviço pós pago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(35% de sua base de clientes é de pós pago, contra 17% da Tim, 22% da Claro e 18% da Oi), </a:t>
            </a:r>
            <a:r>
              <a:rPr lang="pt-BR" sz="1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de maior ticket médio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no qual a Vivo é líder do setor (42% de </a:t>
            </a:r>
            <a:r>
              <a:rPr lang="pt-BR" sz="1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share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nesse setor). Vale ressaltar, contudo, que apenas 24% dos celulares do Brasil são pós pagos.</a:t>
            </a:r>
          </a:p>
          <a:p>
            <a:pPr marL="0" marR="0" lvl="0" indent="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Em termos de precificação, 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no setor pós-pago, 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vemos uma postura agressiva da Tim (3</a:t>
            </a:r>
            <a:r>
              <a:rPr lang="pt-BR" sz="1400" b="0" i="0" u="none" strike="noStrike" kern="1200" baseline="220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a</a:t>
            </a:r>
            <a:r>
              <a:rPr lang="pt-BR" sz="1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colocada em Share de Pós-Pagos), com oferta de produtos avançados por preço de produtos básicos, em comparação aos concorrentes. Por se tratar de um movimento recente, ainda não há dados para avaliar o impacto da 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medida.(Ver Imagem abaixo para detalhes de preços tanto de dados quanto </a:t>
            </a:r>
            <a:r>
              <a:rPr lang="pt-BR" sz="1400" b="0" i="0" u="none" strike="noStrike" kern="1200" dirty="0" err="1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Voice</a:t>
            </a:r>
            <a:r>
              <a:rPr lang="pt-BR" sz="1400" dirty="0">
                <a:latin typeface="Arial" pitchFamily="18"/>
                <a:ea typeface="Microsoft YaHei" pitchFamily="2"/>
                <a:cs typeface="Times New Roman" pitchFamily="18"/>
              </a:rPr>
              <a:t>)</a:t>
            </a:r>
            <a:endParaRPr lang="pt-BR" sz="1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Times New Roman" pitchFamily="18"/>
            </a:endParaRPr>
          </a:p>
          <a:p>
            <a:pPr marL="0" marR="0" lvl="0" indent="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Outro ponto interessante do mercado é o </a:t>
            </a:r>
            <a:r>
              <a:rPr lang="pt-BR" sz="14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shift para o segmento de dados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em detrimento do serviço de voz. Enquanto em </a:t>
            </a:r>
            <a:r>
              <a:rPr lang="pt-BR" sz="14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2014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em média </a:t>
            </a:r>
            <a:r>
              <a:rPr lang="pt-BR" sz="14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32% das receitas vieram do segmento de dados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, em </a:t>
            </a:r>
            <a:r>
              <a:rPr lang="pt-BR" sz="14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2010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esse número era de </a:t>
            </a:r>
            <a:r>
              <a:rPr lang="pt-BR" sz="14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apenas 15%.</a:t>
            </a:r>
            <a:r>
              <a:rPr lang="pt-BR" sz="1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Times New Roman" pitchFamily="18"/>
              </a:rPr>
              <a:t> Isso nos mostra que a importância dos investimentos em rede será crescente, bem como estratégias de precificação.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drã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3484</Words>
  <Application>Microsoft Macintosh PowerPoint</Application>
  <PresentationFormat>On-screen Show (4:3)</PresentationFormat>
  <Paragraphs>120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Padrão</vt:lpstr>
      <vt:lpstr>Padrão 1</vt:lpstr>
      <vt:lpstr>Organização Industrial</vt:lpstr>
      <vt:lpstr>Introdução</vt:lpstr>
      <vt:lpstr>Tecnologia e Funcionamento </vt:lpstr>
      <vt:lpstr>Estruturas</vt:lpstr>
      <vt:lpstr>Estruturas</vt:lpstr>
      <vt:lpstr>Estruturas</vt:lpstr>
      <vt:lpstr>Estruturas</vt:lpstr>
      <vt:lpstr>PowerPoint Presentation</vt:lpstr>
      <vt:lpstr>Conduta e Performance </vt:lpstr>
      <vt:lpstr>Conduta e Performance </vt:lpstr>
      <vt:lpstr>Aplicação de Conceitos: Precificação e Discriminação por preços</vt:lpstr>
      <vt:lpstr>Performance</vt:lpstr>
      <vt:lpstr>Performance</vt:lpstr>
      <vt:lpstr>Performance</vt:lpstr>
      <vt:lpstr>Performance</vt:lpstr>
      <vt:lpstr>Performance</vt:lpstr>
      <vt:lpstr>Performance</vt:lpstr>
      <vt:lpstr>Performance</vt:lpstr>
      <vt:lpstr>Performance</vt:lpstr>
      <vt:lpstr>Performance</vt:lpstr>
      <vt:lpstr>Performance</vt:lpstr>
      <vt:lpstr>Aplicação de Conceitos: Restrição Vertical e Diferenciação de Produtos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Industrial</dc:title>
  <dc:creator>Souza Pinho (Luis Fernando)</dc:creator>
  <cp:lastModifiedBy>Eduardo Luzio</cp:lastModifiedBy>
  <cp:revision>32</cp:revision>
  <dcterms:modified xsi:type="dcterms:W3CDTF">2015-12-07T18:27:32Z</dcterms:modified>
</cp:coreProperties>
</file>