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5"/>
  </p:normalViewPr>
  <p:slideViewPr>
    <p:cSldViewPr snapToGrid="0" snapToObjects="1">
      <p:cViewPr varScale="1">
        <p:scale>
          <a:sx n="94" d="100"/>
          <a:sy n="94"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F5FA5-470B-2840-9B8E-A00BAA64390D}"/>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EFD495CB-D845-6B4A-9B39-9DB6E49C62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0F54F0CB-5AE8-794E-A3AD-EB9A9125476D}"/>
              </a:ext>
            </a:extLst>
          </p:cNvPr>
          <p:cNvSpPr>
            <a:spLocks noGrp="1"/>
          </p:cNvSpPr>
          <p:nvPr>
            <p:ph type="dt" sz="half" idx="10"/>
          </p:nvPr>
        </p:nvSpPr>
        <p:spPr/>
        <p:txBody>
          <a:bodyPr/>
          <a:lstStyle/>
          <a:p>
            <a:fld id="{A43673FA-1B46-E14D-99C9-D42247659C2D}" type="datetimeFigureOut">
              <a:t>12/04/2018</a:t>
            </a:fld>
            <a:endParaRPr lang="pt-BR"/>
          </a:p>
        </p:txBody>
      </p:sp>
      <p:sp>
        <p:nvSpPr>
          <p:cNvPr id="5" name="Espaço Reservado para Rodapé 4">
            <a:extLst>
              <a:ext uri="{FF2B5EF4-FFF2-40B4-BE49-F238E27FC236}">
                <a16:creationId xmlns:a16="http://schemas.microsoft.com/office/drawing/2014/main" id="{055B4A3B-82C5-AF4C-B583-2A331846A5B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613F1C4-A06E-484F-992E-F9DC4A7A0567}"/>
              </a:ext>
            </a:extLst>
          </p:cNvPr>
          <p:cNvSpPr>
            <a:spLocks noGrp="1"/>
          </p:cNvSpPr>
          <p:nvPr>
            <p:ph type="sldNum" sz="quarter" idx="12"/>
          </p:nvPr>
        </p:nvSpPr>
        <p:spPr/>
        <p:txBody>
          <a:bodyPr/>
          <a:lstStyle/>
          <a:p>
            <a:fld id="{96FCF21C-DC63-724B-BD96-7BB198A30174}" type="slidenum">
              <a:t>‹nº›</a:t>
            </a:fld>
            <a:endParaRPr lang="pt-BR"/>
          </a:p>
        </p:txBody>
      </p:sp>
    </p:spTree>
    <p:extLst>
      <p:ext uri="{BB962C8B-B14F-4D97-AF65-F5344CB8AC3E}">
        <p14:creationId xmlns:p14="http://schemas.microsoft.com/office/powerpoint/2010/main" val="328473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14D881-3C9D-494D-BAD3-0FC6B65AB403}"/>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9D6CF6B-CFA0-7845-B889-CD6B710D48FB}"/>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B4DA620-970F-A347-A31B-E1553553DCF2}"/>
              </a:ext>
            </a:extLst>
          </p:cNvPr>
          <p:cNvSpPr>
            <a:spLocks noGrp="1"/>
          </p:cNvSpPr>
          <p:nvPr>
            <p:ph type="dt" sz="half" idx="10"/>
          </p:nvPr>
        </p:nvSpPr>
        <p:spPr/>
        <p:txBody>
          <a:bodyPr/>
          <a:lstStyle/>
          <a:p>
            <a:fld id="{A43673FA-1B46-E14D-99C9-D42247659C2D}" type="datetimeFigureOut">
              <a:t>12/04/2018</a:t>
            </a:fld>
            <a:endParaRPr lang="pt-BR"/>
          </a:p>
        </p:txBody>
      </p:sp>
      <p:sp>
        <p:nvSpPr>
          <p:cNvPr id="5" name="Espaço Reservado para Rodapé 4">
            <a:extLst>
              <a:ext uri="{FF2B5EF4-FFF2-40B4-BE49-F238E27FC236}">
                <a16:creationId xmlns:a16="http://schemas.microsoft.com/office/drawing/2014/main" id="{E25AA757-5D9B-3748-B1C5-E5023B3427F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AC57BD6-9BF2-664B-A24F-521E1C72E980}"/>
              </a:ext>
            </a:extLst>
          </p:cNvPr>
          <p:cNvSpPr>
            <a:spLocks noGrp="1"/>
          </p:cNvSpPr>
          <p:nvPr>
            <p:ph type="sldNum" sz="quarter" idx="12"/>
          </p:nvPr>
        </p:nvSpPr>
        <p:spPr/>
        <p:txBody>
          <a:bodyPr/>
          <a:lstStyle/>
          <a:p>
            <a:fld id="{96FCF21C-DC63-724B-BD96-7BB198A30174}" type="slidenum">
              <a:t>‹nº›</a:t>
            </a:fld>
            <a:endParaRPr lang="pt-BR"/>
          </a:p>
        </p:txBody>
      </p:sp>
    </p:spTree>
    <p:extLst>
      <p:ext uri="{BB962C8B-B14F-4D97-AF65-F5344CB8AC3E}">
        <p14:creationId xmlns:p14="http://schemas.microsoft.com/office/powerpoint/2010/main" val="64171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9C57503-B3BC-EB48-A0FB-799E3D61CBB3}"/>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5457CDD-8A6D-4E41-9441-AAD798855AF7}"/>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1BFC85B-B12B-C646-9400-3651D3FE7A6F}"/>
              </a:ext>
            </a:extLst>
          </p:cNvPr>
          <p:cNvSpPr>
            <a:spLocks noGrp="1"/>
          </p:cNvSpPr>
          <p:nvPr>
            <p:ph type="dt" sz="half" idx="10"/>
          </p:nvPr>
        </p:nvSpPr>
        <p:spPr/>
        <p:txBody>
          <a:bodyPr/>
          <a:lstStyle/>
          <a:p>
            <a:fld id="{A43673FA-1B46-E14D-99C9-D42247659C2D}" type="datetimeFigureOut">
              <a:t>12/04/2018</a:t>
            </a:fld>
            <a:endParaRPr lang="pt-BR"/>
          </a:p>
        </p:txBody>
      </p:sp>
      <p:sp>
        <p:nvSpPr>
          <p:cNvPr id="5" name="Espaço Reservado para Rodapé 4">
            <a:extLst>
              <a:ext uri="{FF2B5EF4-FFF2-40B4-BE49-F238E27FC236}">
                <a16:creationId xmlns:a16="http://schemas.microsoft.com/office/drawing/2014/main" id="{DD1B73FC-E47B-C649-A03C-941F1D6E6EF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DEB80F0-A2C7-9D4D-B2F5-3837245CBED9}"/>
              </a:ext>
            </a:extLst>
          </p:cNvPr>
          <p:cNvSpPr>
            <a:spLocks noGrp="1"/>
          </p:cNvSpPr>
          <p:nvPr>
            <p:ph type="sldNum" sz="quarter" idx="12"/>
          </p:nvPr>
        </p:nvSpPr>
        <p:spPr/>
        <p:txBody>
          <a:bodyPr/>
          <a:lstStyle/>
          <a:p>
            <a:fld id="{96FCF21C-DC63-724B-BD96-7BB198A30174}" type="slidenum">
              <a:t>‹nº›</a:t>
            </a:fld>
            <a:endParaRPr lang="pt-BR"/>
          </a:p>
        </p:txBody>
      </p:sp>
    </p:spTree>
    <p:extLst>
      <p:ext uri="{BB962C8B-B14F-4D97-AF65-F5344CB8AC3E}">
        <p14:creationId xmlns:p14="http://schemas.microsoft.com/office/powerpoint/2010/main" val="219874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6C1F69-9E51-864A-A132-3F0DFE547A6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787213B-B8B5-F741-A35A-9B383EA8B8FA}"/>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D3D68BB-C156-CA47-A6E7-225433313F3F}"/>
              </a:ext>
            </a:extLst>
          </p:cNvPr>
          <p:cNvSpPr>
            <a:spLocks noGrp="1"/>
          </p:cNvSpPr>
          <p:nvPr>
            <p:ph type="dt" sz="half" idx="10"/>
          </p:nvPr>
        </p:nvSpPr>
        <p:spPr/>
        <p:txBody>
          <a:bodyPr/>
          <a:lstStyle/>
          <a:p>
            <a:fld id="{A43673FA-1B46-E14D-99C9-D42247659C2D}" type="datetimeFigureOut">
              <a:t>12/04/2018</a:t>
            </a:fld>
            <a:endParaRPr lang="pt-BR"/>
          </a:p>
        </p:txBody>
      </p:sp>
      <p:sp>
        <p:nvSpPr>
          <p:cNvPr id="5" name="Espaço Reservado para Rodapé 4">
            <a:extLst>
              <a:ext uri="{FF2B5EF4-FFF2-40B4-BE49-F238E27FC236}">
                <a16:creationId xmlns:a16="http://schemas.microsoft.com/office/drawing/2014/main" id="{B266A703-F428-9B4A-867A-1A6DF4D72F3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EAD76C1-5F7A-9842-9D41-A4D0DEBED590}"/>
              </a:ext>
            </a:extLst>
          </p:cNvPr>
          <p:cNvSpPr>
            <a:spLocks noGrp="1"/>
          </p:cNvSpPr>
          <p:nvPr>
            <p:ph type="sldNum" sz="quarter" idx="12"/>
          </p:nvPr>
        </p:nvSpPr>
        <p:spPr/>
        <p:txBody>
          <a:bodyPr/>
          <a:lstStyle/>
          <a:p>
            <a:fld id="{96FCF21C-DC63-724B-BD96-7BB198A30174}" type="slidenum">
              <a:t>‹nº›</a:t>
            </a:fld>
            <a:endParaRPr lang="pt-BR"/>
          </a:p>
        </p:txBody>
      </p:sp>
    </p:spTree>
    <p:extLst>
      <p:ext uri="{BB962C8B-B14F-4D97-AF65-F5344CB8AC3E}">
        <p14:creationId xmlns:p14="http://schemas.microsoft.com/office/powerpoint/2010/main" val="89175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269894-BC34-4348-B9BB-7585AA4F49E5}"/>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8FC22757-99AB-5D40-92E9-38C4337486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ACD1DC8E-D904-914C-9E6D-158851DC3127}"/>
              </a:ext>
            </a:extLst>
          </p:cNvPr>
          <p:cNvSpPr>
            <a:spLocks noGrp="1"/>
          </p:cNvSpPr>
          <p:nvPr>
            <p:ph type="dt" sz="half" idx="10"/>
          </p:nvPr>
        </p:nvSpPr>
        <p:spPr/>
        <p:txBody>
          <a:bodyPr/>
          <a:lstStyle/>
          <a:p>
            <a:fld id="{A43673FA-1B46-E14D-99C9-D42247659C2D}" type="datetimeFigureOut">
              <a:t>12/04/2018</a:t>
            </a:fld>
            <a:endParaRPr lang="pt-BR"/>
          </a:p>
        </p:txBody>
      </p:sp>
      <p:sp>
        <p:nvSpPr>
          <p:cNvPr id="5" name="Espaço Reservado para Rodapé 4">
            <a:extLst>
              <a:ext uri="{FF2B5EF4-FFF2-40B4-BE49-F238E27FC236}">
                <a16:creationId xmlns:a16="http://schemas.microsoft.com/office/drawing/2014/main" id="{8C1D01F6-C6C4-C64C-8DED-42A40B3B6B0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114BF6F-4C7C-B848-8300-B98424FDF7CA}"/>
              </a:ext>
            </a:extLst>
          </p:cNvPr>
          <p:cNvSpPr>
            <a:spLocks noGrp="1"/>
          </p:cNvSpPr>
          <p:nvPr>
            <p:ph type="sldNum" sz="quarter" idx="12"/>
          </p:nvPr>
        </p:nvSpPr>
        <p:spPr/>
        <p:txBody>
          <a:bodyPr/>
          <a:lstStyle/>
          <a:p>
            <a:fld id="{96FCF21C-DC63-724B-BD96-7BB198A30174}" type="slidenum">
              <a:t>‹nº›</a:t>
            </a:fld>
            <a:endParaRPr lang="pt-BR"/>
          </a:p>
        </p:txBody>
      </p:sp>
    </p:spTree>
    <p:extLst>
      <p:ext uri="{BB962C8B-B14F-4D97-AF65-F5344CB8AC3E}">
        <p14:creationId xmlns:p14="http://schemas.microsoft.com/office/powerpoint/2010/main" val="191988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C4C5C1-D709-D247-8FC8-0A5CF6232C5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82CD4D3-3ECA-7E48-BD2D-7B9B86A27A89}"/>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FC3200AB-3E88-6746-B22A-E9E19482C096}"/>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7458781-7D85-1542-89A2-7CF05726F532}"/>
              </a:ext>
            </a:extLst>
          </p:cNvPr>
          <p:cNvSpPr>
            <a:spLocks noGrp="1"/>
          </p:cNvSpPr>
          <p:nvPr>
            <p:ph type="dt" sz="half" idx="10"/>
          </p:nvPr>
        </p:nvSpPr>
        <p:spPr/>
        <p:txBody>
          <a:bodyPr/>
          <a:lstStyle/>
          <a:p>
            <a:fld id="{A43673FA-1B46-E14D-99C9-D42247659C2D}" type="datetimeFigureOut">
              <a:t>12/04/2018</a:t>
            </a:fld>
            <a:endParaRPr lang="pt-BR"/>
          </a:p>
        </p:txBody>
      </p:sp>
      <p:sp>
        <p:nvSpPr>
          <p:cNvPr id="6" name="Espaço Reservado para Rodapé 5">
            <a:extLst>
              <a:ext uri="{FF2B5EF4-FFF2-40B4-BE49-F238E27FC236}">
                <a16:creationId xmlns:a16="http://schemas.microsoft.com/office/drawing/2014/main" id="{562B7ED9-4918-AF4E-91D3-AE2522EC617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5A91867-113F-C74F-96F0-746D10BA888D}"/>
              </a:ext>
            </a:extLst>
          </p:cNvPr>
          <p:cNvSpPr>
            <a:spLocks noGrp="1"/>
          </p:cNvSpPr>
          <p:nvPr>
            <p:ph type="sldNum" sz="quarter" idx="12"/>
          </p:nvPr>
        </p:nvSpPr>
        <p:spPr/>
        <p:txBody>
          <a:bodyPr/>
          <a:lstStyle/>
          <a:p>
            <a:fld id="{96FCF21C-DC63-724B-BD96-7BB198A30174}" type="slidenum">
              <a:t>‹nº›</a:t>
            </a:fld>
            <a:endParaRPr lang="pt-BR"/>
          </a:p>
        </p:txBody>
      </p:sp>
    </p:spTree>
    <p:extLst>
      <p:ext uri="{BB962C8B-B14F-4D97-AF65-F5344CB8AC3E}">
        <p14:creationId xmlns:p14="http://schemas.microsoft.com/office/powerpoint/2010/main" val="425620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13D288-6A7F-C24B-A3C9-4BEB152720AD}"/>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733BC5FA-AD38-9A42-B68A-6ABA1DCF72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16596DF5-FF43-0745-AB40-A549174F611F}"/>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1E04CEB-816C-BB49-A0DC-696F112C68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F3A226F5-41E2-2345-8141-B0C580F593D9}"/>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EF4A736-5583-4D4B-9953-1ABD87036B5A}"/>
              </a:ext>
            </a:extLst>
          </p:cNvPr>
          <p:cNvSpPr>
            <a:spLocks noGrp="1"/>
          </p:cNvSpPr>
          <p:nvPr>
            <p:ph type="dt" sz="half" idx="10"/>
          </p:nvPr>
        </p:nvSpPr>
        <p:spPr/>
        <p:txBody>
          <a:bodyPr/>
          <a:lstStyle/>
          <a:p>
            <a:fld id="{A43673FA-1B46-E14D-99C9-D42247659C2D}" type="datetimeFigureOut">
              <a:t>12/04/2018</a:t>
            </a:fld>
            <a:endParaRPr lang="pt-BR"/>
          </a:p>
        </p:txBody>
      </p:sp>
      <p:sp>
        <p:nvSpPr>
          <p:cNvPr id="8" name="Espaço Reservado para Rodapé 7">
            <a:extLst>
              <a:ext uri="{FF2B5EF4-FFF2-40B4-BE49-F238E27FC236}">
                <a16:creationId xmlns:a16="http://schemas.microsoft.com/office/drawing/2014/main" id="{A344B05D-602B-0146-9CCB-7D53DB54C0B4}"/>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ECB8BD48-4EFC-BB47-A1C9-AD92CD61FAF7}"/>
              </a:ext>
            </a:extLst>
          </p:cNvPr>
          <p:cNvSpPr>
            <a:spLocks noGrp="1"/>
          </p:cNvSpPr>
          <p:nvPr>
            <p:ph type="sldNum" sz="quarter" idx="12"/>
          </p:nvPr>
        </p:nvSpPr>
        <p:spPr/>
        <p:txBody>
          <a:bodyPr/>
          <a:lstStyle/>
          <a:p>
            <a:fld id="{96FCF21C-DC63-724B-BD96-7BB198A30174}" type="slidenum">
              <a:t>‹nº›</a:t>
            </a:fld>
            <a:endParaRPr lang="pt-BR"/>
          </a:p>
        </p:txBody>
      </p:sp>
    </p:spTree>
    <p:extLst>
      <p:ext uri="{BB962C8B-B14F-4D97-AF65-F5344CB8AC3E}">
        <p14:creationId xmlns:p14="http://schemas.microsoft.com/office/powerpoint/2010/main" val="3125921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9E7DCC-F329-7E4C-B4FF-2AA97B79C2C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3F081706-A9B7-8642-9E8D-6BF94F313B93}"/>
              </a:ext>
            </a:extLst>
          </p:cNvPr>
          <p:cNvSpPr>
            <a:spLocks noGrp="1"/>
          </p:cNvSpPr>
          <p:nvPr>
            <p:ph type="dt" sz="half" idx="10"/>
          </p:nvPr>
        </p:nvSpPr>
        <p:spPr/>
        <p:txBody>
          <a:bodyPr/>
          <a:lstStyle/>
          <a:p>
            <a:fld id="{A43673FA-1B46-E14D-99C9-D42247659C2D}" type="datetimeFigureOut">
              <a:t>12/04/2018</a:t>
            </a:fld>
            <a:endParaRPr lang="pt-BR"/>
          </a:p>
        </p:txBody>
      </p:sp>
      <p:sp>
        <p:nvSpPr>
          <p:cNvPr id="4" name="Espaço Reservado para Rodapé 3">
            <a:extLst>
              <a:ext uri="{FF2B5EF4-FFF2-40B4-BE49-F238E27FC236}">
                <a16:creationId xmlns:a16="http://schemas.microsoft.com/office/drawing/2014/main" id="{68B350DB-2C7B-734F-983E-1C28FE8A524F}"/>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1ABED774-0EC5-8F49-98DA-C8E357C13B66}"/>
              </a:ext>
            </a:extLst>
          </p:cNvPr>
          <p:cNvSpPr>
            <a:spLocks noGrp="1"/>
          </p:cNvSpPr>
          <p:nvPr>
            <p:ph type="sldNum" sz="quarter" idx="12"/>
          </p:nvPr>
        </p:nvSpPr>
        <p:spPr/>
        <p:txBody>
          <a:bodyPr/>
          <a:lstStyle/>
          <a:p>
            <a:fld id="{96FCF21C-DC63-724B-BD96-7BB198A30174}" type="slidenum">
              <a:t>‹nº›</a:t>
            </a:fld>
            <a:endParaRPr lang="pt-BR"/>
          </a:p>
        </p:txBody>
      </p:sp>
    </p:spTree>
    <p:extLst>
      <p:ext uri="{BB962C8B-B14F-4D97-AF65-F5344CB8AC3E}">
        <p14:creationId xmlns:p14="http://schemas.microsoft.com/office/powerpoint/2010/main" val="77924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6D89F1D1-3F89-534A-AB5B-8B3152DD4383}"/>
              </a:ext>
            </a:extLst>
          </p:cNvPr>
          <p:cNvSpPr>
            <a:spLocks noGrp="1"/>
          </p:cNvSpPr>
          <p:nvPr>
            <p:ph type="dt" sz="half" idx="10"/>
          </p:nvPr>
        </p:nvSpPr>
        <p:spPr/>
        <p:txBody>
          <a:bodyPr/>
          <a:lstStyle/>
          <a:p>
            <a:fld id="{A43673FA-1B46-E14D-99C9-D42247659C2D}" type="datetimeFigureOut">
              <a:t>12/04/2018</a:t>
            </a:fld>
            <a:endParaRPr lang="pt-BR"/>
          </a:p>
        </p:txBody>
      </p:sp>
      <p:sp>
        <p:nvSpPr>
          <p:cNvPr id="3" name="Espaço Reservado para Rodapé 2">
            <a:extLst>
              <a:ext uri="{FF2B5EF4-FFF2-40B4-BE49-F238E27FC236}">
                <a16:creationId xmlns:a16="http://schemas.microsoft.com/office/drawing/2014/main" id="{89301B48-25A7-0042-AA91-227F7669BD8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9E510929-38E8-9B42-9FB0-50F9CA5F9749}"/>
              </a:ext>
            </a:extLst>
          </p:cNvPr>
          <p:cNvSpPr>
            <a:spLocks noGrp="1"/>
          </p:cNvSpPr>
          <p:nvPr>
            <p:ph type="sldNum" sz="quarter" idx="12"/>
          </p:nvPr>
        </p:nvSpPr>
        <p:spPr/>
        <p:txBody>
          <a:bodyPr/>
          <a:lstStyle/>
          <a:p>
            <a:fld id="{96FCF21C-DC63-724B-BD96-7BB198A30174}" type="slidenum">
              <a:t>‹nº›</a:t>
            </a:fld>
            <a:endParaRPr lang="pt-BR"/>
          </a:p>
        </p:txBody>
      </p:sp>
    </p:spTree>
    <p:extLst>
      <p:ext uri="{BB962C8B-B14F-4D97-AF65-F5344CB8AC3E}">
        <p14:creationId xmlns:p14="http://schemas.microsoft.com/office/powerpoint/2010/main" val="3258541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54F804-EB3F-5742-986D-F28A51D3C71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2EA935B8-5646-1445-8E84-39D5E22931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4D76A69A-589C-524F-9C14-1D5BAB88B2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95B418CE-257D-AF49-AC0B-B10C76BB122E}"/>
              </a:ext>
            </a:extLst>
          </p:cNvPr>
          <p:cNvSpPr>
            <a:spLocks noGrp="1"/>
          </p:cNvSpPr>
          <p:nvPr>
            <p:ph type="dt" sz="half" idx="10"/>
          </p:nvPr>
        </p:nvSpPr>
        <p:spPr/>
        <p:txBody>
          <a:bodyPr/>
          <a:lstStyle/>
          <a:p>
            <a:fld id="{A43673FA-1B46-E14D-99C9-D42247659C2D}" type="datetimeFigureOut">
              <a:t>12/04/2018</a:t>
            </a:fld>
            <a:endParaRPr lang="pt-BR"/>
          </a:p>
        </p:txBody>
      </p:sp>
      <p:sp>
        <p:nvSpPr>
          <p:cNvPr id="6" name="Espaço Reservado para Rodapé 5">
            <a:extLst>
              <a:ext uri="{FF2B5EF4-FFF2-40B4-BE49-F238E27FC236}">
                <a16:creationId xmlns:a16="http://schemas.microsoft.com/office/drawing/2014/main" id="{452663E7-2FA4-F04C-8A30-444100E9EFB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800FE15-91CB-3749-8B9C-313F26A0CAD0}"/>
              </a:ext>
            </a:extLst>
          </p:cNvPr>
          <p:cNvSpPr>
            <a:spLocks noGrp="1"/>
          </p:cNvSpPr>
          <p:nvPr>
            <p:ph type="sldNum" sz="quarter" idx="12"/>
          </p:nvPr>
        </p:nvSpPr>
        <p:spPr/>
        <p:txBody>
          <a:bodyPr/>
          <a:lstStyle/>
          <a:p>
            <a:fld id="{96FCF21C-DC63-724B-BD96-7BB198A30174}" type="slidenum">
              <a:t>‹nº›</a:t>
            </a:fld>
            <a:endParaRPr lang="pt-BR"/>
          </a:p>
        </p:txBody>
      </p:sp>
    </p:spTree>
    <p:extLst>
      <p:ext uri="{BB962C8B-B14F-4D97-AF65-F5344CB8AC3E}">
        <p14:creationId xmlns:p14="http://schemas.microsoft.com/office/powerpoint/2010/main" val="59150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B3311F-F163-874A-94B1-3F419C81DD3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534DA06D-1CDF-BD44-BDDA-A6EDF07E1B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38653BF2-FF54-CF43-9988-372E3CE561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A107191B-5805-C346-A509-3148E08309B0}"/>
              </a:ext>
            </a:extLst>
          </p:cNvPr>
          <p:cNvSpPr>
            <a:spLocks noGrp="1"/>
          </p:cNvSpPr>
          <p:nvPr>
            <p:ph type="dt" sz="half" idx="10"/>
          </p:nvPr>
        </p:nvSpPr>
        <p:spPr/>
        <p:txBody>
          <a:bodyPr/>
          <a:lstStyle/>
          <a:p>
            <a:fld id="{A43673FA-1B46-E14D-99C9-D42247659C2D}" type="datetimeFigureOut">
              <a:t>12/04/2018</a:t>
            </a:fld>
            <a:endParaRPr lang="pt-BR"/>
          </a:p>
        </p:txBody>
      </p:sp>
      <p:sp>
        <p:nvSpPr>
          <p:cNvPr id="6" name="Espaço Reservado para Rodapé 5">
            <a:extLst>
              <a:ext uri="{FF2B5EF4-FFF2-40B4-BE49-F238E27FC236}">
                <a16:creationId xmlns:a16="http://schemas.microsoft.com/office/drawing/2014/main" id="{7E351BE8-0E5E-8449-8F05-218F4F6C89F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3046666-EEAD-6945-8EEE-91BC616B6186}"/>
              </a:ext>
            </a:extLst>
          </p:cNvPr>
          <p:cNvSpPr>
            <a:spLocks noGrp="1"/>
          </p:cNvSpPr>
          <p:nvPr>
            <p:ph type="sldNum" sz="quarter" idx="12"/>
          </p:nvPr>
        </p:nvSpPr>
        <p:spPr/>
        <p:txBody>
          <a:bodyPr/>
          <a:lstStyle/>
          <a:p>
            <a:fld id="{96FCF21C-DC63-724B-BD96-7BB198A30174}" type="slidenum">
              <a:t>‹nº›</a:t>
            </a:fld>
            <a:endParaRPr lang="pt-BR"/>
          </a:p>
        </p:txBody>
      </p:sp>
    </p:spTree>
    <p:extLst>
      <p:ext uri="{BB962C8B-B14F-4D97-AF65-F5344CB8AC3E}">
        <p14:creationId xmlns:p14="http://schemas.microsoft.com/office/powerpoint/2010/main" val="425288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13137A29-2DE7-D141-B89D-A07B6600B5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E4DA5DA7-D792-B246-876B-3386E0AB9C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FB1B7F3-28C4-704B-9D1E-4BCBE21DFA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673FA-1B46-E14D-99C9-D42247659C2D}" type="datetimeFigureOut">
              <a:t>12/04/2018</a:t>
            </a:fld>
            <a:endParaRPr lang="pt-BR"/>
          </a:p>
        </p:txBody>
      </p:sp>
      <p:sp>
        <p:nvSpPr>
          <p:cNvPr id="5" name="Espaço Reservado para Rodapé 4">
            <a:extLst>
              <a:ext uri="{FF2B5EF4-FFF2-40B4-BE49-F238E27FC236}">
                <a16:creationId xmlns:a16="http://schemas.microsoft.com/office/drawing/2014/main" id="{409A1986-64F0-2C4C-8D17-A05BDA60FB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9903EAFF-9783-374A-B6E1-D7B685C4D6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CF21C-DC63-724B-BD96-7BB198A30174}" type="slidenum">
              <a:t>‹nº›</a:t>
            </a:fld>
            <a:endParaRPr lang="pt-BR"/>
          </a:p>
        </p:txBody>
      </p:sp>
    </p:spTree>
    <p:extLst>
      <p:ext uri="{BB962C8B-B14F-4D97-AF65-F5344CB8AC3E}">
        <p14:creationId xmlns:p14="http://schemas.microsoft.com/office/powerpoint/2010/main" val="1305820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16E17-FE56-5446-BEC0-F7590D318F27}"/>
              </a:ext>
            </a:extLst>
          </p:cNvPr>
          <p:cNvSpPr>
            <a:spLocks noGrp="1"/>
          </p:cNvSpPr>
          <p:nvPr>
            <p:ph type="title"/>
          </p:nvPr>
        </p:nvSpPr>
        <p:spPr>
          <a:xfrm>
            <a:off x="838200" y="365125"/>
            <a:ext cx="10515600" cy="4038063"/>
          </a:xfrm>
        </p:spPr>
        <p:txBody>
          <a:bodyPr/>
          <a:lstStyle/>
          <a:p>
            <a:pPr algn="ctr"/>
            <a:r>
              <a:rPr lang="pt-BR"/>
              <a:t>A Arte da Orquestra</a:t>
            </a:r>
            <a:r>
              <a:rPr lang="en-US"/>
              <a:t>ção </a:t>
            </a:r>
            <a:endParaRPr lang="pt-BR"/>
          </a:p>
        </p:txBody>
      </p:sp>
    </p:spTree>
    <p:extLst>
      <p:ext uri="{BB962C8B-B14F-4D97-AF65-F5344CB8AC3E}">
        <p14:creationId xmlns:p14="http://schemas.microsoft.com/office/powerpoint/2010/main" val="272398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normAutofit lnSpcReduction="10000"/>
          </a:bodyPr>
          <a:lstStyle/>
          <a:p>
            <a:pPr algn="l"/>
            <a:r>
              <a:rPr lang="pt-BR"/>
              <a:t>Percussão deve mais a Berlioz que a qualquer outro compositor. No final da solitária </a:t>
            </a:r>
            <a:r>
              <a:rPr lang="pt-BR" i="1"/>
              <a:t>Scéne aux Champs</a:t>
            </a:r>
            <a:r>
              <a:rPr lang="pt-BR"/>
              <a:t>, dois sets de tímpanos sugerem o murmúrio de um trovão soando à distância. Caixa clara – contexto militar. Tímpanos eram menos profundos que os atuais – por esta razão não são necessários os 16 prexcritos para o </a:t>
            </a:r>
            <a:r>
              <a:rPr lang="pt-BR" i="1"/>
              <a:t>Requiem – </a:t>
            </a:r>
            <a:r>
              <a:rPr lang="pt-BR"/>
              <a:t>variedade de baguetas: madeira, couro e esponja. </a:t>
            </a:r>
          </a:p>
          <a:p>
            <a:pPr algn="l"/>
            <a:r>
              <a:rPr lang="pt-BR"/>
              <a:t>Sinfonia Romeu e Julieta</a:t>
            </a:r>
          </a:p>
          <a:p>
            <a:pPr algn="l"/>
            <a:r>
              <a:rPr lang="pt-BR"/>
              <a:t>Romeu é naturalmente melancólico e poético. Seu tema aparece logo depois do coral inicial. Depois de vestir esse tema de várias formas, Berlioz conduz a música para a cena do baile festivo dos Capuletos, quando a sonoridade se torna mais barulhenta e entusiasmada. Nesse momento, o trombone canta o tema melancólico de Romeu. Qualquer instrumento da orquestra pode se prestar ao papel de cantor para Berlioz. </a:t>
            </a:r>
          </a:p>
          <a:p>
            <a:pPr algn="l"/>
            <a:r>
              <a:rPr lang="pt-BR"/>
              <a:t>Nas peças de Berlioz “as partes parecem criadas pelas possibilidades dos instrumentos que as tocam” - a orquestração  é parte da composição, por isso uma eventual substituição de um instrumento por outro poderia arruinar seu efeito. </a:t>
            </a:r>
          </a:p>
          <a:p>
            <a:pPr algn="l"/>
            <a:r>
              <a:rPr lang="pt-BR"/>
              <a:t>Ex.: trombone em Romeu e Julieta; o progresso cambaleante da  Marcha do Herói para o cadafalso, com a banda militar vulgar, e o coro dos fagotes, na Sinfonia Fantástica. Spotify 1’58”</a:t>
            </a:r>
          </a:p>
        </p:txBody>
      </p:sp>
    </p:spTree>
    <p:extLst>
      <p:ext uri="{BB962C8B-B14F-4D97-AF65-F5344CB8AC3E}">
        <p14:creationId xmlns:p14="http://schemas.microsoft.com/office/powerpoint/2010/main" val="1192714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normAutofit/>
          </a:bodyPr>
          <a:lstStyle/>
          <a:p>
            <a:pPr algn="l"/>
            <a:r>
              <a:rPr lang="pt-BR"/>
              <a:t>Berlioz sobre sua música – alguém que tocasse suas obras deveria lembrar sua energia nervosa, sua elegância e sua melancolia.</a:t>
            </a:r>
          </a:p>
          <a:p>
            <a:pPr algn="l"/>
            <a:r>
              <a:rPr lang="pt-BR"/>
              <a:t>Com a exceção das obras ceremoniais – sua música é mais contida, pois sua originalidade não se restringe a achar meios de escrever música ineditamente barulhenta. </a:t>
            </a:r>
          </a:p>
          <a:p>
            <a:pPr algn="l"/>
            <a:r>
              <a:rPr lang="pt-BR" i="1"/>
              <a:t>Lelio – </a:t>
            </a:r>
            <a:r>
              <a:rPr lang="pt-BR"/>
              <a:t>espécie de continuação da </a:t>
            </a:r>
            <a:r>
              <a:rPr lang="pt-BR" i="1"/>
              <a:t>Sinfonia Fantástica</a:t>
            </a:r>
            <a:r>
              <a:rPr lang="pt-BR"/>
              <a:t> para narrador, solistas, coro e orquestra</a:t>
            </a:r>
            <a:r>
              <a:rPr lang="pt-BR" i="1"/>
              <a:t> – </a:t>
            </a:r>
            <a:r>
              <a:rPr lang="pt-BR"/>
              <a:t>Berlioz aproveitou pequenas obras avulsas – movimento chamado </a:t>
            </a:r>
            <a:r>
              <a:rPr lang="pt-BR" i="1"/>
              <a:t>La harpe éolienne</a:t>
            </a:r>
            <a:r>
              <a:rPr lang="pt-BR"/>
              <a:t>– instrumento da antiguidade greca cujas cordas vibravam com o ar. A evocação de Berlioz dessa atemática música da natureza é maravilhosamente quieta, suave, quase intangível e, ainda nos dias de hoje, de uma originalidade deslumbrante. </a:t>
            </a:r>
          </a:p>
          <a:p>
            <a:pPr algn="l"/>
            <a:r>
              <a:rPr lang="pt-BR"/>
              <a:t>Independentemente da dificuldade que é proposta aos intérpretes, não há partes que contradizem as características dos instrumentos. Violinos </a:t>
            </a:r>
            <a:r>
              <a:rPr lang="pt-BR" i="1"/>
              <a:t>col legno, </a:t>
            </a:r>
            <a:r>
              <a:rPr lang="pt-BR"/>
              <a:t>no último movimento da </a:t>
            </a:r>
            <a:r>
              <a:rPr lang="pt-BR" i="1"/>
              <a:t>Sinfonia Fantástica</a:t>
            </a:r>
            <a:r>
              <a:rPr lang="pt-BR"/>
              <a:t> – é situação rara na obra de Berlioz. Spotify 8’50”</a:t>
            </a:r>
            <a:endParaRPr lang="pt-BR" i="1"/>
          </a:p>
        </p:txBody>
      </p:sp>
    </p:spTree>
    <p:extLst>
      <p:ext uri="{BB962C8B-B14F-4D97-AF65-F5344CB8AC3E}">
        <p14:creationId xmlns:p14="http://schemas.microsoft.com/office/powerpoint/2010/main" val="2754069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normAutofit/>
          </a:bodyPr>
          <a:lstStyle/>
          <a:p>
            <a:pPr algn="l"/>
            <a:r>
              <a:rPr lang="pt-BR"/>
              <a:t>Schumann  - escreveu ótimas críticas sobre Berlioz (temas tocantes, harmonia impressionante, intenções nobremente ambiciosas) – não goza de um bom conceito com orquestrador. Sua orquestração é considerada pesada, recorreu muito à dobra de vozes. Muitos afirmam que para resultar bem, as sinfonias de Schumann precisam de um regente que as veja com simpatia e trabalhe com carinho no equilíbrio das  vozes. </a:t>
            </a:r>
          </a:p>
          <a:p>
            <a:pPr algn="l"/>
            <a:r>
              <a:rPr lang="pt-BR"/>
              <a:t>Mahler apresentou revisões das sinfonias que podem ser consideradas como uma re-orquestração.</a:t>
            </a:r>
          </a:p>
          <a:p>
            <a:pPr algn="l"/>
            <a:r>
              <a:rPr lang="pt-BR"/>
              <a:t>Segundo Raynor, as sinfonias “falhas mas impressionantes vêm de um compositor que não conseguiu resistir nem propriamente digerir a nova riqueza orquestral.” Seria verdade?</a:t>
            </a:r>
          </a:p>
          <a:p>
            <a:pPr algn="l"/>
            <a:r>
              <a:rPr lang="pt-BR"/>
              <a:t>Suas 4 sinfonias foram escritas entre 1851 e 1861. Por um tempo, ele foi regente em Düsseldorf, mas muito tarde em sua carreira para aprender com sua experiência. Além disso, não teve sucesso nessa atividade. </a:t>
            </a:r>
          </a:p>
          <a:p>
            <a:pPr algn="l"/>
            <a:endParaRPr lang="pt-BR"/>
          </a:p>
        </p:txBody>
      </p:sp>
    </p:spTree>
    <p:extLst>
      <p:ext uri="{BB962C8B-B14F-4D97-AF65-F5344CB8AC3E}">
        <p14:creationId xmlns:p14="http://schemas.microsoft.com/office/powerpoint/2010/main" val="566685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normAutofit/>
          </a:bodyPr>
          <a:lstStyle/>
          <a:p>
            <a:pPr algn="l"/>
            <a:r>
              <a:rPr lang="pt-BR"/>
              <a:t>Berlioz fez grandes esforços para divulgar sua música – aluguel de teatro, cópia de partituras, arregimentação dos melhores músicos, ensaios exaustivos, publicidade, enda de ingressos etc – mas, no final, seus lucros eram sempre insignificantes. </a:t>
            </a:r>
          </a:p>
          <a:p>
            <a:pPr algn="l"/>
            <a:r>
              <a:rPr lang="pt-BR"/>
              <a:t>Carreira paralela de regente – </a:t>
            </a:r>
          </a:p>
          <a:p>
            <a:pPr algn="l"/>
            <a:r>
              <a:rPr lang="pt-BR"/>
              <a:t>1848- Londres, convidado por Louis-Antoine Jullien, regente do Promendade Concerts.</a:t>
            </a:r>
          </a:p>
          <a:p>
            <a:pPr algn="l"/>
            <a:r>
              <a:rPr lang="pt-BR"/>
              <a:t>1852- Um ano como regente da New Philarmonic Society, o que acabou levando-o a ser convidado também para a própria Philarmonic Society</a:t>
            </a:r>
          </a:p>
          <a:p>
            <a:pPr algn="l"/>
            <a:r>
              <a:rPr lang="pt-BR"/>
              <a:t>Fez várias turnês como regente – maior parte dos grandes centros alemães, Viena e Rússia. Viagens estão descritas em </a:t>
            </a:r>
            <a:r>
              <a:rPr lang="pt-BR" i="1"/>
              <a:t>Journal des Débats </a:t>
            </a:r>
            <a:r>
              <a:rPr lang="pt-BR"/>
              <a:t>(onde era crítico) e eventualmente em suas Memórias. </a:t>
            </a:r>
          </a:p>
          <a:p>
            <a:pPr algn="l"/>
            <a:endParaRPr lang="pt-BR"/>
          </a:p>
          <a:p>
            <a:pPr algn="l"/>
            <a:endParaRPr lang="pt-BR"/>
          </a:p>
        </p:txBody>
      </p:sp>
    </p:spTree>
    <p:extLst>
      <p:ext uri="{BB962C8B-B14F-4D97-AF65-F5344CB8AC3E}">
        <p14:creationId xmlns:p14="http://schemas.microsoft.com/office/powerpoint/2010/main" val="63742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normAutofit fontScale="70000" lnSpcReduction="20000"/>
          </a:bodyPr>
          <a:lstStyle/>
          <a:p>
            <a:pPr algn="l"/>
            <a:r>
              <a:rPr lang="pt-BR"/>
              <a:t>Retrato das orquestras da Europa Central em seu tempo:</a:t>
            </a:r>
          </a:p>
          <a:p>
            <a:pPr marL="342900" indent="-342900" algn="l">
              <a:buFontTx/>
              <a:buChar char="-"/>
            </a:pPr>
            <a:r>
              <a:rPr lang="pt-BR"/>
              <a:t>Stuttgart: orquestra apropriada para executar óperas modernas, incluía harpa (raridade!)</a:t>
            </a:r>
          </a:p>
          <a:p>
            <a:pPr marL="342900" indent="-342900" algn="l">
              <a:buFontTx/>
              <a:buChar char="-"/>
            </a:pPr>
            <a:r>
              <a:rPr lang="pt-BR"/>
              <a:t>Hechingen: cidade próxima de Stuttgart – arranjou trechos de suas obras para uma orquestra de 15 cordas e um único trombone</a:t>
            </a:r>
          </a:p>
          <a:p>
            <a:pPr marL="342900" indent="-342900" algn="l">
              <a:buFontTx/>
              <a:buChar char="-"/>
            </a:pPr>
            <a:r>
              <a:rPr lang="pt-BR"/>
              <a:t>Mannheim: começo desastroso com trompetes tocando na com instrumento em outra tonalidade e timpanista só conhecia baquetas de madeira. Com ensaios o resultado foi bom – havia harpa; o corne-inglês foi muito mal tocado por um bom oboísta; ophicleide foi substituído por trombone.</a:t>
            </a:r>
          </a:p>
          <a:p>
            <a:pPr marL="342900" indent="-342900" algn="l">
              <a:buFontTx/>
              <a:buChar char="-"/>
            </a:pPr>
            <a:r>
              <a:rPr lang="pt-BR"/>
              <a:t>Weimar: Liszt arrumou cordas de toda a redondeza para oferecer um bom contingente – 22 violinos, 7 violas, sete cellos e 7 contrabaixos. </a:t>
            </a:r>
          </a:p>
          <a:p>
            <a:pPr marL="342900" indent="-342900" algn="l">
              <a:buFontTx/>
              <a:buChar char="-"/>
            </a:pPr>
            <a:r>
              <a:rPr lang="pt-BR"/>
              <a:t>Leipzig:  Mendelssohn (que achava Berlioz um bárbaro da música) também aumentou sua orquestra para receber Berlioz – 24 violinos; havia corne-inglês, mas seus solos tiveram de ser transferidos para o clarinete; não havia harpa e ophicleide</a:t>
            </a:r>
          </a:p>
          <a:p>
            <a:pPr marL="342900" indent="-342900" algn="l">
              <a:buFontTx/>
              <a:buChar char="-"/>
            </a:pPr>
            <a:r>
              <a:rPr lang="pt-BR"/>
              <a:t>Dresden: recentemente assumida por Wagner, a orquestra tinha tudo que ele necessitava. Aspecto pitoresco- o oboísta não conseguia abandonar o hábito de ornamentar sua linha. </a:t>
            </a:r>
          </a:p>
          <a:p>
            <a:pPr marL="342900" indent="-342900" algn="l">
              <a:buFontTx/>
              <a:buChar char="-"/>
            </a:pPr>
            <a:r>
              <a:rPr lang="pt-BR"/>
              <a:t>Brunswick: não tinha ophicleide ou corne-inglês; harpa era instrumento obsoleto; mas a orquestra se entusiasmou com as obras e tocou bem</a:t>
            </a:r>
          </a:p>
          <a:p>
            <a:pPr marL="342900" indent="-342900" algn="l">
              <a:buFontTx/>
              <a:buChar char="-"/>
            </a:pPr>
            <a:r>
              <a:rPr lang="pt-BR"/>
              <a:t>Hamburgo: tinha ophicleide, mas não corne-inglês</a:t>
            </a:r>
          </a:p>
          <a:p>
            <a:pPr marL="342900" indent="-342900" algn="l">
              <a:buFontTx/>
              <a:buChar char="-"/>
            </a:pPr>
            <a:r>
              <a:rPr lang="pt-BR"/>
              <a:t>Berlim: paraíso – orquestra, coro e banda militar suficientes para interpretar o monumental Requiem</a:t>
            </a:r>
          </a:p>
          <a:p>
            <a:pPr marL="342900" indent="-342900" algn="l">
              <a:buFontTx/>
              <a:buChar char="-"/>
            </a:pPr>
            <a:r>
              <a:rPr lang="pt-BR"/>
              <a:t>Hannover: orquestra com bons músicos, mas muito pequena – 24 cordas (ophicleide substituído por tuba da banda militar)</a:t>
            </a:r>
          </a:p>
          <a:p>
            <a:pPr marL="342900" indent="-342900" algn="l">
              <a:buFontTx/>
              <a:buChar char="-"/>
            </a:pPr>
            <a:r>
              <a:rPr lang="pt-BR"/>
              <a:t>Viena: uma das melhores orquestras que encontrou e Nicolai, um dos únicos regentes a merecer seus elogios</a:t>
            </a:r>
          </a:p>
        </p:txBody>
      </p:sp>
    </p:spTree>
    <p:extLst>
      <p:ext uri="{BB962C8B-B14F-4D97-AF65-F5344CB8AC3E}">
        <p14:creationId xmlns:p14="http://schemas.microsoft.com/office/powerpoint/2010/main" val="1213727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702544" y="467593"/>
            <a:ext cx="10916529" cy="5753687"/>
          </a:xfrm>
        </p:spPr>
        <p:txBody>
          <a:bodyPr>
            <a:normAutofit fontScale="92500" lnSpcReduction="20000"/>
          </a:bodyPr>
          <a:lstStyle/>
          <a:p>
            <a:pPr algn="l"/>
            <a:r>
              <a:rPr lang="pt-BR"/>
              <a:t>Berlioz observou em Viena o conservadorismo das orquestras, que já não tocavam mais música de seu tempo. Depois de Beethoven, orquestras e sociedades de concerto na Europa apresentavam tendência a parar no tempo. A Philarmonic Society, em Londres, e a Société des Concerts du Conservatoire refletiam esse pensamento. </a:t>
            </a:r>
          </a:p>
          <a:p>
            <a:pPr algn="l"/>
            <a:r>
              <a:rPr lang="pt-BR"/>
              <a:t>Por isso o engajamento de Berlioz na fundação de uma nova sociedade de concertos, que pudesse ser capaz de entender e de interpretar a música de seu tempo – a New Philarmonic Society, cuja primeira temporada regeu, em 1852.</a:t>
            </a:r>
          </a:p>
          <a:p>
            <a:pPr algn="l"/>
            <a:r>
              <a:rPr lang="pt-BR"/>
              <a:t>Por ter sido um compositor que não se contentou com os limites estabelecidos pelos admiradores de Beethoven, Berlioz muitas vezes é visto como um dos discípulos de Wagner. Absurdo: </a:t>
            </a:r>
          </a:p>
          <a:p>
            <a:pPr algn="l"/>
            <a:r>
              <a:rPr lang="pt-BR"/>
              <a:t>1- compositores têm técnicas e temperamentos completamente diferentes.</a:t>
            </a:r>
          </a:p>
          <a:p>
            <a:pPr algn="l"/>
            <a:r>
              <a:rPr lang="pt-BR"/>
              <a:t>2- Berlioz escreveu a Sinfonia Fantástica quando Wagner era adolescente e o Requiem quando tinha pouco mais de 20 anos.</a:t>
            </a:r>
          </a:p>
          <a:p>
            <a:pPr algn="l"/>
            <a:r>
              <a:rPr lang="pt-BR"/>
              <a:t>1839 a 1842 -  Wagner viveu em Paris, em absoluta pobreza, aceitando qualquer tipo de trabalho para sobreviver. Iniciava uma carreira de sucesso como maestro na Alemanha, mas seu descontrole fez com que contraísse diversas dívidas e tivesse que fugir para Paris, com a falsa esperança de conseguir sucesso por lá.</a:t>
            </a:r>
          </a:p>
          <a:p>
            <a:pPr algn="l"/>
            <a:r>
              <a:rPr lang="pt-BR"/>
              <a:t>Compositores se conheceram em Dresden, em 1842, mas nunca se tornaram amigos. Os autores se fizeram algumas críticas, Wagner de maneira mais acentuada. </a:t>
            </a:r>
          </a:p>
          <a:p>
            <a:pPr algn="l"/>
            <a:endParaRPr lang="pt-BR"/>
          </a:p>
        </p:txBody>
      </p:sp>
    </p:spTree>
    <p:extLst>
      <p:ext uri="{BB962C8B-B14F-4D97-AF65-F5344CB8AC3E}">
        <p14:creationId xmlns:p14="http://schemas.microsoft.com/office/powerpoint/2010/main" val="2692525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702544" y="467593"/>
            <a:ext cx="10916529" cy="5753687"/>
          </a:xfrm>
        </p:spPr>
        <p:txBody>
          <a:bodyPr>
            <a:normAutofit/>
          </a:bodyPr>
          <a:lstStyle/>
          <a:p>
            <a:pPr algn="l"/>
            <a:r>
              <a:rPr lang="pt-BR"/>
              <a:t>Wagner- 10 anos mais novo que Berlioz</a:t>
            </a:r>
          </a:p>
          <a:p>
            <a:pPr algn="l"/>
            <a:r>
              <a:rPr lang="pt-BR"/>
              <a:t>1832- Ópera de Würzburg, aos 19 anos – preparador de um coro de 15 vozes (apesar do número pequeno, tinham produções ambiciosas, como </a:t>
            </a:r>
            <a:r>
              <a:rPr lang="pt-BR" i="1"/>
              <a:t>Robert le Diable </a:t>
            </a:r>
            <a:r>
              <a:rPr lang="pt-BR"/>
              <a:t>de Meyerbeer.</a:t>
            </a:r>
          </a:p>
          <a:p>
            <a:pPr algn="l"/>
            <a:r>
              <a:rPr lang="pt-BR"/>
              <a:t>1834- Ópera de Magdeburg- menos subnutrida que Würzburg, posto promissor para um jovem de 22 anos.</a:t>
            </a:r>
          </a:p>
          <a:p>
            <a:pPr algn="l"/>
            <a:r>
              <a:rPr lang="pt-BR"/>
              <a:t>1837- Riga, casa de ópera bem organizada. Permaneceu por dois anos e teve que fugir por dívidas acumuladas. Imaginava alcançar fama em Paris ao apresentar uma ópera não encomendada. </a:t>
            </a:r>
          </a:p>
          <a:p>
            <a:pPr algn="l"/>
            <a:r>
              <a:rPr lang="pt-BR"/>
              <a:t>Nessa época, Wagner era um compositor imaturo, que ainda procurava seu estilo e que fazia carreira sendo um regente extremamente eficiente.</a:t>
            </a:r>
          </a:p>
          <a:p>
            <a:pPr algn="l"/>
            <a:r>
              <a:rPr lang="pt-BR"/>
              <a:t>Seu objetivo: regenerar a vida alemã e a arte alemão através da música, da poesia e da mitologia de seu povo. Percebeu que a maneira de fazer isso era usar a tradição sinfônica alemã estabelecida por Beethoven, Mozart e Haydn. </a:t>
            </a:r>
          </a:p>
        </p:txBody>
      </p:sp>
    </p:spTree>
    <p:extLst>
      <p:ext uri="{BB962C8B-B14F-4D97-AF65-F5344CB8AC3E}">
        <p14:creationId xmlns:p14="http://schemas.microsoft.com/office/powerpoint/2010/main" val="3251368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702544" y="467593"/>
            <a:ext cx="10916529" cy="5753687"/>
          </a:xfrm>
        </p:spPr>
        <p:txBody>
          <a:bodyPr>
            <a:normAutofit/>
          </a:bodyPr>
          <a:lstStyle/>
          <a:p>
            <a:pPr algn="l"/>
            <a:r>
              <a:rPr lang="pt-BR"/>
              <a:t>Em Riga – propôs a realização de concertos sinfônicos, cujos lucros seriam revertidos para os próprios músicos. Projeto não se realizou, pois ele perdeu seu posto antes. </a:t>
            </a:r>
          </a:p>
          <a:p>
            <a:pPr algn="l"/>
            <a:r>
              <a:rPr lang="pt-BR"/>
              <a:t>1842, Ópera Real de Dresden – Mestre de Capela – primeira ópera realmente efetiva Rienzi. </a:t>
            </a:r>
          </a:p>
          <a:p>
            <a:pPr algn="l"/>
            <a:r>
              <a:rPr lang="pt-BR"/>
              <a:t>Dresden, de 1844 a 1847- concertos sinfônicos liderados por Hiller, discípulo de Mendelssohn, nos anos 1830s. Hiller usava músicos freelance de fora da corte. Tinha reputação mais consistente que a de Wagner e sua orquestra funcionava.</a:t>
            </a:r>
          </a:p>
          <a:p>
            <a:pPr algn="l"/>
            <a:r>
              <a:rPr lang="pt-BR"/>
              <a:t>Músicos da ópera e da capela real organizavam um concerto anual para arrecadar fundos para seu fundo de pensão, sempre no domingo de ramos. Em 1846, Wagner regeu uma memorável interpretação da 9. Sinfonia de Beethoven, uma obra ainda considerada muito complexa e incoerente pelo grande público. A partir desse grande sucesso, a 9. Sinfonia passou a ser sempre repetida nesses concertos. Wagner e Hiller tentaram organizar séries de concertos sinfônico em Dresden, sem sucesso. Contudo, outras iniciativas tiveram sucesso, realizando concertos ao ar livre, já que a ausência de uma boa sala de concertos era uma deficiência em Dresden. </a:t>
            </a:r>
          </a:p>
        </p:txBody>
      </p:sp>
    </p:spTree>
    <p:extLst>
      <p:ext uri="{BB962C8B-B14F-4D97-AF65-F5344CB8AC3E}">
        <p14:creationId xmlns:p14="http://schemas.microsoft.com/office/powerpoint/2010/main" val="1894277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702544" y="467593"/>
            <a:ext cx="10916529" cy="5753687"/>
          </a:xfrm>
        </p:spPr>
        <p:txBody>
          <a:bodyPr>
            <a:normAutofit lnSpcReduction="10000"/>
          </a:bodyPr>
          <a:lstStyle/>
          <a:p>
            <a:pPr algn="l"/>
            <a:r>
              <a:rPr lang="pt-BR"/>
              <a:t>A distinção da ópera como arte da aristocracia e a música de concerto como uma atividade amadora destinada à classe média passa a ficar mais tênue, com o surgimento de várias séries de concerto nas cidades alemãs: Leipzig deu o exemplo a Kassel (Spohr), Halle, Frankfurt e muitas outras. </a:t>
            </a:r>
          </a:p>
          <a:p>
            <a:pPr algn="l"/>
            <a:r>
              <a:rPr lang="pt-BR"/>
              <a:t>1848, Wagner deixou Dresden como um exilado revolucionário com um preço por sua cabeça. </a:t>
            </a:r>
          </a:p>
          <a:p>
            <a:pPr algn="l"/>
            <a:r>
              <a:rPr lang="pt-BR"/>
              <a:t>Suíça- trabalhou para a Sociedade de Música e para a Ópera – na maior parte do tempo, estava livre para se concentrar na composição</a:t>
            </a:r>
          </a:p>
          <a:p>
            <a:pPr algn="l"/>
            <a:r>
              <a:rPr lang="pt-BR"/>
              <a:t>Londres- regente da Philarmonic Society, experiência que o desencorajou a seguir ganhando a vida com a atividade pela qual ele era mais reconhecido até então – a regência. </a:t>
            </a:r>
          </a:p>
          <a:p>
            <a:pPr algn="l"/>
            <a:r>
              <a:rPr lang="pt-BR"/>
              <a:t>Depois de Londres, regeu muito pouco, com exceção de algumas poucas performances-modelo bastante ensaiadas de suas próprias obras. Essas performances foram poucas, pois não permitia que suas peças fossem apresentadas, em lugares em que as deficiências do equipamento ou do pessoal poderiam causar mais dano à sua reputação do que trazer benefícios. Por outro lado, também se sentia desestimulado com a ideia de que outros maestros regessem suas produções.</a:t>
            </a:r>
          </a:p>
        </p:txBody>
      </p:sp>
    </p:spTree>
    <p:extLst>
      <p:ext uri="{BB962C8B-B14F-4D97-AF65-F5344CB8AC3E}">
        <p14:creationId xmlns:p14="http://schemas.microsoft.com/office/powerpoint/2010/main" val="479126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702544" y="467593"/>
            <a:ext cx="10916529" cy="5753687"/>
          </a:xfrm>
        </p:spPr>
        <p:txBody>
          <a:bodyPr>
            <a:normAutofit/>
          </a:bodyPr>
          <a:lstStyle/>
          <a:p>
            <a:pPr algn="l"/>
            <a:r>
              <a:rPr lang="pt-BR"/>
              <a:t>Nessa época, Rienzi – ópera no estilo grandioso de Meyerbeer, O Navio Fantasma (primeiro trabalho com o que se conhece como estilo Wagneriano), Tannhäuser e Lohengrin faziam grande sucesso nas casas alemãs de ópera. Trabalhava nas óperas do Anel, mas demoraria bastante para que ele as completasse – o Crepúsculo dos Deuses é de 1874.</a:t>
            </a:r>
          </a:p>
          <a:p>
            <a:pPr algn="l"/>
            <a:r>
              <a:rPr lang="pt-BR"/>
              <a:t>Wagner e Berlioz – dois mestres da orquetração, poré com estilos bastante diferentes.</a:t>
            </a:r>
          </a:p>
          <a:p>
            <a:pPr algn="l"/>
            <a:r>
              <a:rPr lang="pt-BR"/>
              <a:t>Berlioz- brilho e colorido de sua orquestração caminham com a elegância e a fluência de movimento.</a:t>
            </a:r>
          </a:p>
          <a:p>
            <a:pPr algn="l"/>
            <a:r>
              <a:rPr lang="pt-BR"/>
              <a:t>Wagner- ideal sonoro era a riqueza de som proporcionada através de um “blend” de colorido, do qual, de quando em quando, importantes temas ao cintilarem com grande brilho. Ex: em Ouro do Reno, quando deuses vão para sua nova morada, há uma esplêndida marcha. O motivo que representa a espada de Wotan - e se desenvolve de acordo com o papel que a espada tem no destino – reluz com soberbo poder e claridade nos trompetes</a:t>
            </a:r>
          </a:p>
          <a:p>
            <a:pPr algn="l"/>
            <a:endParaRPr lang="pt-BR"/>
          </a:p>
        </p:txBody>
      </p:sp>
    </p:spTree>
    <p:extLst>
      <p:ext uri="{BB962C8B-B14F-4D97-AF65-F5344CB8AC3E}">
        <p14:creationId xmlns:p14="http://schemas.microsoft.com/office/powerpoint/2010/main" val="154261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lstStyle/>
          <a:p>
            <a:pPr algn="l"/>
            <a:r>
              <a:rPr lang="pt-BR"/>
              <a:t>Berlioz – nasceu perto de  Grenoble, 1803, mesmo ano da Her</a:t>
            </a:r>
            <a:r>
              <a:rPr lang="en-US"/>
              <a:t>óica de Beethoven.</a:t>
            </a:r>
          </a:p>
          <a:p>
            <a:pPr algn="l"/>
            <a:r>
              <a:rPr lang="en-US"/>
              <a:t>Estudou piano sem muito entusiasmo, deu-se melhor com flauta e violão. Primeiras peças, aos 15 anos – com exceção de algumas canções com acompanhamento de piano, geralmente escrevia música de câmara para flauta e instrumentos variados.</a:t>
            </a:r>
          </a:p>
          <a:p>
            <a:pPr algn="l"/>
            <a:r>
              <a:rPr lang="en-US"/>
              <a:t>Enviado a Paris pelo pai para estudar medicina – gastava todo o dinheiro com concertos e dedicava-se mais ao estudo de partituras que à medicina propriamente. Especial admiração por Gluck por união de intensa emoção com contenção clássica em óperas.</a:t>
            </a:r>
          </a:p>
          <a:p>
            <a:pPr algn="l"/>
            <a:r>
              <a:rPr lang="en-US"/>
              <a:t>Para se sustentar começou a escrever críticas musicais -  revelou como escritor a mentalidade do homem romântico – regras e convenções não devem impedir o compositor de expressar a verdade de seus próprios sentimentos; se as regras entram em conflito com a expressão, as regras têm de ser abandonadas. </a:t>
            </a:r>
          </a:p>
          <a:p>
            <a:pPr algn="l"/>
            <a:r>
              <a:rPr lang="en-US"/>
              <a:t>Segundo Raynor, suas limitações como intérprete levaram-no a trabalhar com a orquestra como um instrumento de infinitas possibilidades de colorido sonoro.  </a:t>
            </a:r>
          </a:p>
          <a:p>
            <a:pPr algn="l"/>
            <a:endParaRPr lang="pt-BR"/>
          </a:p>
        </p:txBody>
      </p:sp>
    </p:spTree>
    <p:extLst>
      <p:ext uri="{BB962C8B-B14F-4D97-AF65-F5344CB8AC3E}">
        <p14:creationId xmlns:p14="http://schemas.microsoft.com/office/powerpoint/2010/main" val="236515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702544" y="467593"/>
            <a:ext cx="10916529" cy="5753687"/>
          </a:xfrm>
        </p:spPr>
        <p:txBody>
          <a:bodyPr>
            <a:normAutofit lnSpcReduction="10000"/>
          </a:bodyPr>
          <a:lstStyle/>
          <a:p>
            <a:pPr algn="l"/>
            <a:r>
              <a:rPr lang="pt-BR"/>
              <a:t>Wagner e Berlioz – volume da orquestra bem maior que com qualquer um de seus antecessores. </a:t>
            </a:r>
          </a:p>
          <a:p>
            <a:pPr algn="l"/>
            <a:r>
              <a:rPr lang="pt-BR"/>
              <a:t>Rienzi-  a técnica de Wagner extraía o fortissimo da incerteza da textura – metais conduziam as partes mais intensas e, por vezes, com estridência.</a:t>
            </a:r>
          </a:p>
          <a:p>
            <a:pPr algn="l"/>
            <a:r>
              <a:rPr lang="pt-BR"/>
              <a:t>Em Crepúsculo dos Deuses- amadurecimento do estilo,  melhor construção do volume orquestral. Exs: o clímax da Marcha Fúnebre de Siegfried, quando os metais crescem para o grande clímax no enaltecimento do grande herói assassinado; final da ópera, quando o velho mundo dos deuses colapsa em flamas, o Reno transborda – o que é liberado não é um volume insuportável, mas um poder irresistível. </a:t>
            </a:r>
          </a:p>
          <a:p>
            <a:pPr algn="l"/>
            <a:r>
              <a:rPr lang="pt-BR"/>
              <a:t>Wagner procura texturas orquestrais capazes de sustentar o poder de sua visão e alcançar magníficos clímaxes sensuais nos quais a tensão dramática explode em intensa emoção. Exs.: fim do Ato I de A Valquíria; prelúdio de Lohengrin – Wagner descreve-o como o Santo Graal descendo do céu em uma visão, revelando-se para a humanidade e depois ascendendo novamente até se perder de vista. </a:t>
            </a:r>
          </a:p>
          <a:p>
            <a:pPr algn="l"/>
            <a:r>
              <a:rPr lang="pt-BR"/>
              <a:t>Prelúdio ilustra desejo de Wagner de conseguir uma orquestração homogênea – a orquestra conteria todos os possíveis contrastes de som e colorido como enriquecimento e não como diferenças. </a:t>
            </a:r>
          </a:p>
        </p:txBody>
      </p:sp>
    </p:spTree>
    <p:extLst>
      <p:ext uri="{BB962C8B-B14F-4D97-AF65-F5344CB8AC3E}">
        <p14:creationId xmlns:p14="http://schemas.microsoft.com/office/powerpoint/2010/main" val="882057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702544" y="467593"/>
            <a:ext cx="10916529" cy="5753687"/>
          </a:xfrm>
        </p:spPr>
        <p:txBody>
          <a:bodyPr>
            <a:normAutofit lnSpcReduction="10000"/>
          </a:bodyPr>
          <a:lstStyle/>
          <a:p>
            <a:pPr algn="l"/>
            <a:r>
              <a:rPr lang="pt-BR"/>
              <a:t>Desejo de unidade de som levou à tentativa de completar o naipe de metais. Wagner queria que os metais não só tivessem o mesmo espectro sonoro e amplitude das cordas, mas também tivessem uma unidade sonoro. Isso levou à criação da Tuba Wagneriana – preenchimento das lacunas entre trombone e trompas – tocadas por um quarteto de trompistas – bocal de trompa – duas no registro tenor (Sib) e duas no registro baixo (Fá). </a:t>
            </a:r>
          </a:p>
          <a:p>
            <a:pPr algn="l"/>
            <a:r>
              <a:rPr lang="pt-BR"/>
              <a:t>Em Tristão e Isolda, no prefácio da edição, Wagner instrui o uso de trompas naturais, com o maior número de voltas possível. As notas abafadas com a mão deveriam ser o último recurso – som da nota aberta era muito diferente – Wagner não confiava ainda na trompa de válvula. </a:t>
            </a:r>
          </a:p>
          <a:p>
            <a:pPr algn="l"/>
            <a:r>
              <a:rPr lang="pt-BR"/>
              <a:t>Ideal sonoro de Wagner encontra sua manifestação mais precisa no Teatro do Festival de Bayreuth- construção seguiu as requisições do compositor. </a:t>
            </a:r>
          </a:p>
          <a:p>
            <a:pPr algn="l"/>
            <a:r>
              <a:rPr lang="pt-BR"/>
              <a:t>-O fosso é fechado e não pode ser visto da plateia. A orquestra por maior e mais potente que seja, não encobre os cantores. 115 músicos podiam tocar à vontade, sem a necessidade de contenção extrema do som, comum em outros teatros. </a:t>
            </a:r>
          </a:p>
          <a:p>
            <a:pPr algn="l"/>
            <a:r>
              <a:rPr lang="pt-BR"/>
              <a:t>-Detalhes que deveriam ser provisórios acabaram mostrando-se muito eficientes. O teatro é todo revestido de madeira, único material absorvente é a tapeçaria do teto.</a:t>
            </a:r>
          </a:p>
        </p:txBody>
      </p:sp>
    </p:spTree>
    <p:extLst>
      <p:ext uri="{BB962C8B-B14F-4D97-AF65-F5344CB8AC3E}">
        <p14:creationId xmlns:p14="http://schemas.microsoft.com/office/powerpoint/2010/main" val="1537366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702544" y="467593"/>
            <a:ext cx="10916529" cy="5753687"/>
          </a:xfrm>
        </p:spPr>
        <p:txBody>
          <a:bodyPr>
            <a:normAutofit fontScale="92500" lnSpcReduction="10000"/>
          </a:bodyPr>
          <a:lstStyle/>
          <a:p>
            <a:pPr algn="l"/>
            <a:r>
              <a:rPr lang="pt-BR"/>
              <a:t>Íntima relação entre temática e música – a música demanda a cena que cria, pois a música é sempre o significado e o propósito do drama que ajuda a encenar. A riqueza de colorido e a magnificência de enunciado provém sempre da natureza interna da cena que interpreta o drama essencial na música. Ex.: Cenas de A Valquíria</a:t>
            </a:r>
          </a:p>
          <a:p>
            <a:pPr algn="l"/>
            <a:r>
              <a:rPr lang="pt-BR"/>
              <a:t>A música de Wagner é uma intoxicação musical, mas uma intoxicação musical que é criada pelos personagens e a situação em que se encontram, pois é disso que emerge a magnificência da música. Ex.: A véspera do solstício de verão de Hans Sach em Mestres Cantores. </a:t>
            </a:r>
          </a:p>
          <a:p>
            <a:pPr algn="l"/>
            <a:r>
              <a:rPr lang="pt-BR"/>
              <a:t>Drama musical – nome dado por Wagner a suas óperas – aplicação da técnica de composição sinfônica à ópera. </a:t>
            </a:r>
          </a:p>
          <a:p>
            <a:pPr algn="l"/>
            <a:r>
              <a:rPr lang="pt-BR"/>
              <a:t>Sinfonia – limitação do número de temas e seu desenvolvimento</a:t>
            </a:r>
          </a:p>
          <a:p>
            <a:pPr algn="l"/>
            <a:r>
              <a:rPr lang="pt-BR"/>
              <a:t>Ópera – possibilidade de desenvolver vários temas ao mesmo tempo envolvidos em uma interação motivadas por personagens e situações. Ex.: Cavalgada das Valquírias, utiliza e desenvolve três temas diferentes, expressando de um modo ou de outro, o hábito das Valquírias cavalgarem pelo ar e os cavalos que usavam. Ex.: Final de A Valquíria, o fogo mágico que protege o sono de Brunnhilde; o sofrimento de  Wotan por ter castigado a filha que o desobedeceu – música é fruto de um intenso desenvolvimento sinfônico de temas </a:t>
            </a:r>
          </a:p>
          <a:p>
            <a:pPr algn="l"/>
            <a:r>
              <a:rPr lang="pt-BR"/>
              <a:t> </a:t>
            </a:r>
          </a:p>
        </p:txBody>
      </p:sp>
    </p:spTree>
    <p:extLst>
      <p:ext uri="{BB962C8B-B14F-4D97-AF65-F5344CB8AC3E}">
        <p14:creationId xmlns:p14="http://schemas.microsoft.com/office/powerpoint/2010/main" val="1389641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702544" y="467593"/>
            <a:ext cx="10916529" cy="5753687"/>
          </a:xfrm>
        </p:spPr>
        <p:txBody>
          <a:bodyPr>
            <a:normAutofit/>
          </a:bodyPr>
          <a:lstStyle/>
          <a:p>
            <a:pPr algn="l"/>
            <a:r>
              <a:rPr lang="pt-BR"/>
              <a:t>Tristão e Isolda – expressão de um amor demasiadamente exigente e apaixonado para ser satisfeito na vida humana </a:t>
            </a:r>
          </a:p>
          <a:p>
            <a:pPr algn="l"/>
            <a:r>
              <a:rPr lang="pt-BR"/>
              <a:t>Segundo ato – consumido em boa parte bor um dueto amoroso – desenvolvimento de temas distintos mas relacionados, a maioria deles pequenas frases apenas, associados com o destino inevitável do amor de Tristão e Isolda, com a impossibilidade de sua concretização, com a culpa que envolve a traição de um amigo, com o amor como a única realidade em um mundo irreal, com o dia como ilusão e a noite como tempo da realidade, uma vez que é o tempo do amor e, finalmente, do irresisível excitamento sexual. </a:t>
            </a:r>
          </a:p>
          <a:p>
            <a:pPr algn="l"/>
            <a:r>
              <a:rPr lang="pt-BR"/>
              <a:t>Analistas da ópera – 40 leit-motivs, dos quais a música emerge, todos eles recebendo significado extra das situações dramáticas  e desenvolvendo-se em uma maravilhosa trama de estilo polifônico.</a:t>
            </a:r>
          </a:p>
          <a:p>
            <a:pPr algn="l"/>
            <a:r>
              <a:rPr lang="pt-BR"/>
              <a:t>Prelúdio - reflete inevitável frustração, o anseio que só pode ser satisfeito na morte. Quaisquer compassos do prelúdio mostram como temas de apenas uma frase se desenvolvem, um a partir do outro, e se entrelaçam. Apêndice 2 – Ex. 8 </a:t>
            </a:r>
          </a:p>
          <a:p>
            <a:pPr algn="l"/>
            <a:endParaRPr lang="pt-BR"/>
          </a:p>
          <a:p>
            <a:pPr algn="l"/>
            <a:endParaRPr lang="pt-BR"/>
          </a:p>
        </p:txBody>
      </p:sp>
    </p:spTree>
    <p:extLst>
      <p:ext uri="{BB962C8B-B14F-4D97-AF65-F5344CB8AC3E}">
        <p14:creationId xmlns:p14="http://schemas.microsoft.com/office/powerpoint/2010/main" val="3359417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702544" y="467593"/>
            <a:ext cx="10916529" cy="5753687"/>
          </a:xfrm>
        </p:spPr>
        <p:txBody>
          <a:bodyPr>
            <a:normAutofit/>
          </a:bodyPr>
          <a:lstStyle/>
          <a:p>
            <a:pPr algn="l"/>
            <a:r>
              <a:rPr lang="pt-BR"/>
              <a:t>Mestres Cantores – temática completamente diferente</a:t>
            </a:r>
          </a:p>
          <a:p>
            <a:pPr algn="l"/>
            <a:r>
              <a:rPr lang="pt-BR"/>
              <a:t>Por trás do enredo alegre sobre um concurso de canções e um caso de amor, encontra-se, de fato, a força da tradição musical e o poder dessa tradição de assimilar uma nova - e aparentemente revolucionária – expressão musical. O revolucionário aprende o real valor da tradição, enquanto que o conservador percebe a força da originalidade. </a:t>
            </a:r>
          </a:p>
          <a:p>
            <a:pPr algn="l"/>
            <a:endParaRPr lang="pt-BR"/>
          </a:p>
        </p:txBody>
      </p:sp>
    </p:spTree>
    <p:extLst>
      <p:ext uri="{BB962C8B-B14F-4D97-AF65-F5344CB8AC3E}">
        <p14:creationId xmlns:p14="http://schemas.microsoft.com/office/powerpoint/2010/main" val="2395574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lstStyle/>
          <a:p>
            <a:pPr algn="l"/>
            <a:r>
              <a:rPr lang="pt-BR"/>
              <a:t>Trabalhos de car</a:t>
            </a:r>
            <a:r>
              <a:rPr lang="en-US"/>
              <a:t>áter ceremonial, escritos para uma ocasião e um auditório específicos:</a:t>
            </a:r>
          </a:p>
          <a:p>
            <a:pPr algn="l"/>
            <a:r>
              <a:rPr lang="en-US" i="1"/>
              <a:t>-Requiem: </a:t>
            </a:r>
            <a:r>
              <a:rPr lang="en-US"/>
              <a:t>capela de </a:t>
            </a:r>
            <a:r>
              <a:rPr lang="en-US" i="1"/>
              <a:t>Les Invalides</a:t>
            </a:r>
          </a:p>
          <a:p>
            <a:pPr algn="l"/>
            <a:r>
              <a:rPr lang="en-US" i="1"/>
              <a:t>-Symphonie Funébre et Triomphale: </a:t>
            </a:r>
            <a:r>
              <a:rPr lang="en-US"/>
              <a:t>concerto ao ar livre na Praça da República</a:t>
            </a:r>
            <a:endParaRPr lang="en-US" i="1"/>
          </a:p>
          <a:p>
            <a:pPr algn="l"/>
            <a:r>
              <a:rPr lang="en-US" i="1"/>
              <a:t>-Te Deum</a:t>
            </a:r>
            <a:r>
              <a:rPr lang="en-US"/>
              <a:t>: igreja de St Eustace</a:t>
            </a:r>
          </a:p>
          <a:p>
            <a:pPr algn="l"/>
            <a:r>
              <a:rPr lang="en-US"/>
              <a:t>Berlioz se apresenta das caracterísitcas altamente ressonantes das duas igrejas para para a grandiosidade do enunciado, mas alterna isso com momentos de quietude e contenção. </a:t>
            </a:r>
          </a:p>
          <a:p>
            <a:pPr algn="l"/>
            <a:r>
              <a:rPr lang="en-US"/>
              <a:t>De maneira geral, nessas obras, não usou instrumentos que não fossem comuns na música francesa de seus dias: </a:t>
            </a:r>
            <a:r>
              <a:rPr lang="en-US" b="1"/>
              <a:t>ophicleide</a:t>
            </a:r>
            <a:r>
              <a:rPr lang="en-US"/>
              <a:t> (enquanto não a tuba não se encarregasse dessa função); </a:t>
            </a:r>
            <a:r>
              <a:rPr lang="en-US" b="1"/>
              <a:t>quatro fagotes</a:t>
            </a:r>
            <a:r>
              <a:rPr lang="en-US"/>
              <a:t>; </a:t>
            </a:r>
            <a:r>
              <a:rPr lang="en-US" b="1"/>
              <a:t>cornets </a:t>
            </a:r>
            <a:r>
              <a:rPr lang="en-US"/>
              <a:t>(pela lentidão com que o trompete de válvula era aceito); </a:t>
            </a:r>
            <a:r>
              <a:rPr lang="en-US" b="1"/>
              <a:t>duas harpas</a:t>
            </a:r>
            <a:r>
              <a:rPr lang="en-US"/>
              <a:t>; </a:t>
            </a:r>
            <a:r>
              <a:rPr lang="en-US" b="1"/>
              <a:t>caixas claras </a:t>
            </a:r>
            <a:r>
              <a:rPr lang="en-US"/>
              <a:t>de diversos tipos; </a:t>
            </a:r>
            <a:r>
              <a:rPr lang="en-US" b="1"/>
              <a:t>pratos</a:t>
            </a:r>
            <a:r>
              <a:rPr lang="en-US"/>
              <a:t> (convencional e antigo, pequeno).</a:t>
            </a:r>
            <a:endParaRPr lang="en-US" b="1"/>
          </a:p>
          <a:p>
            <a:pPr algn="l"/>
            <a:endParaRPr lang="en-US" i="1"/>
          </a:p>
          <a:p>
            <a:pPr algn="l"/>
            <a:endParaRPr lang="pt-BR"/>
          </a:p>
        </p:txBody>
      </p:sp>
    </p:spTree>
    <p:extLst>
      <p:ext uri="{BB962C8B-B14F-4D97-AF65-F5344CB8AC3E}">
        <p14:creationId xmlns:p14="http://schemas.microsoft.com/office/powerpoint/2010/main" val="322183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lstStyle/>
          <a:p>
            <a:pPr algn="l"/>
            <a:r>
              <a:rPr lang="pt-BR" i="1"/>
              <a:t>Requiem, </a:t>
            </a:r>
            <a:r>
              <a:rPr lang="pt-BR"/>
              <a:t>1837 </a:t>
            </a:r>
          </a:p>
          <a:p>
            <a:pPr algn="l"/>
            <a:r>
              <a:rPr lang="pt-BR" i="1"/>
              <a:t>Dies Irae – </a:t>
            </a:r>
            <a:r>
              <a:rPr lang="pt-BR"/>
              <a:t>hino latino – morte e </a:t>
            </a:r>
            <a:r>
              <a:rPr lang="en-US"/>
              <a:t>Juízo Final, descreve o fim do mundo. Berlioz se aproveita do formato cruciforme de </a:t>
            </a:r>
            <a:r>
              <a:rPr lang="en-US" i="1"/>
              <a:t>Les Invalides</a:t>
            </a:r>
            <a:r>
              <a:rPr lang="en-US"/>
              <a:t>, para fazer com que os trompetes do apocalipse ecoassem de todos os lados, com grupos de metais (sem trompa) separados da orquestra e espalhados em cada uma das extremidades da igreja. No final, acordes dos tímpanos em rulo acompanham as vozes gritando consternadas. Esse efeito já havia sido empregado em </a:t>
            </a:r>
            <a:r>
              <a:rPr lang="en-US" i="1"/>
              <a:t>Ressurexit</a:t>
            </a:r>
            <a:r>
              <a:rPr lang="en-US"/>
              <a:t>, em 1824 e 1825. </a:t>
            </a:r>
          </a:p>
          <a:p>
            <a:pPr algn="l"/>
            <a:r>
              <a:rPr lang="en-US"/>
              <a:t>Mesmo usando uma orquestra muito pesada, Berlioz consegue manter um senso de movimento atlético e vigoroso. Momento mais sensacional da obra é o </a:t>
            </a:r>
            <a:r>
              <a:rPr lang="en-US" i="1"/>
              <a:t>Dies Irae</a:t>
            </a:r>
            <a:r>
              <a:rPr lang="en-US"/>
              <a:t>, nas outras partes não há um uso mais massivo dos metais. Apêndice 2, Ex. n. 6: </a:t>
            </a:r>
            <a:r>
              <a:rPr lang="en-US" i="1"/>
              <a:t>Hostias – Offertorium</a:t>
            </a:r>
            <a:r>
              <a:rPr lang="en-US"/>
              <a:t> – trombones no grave em nota longa que cresce e decresce, enquanto flautas completam a harmonia no registro agudo – efeito de piano com pedal em que cordas agudas vibram em simpatia. </a:t>
            </a:r>
          </a:p>
          <a:p>
            <a:pPr algn="l"/>
            <a:r>
              <a:rPr lang="en-US" i="1"/>
              <a:t>Offertorium</a:t>
            </a:r>
            <a:r>
              <a:rPr lang="en-US"/>
              <a:t> – efeito: coro como acompanhador da orquestra- canta em dois semitons adjacentes enquanto a orquestra tem a melodia. </a:t>
            </a:r>
            <a:endParaRPr lang="en-US" i="1"/>
          </a:p>
          <a:p>
            <a:pPr algn="l"/>
            <a:endParaRPr lang="en-US"/>
          </a:p>
          <a:p>
            <a:pPr algn="l"/>
            <a:endParaRPr lang="en-US"/>
          </a:p>
          <a:p>
            <a:pPr algn="l"/>
            <a:endParaRPr lang="en-US"/>
          </a:p>
          <a:p>
            <a:pPr algn="l"/>
            <a:endParaRPr lang="pt-BR"/>
          </a:p>
        </p:txBody>
      </p:sp>
    </p:spTree>
    <p:extLst>
      <p:ext uri="{BB962C8B-B14F-4D97-AF65-F5344CB8AC3E}">
        <p14:creationId xmlns:p14="http://schemas.microsoft.com/office/powerpoint/2010/main" val="2648360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lstStyle/>
          <a:p>
            <a:pPr algn="l"/>
            <a:r>
              <a:rPr lang="en-US" i="1"/>
              <a:t>Te Deum: </a:t>
            </a:r>
            <a:r>
              <a:rPr lang="en-US"/>
              <a:t>obra começa com acordes da orquestra no lado leste da igreja, respondidos por acordes similares – mas sem relação – do órgão no lado oeste. Pratos de diversos tamanhos são empregados para imitar um incensário balançando à frente do trono de Deus.</a:t>
            </a:r>
          </a:p>
          <a:p>
            <a:pPr algn="l"/>
            <a:r>
              <a:rPr lang="en-US"/>
              <a:t>Symphonie Funébre et Triomphale – celebração dos 10 anos da Revolução de 1830 – cerimônia na </a:t>
            </a:r>
            <a:r>
              <a:rPr lang="en-US" i="1"/>
              <a:t>Place de la Republique</a:t>
            </a:r>
            <a:endParaRPr lang="en-US"/>
          </a:p>
          <a:p>
            <a:pPr algn="l"/>
            <a:r>
              <a:rPr lang="en-US"/>
              <a:t>1. mov: magnífica marcha sinfônica –tocada efetivamente em marcha por 200 instrumentistas de  sopro – madeiras e metais – uniformizados. O som causou grande impressão, mas houve problemas de coordenação e o som se dispersou quando o espaço se tornou mais aberto. </a:t>
            </a:r>
          </a:p>
          <a:p>
            <a:pPr algn="l"/>
            <a:r>
              <a:rPr lang="en-US"/>
              <a:t>2. mov: movimento lento para trombone e orquestra, uma oração de pesar, funeral</a:t>
            </a:r>
          </a:p>
          <a:p>
            <a:pPr algn="l"/>
            <a:r>
              <a:rPr lang="en-US"/>
              <a:t>Último mov.: marcha triunfal, com um tema popular e alegre. Em vista do desastre cômico da primeira audição, Berlioz ao reescreveu a peça em versão com cordas e para a apresentação em teatro </a:t>
            </a:r>
          </a:p>
          <a:p>
            <a:pPr algn="l"/>
            <a:endParaRPr lang="en-US"/>
          </a:p>
          <a:p>
            <a:pPr algn="l"/>
            <a:endParaRPr lang="pt-BR"/>
          </a:p>
        </p:txBody>
      </p:sp>
    </p:spTree>
    <p:extLst>
      <p:ext uri="{BB962C8B-B14F-4D97-AF65-F5344CB8AC3E}">
        <p14:creationId xmlns:p14="http://schemas.microsoft.com/office/powerpoint/2010/main" val="2863401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lstStyle/>
          <a:p>
            <a:pPr algn="l"/>
            <a:r>
              <a:rPr lang="en-US"/>
              <a:t>Música ceremonial na França sempre teve dimensões extremamente grandiosas e grandiloquentes desde a época de Lully. </a:t>
            </a:r>
          </a:p>
          <a:p>
            <a:pPr algn="l"/>
            <a:r>
              <a:rPr lang="en-US"/>
              <a:t>A </a:t>
            </a:r>
            <a:r>
              <a:rPr lang="en-US" i="1"/>
              <a:t>Infância de Cristo </a:t>
            </a:r>
            <a:r>
              <a:rPr lang="en-US"/>
              <a:t>– exemplo de gênero diferente, mais delicado, gracioso e terno. Revela outra faceta de Berlioz – colorido orquestral é rico e variado. Berlioz pode, por essas razões, ser considerado o primeiro compositor especializado em orquestração.</a:t>
            </a:r>
          </a:p>
          <a:p>
            <a:pPr algn="l"/>
            <a:r>
              <a:rPr lang="en-US" i="1"/>
              <a:t>Sinfonia Fantástica</a:t>
            </a:r>
            <a:r>
              <a:rPr lang="en-US"/>
              <a:t>- composta três anos após o falecimento de Beethoven.</a:t>
            </a:r>
          </a:p>
          <a:p>
            <a:pPr algn="l"/>
            <a:r>
              <a:rPr lang="en-US"/>
              <a:t>Três clarinetes diferentes – Sib, Lá e Mib – cada um usado de acordo com suas peculiaridades: </a:t>
            </a:r>
          </a:p>
          <a:p>
            <a:pPr algn="l"/>
            <a:r>
              <a:rPr lang="en-US"/>
              <a:t>Sib- som rico e melancólico no grave, alegre e brincalhão no agudo.</a:t>
            </a:r>
          </a:p>
          <a:p>
            <a:pPr algn="l"/>
            <a:r>
              <a:rPr lang="en-US"/>
              <a:t>Lá- mais rústico no som, mas mais homogêneo em toda a tessitura – contraponto grotesco para a sombria marcha do cadafalso. </a:t>
            </a:r>
          </a:p>
          <a:p>
            <a:pPr algn="l"/>
            <a:r>
              <a:rPr lang="en-US"/>
              <a:t>Mib- requinta – som penetrante, mais brilhante -  versão parodiada, distorcida do tema da “ideia fixa”, quando o herói-artista da obra imagina sua amada conduzindo o sabá das bruxas. </a:t>
            </a:r>
          </a:p>
          <a:p>
            <a:pPr algn="l"/>
            <a:endParaRPr lang="en-US"/>
          </a:p>
          <a:p>
            <a:pPr algn="l"/>
            <a:endParaRPr lang="en-US"/>
          </a:p>
          <a:p>
            <a:pPr algn="l"/>
            <a:endParaRPr lang="pt-BR"/>
          </a:p>
        </p:txBody>
      </p:sp>
    </p:spTree>
    <p:extLst>
      <p:ext uri="{BB962C8B-B14F-4D97-AF65-F5344CB8AC3E}">
        <p14:creationId xmlns:p14="http://schemas.microsoft.com/office/powerpoint/2010/main" val="1871574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lstStyle/>
          <a:p>
            <a:pPr algn="l"/>
            <a:r>
              <a:rPr lang="pt-BR"/>
              <a:t>Berlioz- uso de instrumentos no registro em que eles s</a:t>
            </a:r>
            <a:r>
              <a:rPr lang="en-US"/>
              <a:t>ão mais eloquentes e característicos. </a:t>
            </a:r>
          </a:p>
          <a:p>
            <a:pPr algn="l"/>
            <a:r>
              <a:rPr lang="en-US"/>
              <a:t>Violinos: corda sol- som mais rico; corda mi – som mais penetrante; cordas lá e ré – som mais neutro. Uso dos instrumentos para atingir objetivo preciso, como no caso dos clarinetes. </a:t>
            </a:r>
          </a:p>
          <a:p>
            <a:pPr algn="l"/>
            <a:r>
              <a:rPr lang="en-US"/>
              <a:t>Contrabaixos em divisi de quatro vozes na Marcha para o Cadafalso – efeito bestial, como um rosnado grotesco. (Apêndice 2, Ex. 5)</a:t>
            </a:r>
          </a:p>
          <a:p>
            <a:pPr algn="l"/>
            <a:r>
              <a:rPr lang="en-US" i="1"/>
              <a:t>Tratado sobre a instrumentação moderna</a:t>
            </a:r>
            <a:r>
              <a:rPr lang="en-US"/>
              <a:t>: nenhum compositor realizou estudo tão exaustivo sobre as vozes dos instrumentos, os registros em que os instrumentos têm as vozes mais ricas e eloquentes e aqueles em que soam magros e sem colorido. Detalha até que trêmolos e trinados podem ser feitos nos instrumentos mais incomuns. Para Berlioz, instrumentação se refere exatamente a isso, enquanto que orquestração seria a maneira com a qual os instrumentos são combinados. </a:t>
            </a:r>
            <a:endParaRPr lang="pt-BR" i="1"/>
          </a:p>
        </p:txBody>
      </p:sp>
    </p:spTree>
    <p:extLst>
      <p:ext uri="{BB962C8B-B14F-4D97-AF65-F5344CB8AC3E}">
        <p14:creationId xmlns:p14="http://schemas.microsoft.com/office/powerpoint/2010/main" val="1720152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lstStyle/>
          <a:p>
            <a:pPr algn="l"/>
            <a:r>
              <a:rPr lang="pt-BR"/>
              <a:t>Berlioz- Paganini</a:t>
            </a:r>
          </a:p>
          <a:p>
            <a:pPr algn="l"/>
            <a:r>
              <a:rPr lang="pt-BR"/>
              <a:t>Paganini – t</a:t>
            </a:r>
            <a:r>
              <a:rPr lang="en-US"/>
              <a:t>écnicas estendidas para o violino:</a:t>
            </a:r>
          </a:p>
          <a:p>
            <a:pPr algn="l"/>
            <a:r>
              <a:rPr lang="en-US" i="1"/>
              <a:t>Spiccato</a:t>
            </a:r>
            <a:r>
              <a:rPr lang="en-US"/>
              <a:t>: arco pulando entre as cordas em notas separdas</a:t>
            </a:r>
          </a:p>
          <a:p>
            <a:pPr algn="l"/>
            <a:r>
              <a:rPr lang="en-US" i="1"/>
              <a:t>Martelato: </a:t>
            </a:r>
            <a:r>
              <a:rPr lang="en-US"/>
              <a:t>efeito percussivo</a:t>
            </a:r>
          </a:p>
          <a:p>
            <a:pPr algn="l"/>
            <a:r>
              <a:rPr lang="en-US" i="1"/>
              <a:t>Pizzicato</a:t>
            </a:r>
            <a:r>
              <a:rPr lang="en-US"/>
              <a:t> com a mão esquerda – acompanhamento para figura feita com o arco ao mesmo tempo.</a:t>
            </a:r>
          </a:p>
          <a:p>
            <a:pPr algn="l"/>
            <a:r>
              <a:rPr lang="en-US"/>
              <a:t>Paganini –personificação perfeita do mito do virtuose. Inovações de Paganini indicaram a Berlioz que a técnica dos instrumentos orquestrais – não só do violino – poderia ser ampliada. </a:t>
            </a:r>
          </a:p>
          <a:p>
            <a:pPr algn="l"/>
            <a:r>
              <a:rPr lang="en-US"/>
              <a:t>Exemplo de Paganini – ideia de se empregar os harmônicos nas cordas – efeito antigo, mas desprezado até então pelos intépretes. </a:t>
            </a:r>
            <a:r>
              <a:rPr lang="en-US" i="1"/>
              <a:t>Queen Mab Scherzo –</a:t>
            </a:r>
            <a:r>
              <a:rPr lang="en-US"/>
              <a:t>Sinfonia Romeu e Julieta – passagem mágica  - flauta e corne-inglês introduzem um novo tema enquanto os violinos, em divisi, tocam um trinado no agudo e vão mudando de acordes com o uso de harmônicos. </a:t>
            </a:r>
            <a:endParaRPr lang="pt-BR"/>
          </a:p>
        </p:txBody>
      </p:sp>
    </p:spTree>
    <p:extLst>
      <p:ext uri="{BB962C8B-B14F-4D97-AF65-F5344CB8AC3E}">
        <p14:creationId xmlns:p14="http://schemas.microsoft.com/office/powerpoint/2010/main" val="3289550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B84D80A-EDAE-E946-AA7F-FC12308B9026}"/>
              </a:ext>
            </a:extLst>
          </p:cNvPr>
          <p:cNvSpPr>
            <a:spLocks noGrp="1"/>
          </p:cNvSpPr>
          <p:nvPr>
            <p:ph type="subTitle" idx="1"/>
          </p:nvPr>
        </p:nvSpPr>
        <p:spPr>
          <a:xfrm>
            <a:off x="675249" y="576775"/>
            <a:ext cx="10916529" cy="5753687"/>
          </a:xfrm>
        </p:spPr>
        <p:txBody>
          <a:bodyPr>
            <a:normAutofit lnSpcReduction="10000"/>
          </a:bodyPr>
          <a:lstStyle/>
          <a:p>
            <a:pPr algn="l"/>
            <a:r>
              <a:rPr lang="pt-BR"/>
              <a:t>Viola – solo em </a:t>
            </a:r>
            <a:r>
              <a:rPr lang="pt-BR" i="1"/>
              <a:t>Haroldo na It</a:t>
            </a:r>
            <a:r>
              <a:rPr lang="en-US" i="1"/>
              <a:t>ália –</a:t>
            </a:r>
            <a:r>
              <a:rPr lang="en-US"/>
              <a:t>explora caráter melancólico da viola – personificação romântica do poeta e sua nostalgia. Compositores anteriores a Berlioz não se preocupavam com a independência da viola ou em explorar mais suas peculiaridades. </a:t>
            </a:r>
          </a:p>
          <a:p>
            <a:pPr algn="l"/>
            <a:r>
              <a:rPr lang="en-US"/>
              <a:t>Novas combinações instrumentais – muito comum, flauta e violino – </a:t>
            </a:r>
            <a:r>
              <a:rPr lang="en-US" i="1"/>
              <a:t>Sinfonia Fantástica – </a:t>
            </a:r>
            <a:r>
              <a:rPr lang="en-US"/>
              <a:t>flauta uma oitava acima dos violinos – combinação da exuberância sonora do violino com a inocência mais “ofegante” da flauta – combinação usada para a “ideia fixa”</a:t>
            </a:r>
          </a:p>
          <a:p>
            <a:pPr algn="l"/>
            <a:r>
              <a:rPr lang="en-US"/>
              <a:t>Relutância dos franceses em usar o trompete de válvula faz com que Berlioz empregue o cornet – tema da valsa no baile da Sinfonia Fantástica – sonoridade mais ordinária, comum do cornet faz com que o baile adquira um caráter de mero evento social. Contudo, evita a faceta mais vulgar a que o cornet está propenso. Na Marcha do Cadafalso, o cornet integra a banda militar com os outros metais, madeiras e ophicleide e, desta vez, é usado justamente com esse caráter vulgar para compensar a marcha cambaleante da vítima e o entusiasmo dos espectadores. </a:t>
            </a:r>
          </a:p>
          <a:p>
            <a:pPr algn="l"/>
            <a:r>
              <a:rPr lang="en-US"/>
              <a:t>A Marcha do Cadafalso começa meio desajeitadamente nos cellos e contrabaixos, com um contraponto dos fagotes. Depois que a banda passa o trombone assume o tema.  </a:t>
            </a:r>
            <a:endParaRPr lang="pt-BR"/>
          </a:p>
        </p:txBody>
      </p:sp>
    </p:spTree>
    <p:extLst>
      <p:ext uri="{BB962C8B-B14F-4D97-AF65-F5344CB8AC3E}">
        <p14:creationId xmlns:p14="http://schemas.microsoft.com/office/powerpoint/2010/main" val="135301748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13615</TotalTime>
  <Words>4249</Words>
  <Application>Microsoft Macintosh PowerPoint</Application>
  <PresentationFormat>Widescreen</PresentationFormat>
  <Paragraphs>124</Paragraphs>
  <Slides>24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24</vt:i4>
      </vt:variant>
    </vt:vector>
  </HeadingPairs>
  <TitlesOfParts>
    <vt:vector size="28" baseType="lpstr">
      <vt:lpstr>Arial</vt:lpstr>
      <vt:lpstr>Calibri</vt:lpstr>
      <vt:lpstr>Calibri Light</vt:lpstr>
      <vt:lpstr>Tema do Office</vt:lpstr>
      <vt:lpstr>A Arte da Orquestração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Fábio Cury</dc:creator>
  <cp:lastModifiedBy>Fábio Cury</cp:lastModifiedBy>
  <cp:revision>65</cp:revision>
  <dcterms:created xsi:type="dcterms:W3CDTF">2018-04-08T15:08:22Z</dcterms:created>
  <dcterms:modified xsi:type="dcterms:W3CDTF">2018-04-18T02:10:29Z</dcterms:modified>
</cp:coreProperties>
</file>