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heme/themeOverride39.xml" ContentType="application/vnd.openxmlformats-officedocument.themeOverr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theme/themeOverride57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notesSlides/notesSlide30.xml" ContentType="application/vnd.openxmlformats-officedocument.presentationml.notesSlide+xml"/>
  <Override PartName="/ppt/theme/themeOverride4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24.xml" ContentType="application/vnd.openxmlformats-officedocument.themeOverride+xml"/>
  <Override PartName="/ppt/theme/themeOverride35.xml" ContentType="application/vnd.openxmlformats-officedocument.themeOverride+xml"/>
  <Override PartName="/ppt/theme/themeOverride53.xml" ContentType="application/vnd.openxmlformats-officedocument.themeOverr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theme/themeOverride4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theme/themeOverride31.xml" ContentType="application/vnd.openxmlformats-officedocument.themeOverr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42.xml" ContentType="application/vnd.openxmlformats-officedocument.presentationml.notesSlide+xml"/>
  <Override PartName="/ppt/theme/themeOverride47.xml" ContentType="application/vnd.openxmlformats-officedocument.themeOverr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theme/themeOverride36.xml" ContentType="application/vnd.openxmlformats-officedocument.themeOverride+xml"/>
  <Default Extension="vml" ContentType="application/vnd.openxmlformats-officedocument.vmlDrawing"/>
  <Override PartName="/ppt/theme/themeOverride25.xml" ContentType="application/vnd.openxmlformats-officedocument.themeOverride+xml"/>
  <Override PartName="/ppt/theme/themeOverride43.xml" ContentType="application/vnd.openxmlformats-officedocument.themeOverride+xml"/>
  <Override PartName="/ppt/theme/themeOverride54.xml" ContentType="application/vnd.openxmlformats-officedocument.themeOverr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heme/themeOverride14.xml" ContentType="application/vnd.openxmlformats-officedocument.themeOverride+xml"/>
  <Override PartName="/ppt/theme/themeOverride32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theme/themeOverride50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32.xml" ContentType="application/vnd.openxmlformats-officedocument.presentationml.notesSlide+xml"/>
  <Override PartName="/ppt/theme/themeOverride48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37.xml" ContentType="application/vnd.openxmlformats-officedocument.themeOverride+xml"/>
  <Override PartName="/ppt/notesSlides/notesSlide50.xml" ContentType="application/vnd.openxmlformats-officedocument.presentationml.notesSlide+xml"/>
  <Override PartName="/ppt/theme/themeOverride55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theme/themeOverride44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theme/themeOverride51.xml" ContentType="application/vnd.openxmlformats-officedocument.themeOverr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4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  <Default Extension="jpeg" ContentType="image/jpeg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theme/themeOverride38.xml" ContentType="application/vnd.openxmlformats-officedocument.themeOverride+xml"/>
  <Override PartName="/ppt/theme/themeOverride49.xml" ContentType="application/vnd.openxmlformats-officedocument.themeOverr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45.xml" ContentType="application/vnd.openxmlformats-officedocument.themeOverride+xml"/>
  <Override PartName="/ppt/theme/themeOverride5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theme/themeOverride34.xml" ContentType="application/vnd.openxmlformats-officedocument.themeOverride+xml"/>
  <Override PartName="/ppt/slides/slide8.xml" ContentType="application/vnd.openxmlformats-officedocument.presentationml.slide+xml"/>
  <Override PartName="/ppt/theme/themeOverride9.xml" ContentType="application/vnd.openxmlformats-officedocument.themeOverride+xml"/>
  <Override PartName="/ppt/theme/themeOverride23.xml" ContentType="application/vnd.openxmlformats-officedocument.themeOverride+xml"/>
  <Override PartName="/ppt/theme/themeOverride41.xml" ContentType="application/vnd.openxmlformats-officedocument.themeOverride+xml"/>
  <Override PartName="/ppt/theme/themeOverride52.xml" ContentType="application/vnd.openxmlformats-officedocument.themeOverride+xml"/>
  <Override PartName="/ppt/slides/slide29.xml" ContentType="application/vnd.openxmlformats-officedocument.presentationml.slide+xml"/>
  <Override PartName="/ppt/theme/themeOverride30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99" r:id="rId2"/>
    <p:sldId id="300" r:id="rId3"/>
    <p:sldId id="301" r:id="rId4"/>
    <p:sldId id="302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60" r:id="rId36"/>
    <p:sldId id="334" r:id="rId37"/>
    <p:sldId id="335" r:id="rId38"/>
    <p:sldId id="336" r:id="rId39"/>
    <p:sldId id="337" r:id="rId40"/>
    <p:sldId id="338" r:id="rId41"/>
    <p:sldId id="339" r:id="rId42"/>
    <p:sldId id="340" r:id="rId43"/>
    <p:sldId id="341" r:id="rId44"/>
    <p:sldId id="342" r:id="rId45"/>
    <p:sldId id="343" r:id="rId46"/>
    <p:sldId id="344" r:id="rId47"/>
    <p:sldId id="345" r:id="rId48"/>
    <p:sldId id="346" r:id="rId49"/>
    <p:sldId id="347" r:id="rId50"/>
    <p:sldId id="357" r:id="rId51"/>
    <p:sldId id="358" r:id="rId52"/>
    <p:sldId id="359" r:id="rId53"/>
    <p:sldId id="348" r:id="rId54"/>
    <p:sldId id="349" r:id="rId55"/>
    <p:sldId id="350" r:id="rId56"/>
    <p:sldId id="351" r:id="rId57"/>
    <p:sldId id="352" r:id="rId58"/>
    <p:sldId id="353" r:id="rId59"/>
    <p:sldId id="354" r:id="rId60"/>
    <p:sldId id="355" r:id="rId61"/>
    <p:sldId id="356" r:id="rId62"/>
    <p:sldId id="363" r:id="rId63"/>
    <p:sldId id="366" r:id="rId64"/>
    <p:sldId id="364" r:id="rId65"/>
    <p:sldId id="365" r:id="rId66"/>
    <p:sldId id="361" r:id="rId67"/>
    <p:sldId id="367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FFFF"/>
    <a:srgbClr val="0000FF"/>
    <a:srgbClr val="00FF00"/>
    <a:srgbClr val="FF0000"/>
    <a:srgbClr val="FFFFFF"/>
    <a:srgbClr val="000000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8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931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136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157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177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198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218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239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259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280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300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32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952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34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361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382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40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423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44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46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25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48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26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50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52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972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54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56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58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60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62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648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66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68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71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73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75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77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79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812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83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853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87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89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914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93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16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034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95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97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996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201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19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2037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2058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207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209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20</a:t>
            </a: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054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075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3365500" y="8496300"/>
            <a:ext cx="254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095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pt-BR"/>
          </a:p>
        </p:txBody>
      </p:sp>
      <p:sp>
        <p:nvSpPr>
          <p:cNvPr id="1116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302000" y="8496300"/>
            <a:ext cx="381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6213" y="635000"/>
            <a:ext cx="1954212" cy="5503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3575" y="635000"/>
            <a:ext cx="5710238" cy="5503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635000"/>
            <a:ext cx="7816850" cy="1100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3575" y="1989138"/>
            <a:ext cx="3832225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9138"/>
            <a:ext cx="3832225" cy="41497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75" y="635000"/>
            <a:ext cx="7816850" cy="1100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575" y="1989138"/>
            <a:ext cx="3832225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9138"/>
            <a:ext cx="3832225" cy="199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40200"/>
            <a:ext cx="3832225" cy="1998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575" y="1989138"/>
            <a:ext cx="3832225" cy="414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3832225" cy="414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3575" y="635000"/>
            <a:ext cx="7816850" cy="1100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575" y="1989138"/>
            <a:ext cx="7816850" cy="414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2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4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1.xml"/><Relationship Id="rId4" Type="http://schemas.openxmlformats.org/officeDocument/2006/relationships/image" Target="../media/image73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4" Type="http://schemas.openxmlformats.org/officeDocument/2006/relationships/image" Target="../media/image74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4" Type="http://schemas.openxmlformats.org/officeDocument/2006/relationships/image" Target="../media/image75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6.xml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95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7.xml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0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emf"/><Relationship Id="rId2" Type="http://schemas.openxmlformats.org/officeDocument/2006/relationships/image" Target="../media/image101.wmf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emf"/><Relationship Id="rId2" Type="http://schemas.openxmlformats.org/officeDocument/2006/relationships/image" Target="../media/image10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10-44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>
          <a:xfrm>
            <a:off x="2185988" y="2498725"/>
            <a:ext cx="4772025" cy="1463675"/>
          </a:xfrm>
          <a:noFill/>
          <a:ln/>
        </p:spPr>
        <p:txBody>
          <a:bodyPr wrap="none" lIns="19050" tIns="26988" rIns="19050" bIns="26988" anchor="t"/>
          <a:lstStyle/>
          <a:p>
            <a:pPr>
              <a:lnSpc>
                <a:spcPts val="43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Estabilidade Relativa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dos Dienos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10-54</a:t>
            </a:r>
          </a:p>
        </p:txBody>
      </p:sp>
      <p:grpSp>
        <p:nvGrpSpPr>
          <p:cNvPr id="112739" name="Group 99"/>
          <p:cNvGrpSpPr>
            <a:grpSpLocks/>
          </p:cNvGrpSpPr>
          <p:nvPr/>
        </p:nvGrpSpPr>
        <p:grpSpPr bwMode="auto">
          <a:xfrm>
            <a:off x="434975" y="1138238"/>
            <a:ext cx="4760913" cy="1885950"/>
            <a:chOff x="274" y="717"/>
            <a:chExt cx="2999" cy="1188"/>
          </a:xfrm>
        </p:grpSpPr>
        <p:grpSp>
          <p:nvGrpSpPr>
            <p:cNvPr id="112646" name="Group 6"/>
            <p:cNvGrpSpPr>
              <a:grpSpLocks/>
            </p:cNvGrpSpPr>
            <p:nvPr/>
          </p:nvGrpSpPr>
          <p:grpSpPr bwMode="auto">
            <a:xfrm>
              <a:off x="1943" y="1282"/>
              <a:ext cx="1192" cy="555"/>
              <a:chOff x="1943" y="1282"/>
              <a:chExt cx="1192" cy="555"/>
            </a:xfrm>
          </p:grpSpPr>
          <p:sp>
            <p:nvSpPr>
              <p:cNvPr id="112644" name="Oval 4"/>
              <p:cNvSpPr>
                <a:spLocks noChangeArrowheads="1"/>
              </p:cNvSpPr>
              <p:nvPr/>
            </p:nvSpPr>
            <p:spPr bwMode="auto">
              <a:xfrm>
                <a:off x="1943" y="1282"/>
                <a:ext cx="695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45" name="Oval 5"/>
              <p:cNvSpPr>
                <a:spLocks noChangeArrowheads="1"/>
              </p:cNvSpPr>
              <p:nvPr/>
            </p:nvSpPr>
            <p:spPr bwMode="auto">
              <a:xfrm>
                <a:off x="2440" y="1369"/>
                <a:ext cx="695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649" name="Group 9"/>
            <p:cNvGrpSpPr>
              <a:grpSpLocks/>
            </p:cNvGrpSpPr>
            <p:nvPr/>
          </p:nvGrpSpPr>
          <p:grpSpPr bwMode="auto">
            <a:xfrm>
              <a:off x="381" y="1304"/>
              <a:ext cx="1215" cy="516"/>
              <a:chOff x="381" y="1304"/>
              <a:chExt cx="1215" cy="516"/>
            </a:xfrm>
          </p:grpSpPr>
          <p:sp>
            <p:nvSpPr>
              <p:cNvPr id="112647" name="Oval 7"/>
              <p:cNvSpPr>
                <a:spLocks noChangeArrowheads="1"/>
              </p:cNvSpPr>
              <p:nvPr/>
            </p:nvSpPr>
            <p:spPr bwMode="auto">
              <a:xfrm>
                <a:off x="902" y="1304"/>
                <a:ext cx="694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48" name="Oval 8"/>
              <p:cNvSpPr>
                <a:spLocks noChangeArrowheads="1"/>
              </p:cNvSpPr>
              <p:nvPr/>
            </p:nvSpPr>
            <p:spPr bwMode="auto">
              <a:xfrm>
                <a:off x="381" y="1354"/>
                <a:ext cx="694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650" name="Oval 10"/>
            <p:cNvSpPr>
              <a:spLocks noChangeArrowheads="1"/>
            </p:cNvSpPr>
            <p:nvPr/>
          </p:nvSpPr>
          <p:spPr bwMode="auto">
            <a:xfrm>
              <a:off x="1292" y="1019"/>
              <a:ext cx="119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1" name="Freeform 11"/>
            <p:cNvSpPr>
              <a:spLocks/>
            </p:cNvSpPr>
            <p:nvPr/>
          </p:nvSpPr>
          <p:spPr bwMode="auto">
            <a:xfrm>
              <a:off x="1249" y="1096"/>
              <a:ext cx="88" cy="11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87" y="8"/>
                </a:cxn>
                <a:cxn ang="0">
                  <a:pos x="24" y="113"/>
                </a:cxn>
                <a:cxn ang="0">
                  <a:pos x="0" y="97"/>
                </a:cxn>
                <a:cxn ang="0">
                  <a:pos x="79" y="0"/>
                </a:cxn>
              </a:cxnLst>
              <a:rect l="0" t="0" r="r" b="b"/>
              <a:pathLst>
                <a:path w="88" h="114">
                  <a:moveTo>
                    <a:pt x="79" y="0"/>
                  </a:moveTo>
                  <a:lnTo>
                    <a:pt x="87" y="8"/>
                  </a:lnTo>
                  <a:lnTo>
                    <a:pt x="24" y="113"/>
                  </a:lnTo>
                  <a:lnTo>
                    <a:pt x="0" y="97"/>
                  </a:lnTo>
                  <a:lnTo>
                    <a:pt x="7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2" name="Arc 12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3" name="Line 13"/>
            <p:cNvSpPr>
              <a:spLocks noChangeShapeType="1"/>
            </p:cNvSpPr>
            <p:nvPr/>
          </p:nvSpPr>
          <p:spPr bwMode="auto">
            <a:xfrm flipV="1">
              <a:off x="1248" y="1096"/>
              <a:ext cx="79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4" name="Arc 14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5" name="Line 15"/>
            <p:cNvSpPr>
              <a:spLocks noChangeShapeType="1"/>
            </p:cNvSpPr>
            <p:nvPr/>
          </p:nvSpPr>
          <p:spPr bwMode="auto">
            <a:xfrm flipH="1">
              <a:off x="1273" y="1104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6" name="Line 16"/>
            <p:cNvSpPr>
              <a:spLocks noChangeShapeType="1"/>
            </p:cNvSpPr>
            <p:nvPr/>
          </p:nvSpPr>
          <p:spPr bwMode="auto">
            <a:xfrm flipH="1" flipV="1">
              <a:off x="1249" y="1191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7" name="Oval 17"/>
            <p:cNvSpPr>
              <a:spLocks noChangeArrowheads="1"/>
            </p:cNvSpPr>
            <p:nvPr/>
          </p:nvSpPr>
          <p:spPr bwMode="auto">
            <a:xfrm>
              <a:off x="2279" y="1003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8" name="Freeform 18"/>
            <p:cNvSpPr>
              <a:spLocks/>
            </p:cNvSpPr>
            <p:nvPr/>
          </p:nvSpPr>
          <p:spPr bwMode="auto">
            <a:xfrm>
              <a:off x="2298" y="1087"/>
              <a:ext cx="41" cy="11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0" y="0"/>
                </a:cxn>
                <a:cxn ang="0">
                  <a:pos x="32" y="114"/>
                </a:cxn>
                <a:cxn ang="0">
                  <a:pos x="0" y="106"/>
                </a:cxn>
                <a:cxn ang="0">
                  <a:pos x="32" y="0"/>
                </a:cxn>
              </a:cxnLst>
              <a:rect l="0" t="0" r="r" b="b"/>
              <a:pathLst>
                <a:path w="41" h="115">
                  <a:moveTo>
                    <a:pt x="32" y="0"/>
                  </a:moveTo>
                  <a:lnTo>
                    <a:pt x="40" y="0"/>
                  </a:lnTo>
                  <a:lnTo>
                    <a:pt x="32" y="114"/>
                  </a:lnTo>
                  <a:lnTo>
                    <a:pt x="0" y="106"/>
                  </a:lnTo>
                  <a:lnTo>
                    <a:pt x="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9" name="Arc 19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0" name="Line 20"/>
            <p:cNvSpPr>
              <a:spLocks noChangeShapeType="1"/>
            </p:cNvSpPr>
            <p:nvPr/>
          </p:nvSpPr>
          <p:spPr bwMode="auto">
            <a:xfrm flipV="1">
              <a:off x="2298" y="1086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1" name="Arc 21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2" name="Line 22"/>
            <p:cNvSpPr>
              <a:spLocks noChangeShapeType="1"/>
            </p:cNvSpPr>
            <p:nvPr/>
          </p:nvSpPr>
          <p:spPr bwMode="auto">
            <a:xfrm flipH="1">
              <a:off x="2330" y="1087"/>
              <a:ext cx="8" cy="1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3" name="Line 23"/>
            <p:cNvSpPr>
              <a:spLocks noChangeShapeType="1"/>
            </p:cNvSpPr>
            <p:nvPr/>
          </p:nvSpPr>
          <p:spPr bwMode="auto">
            <a:xfrm flipH="1" flipV="1">
              <a:off x="2298" y="1191"/>
              <a:ext cx="3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4" name="Oval 24"/>
            <p:cNvSpPr>
              <a:spLocks noChangeArrowheads="1"/>
            </p:cNvSpPr>
            <p:nvPr/>
          </p:nvSpPr>
          <p:spPr bwMode="auto">
            <a:xfrm>
              <a:off x="27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5" name="Freeform 25"/>
            <p:cNvSpPr>
              <a:spLocks/>
            </p:cNvSpPr>
            <p:nvPr/>
          </p:nvSpPr>
          <p:spPr bwMode="auto">
            <a:xfrm>
              <a:off x="381" y="1232"/>
              <a:ext cx="214" cy="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13" y="57"/>
                </a:cxn>
                <a:cxn ang="0">
                  <a:pos x="205" y="81"/>
                </a:cxn>
                <a:cxn ang="0">
                  <a:pos x="0" y="16"/>
                </a:cxn>
              </a:cxnLst>
              <a:rect l="0" t="0" r="r" b="b"/>
              <a:pathLst>
                <a:path w="214" h="82">
                  <a:moveTo>
                    <a:pt x="0" y="16"/>
                  </a:moveTo>
                  <a:lnTo>
                    <a:pt x="0" y="0"/>
                  </a:lnTo>
                  <a:lnTo>
                    <a:pt x="213" y="57"/>
                  </a:lnTo>
                  <a:lnTo>
                    <a:pt x="205" y="81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6" name="Arc 26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7" name="Line 27"/>
            <p:cNvSpPr>
              <a:spLocks noChangeShapeType="1"/>
            </p:cNvSpPr>
            <p:nvPr/>
          </p:nvSpPr>
          <p:spPr bwMode="auto">
            <a:xfrm flipH="1" flipV="1">
              <a:off x="380" y="1247"/>
              <a:ext cx="205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8" name="Arc 28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9" name="Line 29"/>
            <p:cNvSpPr>
              <a:spLocks noChangeShapeType="1"/>
            </p:cNvSpPr>
            <p:nvPr/>
          </p:nvSpPr>
          <p:spPr bwMode="auto">
            <a:xfrm>
              <a:off x="381" y="1232"/>
              <a:ext cx="213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0" name="Line 30"/>
            <p:cNvSpPr>
              <a:spLocks noChangeShapeType="1"/>
            </p:cNvSpPr>
            <p:nvPr/>
          </p:nvSpPr>
          <p:spPr bwMode="auto">
            <a:xfrm flipH="1">
              <a:off x="586" y="1288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1" name="Oval 31"/>
            <p:cNvSpPr>
              <a:spLocks noChangeArrowheads="1"/>
            </p:cNvSpPr>
            <p:nvPr/>
          </p:nvSpPr>
          <p:spPr bwMode="auto">
            <a:xfrm>
              <a:off x="1119" y="1124"/>
              <a:ext cx="228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Freeform 32"/>
            <p:cNvSpPr>
              <a:spLocks/>
            </p:cNvSpPr>
            <p:nvPr/>
          </p:nvSpPr>
          <p:spPr bwMode="auto">
            <a:xfrm>
              <a:off x="783" y="1248"/>
              <a:ext cx="341" cy="75"/>
            </a:xfrm>
            <a:custGeom>
              <a:avLst/>
              <a:gdLst/>
              <a:ahLst/>
              <a:cxnLst>
                <a:cxn ang="0">
                  <a:pos x="332" y="0"/>
                </a:cxn>
                <a:cxn ang="0">
                  <a:pos x="340" y="16"/>
                </a:cxn>
                <a:cxn ang="0">
                  <a:pos x="8" y="74"/>
                </a:cxn>
                <a:cxn ang="0">
                  <a:pos x="0" y="49"/>
                </a:cxn>
                <a:cxn ang="0">
                  <a:pos x="332" y="0"/>
                </a:cxn>
              </a:cxnLst>
              <a:rect l="0" t="0" r="r" b="b"/>
              <a:pathLst>
                <a:path w="341" h="75">
                  <a:moveTo>
                    <a:pt x="332" y="0"/>
                  </a:moveTo>
                  <a:lnTo>
                    <a:pt x="340" y="16"/>
                  </a:lnTo>
                  <a:lnTo>
                    <a:pt x="8" y="74"/>
                  </a:lnTo>
                  <a:lnTo>
                    <a:pt x="0" y="49"/>
                  </a:lnTo>
                  <a:lnTo>
                    <a:pt x="3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3" name="Arc 33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4" name="Line 34"/>
            <p:cNvSpPr>
              <a:spLocks noChangeShapeType="1"/>
            </p:cNvSpPr>
            <p:nvPr/>
          </p:nvSpPr>
          <p:spPr bwMode="auto">
            <a:xfrm flipV="1">
              <a:off x="783" y="1247"/>
              <a:ext cx="332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5" name="Arc 35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6" name="Line 36"/>
            <p:cNvSpPr>
              <a:spLocks noChangeShapeType="1"/>
            </p:cNvSpPr>
            <p:nvPr/>
          </p:nvSpPr>
          <p:spPr bwMode="auto">
            <a:xfrm flipH="1">
              <a:off x="791" y="1265"/>
              <a:ext cx="33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7" name="Line 37"/>
            <p:cNvSpPr>
              <a:spLocks noChangeShapeType="1"/>
            </p:cNvSpPr>
            <p:nvPr/>
          </p:nvSpPr>
          <p:spPr bwMode="auto">
            <a:xfrm flipH="1" flipV="1">
              <a:off x="783" y="1296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8" name="Freeform 38"/>
            <p:cNvSpPr>
              <a:spLocks/>
            </p:cNvSpPr>
            <p:nvPr/>
          </p:nvSpPr>
          <p:spPr bwMode="auto">
            <a:xfrm>
              <a:off x="1312" y="1257"/>
              <a:ext cx="317" cy="10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6" y="72"/>
                </a:cxn>
                <a:cxn ang="0">
                  <a:pos x="308" y="104"/>
                </a:cxn>
                <a:cxn ang="0">
                  <a:pos x="0" y="8"/>
                </a:cxn>
              </a:cxnLst>
              <a:rect l="0" t="0" r="r" b="b"/>
              <a:pathLst>
                <a:path w="317" h="105">
                  <a:moveTo>
                    <a:pt x="0" y="8"/>
                  </a:moveTo>
                  <a:lnTo>
                    <a:pt x="8" y="0"/>
                  </a:lnTo>
                  <a:lnTo>
                    <a:pt x="316" y="72"/>
                  </a:lnTo>
                  <a:lnTo>
                    <a:pt x="308" y="104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9" name="Arc 39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0" name="Line 40"/>
            <p:cNvSpPr>
              <a:spLocks noChangeShapeType="1"/>
            </p:cNvSpPr>
            <p:nvPr/>
          </p:nvSpPr>
          <p:spPr bwMode="auto">
            <a:xfrm flipH="1" flipV="1">
              <a:off x="1312" y="1265"/>
              <a:ext cx="308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1" name="Arc 41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2" name="Line 42"/>
            <p:cNvSpPr>
              <a:spLocks noChangeShapeType="1"/>
            </p:cNvSpPr>
            <p:nvPr/>
          </p:nvSpPr>
          <p:spPr bwMode="auto">
            <a:xfrm>
              <a:off x="1320" y="1257"/>
              <a:ext cx="308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3" name="Line 43"/>
            <p:cNvSpPr>
              <a:spLocks noChangeShapeType="1"/>
            </p:cNvSpPr>
            <p:nvPr/>
          </p:nvSpPr>
          <p:spPr bwMode="auto">
            <a:xfrm flipH="1">
              <a:off x="1620" y="1329"/>
              <a:ext cx="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4" name="Oval 44"/>
            <p:cNvSpPr>
              <a:spLocks noChangeArrowheads="1"/>
            </p:cNvSpPr>
            <p:nvPr/>
          </p:nvSpPr>
          <p:spPr bwMode="auto">
            <a:xfrm>
              <a:off x="558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5" name="Freeform 45"/>
            <p:cNvSpPr>
              <a:spLocks/>
            </p:cNvSpPr>
            <p:nvPr/>
          </p:nvSpPr>
          <p:spPr bwMode="auto">
            <a:xfrm>
              <a:off x="554" y="1361"/>
              <a:ext cx="96" cy="114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5" y="8"/>
                </a:cxn>
                <a:cxn ang="0">
                  <a:pos x="32" y="113"/>
                </a:cxn>
                <a:cxn ang="0">
                  <a:pos x="0" y="89"/>
                </a:cxn>
                <a:cxn ang="0">
                  <a:pos x="87" y="0"/>
                </a:cxn>
              </a:cxnLst>
              <a:rect l="0" t="0" r="r" b="b"/>
              <a:pathLst>
                <a:path w="96" h="114">
                  <a:moveTo>
                    <a:pt x="87" y="0"/>
                  </a:moveTo>
                  <a:lnTo>
                    <a:pt x="95" y="8"/>
                  </a:lnTo>
                  <a:lnTo>
                    <a:pt x="32" y="113"/>
                  </a:lnTo>
                  <a:lnTo>
                    <a:pt x="0" y="89"/>
                  </a:lnTo>
                  <a:lnTo>
                    <a:pt x="87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6" name="Arc 46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7" name="Line 47"/>
            <p:cNvSpPr>
              <a:spLocks noChangeShapeType="1"/>
            </p:cNvSpPr>
            <p:nvPr/>
          </p:nvSpPr>
          <p:spPr bwMode="auto">
            <a:xfrm flipV="1">
              <a:off x="553" y="1360"/>
              <a:ext cx="87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8" name="Arc 48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9" name="Line 49"/>
            <p:cNvSpPr>
              <a:spLocks noChangeShapeType="1"/>
            </p:cNvSpPr>
            <p:nvPr/>
          </p:nvSpPr>
          <p:spPr bwMode="auto">
            <a:xfrm flipH="1">
              <a:off x="586" y="1369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0" name="Line 50"/>
            <p:cNvSpPr>
              <a:spLocks noChangeShapeType="1"/>
            </p:cNvSpPr>
            <p:nvPr/>
          </p:nvSpPr>
          <p:spPr bwMode="auto">
            <a:xfrm flipH="1" flipV="1">
              <a:off x="554" y="1450"/>
              <a:ext cx="3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1" name="Oval 51"/>
            <p:cNvSpPr>
              <a:spLocks noChangeArrowheads="1"/>
            </p:cNvSpPr>
            <p:nvPr/>
          </p:nvSpPr>
          <p:spPr bwMode="auto">
            <a:xfrm>
              <a:off x="2192" y="1116"/>
              <a:ext cx="229" cy="234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2" name="Freeform 52"/>
            <p:cNvSpPr>
              <a:spLocks/>
            </p:cNvSpPr>
            <p:nvPr/>
          </p:nvSpPr>
          <p:spPr bwMode="auto">
            <a:xfrm>
              <a:off x="1809" y="1248"/>
              <a:ext cx="396" cy="114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95" y="24"/>
                </a:cxn>
                <a:cxn ang="0">
                  <a:pos x="8" y="113"/>
                </a:cxn>
                <a:cxn ang="0">
                  <a:pos x="0" y="89"/>
                </a:cxn>
                <a:cxn ang="0">
                  <a:pos x="395" y="0"/>
                </a:cxn>
              </a:cxnLst>
              <a:rect l="0" t="0" r="r" b="b"/>
              <a:pathLst>
                <a:path w="396" h="114">
                  <a:moveTo>
                    <a:pt x="395" y="0"/>
                  </a:moveTo>
                  <a:lnTo>
                    <a:pt x="395" y="24"/>
                  </a:lnTo>
                  <a:lnTo>
                    <a:pt x="8" y="113"/>
                  </a:lnTo>
                  <a:lnTo>
                    <a:pt x="0" y="89"/>
                  </a:lnTo>
                  <a:lnTo>
                    <a:pt x="395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3" name="Arc 53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4" name="Line 54"/>
            <p:cNvSpPr>
              <a:spLocks noChangeShapeType="1"/>
            </p:cNvSpPr>
            <p:nvPr/>
          </p:nvSpPr>
          <p:spPr bwMode="auto">
            <a:xfrm flipV="1">
              <a:off x="1808" y="1248"/>
              <a:ext cx="395" cy="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5" name="Arc 55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6" name="Line 56"/>
            <p:cNvSpPr>
              <a:spLocks noChangeShapeType="1"/>
            </p:cNvSpPr>
            <p:nvPr/>
          </p:nvSpPr>
          <p:spPr bwMode="auto">
            <a:xfrm flipH="1">
              <a:off x="1817" y="1273"/>
              <a:ext cx="387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7" name="Line 57"/>
            <p:cNvSpPr>
              <a:spLocks noChangeShapeType="1"/>
            </p:cNvSpPr>
            <p:nvPr/>
          </p:nvSpPr>
          <p:spPr bwMode="auto">
            <a:xfrm flipH="1" flipV="1">
              <a:off x="1809" y="1337"/>
              <a:ext cx="8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8" name="Freeform 58"/>
            <p:cNvSpPr>
              <a:spLocks/>
            </p:cNvSpPr>
            <p:nvPr/>
          </p:nvSpPr>
          <p:spPr bwMode="auto">
            <a:xfrm>
              <a:off x="2401" y="1248"/>
              <a:ext cx="293" cy="7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292" y="41"/>
                </a:cxn>
                <a:cxn ang="0">
                  <a:pos x="292" y="74"/>
                </a:cxn>
                <a:cxn ang="0">
                  <a:pos x="0" y="16"/>
                </a:cxn>
              </a:cxnLst>
              <a:rect l="0" t="0" r="r" b="b"/>
              <a:pathLst>
                <a:path w="293" h="75">
                  <a:moveTo>
                    <a:pt x="0" y="16"/>
                  </a:moveTo>
                  <a:lnTo>
                    <a:pt x="8" y="0"/>
                  </a:lnTo>
                  <a:lnTo>
                    <a:pt x="292" y="41"/>
                  </a:lnTo>
                  <a:lnTo>
                    <a:pt x="292" y="74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9" name="Arc 59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0" name="Line 60"/>
            <p:cNvSpPr>
              <a:spLocks noChangeShapeType="1"/>
            </p:cNvSpPr>
            <p:nvPr/>
          </p:nvSpPr>
          <p:spPr bwMode="auto">
            <a:xfrm flipH="1" flipV="1">
              <a:off x="2401" y="1264"/>
              <a:ext cx="29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1" name="Arc 61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2" name="Line 62"/>
            <p:cNvSpPr>
              <a:spLocks noChangeShapeType="1"/>
            </p:cNvSpPr>
            <p:nvPr/>
          </p:nvSpPr>
          <p:spPr bwMode="auto">
            <a:xfrm>
              <a:off x="2409" y="1248"/>
              <a:ext cx="284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3" name="Line 63"/>
            <p:cNvSpPr>
              <a:spLocks noChangeShapeType="1"/>
            </p:cNvSpPr>
            <p:nvPr/>
          </p:nvSpPr>
          <p:spPr bwMode="auto">
            <a:xfrm>
              <a:off x="2693" y="1288"/>
              <a:ext cx="0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4" name="Oval 64"/>
            <p:cNvSpPr>
              <a:spLocks noChangeArrowheads="1"/>
            </p:cNvSpPr>
            <p:nvPr/>
          </p:nvSpPr>
          <p:spPr bwMode="auto">
            <a:xfrm>
              <a:off x="315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5" name="Freeform 65"/>
            <p:cNvSpPr>
              <a:spLocks/>
            </p:cNvSpPr>
            <p:nvPr/>
          </p:nvSpPr>
          <p:spPr bwMode="auto">
            <a:xfrm>
              <a:off x="2890" y="1224"/>
              <a:ext cx="269" cy="9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268" y="24"/>
                </a:cxn>
                <a:cxn ang="0">
                  <a:pos x="8" y="89"/>
                </a:cxn>
                <a:cxn ang="0">
                  <a:pos x="0" y="57"/>
                </a:cxn>
                <a:cxn ang="0">
                  <a:pos x="268" y="0"/>
                </a:cxn>
              </a:cxnLst>
              <a:rect l="0" t="0" r="r" b="b"/>
              <a:pathLst>
                <a:path w="269" h="90">
                  <a:moveTo>
                    <a:pt x="268" y="0"/>
                  </a:moveTo>
                  <a:lnTo>
                    <a:pt x="268" y="24"/>
                  </a:lnTo>
                  <a:lnTo>
                    <a:pt x="8" y="89"/>
                  </a:lnTo>
                  <a:lnTo>
                    <a:pt x="0" y="57"/>
                  </a:lnTo>
                  <a:lnTo>
                    <a:pt x="268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6" name="Arc 66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7" name="Line 67"/>
            <p:cNvSpPr>
              <a:spLocks noChangeShapeType="1"/>
            </p:cNvSpPr>
            <p:nvPr/>
          </p:nvSpPr>
          <p:spPr bwMode="auto">
            <a:xfrm flipV="1">
              <a:off x="2890" y="1224"/>
              <a:ext cx="268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8" name="Arc 68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09" name="Line 69"/>
            <p:cNvSpPr>
              <a:spLocks noChangeShapeType="1"/>
            </p:cNvSpPr>
            <p:nvPr/>
          </p:nvSpPr>
          <p:spPr bwMode="auto">
            <a:xfrm flipH="1">
              <a:off x="2898" y="1248"/>
              <a:ext cx="260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0" name="Line 70"/>
            <p:cNvSpPr>
              <a:spLocks noChangeShapeType="1"/>
            </p:cNvSpPr>
            <p:nvPr/>
          </p:nvSpPr>
          <p:spPr bwMode="auto">
            <a:xfrm flipH="1" flipV="1">
              <a:off x="2890" y="1281"/>
              <a:ext cx="8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1" name="Oval 71"/>
            <p:cNvSpPr>
              <a:spLocks noChangeArrowheads="1"/>
            </p:cNvSpPr>
            <p:nvPr/>
          </p:nvSpPr>
          <p:spPr bwMode="auto">
            <a:xfrm>
              <a:off x="1592" y="1252"/>
              <a:ext cx="229" cy="23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2" name="Freeform 72"/>
            <p:cNvSpPr>
              <a:spLocks/>
            </p:cNvSpPr>
            <p:nvPr/>
          </p:nvSpPr>
          <p:spPr bwMode="auto">
            <a:xfrm>
              <a:off x="1675" y="1490"/>
              <a:ext cx="40" cy="29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9" y="0"/>
                </a:cxn>
                <a:cxn ang="0">
                  <a:pos x="31" y="290"/>
                </a:cxn>
                <a:cxn ang="0">
                  <a:pos x="0" y="290"/>
                </a:cxn>
                <a:cxn ang="0">
                  <a:pos x="16" y="0"/>
                </a:cxn>
              </a:cxnLst>
              <a:rect l="0" t="0" r="r" b="b"/>
              <a:pathLst>
                <a:path w="40" h="291">
                  <a:moveTo>
                    <a:pt x="16" y="0"/>
                  </a:moveTo>
                  <a:lnTo>
                    <a:pt x="39" y="0"/>
                  </a:lnTo>
                  <a:lnTo>
                    <a:pt x="31" y="290"/>
                  </a:lnTo>
                  <a:lnTo>
                    <a:pt x="0" y="290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3" name="Arc 73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4" name="Line 74"/>
            <p:cNvSpPr>
              <a:spLocks noChangeShapeType="1"/>
            </p:cNvSpPr>
            <p:nvPr/>
          </p:nvSpPr>
          <p:spPr bwMode="auto">
            <a:xfrm flipV="1">
              <a:off x="1675" y="1490"/>
              <a:ext cx="16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5" name="Arc 75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6" name="Line 76"/>
            <p:cNvSpPr>
              <a:spLocks noChangeShapeType="1"/>
            </p:cNvSpPr>
            <p:nvPr/>
          </p:nvSpPr>
          <p:spPr bwMode="auto">
            <a:xfrm flipH="1">
              <a:off x="1706" y="1490"/>
              <a:ext cx="8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7" name="Line 77"/>
            <p:cNvSpPr>
              <a:spLocks noChangeShapeType="1"/>
            </p:cNvSpPr>
            <p:nvPr/>
          </p:nvSpPr>
          <p:spPr bwMode="auto">
            <a:xfrm flipH="1">
              <a:off x="1675" y="1780"/>
              <a:ext cx="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8" name="Freeform 78"/>
            <p:cNvSpPr>
              <a:spLocks/>
            </p:cNvSpPr>
            <p:nvPr/>
          </p:nvSpPr>
          <p:spPr bwMode="auto">
            <a:xfrm>
              <a:off x="1635" y="1120"/>
              <a:ext cx="65" cy="185"/>
            </a:xfrm>
            <a:custGeom>
              <a:avLst/>
              <a:gdLst/>
              <a:ahLst/>
              <a:cxnLst>
                <a:cxn ang="0">
                  <a:pos x="64" y="184"/>
                </a:cxn>
                <a:cxn ang="0">
                  <a:pos x="48" y="184"/>
                </a:cxn>
                <a:cxn ang="0">
                  <a:pos x="0" y="16"/>
                </a:cxn>
                <a:cxn ang="0">
                  <a:pos x="32" y="0"/>
                </a:cxn>
                <a:cxn ang="0">
                  <a:pos x="64" y="184"/>
                </a:cxn>
              </a:cxnLst>
              <a:rect l="0" t="0" r="r" b="b"/>
              <a:pathLst>
                <a:path w="65" h="185">
                  <a:moveTo>
                    <a:pt x="64" y="184"/>
                  </a:moveTo>
                  <a:lnTo>
                    <a:pt x="48" y="184"/>
                  </a:lnTo>
                  <a:lnTo>
                    <a:pt x="0" y="16"/>
                  </a:lnTo>
                  <a:lnTo>
                    <a:pt x="32" y="0"/>
                  </a:lnTo>
                  <a:lnTo>
                    <a:pt x="64" y="18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9" name="Arc 79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0" name="Line 80"/>
            <p:cNvSpPr>
              <a:spLocks noChangeShapeType="1"/>
            </p:cNvSpPr>
            <p:nvPr/>
          </p:nvSpPr>
          <p:spPr bwMode="auto">
            <a:xfrm>
              <a:off x="1667" y="1120"/>
              <a:ext cx="32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1" name="Arc 81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2" name="Line 82"/>
            <p:cNvSpPr>
              <a:spLocks noChangeShapeType="1"/>
            </p:cNvSpPr>
            <p:nvPr/>
          </p:nvSpPr>
          <p:spPr bwMode="auto">
            <a:xfrm flipH="1" flipV="1">
              <a:off x="1635" y="1136"/>
              <a:ext cx="48" cy="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3" name="Line 83"/>
            <p:cNvSpPr>
              <a:spLocks noChangeShapeType="1"/>
            </p:cNvSpPr>
            <p:nvPr/>
          </p:nvSpPr>
          <p:spPr bwMode="auto">
            <a:xfrm flipV="1">
              <a:off x="1635" y="1120"/>
              <a:ext cx="32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4" name="Oval 84"/>
            <p:cNvSpPr>
              <a:spLocks noChangeArrowheads="1"/>
            </p:cNvSpPr>
            <p:nvPr/>
          </p:nvSpPr>
          <p:spPr bwMode="auto">
            <a:xfrm>
              <a:off x="2673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5" name="Freeform 85"/>
            <p:cNvSpPr>
              <a:spLocks/>
            </p:cNvSpPr>
            <p:nvPr/>
          </p:nvSpPr>
          <p:spPr bwMode="auto">
            <a:xfrm>
              <a:off x="2740" y="1361"/>
              <a:ext cx="48" cy="11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7" y="0"/>
                </a:cxn>
                <a:cxn ang="0">
                  <a:pos x="39" y="113"/>
                </a:cxn>
                <a:cxn ang="0">
                  <a:pos x="0" y="105"/>
                </a:cxn>
                <a:cxn ang="0">
                  <a:pos x="31" y="0"/>
                </a:cxn>
              </a:cxnLst>
              <a:rect l="0" t="0" r="r" b="b"/>
              <a:pathLst>
                <a:path w="48" h="114">
                  <a:moveTo>
                    <a:pt x="31" y="0"/>
                  </a:moveTo>
                  <a:lnTo>
                    <a:pt x="47" y="0"/>
                  </a:lnTo>
                  <a:lnTo>
                    <a:pt x="39" y="113"/>
                  </a:lnTo>
                  <a:lnTo>
                    <a:pt x="0" y="105"/>
                  </a:lnTo>
                  <a:lnTo>
                    <a:pt x="3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6" name="Arc 86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7" name="Line 87"/>
            <p:cNvSpPr>
              <a:spLocks noChangeShapeType="1"/>
            </p:cNvSpPr>
            <p:nvPr/>
          </p:nvSpPr>
          <p:spPr bwMode="auto">
            <a:xfrm flipV="1">
              <a:off x="2740" y="1360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8" name="Arc 88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9" name="Line 89"/>
            <p:cNvSpPr>
              <a:spLocks noChangeShapeType="1"/>
            </p:cNvSpPr>
            <p:nvPr/>
          </p:nvSpPr>
          <p:spPr bwMode="auto">
            <a:xfrm flipH="1">
              <a:off x="2780" y="1361"/>
              <a:ext cx="7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30" name="Line 90"/>
            <p:cNvSpPr>
              <a:spLocks noChangeShapeType="1"/>
            </p:cNvSpPr>
            <p:nvPr/>
          </p:nvSpPr>
          <p:spPr bwMode="auto">
            <a:xfrm flipH="1" flipV="1">
              <a:off x="2740" y="1466"/>
              <a:ext cx="4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31" name="Oval 91"/>
            <p:cNvSpPr>
              <a:spLocks noChangeArrowheads="1"/>
            </p:cNvSpPr>
            <p:nvPr/>
          </p:nvSpPr>
          <p:spPr bwMode="auto">
            <a:xfrm>
              <a:off x="495" y="1422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2" name="Oval 92"/>
            <p:cNvSpPr>
              <a:spLocks noChangeArrowheads="1"/>
            </p:cNvSpPr>
            <p:nvPr/>
          </p:nvSpPr>
          <p:spPr bwMode="auto">
            <a:xfrm>
              <a:off x="1632" y="1784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3" name="Oval 93"/>
            <p:cNvSpPr>
              <a:spLocks noChangeArrowheads="1"/>
            </p:cNvSpPr>
            <p:nvPr/>
          </p:nvSpPr>
          <p:spPr bwMode="auto">
            <a:xfrm>
              <a:off x="1584" y="1028"/>
              <a:ext cx="118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4" name="Oval 94"/>
            <p:cNvSpPr>
              <a:spLocks noChangeArrowheads="1"/>
            </p:cNvSpPr>
            <p:nvPr/>
          </p:nvSpPr>
          <p:spPr bwMode="auto">
            <a:xfrm>
              <a:off x="2697" y="1430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5" name="Oval 95"/>
            <p:cNvSpPr>
              <a:spLocks noChangeArrowheads="1"/>
            </p:cNvSpPr>
            <p:nvPr/>
          </p:nvSpPr>
          <p:spPr bwMode="auto">
            <a:xfrm>
              <a:off x="870" y="749"/>
              <a:ext cx="694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6" name="Oval 96"/>
            <p:cNvSpPr>
              <a:spLocks noChangeArrowheads="1"/>
            </p:cNvSpPr>
            <p:nvPr/>
          </p:nvSpPr>
          <p:spPr bwMode="auto">
            <a:xfrm>
              <a:off x="349" y="798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7" name="Oval 97"/>
            <p:cNvSpPr>
              <a:spLocks noChangeArrowheads="1"/>
            </p:cNvSpPr>
            <p:nvPr/>
          </p:nvSpPr>
          <p:spPr bwMode="auto">
            <a:xfrm>
              <a:off x="1943" y="717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8" name="Oval 98"/>
            <p:cNvSpPr>
              <a:spLocks noChangeArrowheads="1"/>
            </p:cNvSpPr>
            <p:nvPr/>
          </p:nvSpPr>
          <p:spPr bwMode="auto">
            <a:xfrm>
              <a:off x="2440" y="806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40" name="Oval 100"/>
          <p:cNvSpPr>
            <a:spLocks noChangeArrowheads="1"/>
          </p:cNvSpPr>
          <p:nvPr/>
        </p:nvSpPr>
        <p:spPr bwMode="auto">
          <a:xfrm>
            <a:off x="1374775" y="4746625"/>
            <a:ext cx="1101725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1" name="Oval 101"/>
          <p:cNvSpPr>
            <a:spLocks noChangeArrowheads="1"/>
          </p:cNvSpPr>
          <p:nvPr/>
        </p:nvSpPr>
        <p:spPr bwMode="auto">
          <a:xfrm>
            <a:off x="2940050" y="478313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2" name="Oval 102"/>
          <p:cNvSpPr>
            <a:spLocks noChangeArrowheads="1"/>
          </p:cNvSpPr>
          <p:nvPr/>
        </p:nvSpPr>
        <p:spPr bwMode="auto">
          <a:xfrm>
            <a:off x="2163763" y="488473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3" name="Oval 103"/>
          <p:cNvSpPr>
            <a:spLocks noChangeArrowheads="1"/>
          </p:cNvSpPr>
          <p:nvPr/>
        </p:nvSpPr>
        <p:spPr bwMode="auto">
          <a:xfrm>
            <a:off x="3711575" y="4926013"/>
            <a:ext cx="1103313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4" name="Oval 104"/>
          <p:cNvSpPr>
            <a:spLocks noChangeArrowheads="1"/>
          </p:cNvSpPr>
          <p:nvPr/>
        </p:nvSpPr>
        <p:spPr bwMode="auto">
          <a:xfrm>
            <a:off x="2119313" y="42640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5" name="Freeform 105"/>
          <p:cNvSpPr>
            <a:spLocks/>
          </p:cNvSpPr>
          <p:nvPr/>
        </p:nvSpPr>
        <p:spPr bwMode="auto">
          <a:xfrm>
            <a:off x="2012950" y="4410075"/>
            <a:ext cx="177800" cy="196850"/>
          </a:xfrm>
          <a:custGeom>
            <a:avLst/>
            <a:gdLst/>
            <a:ahLst/>
            <a:cxnLst>
              <a:cxn ang="0">
                <a:pos x="103" y="0"/>
              </a:cxn>
              <a:cxn ang="0">
                <a:pos x="111" y="8"/>
              </a:cxn>
              <a:cxn ang="0">
                <a:pos x="16" y="123"/>
              </a:cxn>
              <a:cxn ang="0">
                <a:pos x="0" y="98"/>
              </a:cxn>
              <a:cxn ang="0">
                <a:pos x="103" y="0"/>
              </a:cxn>
            </a:cxnLst>
            <a:rect l="0" t="0" r="r" b="b"/>
            <a:pathLst>
              <a:path w="112" h="124">
                <a:moveTo>
                  <a:pt x="103" y="0"/>
                </a:moveTo>
                <a:lnTo>
                  <a:pt x="111" y="8"/>
                </a:lnTo>
                <a:lnTo>
                  <a:pt x="16" y="123"/>
                </a:lnTo>
                <a:lnTo>
                  <a:pt x="0" y="98"/>
                </a:lnTo>
                <a:lnTo>
                  <a:pt x="103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6" name="Arc 106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7" name="Line 107"/>
          <p:cNvSpPr>
            <a:spLocks noChangeShapeType="1"/>
          </p:cNvSpPr>
          <p:nvPr/>
        </p:nvSpPr>
        <p:spPr bwMode="auto">
          <a:xfrm flipV="1">
            <a:off x="2011363" y="4410075"/>
            <a:ext cx="163512" cy="155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8" name="Arc 108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9" name="Line 109"/>
          <p:cNvSpPr>
            <a:spLocks noChangeShapeType="1"/>
          </p:cNvSpPr>
          <p:nvPr/>
        </p:nvSpPr>
        <p:spPr bwMode="auto">
          <a:xfrm flipH="1">
            <a:off x="2038350" y="4424363"/>
            <a:ext cx="150813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0" name="Line 110"/>
          <p:cNvSpPr>
            <a:spLocks noChangeShapeType="1"/>
          </p:cNvSpPr>
          <p:nvPr/>
        </p:nvSpPr>
        <p:spPr bwMode="auto">
          <a:xfrm flipH="1" flipV="1">
            <a:off x="2012950" y="4564063"/>
            <a:ext cx="25400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1" name="Oval 111"/>
          <p:cNvSpPr>
            <a:spLocks noChangeArrowheads="1"/>
          </p:cNvSpPr>
          <p:nvPr/>
        </p:nvSpPr>
        <p:spPr bwMode="auto">
          <a:xfrm>
            <a:off x="354013" y="4508500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2" name="Freeform 112"/>
          <p:cNvSpPr>
            <a:spLocks/>
          </p:cNvSpPr>
          <p:nvPr/>
        </p:nvSpPr>
        <p:spPr bwMode="auto">
          <a:xfrm>
            <a:off x="509588" y="4629150"/>
            <a:ext cx="265112" cy="1555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166" y="73"/>
              </a:cxn>
              <a:cxn ang="0">
                <a:pos x="158" y="97"/>
              </a:cxn>
              <a:cxn ang="0">
                <a:pos x="0" y="8"/>
              </a:cxn>
            </a:cxnLst>
            <a:rect l="0" t="0" r="r" b="b"/>
            <a:pathLst>
              <a:path w="167" h="98">
                <a:moveTo>
                  <a:pt x="0" y="8"/>
                </a:moveTo>
                <a:lnTo>
                  <a:pt x="8" y="0"/>
                </a:lnTo>
                <a:lnTo>
                  <a:pt x="166" y="73"/>
                </a:lnTo>
                <a:lnTo>
                  <a:pt x="158" y="97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3" name="Arc 113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4" name="Line 114"/>
          <p:cNvSpPr>
            <a:spLocks noChangeShapeType="1"/>
          </p:cNvSpPr>
          <p:nvPr/>
        </p:nvSpPr>
        <p:spPr bwMode="auto">
          <a:xfrm flipH="1" flipV="1">
            <a:off x="509588" y="4640263"/>
            <a:ext cx="250825" cy="141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5" name="Arc 115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6" name="Line 116"/>
          <p:cNvSpPr>
            <a:spLocks noChangeShapeType="1"/>
          </p:cNvSpPr>
          <p:nvPr/>
        </p:nvSpPr>
        <p:spPr bwMode="auto">
          <a:xfrm>
            <a:off x="522288" y="4629150"/>
            <a:ext cx="250825" cy="117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7" name="Line 117"/>
          <p:cNvSpPr>
            <a:spLocks noChangeShapeType="1"/>
          </p:cNvSpPr>
          <p:nvPr/>
        </p:nvSpPr>
        <p:spPr bwMode="auto">
          <a:xfrm flipH="1">
            <a:off x="760413" y="4746625"/>
            <a:ext cx="127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8" name="Oval 118"/>
          <p:cNvSpPr>
            <a:spLocks noChangeArrowheads="1"/>
          </p:cNvSpPr>
          <p:nvPr/>
        </p:nvSpPr>
        <p:spPr bwMode="auto">
          <a:xfrm>
            <a:off x="3698875" y="430212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9" name="Freeform 119"/>
          <p:cNvSpPr>
            <a:spLocks/>
          </p:cNvSpPr>
          <p:nvPr/>
        </p:nvSpPr>
        <p:spPr bwMode="auto">
          <a:xfrm>
            <a:off x="3590925" y="444976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105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105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0" name="Arc 120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1" name="Line 121"/>
          <p:cNvSpPr>
            <a:spLocks noChangeShapeType="1"/>
          </p:cNvSpPr>
          <p:nvPr/>
        </p:nvSpPr>
        <p:spPr bwMode="auto">
          <a:xfrm flipV="1">
            <a:off x="3589338" y="4449763"/>
            <a:ext cx="176212" cy="168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2" name="Arc 122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3" name="Line 123"/>
          <p:cNvSpPr>
            <a:spLocks noChangeShapeType="1"/>
          </p:cNvSpPr>
          <p:nvPr/>
        </p:nvSpPr>
        <p:spPr bwMode="auto">
          <a:xfrm flipH="1">
            <a:off x="3629025" y="4462463"/>
            <a:ext cx="150813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4" name="Line 124"/>
          <p:cNvSpPr>
            <a:spLocks noChangeShapeType="1"/>
          </p:cNvSpPr>
          <p:nvPr/>
        </p:nvSpPr>
        <p:spPr bwMode="auto">
          <a:xfrm flipH="1" flipV="1">
            <a:off x="3590925" y="4616450"/>
            <a:ext cx="381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5" name="Oval 125"/>
          <p:cNvSpPr>
            <a:spLocks noChangeArrowheads="1"/>
          </p:cNvSpPr>
          <p:nvPr/>
        </p:nvSpPr>
        <p:spPr bwMode="auto">
          <a:xfrm>
            <a:off x="1768475" y="4456113"/>
            <a:ext cx="388938" cy="398462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6" name="Freeform 126"/>
          <p:cNvSpPr>
            <a:spLocks/>
          </p:cNvSpPr>
          <p:nvPr/>
        </p:nvSpPr>
        <p:spPr bwMode="auto">
          <a:xfrm>
            <a:off x="1062038" y="4667250"/>
            <a:ext cx="714375" cy="142875"/>
          </a:xfrm>
          <a:custGeom>
            <a:avLst/>
            <a:gdLst/>
            <a:ahLst/>
            <a:cxnLst>
              <a:cxn ang="0">
                <a:pos x="441" y="0"/>
              </a:cxn>
              <a:cxn ang="0">
                <a:pos x="449" y="16"/>
              </a:cxn>
              <a:cxn ang="0">
                <a:pos x="0" y="89"/>
              </a:cxn>
              <a:cxn ang="0">
                <a:pos x="0" y="65"/>
              </a:cxn>
              <a:cxn ang="0">
                <a:pos x="441" y="0"/>
              </a:cxn>
            </a:cxnLst>
            <a:rect l="0" t="0" r="r" b="b"/>
            <a:pathLst>
              <a:path w="450" h="90">
                <a:moveTo>
                  <a:pt x="441" y="0"/>
                </a:moveTo>
                <a:lnTo>
                  <a:pt x="449" y="16"/>
                </a:lnTo>
                <a:lnTo>
                  <a:pt x="0" y="89"/>
                </a:lnTo>
                <a:lnTo>
                  <a:pt x="0" y="65"/>
                </a:lnTo>
                <a:lnTo>
                  <a:pt x="44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7" name="Arc 127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8" name="Line 128"/>
          <p:cNvSpPr>
            <a:spLocks noChangeShapeType="1"/>
          </p:cNvSpPr>
          <p:nvPr/>
        </p:nvSpPr>
        <p:spPr bwMode="auto">
          <a:xfrm flipV="1">
            <a:off x="1060450" y="4665663"/>
            <a:ext cx="700088" cy="103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69" name="Arc 129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0" name="Line 130"/>
          <p:cNvSpPr>
            <a:spLocks noChangeShapeType="1"/>
          </p:cNvSpPr>
          <p:nvPr/>
        </p:nvSpPr>
        <p:spPr bwMode="auto">
          <a:xfrm flipH="1">
            <a:off x="1062038" y="4694238"/>
            <a:ext cx="712787" cy="11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1" name="Line 131"/>
          <p:cNvSpPr>
            <a:spLocks noChangeShapeType="1"/>
          </p:cNvSpPr>
          <p:nvPr/>
        </p:nvSpPr>
        <p:spPr bwMode="auto">
          <a:xfrm flipV="1">
            <a:off x="1062038" y="4770438"/>
            <a:ext cx="0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2" name="Freeform 132"/>
          <p:cNvSpPr>
            <a:spLocks/>
          </p:cNvSpPr>
          <p:nvPr/>
        </p:nvSpPr>
        <p:spPr bwMode="auto">
          <a:xfrm>
            <a:off x="2089150" y="4679950"/>
            <a:ext cx="388938" cy="1571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0" y="0"/>
              </a:cxn>
              <a:cxn ang="0">
                <a:pos x="244" y="65"/>
              </a:cxn>
              <a:cxn ang="0">
                <a:pos x="236" y="98"/>
              </a:cxn>
              <a:cxn ang="0">
                <a:pos x="0" y="8"/>
              </a:cxn>
            </a:cxnLst>
            <a:rect l="0" t="0" r="r" b="b"/>
            <a:pathLst>
              <a:path w="245" h="99">
                <a:moveTo>
                  <a:pt x="0" y="8"/>
                </a:moveTo>
                <a:lnTo>
                  <a:pt x="0" y="0"/>
                </a:lnTo>
                <a:lnTo>
                  <a:pt x="244" y="65"/>
                </a:lnTo>
                <a:lnTo>
                  <a:pt x="236" y="98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3" name="Line 133"/>
          <p:cNvSpPr>
            <a:spLocks noChangeShapeType="1"/>
          </p:cNvSpPr>
          <p:nvPr/>
        </p:nvSpPr>
        <p:spPr bwMode="auto">
          <a:xfrm flipH="1" flipV="1">
            <a:off x="2089150" y="4692650"/>
            <a:ext cx="374650" cy="141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4" name="Line 134"/>
          <p:cNvSpPr>
            <a:spLocks noChangeShapeType="1"/>
          </p:cNvSpPr>
          <p:nvPr/>
        </p:nvSpPr>
        <p:spPr bwMode="auto">
          <a:xfrm flipV="1">
            <a:off x="2089150" y="4678363"/>
            <a:ext cx="0" cy="14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5" name="Line 135"/>
          <p:cNvSpPr>
            <a:spLocks noChangeShapeType="1"/>
          </p:cNvSpPr>
          <p:nvPr/>
        </p:nvSpPr>
        <p:spPr bwMode="auto">
          <a:xfrm>
            <a:off x="2089150" y="4679950"/>
            <a:ext cx="387350" cy="1031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6" name="Line 136"/>
          <p:cNvSpPr>
            <a:spLocks noChangeShapeType="1"/>
          </p:cNvSpPr>
          <p:nvPr/>
        </p:nvSpPr>
        <p:spPr bwMode="auto">
          <a:xfrm flipH="1">
            <a:off x="2463800" y="4783138"/>
            <a:ext cx="12700" cy="52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7" name="Oval 137"/>
          <p:cNvSpPr>
            <a:spLocks noChangeArrowheads="1"/>
          </p:cNvSpPr>
          <p:nvPr/>
        </p:nvSpPr>
        <p:spPr bwMode="auto">
          <a:xfrm>
            <a:off x="666750" y="4611688"/>
            <a:ext cx="388938" cy="395287"/>
          </a:xfrm>
          <a:prstGeom prst="ellipse">
            <a:avLst/>
          </a:prstGeom>
          <a:solidFill>
            <a:srgbClr val="00FF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8" name="Freeform 138"/>
          <p:cNvSpPr>
            <a:spLocks/>
          </p:cNvSpPr>
          <p:nvPr/>
        </p:nvSpPr>
        <p:spPr bwMode="auto">
          <a:xfrm>
            <a:off x="735013" y="5002213"/>
            <a:ext cx="114300" cy="500062"/>
          </a:xfrm>
          <a:custGeom>
            <a:avLst/>
            <a:gdLst/>
            <a:ahLst/>
            <a:cxnLst>
              <a:cxn ang="0">
                <a:pos x="55" y="0"/>
              </a:cxn>
              <a:cxn ang="0">
                <a:pos x="71" y="8"/>
              </a:cxn>
              <a:cxn ang="0">
                <a:pos x="24" y="314"/>
              </a:cxn>
              <a:cxn ang="0">
                <a:pos x="0" y="314"/>
              </a:cxn>
              <a:cxn ang="0">
                <a:pos x="55" y="0"/>
              </a:cxn>
            </a:cxnLst>
            <a:rect l="0" t="0" r="r" b="b"/>
            <a:pathLst>
              <a:path w="72" h="315">
                <a:moveTo>
                  <a:pt x="55" y="0"/>
                </a:moveTo>
                <a:lnTo>
                  <a:pt x="71" y="8"/>
                </a:lnTo>
                <a:lnTo>
                  <a:pt x="24" y="314"/>
                </a:lnTo>
                <a:lnTo>
                  <a:pt x="0" y="314"/>
                </a:lnTo>
                <a:lnTo>
                  <a:pt x="55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9" name="Arc 139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0" name="Line 140"/>
          <p:cNvSpPr>
            <a:spLocks noChangeShapeType="1"/>
          </p:cNvSpPr>
          <p:nvPr/>
        </p:nvSpPr>
        <p:spPr bwMode="auto">
          <a:xfrm flipV="1">
            <a:off x="735013" y="5002213"/>
            <a:ext cx="88900" cy="498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1" name="Arc 141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2" name="Line 142"/>
          <p:cNvSpPr>
            <a:spLocks noChangeShapeType="1"/>
          </p:cNvSpPr>
          <p:nvPr/>
        </p:nvSpPr>
        <p:spPr bwMode="auto">
          <a:xfrm flipH="1">
            <a:off x="773113" y="5013325"/>
            <a:ext cx="74612" cy="4873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3" name="Line 143"/>
          <p:cNvSpPr>
            <a:spLocks noChangeShapeType="1"/>
          </p:cNvSpPr>
          <p:nvPr/>
        </p:nvSpPr>
        <p:spPr bwMode="auto">
          <a:xfrm flipH="1">
            <a:off x="735013" y="5500688"/>
            <a:ext cx="38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4" name="Freeform 144"/>
          <p:cNvSpPr>
            <a:spLocks/>
          </p:cNvSpPr>
          <p:nvPr/>
        </p:nvSpPr>
        <p:spPr bwMode="auto">
          <a:xfrm>
            <a:off x="622300" y="4386263"/>
            <a:ext cx="190500" cy="320675"/>
          </a:xfrm>
          <a:custGeom>
            <a:avLst/>
            <a:gdLst/>
            <a:ahLst/>
            <a:cxnLst>
              <a:cxn ang="0">
                <a:pos x="119" y="193"/>
              </a:cxn>
              <a:cxn ang="0">
                <a:pos x="111" y="201"/>
              </a:cxn>
              <a:cxn ang="0">
                <a:pos x="0" y="16"/>
              </a:cxn>
              <a:cxn ang="0">
                <a:pos x="32" y="0"/>
              </a:cxn>
              <a:cxn ang="0">
                <a:pos x="119" y="193"/>
              </a:cxn>
            </a:cxnLst>
            <a:rect l="0" t="0" r="r" b="b"/>
            <a:pathLst>
              <a:path w="120" h="202">
                <a:moveTo>
                  <a:pt x="119" y="193"/>
                </a:moveTo>
                <a:lnTo>
                  <a:pt x="111" y="201"/>
                </a:lnTo>
                <a:lnTo>
                  <a:pt x="0" y="16"/>
                </a:lnTo>
                <a:lnTo>
                  <a:pt x="32" y="0"/>
                </a:lnTo>
                <a:lnTo>
                  <a:pt x="119" y="193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5" name="Arc 145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6" name="Line 146"/>
          <p:cNvSpPr>
            <a:spLocks noChangeShapeType="1"/>
          </p:cNvSpPr>
          <p:nvPr/>
        </p:nvSpPr>
        <p:spPr bwMode="auto">
          <a:xfrm>
            <a:off x="673100" y="4386263"/>
            <a:ext cx="138113" cy="307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7" name="Arc 147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8" name="Line 148"/>
          <p:cNvSpPr>
            <a:spLocks noChangeShapeType="1"/>
          </p:cNvSpPr>
          <p:nvPr/>
        </p:nvSpPr>
        <p:spPr bwMode="auto">
          <a:xfrm flipH="1" flipV="1">
            <a:off x="620713" y="4410075"/>
            <a:ext cx="176212" cy="295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89" name="Line 149"/>
          <p:cNvSpPr>
            <a:spLocks noChangeShapeType="1"/>
          </p:cNvSpPr>
          <p:nvPr/>
        </p:nvSpPr>
        <p:spPr bwMode="auto">
          <a:xfrm flipV="1">
            <a:off x="622300" y="4384675"/>
            <a:ext cx="5080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0" name="Oval 150"/>
          <p:cNvSpPr>
            <a:spLocks noChangeArrowheads="1"/>
          </p:cNvSpPr>
          <p:nvPr/>
        </p:nvSpPr>
        <p:spPr bwMode="auto">
          <a:xfrm>
            <a:off x="628650" y="5507038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1" name="Oval 151"/>
          <p:cNvSpPr>
            <a:spLocks noChangeArrowheads="1"/>
          </p:cNvSpPr>
          <p:nvPr/>
        </p:nvSpPr>
        <p:spPr bwMode="auto">
          <a:xfrm>
            <a:off x="3348038" y="4508500"/>
            <a:ext cx="387350" cy="396875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2" name="Freeform 152"/>
          <p:cNvSpPr>
            <a:spLocks/>
          </p:cNvSpPr>
          <p:nvPr/>
        </p:nvSpPr>
        <p:spPr bwMode="auto">
          <a:xfrm>
            <a:off x="2778125" y="4705350"/>
            <a:ext cx="576263" cy="131763"/>
          </a:xfrm>
          <a:custGeom>
            <a:avLst/>
            <a:gdLst/>
            <a:ahLst/>
            <a:cxnLst>
              <a:cxn ang="0">
                <a:pos x="362" y="0"/>
              </a:cxn>
              <a:cxn ang="0">
                <a:pos x="362" y="25"/>
              </a:cxn>
              <a:cxn ang="0">
                <a:pos x="8" y="82"/>
              </a:cxn>
              <a:cxn ang="0">
                <a:pos x="0" y="57"/>
              </a:cxn>
              <a:cxn ang="0">
                <a:pos x="362" y="0"/>
              </a:cxn>
            </a:cxnLst>
            <a:rect l="0" t="0" r="r" b="b"/>
            <a:pathLst>
              <a:path w="363" h="83">
                <a:moveTo>
                  <a:pt x="362" y="0"/>
                </a:moveTo>
                <a:lnTo>
                  <a:pt x="362" y="25"/>
                </a:lnTo>
                <a:lnTo>
                  <a:pt x="8" y="82"/>
                </a:lnTo>
                <a:lnTo>
                  <a:pt x="0" y="57"/>
                </a:lnTo>
                <a:lnTo>
                  <a:pt x="362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3" name="Arc 153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4" name="Line 154"/>
          <p:cNvSpPr>
            <a:spLocks noChangeShapeType="1"/>
          </p:cNvSpPr>
          <p:nvPr/>
        </p:nvSpPr>
        <p:spPr bwMode="auto">
          <a:xfrm flipV="1">
            <a:off x="2778125" y="4703763"/>
            <a:ext cx="574675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5" name="Arc 155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6" name="Line 156"/>
          <p:cNvSpPr>
            <a:spLocks noChangeShapeType="1"/>
          </p:cNvSpPr>
          <p:nvPr/>
        </p:nvSpPr>
        <p:spPr bwMode="auto">
          <a:xfrm flipH="1">
            <a:off x="2789238" y="4746625"/>
            <a:ext cx="563562" cy="88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7" name="Line 157"/>
          <p:cNvSpPr>
            <a:spLocks noChangeShapeType="1"/>
          </p:cNvSpPr>
          <p:nvPr/>
        </p:nvSpPr>
        <p:spPr bwMode="auto">
          <a:xfrm flipH="1" flipV="1">
            <a:off x="2776538" y="4794250"/>
            <a:ext cx="11112" cy="396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8" name="Freeform 158"/>
          <p:cNvSpPr>
            <a:spLocks/>
          </p:cNvSpPr>
          <p:nvPr/>
        </p:nvSpPr>
        <p:spPr bwMode="auto">
          <a:xfrm>
            <a:off x="3667125" y="4732338"/>
            <a:ext cx="388938" cy="153987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8" y="0"/>
              </a:cxn>
              <a:cxn ang="0">
                <a:pos x="244" y="56"/>
              </a:cxn>
              <a:cxn ang="0">
                <a:pos x="236" y="96"/>
              </a:cxn>
              <a:cxn ang="0">
                <a:pos x="0" y="16"/>
              </a:cxn>
            </a:cxnLst>
            <a:rect l="0" t="0" r="r" b="b"/>
            <a:pathLst>
              <a:path w="245" h="97">
                <a:moveTo>
                  <a:pt x="0" y="16"/>
                </a:moveTo>
                <a:lnTo>
                  <a:pt x="8" y="0"/>
                </a:lnTo>
                <a:lnTo>
                  <a:pt x="244" y="56"/>
                </a:lnTo>
                <a:lnTo>
                  <a:pt x="236" y="96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9" name="Arc 159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0" name="Line 160"/>
          <p:cNvSpPr>
            <a:spLocks noChangeShapeType="1"/>
          </p:cNvSpPr>
          <p:nvPr/>
        </p:nvSpPr>
        <p:spPr bwMode="auto">
          <a:xfrm flipH="1" flipV="1">
            <a:off x="3667125" y="4754563"/>
            <a:ext cx="374650" cy="128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1" name="Arc 161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2" name="Line 162"/>
          <p:cNvSpPr>
            <a:spLocks noChangeShapeType="1"/>
          </p:cNvSpPr>
          <p:nvPr/>
        </p:nvSpPr>
        <p:spPr bwMode="auto">
          <a:xfrm>
            <a:off x="3679825" y="4732338"/>
            <a:ext cx="374650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3" name="Line 163"/>
          <p:cNvSpPr>
            <a:spLocks noChangeShapeType="1"/>
          </p:cNvSpPr>
          <p:nvPr/>
        </p:nvSpPr>
        <p:spPr bwMode="auto">
          <a:xfrm flipH="1">
            <a:off x="4041775" y="4822825"/>
            <a:ext cx="12700" cy="61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4" name="Oval 164"/>
          <p:cNvSpPr>
            <a:spLocks noChangeArrowheads="1"/>
          </p:cNvSpPr>
          <p:nvPr/>
        </p:nvSpPr>
        <p:spPr bwMode="auto">
          <a:xfrm>
            <a:off x="2395538" y="4648200"/>
            <a:ext cx="387350" cy="398463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5" name="Freeform 165"/>
          <p:cNvSpPr>
            <a:spLocks/>
          </p:cNvSpPr>
          <p:nvPr/>
        </p:nvSpPr>
        <p:spPr bwMode="auto">
          <a:xfrm>
            <a:off x="2351088" y="4911725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6" name="Arc 166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7" name="Line 167"/>
          <p:cNvSpPr>
            <a:spLocks noChangeShapeType="1"/>
          </p:cNvSpPr>
          <p:nvPr/>
        </p:nvSpPr>
        <p:spPr bwMode="auto">
          <a:xfrm flipV="1">
            <a:off x="2349500" y="4910138"/>
            <a:ext cx="176213" cy="153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8" name="Arc 168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9" name="Line 169"/>
          <p:cNvSpPr>
            <a:spLocks noChangeShapeType="1"/>
          </p:cNvSpPr>
          <p:nvPr/>
        </p:nvSpPr>
        <p:spPr bwMode="auto">
          <a:xfrm flipH="1">
            <a:off x="2389188" y="4926013"/>
            <a:ext cx="150812" cy="190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0" name="Line 170"/>
          <p:cNvSpPr>
            <a:spLocks noChangeShapeType="1"/>
          </p:cNvSpPr>
          <p:nvPr/>
        </p:nvSpPr>
        <p:spPr bwMode="auto">
          <a:xfrm flipH="1" flipV="1">
            <a:off x="2351088" y="5065713"/>
            <a:ext cx="38100" cy="5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1" name="Oval 171"/>
          <p:cNvSpPr>
            <a:spLocks noChangeArrowheads="1"/>
          </p:cNvSpPr>
          <p:nvPr/>
        </p:nvSpPr>
        <p:spPr bwMode="auto">
          <a:xfrm>
            <a:off x="503238" y="42259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2" name="Oval 172"/>
          <p:cNvSpPr>
            <a:spLocks noChangeArrowheads="1"/>
          </p:cNvSpPr>
          <p:nvPr/>
        </p:nvSpPr>
        <p:spPr bwMode="auto">
          <a:xfrm>
            <a:off x="4849813" y="4673600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3" name="Freeform 173"/>
          <p:cNvSpPr>
            <a:spLocks/>
          </p:cNvSpPr>
          <p:nvPr/>
        </p:nvSpPr>
        <p:spPr bwMode="auto">
          <a:xfrm>
            <a:off x="4368800" y="4770438"/>
            <a:ext cx="488950" cy="115887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307" y="24"/>
              </a:cxn>
              <a:cxn ang="0">
                <a:pos x="0" y="72"/>
              </a:cxn>
              <a:cxn ang="0">
                <a:pos x="0" y="48"/>
              </a:cxn>
              <a:cxn ang="0">
                <a:pos x="299" y="0"/>
              </a:cxn>
            </a:cxnLst>
            <a:rect l="0" t="0" r="r" b="b"/>
            <a:pathLst>
              <a:path w="308" h="73">
                <a:moveTo>
                  <a:pt x="299" y="0"/>
                </a:moveTo>
                <a:lnTo>
                  <a:pt x="307" y="24"/>
                </a:lnTo>
                <a:lnTo>
                  <a:pt x="0" y="72"/>
                </a:lnTo>
                <a:lnTo>
                  <a:pt x="0" y="48"/>
                </a:lnTo>
                <a:lnTo>
                  <a:pt x="299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4" name="Arc 174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5" name="Line 175"/>
          <p:cNvSpPr>
            <a:spLocks noChangeShapeType="1"/>
          </p:cNvSpPr>
          <p:nvPr/>
        </p:nvSpPr>
        <p:spPr bwMode="auto">
          <a:xfrm flipV="1">
            <a:off x="4367213" y="4768850"/>
            <a:ext cx="474662" cy="777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6" name="Arc 176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7" name="Line 177"/>
          <p:cNvSpPr>
            <a:spLocks noChangeShapeType="1"/>
          </p:cNvSpPr>
          <p:nvPr/>
        </p:nvSpPr>
        <p:spPr bwMode="auto">
          <a:xfrm flipH="1">
            <a:off x="4368800" y="4808538"/>
            <a:ext cx="487363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8" name="Line 178"/>
          <p:cNvSpPr>
            <a:spLocks noChangeShapeType="1"/>
          </p:cNvSpPr>
          <p:nvPr/>
        </p:nvSpPr>
        <p:spPr bwMode="auto">
          <a:xfrm flipV="1">
            <a:off x="4368800" y="4846638"/>
            <a:ext cx="0" cy="36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19" name="Oval 179"/>
          <p:cNvSpPr>
            <a:spLocks noChangeArrowheads="1"/>
          </p:cNvSpPr>
          <p:nvPr/>
        </p:nvSpPr>
        <p:spPr bwMode="auto">
          <a:xfrm>
            <a:off x="3986213" y="4700588"/>
            <a:ext cx="387350" cy="395287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0" name="Freeform 180"/>
          <p:cNvSpPr>
            <a:spLocks/>
          </p:cNvSpPr>
          <p:nvPr/>
        </p:nvSpPr>
        <p:spPr bwMode="auto">
          <a:xfrm>
            <a:off x="3929063" y="496411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32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32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1" name="Arc 181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2" name="Line 182"/>
          <p:cNvSpPr>
            <a:spLocks noChangeShapeType="1"/>
          </p:cNvSpPr>
          <p:nvPr/>
        </p:nvSpPr>
        <p:spPr bwMode="auto">
          <a:xfrm flipV="1">
            <a:off x="3927475" y="4964113"/>
            <a:ext cx="176213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3" name="Arc 183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4" name="Line 184"/>
          <p:cNvSpPr>
            <a:spLocks noChangeShapeType="1"/>
          </p:cNvSpPr>
          <p:nvPr/>
        </p:nvSpPr>
        <p:spPr bwMode="auto">
          <a:xfrm flipH="1">
            <a:off x="3979863" y="4976813"/>
            <a:ext cx="138112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5" name="Line 185"/>
          <p:cNvSpPr>
            <a:spLocks noChangeShapeType="1"/>
          </p:cNvSpPr>
          <p:nvPr/>
        </p:nvSpPr>
        <p:spPr bwMode="auto">
          <a:xfrm flipH="1" flipV="1">
            <a:off x="3929063" y="5114925"/>
            <a:ext cx="50800" cy="52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6" name="Oval 186"/>
          <p:cNvSpPr>
            <a:spLocks noChangeArrowheads="1"/>
          </p:cNvSpPr>
          <p:nvPr/>
        </p:nvSpPr>
        <p:spPr bwMode="auto">
          <a:xfrm>
            <a:off x="2232025" y="501967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7" name="Oval 187"/>
          <p:cNvSpPr>
            <a:spLocks noChangeArrowheads="1"/>
          </p:cNvSpPr>
          <p:nvPr/>
        </p:nvSpPr>
        <p:spPr bwMode="auto">
          <a:xfrm>
            <a:off x="3811588" y="5072063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8" name="Oval 188"/>
          <p:cNvSpPr>
            <a:spLocks noChangeArrowheads="1"/>
          </p:cNvSpPr>
          <p:nvPr/>
        </p:nvSpPr>
        <p:spPr bwMode="auto">
          <a:xfrm>
            <a:off x="2990850" y="3937000"/>
            <a:ext cx="1101725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9" name="Oval 189"/>
          <p:cNvSpPr>
            <a:spLocks noChangeArrowheads="1"/>
          </p:cNvSpPr>
          <p:nvPr/>
        </p:nvSpPr>
        <p:spPr bwMode="auto">
          <a:xfrm>
            <a:off x="3675063" y="407828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0" name="Oval 190"/>
          <p:cNvSpPr>
            <a:spLocks noChangeArrowheads="1"/>
          </p:cNvSpPr>
          <p:nvPr/>
        </p:nvSpPr>
        <p:spPr bwMode="auto">
          <a:xfrm>
            <a:off x="1423988" y="3898900"/>
            <a:ext cx="1103312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1" name="Oval 191"/>
          <p:cNvSpPr>
            <a:spLocks noChangeArrowheads="1"/>
          </p:cNvSpPr>
          <p:nvPr/>
        </p:nvSpPr>
        <p:spPr bwMode="auto">
          <a:xfrm>
            <a:off x="2090738" y="4040188"/>
            <a:ext cx="1103312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5" name="Rectangle 195"/>
          <p:cNvSpPr>
            <a:spLocks noChangeArrowheads="1"/>
          </p:cNvSpPr>
          <p:nvPr/>
        </p:nvSpPr>
        <p:spPr bwMode="auto">
          <a:xfrm>
            <a:off x="5638800" y="3733800"/>
            <a:ext cx="3157538" cy="283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Orbitais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se sobrepõe dando uma  extensão da Ligãção 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envolvendo quatro carbonos</a:t>
            </a:r>
          </a:p>
        </p:txBody>
      </p:sp>
      <p:sp>
        <p:nvSpPr>
          <p:cNvPr id="112836" name="Rectangle 196"/>
          <p:cNvSpPr>
            <a:spLocks noChangeArrowheads="1"/>
          </p:cNvSpPr>
          <p:nvPr/>
        </p:nvSpPr>
        <p:spPr bwMode="auto">
          <a:xfrm>
            <a:off x="5638800" y="1295400"/>
            <a:ext cx="3157538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Ligações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p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são independentes uma da outra</a:t>
            </a:r>
          </a:p>
        </p:txBody>
      </p:sp>
      <p:sp>
        <p:nvSpPr>
          <p:cNvPr id="112838" name="Rectangle 198"/>
          <p:cNvSpPr>
            <a:spLocks noChangeArrowheads="1"/>
          </p:cNvSpPr>
          <p:nvPr/>
        </p:nvSpPr>
        <p:spPr bwMode="auto">
          <a:xfrm>
            <a:off x="1447800" y="304800"/>
            <a:ext cx="23415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isolado</a:t>
            </a:r>
          </a:p>
        </p:txBody>
      </p:sp>
      <p:sp>
        <p:nvSpPr>
          <p:cNvPr id="112839" name="Rectangle 199"/>
          <p:cNvSpPr>
            <a:spLocks noChangeArrowheads="1"/>
          </p:cNvSpPr>
          <p:nvPr/>
        </p:nvSpPr>
        <p:spPr bwMode="auto">
          <a:xfrm>
            <a:off x="990600" y="5943600"/>
            <a:ext cx="28575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conjugado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10-55</a:t>
            </a:r>
          </a:p>
        </p:txBody>
      </p:sp>
      <p:grpSp>
        <p:nvGrpSpPr>
          <p:cNvPr id="114787" name="Group 99"/>
          <p:cNvGrpSpPr>
            <a:grpSpLocks/>
          </p:cNvGrpSpPr>
          <p:nvPr/>
        </p:nvGrpSpPr>
        <p:grpSpPr bwMode="auto">
          <a:xfrm>
            <a:off x="434975" y="1138238"/>
            <a:ext cx="4760913" cy="1885950"/>
            <a:chOff x="274" y="717"/>
            <a:chExt cx="2999" cy="1188"/>
          </a:xfrm>
        </p:grpSpPr>
        <p:grpSp>
          <p:nvGrpSpPr>
            <p:cNvPr id="114694" name="Group 6"/>
            <p:cNvGrpSpPr>
              <a:grpSpLocks/>
            </p:cNvGrpSpPr>
            <p:nvPr/>
          </p:nvGrpSpPr>
          <p:grpSpPr bwMode="auto">
            <a:xfrm>
              <a:off x="1943" y="1282"/>
              <a:ext cx="1192" cy="555"/>
              <a:chOff x="1943" y="1282"/>
              <a:chExt cx="1192" cy="555"/>
            </a:xfrm>
          </p:grpSpPr>
          <p:sp>
            <p:nvSpPr>
              <p:cNvPr id="114692" name="Oval 4"/>
              <p:cNvSpPr>
                <a:spLocks noChangeArrowheads="1"/>
              </p:cNvSpPr>
              <p:nvPr/>
            </p:nvSpPr>
            <p:spPr bwMode="auto">
              <a:xfrm>
                <a:off x="1943" y="1282"/>
                <a:ext cx="695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93" name="Oval 5"/>
              <p:cNvSpPr>
                <a:spLocks noChangeArrowheads="1"/>
              </p:cNvSpPr>
              <p:nvPr/>
            </p:nvSpPr>
            <p:spPr bwMode="auto">
              <a:xfrm>
                <a:off x="2440" y="1369"/>
                <a:ext cx="695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697" name="Group 9"/>
            <p:cNvGrpSpPr>
              <a:grpSpLocks/>
            </p:cNvGrpSpPr>
            <p:nvPr/>
          </p:nvGrpSpPr>
          <p:grpSpPr bwMode="auto">
            <a:xfrm>
              <a:off x="381" y="1304"/>
              <a:ext cx="1215" cy="516"/>
              <a:chOff x="381" y="1304"/>
              <a:chExt cx="1215" cy="516"/>
            </a:xfrm>
          </p:grpSpPr>
          <p:sp>
            <p:nvSpPr>
              <p:cNvPr id="114695" name="Oval 7"/>
              <p:cNvSpPr>
                <a:spLocks noChangeArrowheads="1"/>
              </p:cNvSpPr>
              <p:nvPr/>
            </p:nvSpPr>
            <p:spPr bwMode="auto">
              <a:xfrm>
                <a:off x="902" y="1304"/>
                <a:ext cx="694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96" name="Oval 8"/>
              <p:cNvSpPr>
                <a:spLocks noChangeArrowheads="1"/>
              </p:cNvSpPr>
              <p:nvPr/>
            </p:nvSpPr>
            <p:spPr bwMode="auto">
              <a:xfrm>
                <a:off x="381" y="1354"/>
                <a:ext cx="694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698" name="Oval 10"/>
            <p:cNvSpPr>
              <a:spLocks noChangeArrowheads="1"/>
            </p:cNvSpPr>
            <p:nvPr/>
          </p:nvSpPr>
          <p:spPr bwMode="auto">
            <a:xfrm>
              <a:off x="1292" y="1019"/>
              <a:ext cx="119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9" name="Freeform 11"/>
            <p:cNvSpPr>
              <a:spLocks/>
            </p:cNvSpPr>
            <p:nvPr/>
          </p:nvSpPr>
          <p:spPr bwMode="auto">
            <a:xfrm>
              <a:off x="1249" y="1096"/>
              <a:ext cx="88" cy="11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87" y="8"/>
                </a:cxn>
                <a:cxn ang="0">
                  <a:pos x="24" y="113"/>
                </a:cxn>
                <a:cxn ang="0">
                  <a:pos x="0" y="97"/>
                </a:cxn>
                <a:cxn ang="0">
                  <a:pos x="79" y="0"/>
                </a:cxn>
              </a:cxnLst>
              <a:rect l="0" t="0" r="r" b="b"/>
              <a:pathLst>
                <a:path w="88" h="114">
                  <a:moveTo>
                    <a:pt x="79" y="0"/>
                  </a:moveTo>
                  <a:lnTo>
                    <a:pt x="87" y="8"/>
                  </a:lnTo>
                  <a:lnTo>
                    <a:pt x="24" y="113"/>
                  </a:lnTo>
                  <a:lnTo>
                    <a:pt x="0" y="97"/>
                  </a:lnTo>
                  <a:lnTo>
                    <a:pt x="7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0" name="Arc 12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1" name="Line 13"/>
            <p:cNvSpPr>
              <a:spLocks noChangeShapeType="1"/>
            </p:cNvSpPr>
            <p:nvPr/>
          </p:nvSpPr>
          <p:spPr bwMode="auto">
            <a:xfrm flipV="1">
              <a:off x="1248" y="1096"/>
              <a:ext cx="79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2" name="Arc 14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3" name="Line 15"/>
            <p:cNvSpPr>
              <a:spLocks noChangeShapeType="1"/>
            </p:cNvSpPr>
            <p:nvPr/>
          </p:nvSpPr>
          <p:spPr bwMode="auto">
            <a:xfrm flipH="1">
              <a:off x="1273" y="1104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4" name="Line 16"/>
            <p:cNvSpPr>
              <a:spLocks noChangeShapeType="1"/>
            </p:cNvSpPr>
            <p:nvPr/>
          </p:nvSpPr>
          <p:spPr bwMode="auto">
            <a:xfrm flipH="1" flipV="1">
              <a:off x="1249" y="1191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5" name="Oval 17"/>
            <p:cNvSpPr>
              <a:spLocks noChangeArrowheads="1"/>
            </p:cNvSpPr>
            <p:nvPr/>
          </p:nvSpPr>
          <p:spPr bwMode="auto">
            <a:xfrm>
              <a:off x="2279" y="1003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6" name="Freeform 18"/>
            <p:cNvSpPr>
              <a:spLocks/>
            </p:cNvSpPr>
            <p:nvPr/>
          </p:nvSpPr>
          <p:spPr bwMode="auto">
            <a:xfrm>
              <a:off x="2298" y="1087"/>
              <a:ext cx="41" cy="11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0" y="0"/>
                </a:cxn>
                <a:cxn ang="0">
                  <a:pos x="32" y="114"/>
                </a:cxn>
                <a:cxn ang="0">
                  <a:pos x="0" y="106"/>
                </a:cxn>
                <a:cxn ang="0">
                  <a:pos x="32" y="0"/>
                </a:cxn>
              </a:cxnLst>
              <a:rect l="0" t="0" r="r" b="b"/>
              <a:pathLst>
                <a:path w="41" h="115">
                  <a:moveTo>
                    <a:pt x="32" y="0"/>
                  </a:moveTo>
                  <a:lnTo>
                    <a:pt x="40" y="0"/>
                  </a:lnTo>
                  <a:lnTo>
                    <a:pt x="32" y="114"/>
                  </a:lnTo>
                  <a:lnTo>
                    <a:pt x="0" y="106"/>
                  </a:lnTo>
                  <a:lnTo>
                    <a:pt x="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7" name="Arc 19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8" name="Line 20"/>
            <p:cNvSpPr>
              <a:spLocks noChangeShapeType="1"/>
            </p:cNvSpPr>
            <p:nvPr/>
          </p:nvSpPr>
          <p:spPr bwMode="auto">
            <a:xfrm flipV="1">
              <a:off x="2298" y="1086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9" name="Arc 21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0" name="Line 22"/>
            <p:cNvSpPr>
              <a:spLocks noChangeShapeType="1"/>
            </p:cNvSpPr>
            <p:nvPr/>
          </p:nvSpPr>
          <p:spPr bwMode="auto">
            <a:xfrm flipH="1">
              <a:off x="2330" y="1087"/>
              <a:ext cx="8" cy="1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1" name="Line 23"/>
            <p:cNvSpPr>
              <a:spLocks noChangeShapeType="1"/>
            </p:cNvSpPr>
            <p:nvPr/>
          </p:nvSpPr>
          <p:spPr bwMode="auto">
            <a:xfrm flipH="1" flipV="1">
              <a:off x="2298" y="1191"/>
              <a:ext cx="3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2" name="Oval 24"/>
            <p:cNvSpPr>
              <a:spLocks noChangeArrowheads="1"/>
            </p:cNvSpPr>
            <p:nvPr/>
          </p:nvSpPr>
          <p:spPr bwMode="auto">
            <a:xfrm>
              <a:off x="27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3" name="Freeform 25"/>
            <p:cNvSpPr>
              <a:spLocks/>
            </p:cNvSpPr>
            <p:nvPr/>
          </p:nvSpPr>
          <p:spPr bwMode="auto">
            <a:xfrm>
              <a:off x="381" y="1232"/>
              <a:ext cx="214" cy="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13" y="57"/>
                </a:cxn>
                <a:cxn ang="0">
                  <a:pos x="205" y="81"/>
                </a:cxn>
                <a:cxn ang="0">
                  <a:pos x="0" y="16"/>
                </a:cxn>
              </a:cxnLst>
              <a:rect l="0" t="0" r="r" b="b"/>
              <a:pathLst>
                <a:path w="214" h="82">
                  <a:moveTo>
                    <a:pt x="0" y="16"/>
                  </a:moveTo>
                  <a:lnTo>
                    <a:pt x="0" y="0"/>
                  </a:lnTo>
                  <a:lnTo>
                    <a:pt x="213" y="57"/>
                  </a:lnTo>
                  <a:lnTo>
                    <a:pt x="205" y="81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4" name="Arc 26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5" name="Line 27"/>
            <p:cNvSpPr>
              <a:spLocks noChangeShapeType="1"/>
            </p:cNvSpPr>
            <p:nvPr/>
          </p:nvSpPr>
          <p:spPr bwMode="auto">
            <a:xfrm flipH="1" flipV="1">
              <a:off x="380" y="1247"/>
              <a:ext cx="205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6" name="Arc 28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7" name="Line 29"/>
            <p:cNvSpPr>
              <a:spLocks noChangeShapeType="1"/>
            </p:cNvSpPr>
            <p:nvPr/>
          </p:nvSpPr>
          <p:spPr bwMode="auto">
            <a:xfrm>
              <a:off x="381" y="1232"/>
              <a:ext cx="213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8" name="Line 30"/>
            <p:cNvSpPr>
              <a:spLocks noChangeShapeType="1"/>
            </p:cNvSpPr>
            <p:nvPr/>
          </p:nvSpPr>
          <p:spPr bwMode="auto">
            <a:xfrm flipH="1">
              <a:off x="586" y="1288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19" name="Oval 31"/>
            <p:cNvSpPr>
              <a:spLocks noChangeArrowheads="1"/>
            </p:cNvSpPr>
            <p:nvPr/>
          </p:nvSpPr>
          <p:spPr bwMode="auto">
            <a:xfrm>
              <a:off x="1119" y="1124"/>
              <a:ext cx="228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20" name="Freeform 32"/>
            <p:cNvSpPr>
              <a:spLocks/>
            </p:cNvSpPr>
            <p:nvPr/>
          </p:nvSpPr>
          <p:spPr bwMode="auto">
            <a:xfrm>
              <a:off x="783" y="1248"/>
              <a:ext cx="341" cy="75"/>
            </a:xfrm>
            <a:custGeom>
              <a:avLst/>
              <a:gdLst/>
              <a:ahLst/>
              <a:cxnLst>
                <a:cxn ang="0">
                  <a:pos x="332" y="0"/>
                </a:cxn>
                <a:cxn ang="0">
                  <a:pos x="340" y="16"/>
                </a:cxn>
                <a:cxn ang="0">
                  <a:pos x="8" y="74"/>
                </a:cxn>
                <a:cxn ang="0">
                  <a:pos x="0" y="49"/>
                </a:cxn>
                <a:cxn ang="0">
                  <a:pos x="332" y="0"/>
                </a:cxn>
              </a:cxnLst>
              <a:rect l="0" t="0" r="r" b="b"/>
              <a:pathLst>
                <a:path w="341" h="75">
                  <a:moveTo>
                    <a:pt x="332" y="0"/>
                  </a:moveTo>
                  <a:lnTo>
                    <a:pt x="340" y="16"/>
                  </a:lnTo>
                  <a:lnTo>
                    <a:pt x="8" y="74"/>
                  </a:lnTo>
                  <a:lnTo>
                    <a:pt x="0" y="49"/>
                  </a:lnTo>
                  <a:lnTo>
                    <a:pt x="3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1" name="Arc 33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2" name="Line 34"/>
            <p:cNvSpPr>
              <a:spLocks noChangeShapeType="1"/>
            </p:cNvSpPr>
            <p:nvPr/>
          </p:nvSpPr>
          <p:spPr bwMode="auto">
            <a:xfrm flipV="1">
              <a:off x="783" y="1247"/>
              <a:ext cx="332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3" name="Arc 35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4" name="Line 36"/>
            <p:cNvSpPr>
              <a:spLocks noChangeShapeType="1"/>
            </p:cNvSpPr>
            <p:nvPr/>
          </p:nvSpPr>
          <p:spPr bwMode="auto">
            <a:xfrm flipH="1">
              <a:off x="791" y="1265"/>
              <a:ext cx="33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5" name="Line 37"/>
            <p:cNvSpPr>
              <a:spLocks noChangeShapeType="1"/>
            </p:cNvSpPr>
            <p:nvPr/>
          </p:nvSpPr>
          <p:spPr bwMode="auto">
            <a:xfrm flipH="1" flipV="1">
              <a:off x="783" y="1296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6" name="Freeform 38"/>
            <p:cNvSpPr>
              <a:spLocks/>
            </p:cNvSpPr>
            <p:nvPr/>
          </p:nvSpPr>
          <p:spPr bwMode="auto">
            <a:xfrm>
              <a:off x="1312" y="1257"/>
              <a:ext cx="317" cy="10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6" y="72"/>
                </a:cxn>
                <a:cxn ang="0">
                  <a:pos x="308" y="104"/>
                </a:cxn>
                <a:cxn ang="0">
                  <a:pos x="0" y="8"/>
                </a:cxn>
              </a:cxnLst>
              <a:rect l="0" t="0" r="r" b="b"/>
              <a:pathLst>
                <a:path w="317" h="105">
                  <a:moveTo>
                    <a:pt x="0" y="8"/>
                  </a:moveTo>
                  <a:lnTo>
                    <a:pt x="8" y="0"/>
                  </a:lnTo>
                  <a:lnTo>
                    <a:pt x="316" y="72"/>
                  </a:lnTo>
                  <a:lnTo>
                    <a:pt x="308" y="104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7" name="Arc 39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8" name="Line 40"/>
            <p:cNvSpPr>
              <a:spLocks noChangeShapeType="1"/>
            </p:cNvSpPr>
            <p:nvPr/>
          </p:nvSpPr>
          <p:spPr bwMode="auto">
            <a:xfrm flipH="1" flipV="1">
              <a:off x="1312" y="1265"/>
              <a:ext cx="308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9" name="Arc 41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0" name="Line 42"/>
            <p:cNvSpPr>
              <a:spLocks noChangeShapeType="1"/>
            </p:cNvSpPr>
            <p:nvPr/>
          </p:nvSpPr>
          <p:spPr bwMode="auto">
            <a:xfrm>
              <a:off x="1320" y="1257"/>
              <a:ext cx="308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1" name="Line 43"/>
            <p:cNvSpPr>
              <a:spLocks noChangeShapeType="1"/>
            </p:cNvSpPr>
            <p:nvPr/>
          </p:nvSpPr>
          <p:spPr bwMode="auto">
            <a:xfrm flipH="1">
              <a:off x="1620" y="1329"/>
              <a:ext cx="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2" name="Oval 44"/>
            <p:cNvSpPr>
              <a:spLocks noChangeArrowheads="1"/>
            </p:cNvSpPr>
            <p:nvPr/>
          </p:nvSpPr>
          <p:spPr bwMode="auto">
            <a:xfrm>
              <a:off x="558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3" name="Freeform 45"/>
            <p:cNvSpPr>
              <a:spLocks/>
            </p:cNvSpPr>
            <p:nvPr/>
          </p:nvSpPr>
          <p:spPr bwMode="auto">
            <a:xfrm>
              <a:off x="554" y="1361"/>
              <a:ext cx="96" cy="114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5" y="8"/>
                </a:cxn>
                <a:cxn ang="0">
                  <a:pos x="32" y="113"/>
                </a:cxn>
                <a:cxn ang="0">
                  <a:pos x="0" y="89"/>
                </a:cxn>
                <a:cxn ang="0">
                  <a:pos x="87" y="0"/>
                </a:cxn>
              </a:cxnLst>
              <a:rect l="0" t="0" r="r" b="b"/>
              <a:pathLst>
                <a:path w="96" h="114">
                  <a:moveTo>
                    <a:pt x="87" y="0"/>
                  </a:moveTo>
                  <a:lnTo>
                    <a:pt x="95" y="8"/>
                  </a:lnTo>
                  <a:lnTo>
                    <a:pt x="32" y="113"/>
                  </a:lnTo>
                  <a:lnTo>
                    <a:pt x="0" y="89"/>
                  </a:lnTo>
                  <a:lnTo>
                    <a:pt x="87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4" name="Arc 46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5" name="Line 47"/>
            <p:cNvSpPr>
              <a:spLocks noChangeShapeType="1"/>
            </p:cNvSpPr>
            <p:nvPr/>
          </p:nvSpPr>
          <p:spPr bwMode="auto">
            <a:xfrm flipV="1">
              <a:off x="553" y="1360"/>
              <a:ext cx="87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6" name="Arc 48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7" name="Line 49"/>
            <p:cNvSpPr>
              <a:spLocks noChangeShapeType="1"/>
            </p:cNvSpPr>
            <p:nvPr/>
          </p:nvSpPr>
          <p:spPr bwMode="auto">
            <a:xfrm flipH="1">
              <a:off x="586" y="1369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8" name="Line 50"/>
            <p:cNvSpPr>
              <a:spLocks noChangeShapeType="1"/>
            </p:cNvSpPr>
            <p:nvPr/>
          </p:nvSpPr>
          <p:spPr bwMode="auto">
            <a:xfrm flipH="1" flipV="1">
              <a:off x="554" y="1450"/>
              <a:ext cx="3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auto">
            <a:xfrm>
              <a:off x="2192" y="1116"/>
              <a:ext cx="229" cy="234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0" name="Freeform 52"/>
            <p:cNvSpPr>
              <a:spLocks/>
            </p:cNvSpPr>
            <p:nvPr/>
          </p:nvSpPr>
          <p:spPr bwMode="auto">
            <a:xfrm>
              <a:off x="1809" y="1248"/>
              <a:ext cx="396" cy="114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95" y="24"/>
                </a:cxn>
                <a:cxn ang="0">
                  <a:pos x="8" y="113"/>
                </a:cxn>
                <a:cxn ang="0">
                  <a:pos x="0" y="89"/>
                </a:cxn>
                <a:cxn ang="0">
                  <a:pos x="395" y="0"/>
                </a:cxn>
              </a:cxnLst>
              <a:rect l="0" t="0" r="r" b="b"/>
              <a:pathLst>
                <a:path w="396" h="114">
                  <a:moveTo>
                    <a:pt x="395" y="0"/>
                  </a:moveTo>
                  <a:lnTo>
                    <a:pt x="395" y="24"/>
                  </a:lnTo>
                  <a:lnTo>
                    <a:pt x="8" y="113"/>
                  </a:lnTo>
                  <a:lnTo>
                    <a:pt x="0" y="89"/>
                  </a:lnTo>
                  <a:lnTo>
                    <a:pt x="395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1" name="Arc 53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2" name="Line 54"/>
            <p:cNvSpPr>
              <a:spLocks noChangeShapeType="1"/>
            </p:cNvSpPr>
            <p:nvPr/>
          </p:nvSpPr>
          <p:spPr bwMode="auto">
            <a:xfrm flipV="1">
              <a:off x="1808" y="1248"/>
              <a:ext cx="395" cy="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3" name="Arc 55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4" name="Line 56"/>
            <p:cNvSpPr>
              <a:spLocks noChangeShapeType="1"/>
            </p:cNvSpPr>
            <p:nvPr/>
          </p:nvSpPr>
          <p:spPr bwMode="auto">
            <a:xfrm flipH="1">
              <a:off x="1817" y="1273"/>
              <a:ext cx="387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5" name="Line 57"/>
            <p:cNvSpPr>
              <a:spLocks noChangeShapeType="1"/>
            </p:cNvSpPr>
            <p:nvPr/>
          </p:nvSpPr>
          <p:spPr bwMode="auto">
            <a:xfrm flipH="1" flipV="1">
              <a:off x="1809" y="1337"/>
              <a:ext cx="8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6" name="Freeform 58"/>
            <p:cNvSpPr>
              <a:spLocks/>
            </p:cNvSpPr>
            <p:nvPr/>
          </p:nvSpPr>
          <p:spPr bwMode="auto">
            <a:xfrm>
              <a:off x="2401" y="1248"/>
              <a:ext cx="293" cy="7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292" y="41"/>
                </a:cxn>
                <a:cxn ang="0">
                  <a:pos x="292" y="74"/>
                </a:cxn>
                <a:cxn ang="0">
                  <a:pos x="0" y="16"/>
                </a:cxn>
              </a:cxnLst>
              <a:rect l="0" t="0" r="r" b="b"/>
              <a:pathLst>
                <a:path w="293" h="75">
                  <a:moveTo>
                    <a:pt x="0" y="16"/>
                  </a:moveTo>
                  <a:lnTo>
                    <a:pt x="8" y="0"/>
                  </a:lnTo>
                  <a:lnTo>
                    <a:pt x="292" y="41"/>
                  </a:lnTo>
                  <a:lnTo>
                    <a:pt x="292" y="74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7" name="Arc 59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8" name="Line 60"/>
            <p:cNvSpPr>
              <a:spLocks noChangeShapeType="1"/>
            </p:cNvSpPr>
            <p:nvPr/>
          </p:nvSpPr>
          <p:spPr bwMode="auto">
            <a:xfrm flipH="1" flipV="1">
              <a:off x="2401" y="1264"/>
              <a:ext cx="29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9" name="Arc 61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0" name="Line 62"/>
            <p:cNvSpPr>
              <a:spLocks noChangeShapeType="1"/>
            </p:cNvSpPr>
            <p:nvPr/>
          </p:nvSpPr>
          <p:spPr bwMode="auto">
            <a:xfrm>
              <a:off x="2409" y="1248"/>
              <a:ext cx="284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1" name="Line 63"/>
            <p:cNvSpPr>
              <a:spLocks noChangeShapeType="1"/>
            </p:cNvSpPr>
            <p:nvPr/>
          </p:nvSpPr>
          <p:spPr bwMode="auto">
            <a:xfrm>
              <a:off x="2693" y="1288"/>
              <a:ext cx="0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auto">
            <a:xfrm>
              <a:off x="315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3" name="Freeform 65"/>
            <p:cNvSpPr>
              <a:spLocks/>
            </p:cNvSpPr>
            <p:nvPr/>
          </p:nvSpPr>
          <p:spPr bwMode="auto">
            <a:xfrm>
              <a:off x="2890" y="1224"/>
              <a:ext cx="269" cy="9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268" y="24"/>
                </a:cxn>
                <a:cxn ang="0">
                  <a:pos x="8" y="89"/>
                </a:cxn>
                <a:cxn ang="0">
                  <a:pos x="0" y="57"/>
                </a:cxn>
                <a:cxn ang="0">
                  <a:pos x="268" y="0"/>
                </a:cxn>
              </a:cxnLst>
              <a:rect l="0" t="0" r="r" b="b"/>
              <a:pathLst>
                <a:path w="269" h="90">
                  <a:moveTo>
                    <a:pt x="268" y="0"/>
                  </a:moveTo>
                  <a:lnTo>
                    <a:pt x="268" y="24"/>
                  </a:lnTo>
                  <a:lnTo>
                    <a:pt x="8" y="89"/>
                  </a:lnTo>
                  <a:lnTo>
                    <a:pt x="0" y="57"/>
                  </a:lnTo>
                  <a:lnTo>
                    <a:pt x="268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4" name="Arc 66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5" name="Line 67"/>
            <p:cNvSpPr>
              <a:spLocks noChangeShapeType="1"/>
            </p:cNvSpPr>
            <p:nvPr/>
          </p:nvSpPr>
          <p:spPr bwMode="auto">
            <a:xfrm flipV="1">
              <a:off x="2890" y="1224"/>
              <a:ext cx="268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6" name="Arc 68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7" name="Line 69"/>
            <p:cNvSpPr>
              <a:spLocks noChangeShapeType="1"/>
            </p:cNvSpPr>
            <p:nvPr/>
          </p:nvSpPr>
          <p:spPr bwMode="auto">
            <a:xfrm flipH="1">
              <a:off x="2898" y="1248"/>
              <a:ext cx="260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8" name="Line 70"/>
            <p:cNvSpPr>
              <a:spLocks noChangeShapeType="1"/>
            </p:cNvSpPr>
            <p:nvPr/>
          </p:nvSpPr>
          <p:spPr bwMode="auto">
            <a:xfrm flipH="1" flipV="1">
              <a:off x="2890" y="1281"/>
              <a:ext cx="8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59" name="Oval 71"/>
            <p:cNvSpPr>
              <a:spLocks noChangeArrowheads="1"/>
            </p:cNvSpPr>
            <p:nvPr/>
          </p:nvSpPr>
          <p:spPr bwMode="auto">
            <a:xfrm>
              <a:off x="1592" y="1252"/>
              <a:ext cx="229" cy="23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60" name="Freeform 72"/>
            <p:cNvSpPr>
              <a:spLocks/>
            </p:cNvSpPr>
            <p:nvPr/>
          </p:nvSpPr>
          <p:spPr bwMode="auto">
            <a:xfrm>
              <a:off x="1675" y="1490"/>
              <a:ext cx="40" cy="29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9" y="0"/>
                </a:cxn>
                <a:cxn ang="0">
                  <a:pos x="31" y="290"/>
                </a:cxn>
                <a:cxn ang="0">
                  <a:pos x="0" y="290"/>
                </a:cxn>
                <a:cxn ang="0">
                  <a:pos x="16" y="0"/>
                </a:cxn>
              </a:cxnLst>
              <a:rect l="0" t="0" r="r" b="b"/>
              <a:pathLst>
                <a:path w="40" h="291">
                  <a:moveTo>
                    <a:pt x="16" y="0"/>
                  </a:moveTo>
                  <a:lnTo>
                    <a:pt x="39" y="0"/>
                  </a:lnTo>
                  <a:lnTo>
                    <a:pt x="31" y="290"/>
                  </a:lnTo>
                  <a:lnTo>
                    <a:pt x="0" y="290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1" name="Arc 73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2" name="Line 74"/>
            <p:cNvSpPr>
              <a:spLocks noChangeShapeType="1"/>
            </p:cNvSpPr>
            <p:nvPr/>
          </p:nvSpPr>
          <p:spPr bwMode="auto">
            <a:xfrm flipV="1">
              <a:off x="1675" y="1490"/>
              <a:ext cx="16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3" name="Arc 75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4" name="Line 76"/>
            <p:cNvSpPr>
              <a:spLocks noChangeShapeType="1"/>
            </p:cNvSpPr>
            <p:nvPr/>
          </p:nvSpPr>
          <p:spPr bwMode="auto">
            <a:xfrm flipH="1">
              <a:off x="1706" y="1490"/>
              <a:ext cx="8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5" name="Line 77"/>
            <p:cNvSpPr>
              <a:spLocks noChangeShapeType="1"/>
            </p:cNvSpPr>
            <p:nvPr/>
          </p:nvSpPr>
          <p:spPr bwMode="auto">
            <a:xfrm flipH="1">
              <a:off x="1675" y="1780"/>
              <a:ext cx="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6" name="Freeform 78"/>
            <p:cNvSpPr>
              <a:spLocks/>
            </p:cNvSpPr>
            <p:nvPr/>
          </p:nvSpPr>
          <p:spPr bwMode="auto">
            <a:xfrm>
              <a:off x="1635" y="1120"/>
              <a:ext cx="65" cy="185"/>
            </a:xfrm>
            <a:custGeom>
              <a:avLst/>
              <a:gdLst/>
              <a:ahLst/>
              <a:cxnLst>
                <a:cxn ang="0">
                  <a:pos x="64" y="184"/>
                </a:cxn>
                <a:cxn ang="0">
                  <a:pos x="48" y="184"/>
                </a:cxn>
                <a:cxn ang="0">
                  <a:pos x="0" y="16"/>
                </a:cxn>
                <a:cxn ang="0">
                  <a:pos x="32" y="0"/>
                </a:cxn>
                <a:cxn ang="0">
                  <a:pos x="64" y="184"/>
                </a:cxn>
              </a:cxnLst>
              <a:rect l="0" t="0" r="r" b="b"/>
              <a:pathLst>
                <a:path w="65" h="185">
                  <a:moveTo>
                    <a:pt x="64" y="184"/>
                  </a:moveTo>
                  <a:lnTo>
                    <a:pt x="48" y="184"/>
                  </a:lnTo>
                  <a:lnTo>
                    <a:pt x="0" y="16"/>
                  </a:lnTo>
                  <a:lnTo>
                    <a:pt x="32" y="0"/>
                  </a:lnTo>
                  <a:lnTo>
                    <a:pt x="64" y="18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7" name="Arc 79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8" name="Line 80"/>
            <p:cNvSpPr>
              <a:spLocks noChangeShapeType="1"/>
            </p:cNvSpPr>
            <p:nvPr/>
          </p:nvSpPr>
          <p:spPr bwMode="auto">
            <a:xfrm>
              <a:off x="1667" y="1120"/>
              <a:ext cx="32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9" name="Arc 81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0" name="Line 82"/>
            <p:cNvSpPr>
              <a:spLocks noChangeShapeType="1"/>
            </p:cNvSpPr>
            <p:nvPr/>
          </p:nvSpPr>
          <p:spPr bwMode="auto">
            <a:xfrm flipH="1" flipV="1">
              <a:off x="1635" y="1136"/>
              <a:ext cx="48" cy="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1" name="Line 83"/>
            <p:cNvSpPr>
              <a:spLocks noChangeShapeType="1"/>
            </p:cNvSpPr>
            <p:nvPr/>
          </p:nvSpPr>
          <p:spPr bwMode="auto">
            <a:xfrm flipV="1">
              <a:off x="1635" y="1120"/>
              <a:ext cx="32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2" name="Oval 84"/>
            <p:cNvSpPr>
              <a:spLocks noChangeArrowheads="1"/>
            </p:cNvSpPr>
            <p:nvPr/>
          </p:nvSpPr>
          <p:spPr bwMode="auto">
            <a:xfrm>
              <a:off x="2673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73" name="Freeform 85"/>
            <p:cNvSpPr>
              <a:spLocks/>
            </p:cNvSpPr>
            <p:nvPr/>
          </p:nvSpPr>
          <p:spPr bwMode="auto">
            <a:xfrm>
              <a:off x="2740" y="1361"/>
              <a:ext cx="48" cy="11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7" y="0"/>
                </a:cxn>
                <a:cxn ang="0">
                  <a:pos x="39" y="113"/>
                </a:cxn>
                <a:cxn ang="0">
                  <a:pos x="0" y="105"/>
                </a:cxn>
                <a:cxn ang="0">
                  <a:pos x="31" y="0"/>
                </a:cxn>
              </a:cxnLst>
              <a:rect l="0" t="0" r="r" b="b"/>
              <a:pathLst>
                <a:path w="48" h="114">
                  <a:moveTo>
                    <a:pt x="31" y="0"/>
                  </a:moveTo>
                  <a:lnTo>
                    <a:pt x="47" y="0"/>
                  </a:lnTo>
                  <a:lnTo>
                    <a:pt x="39" y="113"/>
                  </a:lnTo>
                  <a:lnTo>
                    <a:pt x="0" y="105"/>
                  </a:lnTo>
                  <a:lnTo>
                    <a:pt x="3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4" name="Arc 86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5" name="Line 87"/>
            <p:cNvSpPr>
              <a:spLocks noChangeShapeType="1"/>
            </p:cNvSpPr>
            <p:nvPr/>
          </p:nvSpPr>
          <p:spPr bwMode="auto">
            <a:xfrm flipV="1">
              <a:off x="2740" y="1360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6" name="Arc 88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7" name="Line 89"/>
            <p:cNvSpPr>
              <a:spLocks noChangeShapeType="1"/>
            </p:cNvSpPr>
            <p:nvPr/>
          </p:nvSpPr>
          <p:spPr bwMode="auto">
            <a:xfrm flipH="1">
              <a:off x="2780" y="1361"/>
              <a:ext cx="7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8" name="Line 90"/>
            <p:cNvSpPr>
              <a:spLocks noChangeShapeType="1"/>
            </p:cNvSpPr>
            <p:nvPr/>
          </p:nvSpPr>
          <p:spPr bwMode="auto">
            <a:xfrm flipH="1" flipV="1">
              <a:off x="2740" y="1466"/>
              <a:ext cx="4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9" name="Oval 91"/>
            <p:cNvSpPr>
              <a:spLocks noChangeArrowheads="1"/>
            </p:cNvSpPr>
            <p:nvPr/>
          </p:nvSpPr>
          <p:spPr bwMode="auto">
            <a:xfrm>
              <a:off x="495" y="1422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0" name="Oval 92"/>
            <p:cNvSpPr>
              <a:spLocks noChangeArrowheads="1"/>
            </p:cNvSpPr>
            <p:nvPr/>
          </p:nvSpPr>
          <p:spPr bwMode="auto">
            <a:xfrm>
              <a:off x="1632" y="1784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1" name="Oval 93"/>
            <p:cNvSpPr>
              <a:spLocks noChangeArrowheads="1"/>
            </p:cNvSpPr>
            <p:nvPr/>
          </p:nvSpPr>
          <p:spPr bwMode="auto">
            <a:xfrm>
              <a:off x="1584" y="1028"/>
              <a:ext cx="118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2" name="Oval 94"/>
            <p:cNvSpPr>
              <a:spLocks noChangeArrowheads="1"/>
            </p:cNvSpPr>
            <p:nvPr/>
          </p:nvSpPr>
          <p:spPr bwMode="auto">
            <a:xfrm>
              <a:off x="2697" y="1430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3" name="Oval 95"/>
            <p:cNvSpPr>
              <a:spLocks noChangeArrowheads="1"/>
            </p:cNvSpPr>
            <p:nvPr/>
          </p:nvSpPr>
          <p:spPr bwMode="auto">
            <a:xfrm>
              <a:off x="870" y="749"/>
              <a:ext cx="694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4" name="Oval 96"/>
            <p:cNvSpPr>
              <a:spLocks noChangeArrowheads="1"/>
            </p:cNvSpPr>
            <p:nvPr/>
          </p:nvSpPr>
          <p:spPr bwMode="auto">
            <a:xfrm>
              <a:off x="349" y="798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5" name="Oval 97"/>
            <p:cNvSpPr>
              <a:spLocks noChangeArrowheads="1"/>
            </p:cNvSpPr>
            <p:nvPr/>
          </p:nvSpPr>
          <p:spPr bwMode="auto">
            <a:xfrm>
              <a:off x="1943" y="717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86" name="Oval 98"/>
            <p:cNvSpPr>
              <a:spLocks noChangeArrowheads="1"/>
            </p:cNvSpPr>
            <p:nvPr/>
          </p:nvSpPr>
          <p:spPr bwMode="auto">
            <a:xfrm>
              <a:off x="2440" y="806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88" name="Oval 100"/>
          <p:cNvSpPr>
            <a:spLocks noChangeArrowheads="1"/>
          </p:cNvSpPr>
          <p:nvPr/>
        </p:nvSpPr>
        <p:spPr bwMode="auto">
          <a:xfrm>
            <a:off x="1374775" y="4746625"/>
            <a:ext cx="1101725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89" name="Oval 101"/>
          <p:cNvSpPr>
            <a:spLocks noChangeArrowheads="1"/>
          </p:cNvSpPr>
          <p:nvPr/>
        </p:nvSpPr>
        <p:spPr bwMode="auto">
          <a:xfrm>
            <a:off x="2940050" y="478313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90" name="Oval 102"/>
          <p:cNvSpPr>
            <a:spLocks noChangeArrowheads="1"/>
          </p:cNvSpPr>
          <p:nvPr/>
        </p:nvSpPr>
        <p:spPr bwMode="auto">
          <a:xfrm>
            <a:off x="2163763" y="488473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91" name="Oval 103"/>
          <p:cNvSpPr>
            <a:spLocks noChangeArrowheads="1"/>
          </p:cNvSpPr>
          <p:nvPr/>
        </p:nvSpPr>
        <p:spPr bwMode="auto">
          <a:xfrm>
            <a:off x="3711575" y="4926013"/>
            <a:ext cx="1103313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92" name="Oval 104"/>
          <p:cNvSpPr>
            <a:spLocks noChangeArrowheads="1"/>
          </p:cNvSpPr>
          <p:nvPr/>
        </p:nvSpPr>
        <p:spPr bwMode="auto">
          <a:xfrm>
            <a:off x="2119313" y="42640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93" name="Freeform 105"/>
          <p:cNvSpPr>
            <a:spLocks/>
          </p:cNvSpPr>
          <p:nvPr/>
        </p:nvSpPr>
        <p:spPr bwMode="auto">
          <a:xfrm>
            <a:off x="2012950" y="4410075"/>
            <a:ext cx="177800" cy="196850"/>
          </a:xfrm>
          <a:custGeom>
            <a:avLst/>
            <a:gdLst/>
            <a:ahLst/>
            <a:cxnLst>
              <a:cxn ang="0">
                <a:pos x="103" y="0"/>
              </a:cxn>
              <a:cxn ang="0">
                <a:pos x="111" y="8"/>
              </a:cxn>
              <a:cxn ang="0">
                <a:pos x="16" y="123"/>
              </a:cxn>
              <a:cxn ang="0">
                <a:pos x="0" y="98"/>
              </a:cxn>
              <a:cxn ang="0">
                <a:pos x="103" y="0"/>
              </a:cxn>
            </a:cxnLst>
            <a:rect l="0" t="0" r="r" b="b"/>
            <a:pathLst>
              <a:path w="112" h="124">
                <a:moveTo>
                  <a:pt x="103" y="0"/>
                </a:moveTo>
                <a:lnTo>
                  <a:pt x="111" y="8"/>
                </a:lnTo>
                <a:lnTo>
                  <a:pt x="16" y="123"/>
                </a:lnTo>
                <a:lnTo>
                  <a:pt x="0" y="98"/>
                </a:lnTo>
                <a:lnTo>
                  <a:pt x="103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4" name="Arc 106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5" name="Line 107"/>
          <p:cNvSpPr>
            <a:spLocks noChangeShapeType="1"/>
          </p:cNvSpPr>
          <p:nvPr/>
        </p:nvSpPr>
        <p:spPr bwMode="auto">
          <a:xfrm flipV="1">
            <a:off x="2011363" y="4410075"/>
            <a:ext cx="163512" cy="155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6" name="Arc 108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7" name="Line 109"/>
          <p:cNvSpPr>
            <a:spLocks noChangeShapeType="1"/>
          </p:cNvSpPr>
          <p:nvPr/>
        </p:nvSpPr>
        <p:spPr bwMode="auto">
          <a:xfrm flipH="1">
            <a:off x="2038350" y="4424363"/>
            <a:ext cx="150813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8" name="Line 110"/>
          <p:cNvSpPr>
            <a:spLocks noChangeShapeType="1"/>
          </p:cNvSpPr>
          <p:nvPr/>
        </p:nvSpPr>
        <p:spPr bwMode="auto">
          <a:xfrm flipH="1" flipV="1">
            <a:off x="2012950" y="4564063"/>
            <a:ext cx="25400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99" name="Oval 111"/>
          <p:cNvSpPr>
            <a:spLocks noChangeArrowheads="1"/>
          </p:cNvSpPr>
          <p:nvPr/>
        </p:nvSpPr>
        <p:spPr bwMode="auto">
          <a:xfrm>
            <a:off x="354013" y="4508500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00" name="Freeform 112"/>
          <p:cNvSpPr>
            <a:spLocks/>
          </p:cNvSpPr>
          <p:nvPr/>
        </p:nvSpPr>
        <p:spPr bwMode="auto">
          <a:xfrm>
            <a:off x="509588" y="4629150"/>
            <a:ext cx="265112" cy="1555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166" y="73"/>
              </a:cxn>
              <a:cxn ang="0">
                <a:pos x="158" y="97"/>
              </a:cxn>
              <a:cxn ang="0">
                <a:pos x="0" y="8"/>
              </a:cxn>
            </a:cxnLst>
            <a:rect l="0" t="0" r="r" b="b"/>
            <a:pathLst>
              <a:path w="167" h="98">
                <a:moveTo>
                  <a:pt x="0" y="8"/>
                </a:moveTo>
                <a:lnTo>
                  <a:pt x="8" y="0"/>
                </a:lnTo>
                <a:lnTo>
                  <a:pt x="166" y="73"/>
                </a:lnTo>
                <a:lnTo>
                  <a:pt x="158" y="97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1" name="Arc 113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2" name="Line 114"/>
          <p:cNvSpPr>
            <a:spLocks noChangeShapeType="1"/>
          </p:cNvSpPr>
          <p:nvPr/>
        </p:nvSpPr>
        <p:spPr bwMode="auto">
          <a:xfrm flipH="1" flipV="1">
            <a:off x="509588" y="4640263"/>
            <a:ext cx="250825" cy="141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3" name="Arc 115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4" name="Line 116"/>
          <p:cNvSpPr>
            <a:spLocks noChangeShapeType="1"/>
          </p:cNvSpPr>
          <p:nvPr/>
        </p:nvSpPr>
        <p:spPr bwMode="auto">
          <a:xfrm>
            <a:off x="522288" y="4629150"/>
            <a:ext cx="250825" cy="117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5" name="Line 117"/>
          <p:cNvSpPr>
            <a:spLocks noChangeShapeType="1"/>
          </p:cNvSpPr>
          <p:nvPr/>
        </p:nvSpPr>
        <p:spPr bwMode="auto">
          <a:xfrm flipH="1">
            <a:off x="760413" y="4746625"/>
            <a:ext cx="127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6" name="Oval 118"/>
          <p:cNvSpPr>
            <a:spLocks noChangeArrowheads="1"/>
          </p:cNvSpPr>
          <p:nvPr/>
        </p:nvSpPr>
        <p:spPr bwMode="auto">
          <a:xfrm>
            <a:off x="3698875" y="430212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07" name="Freeform 119"/>
          <p:cNvSpPr>
            <a:spLocks/>
          </p:cNvSpPr>
          <p:nvPr/>
        </p:nvSpPr>
        <p:spPr bwMode="auto">
          <a:xfrm>
            <a:off x="3590925" y="444976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105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105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8" name="Arc 120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09" name="Line 121"/>
          <p:cNvSpPr>
            <a:spLocks noChangeShapeType="1"/>
          </p:cNvSpPr>
          <p:nvPr/>
        </p:nvSpPr>
        <p:spPr bwMode="auto">
          <a:xfrm flipV="1">
            <a:off x="3589338" y="4449763"/>
            <a:ext cx="176212" cy="168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0" name="Arc 122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1" name="Line 123"/>
          <p:cNvSpPr>
            <a:spLocks noChangeShapeType="1"/>
          </p:cNvSpPr>
          <p:nvPr/>
        </p:nvSpPr>
        <p:spPr bwMode="auto">
          <a:xfrm flipH="1">
            <a:off x="3629025" y="4462463"/>
            <a:ext cx="150813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2" name="Line 124"/>
          <p:cNvSpPr>
            <a:spLocks noChangeShapeType="1"/>
          </p:cNvSpPr>
          <p:nvPr/>
        </p:nvSpPr>
        <p:spPr bwMode="auto">
          <a:xfrm flipH="1" flipV="1">
            <a:off x="3590925" y="4616450"/>
            <a:ext cx="381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3" name="Oval 125"/>
          <p:cNvSpPr>
            <a:spLocks noChangeArrowheads="1"/>
          </p:cNvSpPr>
          <p:nvPr/>
        </p:nvSpPr>
        <p:spPr bwMode="auto">
          <a:xfrm>
            <a:off x="1768475" y="4456113"/>
            <a:ext cx="388938" cy="398462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14" name="Freeform 126"/>
          <p:cNvSpPr>
            <a:spLocks/>
          </p:cNvSpPr>
          <p:nvPr/>
        </p:nvSpPr>
        <p:spPr bwMode="auto">
          <a:xfrm>
            <a:off x="1062038" y="4667250"/>
            <a:ext cx="714375" cy="142875"/>
          </a:xfrm>
          <a:custGeom>
            <a:avLst/>
            <a:gdLst/>
            <a:ahLst/>
            <a:cxnLst>
              <a:cxn ang="0">
                <a:pos x="441" y="0"/>
              </a:cxn>
              <a:cxn ang="0">
                <a:pos x="449" y="16"/>
              </a:cxn>
              <a:cxn ang="0">
                <a:pos x="0" y="89"/>
              </a:cxn>
              <a:cxn ang="0">
                <a:pos x="0" y="65"/>
              </a:cxn>
              <a:cxn ang="0">
                <a:pos x="441" y="0"/>
              </a:cxn>
            </a:cxnLst>
            <a:rect l="0" t="0" r="r" b="b"/>
            <a:pathLst>
              <a:path w="450" h="90">
                <a:moveTo>
                  <a:pt x="441" y="0"/>
                </a:moveTo>
                <a:lnTo>
                  <a:pt x="449" y="16"/>
                </a:lnTo>
                <a:lnTo>
                  <a:pt x="0" y="89"/>
                </a:lnTo>
                <a:lnTo>
                  <a:pt x="0" y="65"/>
                </a:lnTo>
                <a:lnTo>
                  <a:pt x="44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5" name="Arc 127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6" name="Line 128"/>
          <p:cNvSpPr>
            <a:spLocks noChangeShapeType="1"/>
          </p:cNvSpPr>
          <p:nvPr/>
        </p:nvSpPr>
        <p:spPr bwMode="auto">
          <a:xfrm flipV="1">
            <a:off x="1060450" y="4665663"/>
            <a:ext cx="700088" cy="103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7" name="Arc 129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8" name="Line 130"/>
          <p:cNvSpPr>
            <a:spLocks noChangeShapeType="1"/>
          </p:cNvSpPr>
          <p:nvPr/>
        </p:nvSpPr>
        <p:spPr bwMode="auto">
          <a:xfrm flipH="1">
            <a:off x="1062038" y="4694238"/>
            <a:ext cx="712787" cy="11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19" name="Line 131"/>
          <p:cNvSpPr>
            <a:spLocks noChangeShapeType="1"/>
          </p:cNvSpPr>
          <p:nvPr/>
        </p:nvSpPr>
        <p:spPr bwMode="auto">
          <a:xfrm flipV="1">
            <a:off x="1062038" y="4770438"/>
            <a:ext cx="0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0" name="Freeform 132"/>
          <p:cNvSpPr>
            <a:spLocks/>
          </p:cNvSpPr>
          <p:nvPr/>
        </p:nvSpPr>
        <p:spPr bwMode="auto">
          <a:xfrm>
            <a:off x="2089150" y="4679950"/>
            <a:ext cx="388938" cy="1571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0" y="0"/>
              </a:cxn>
              <a:cxn ang="0">
                <a:pos x="244" y="65"/>
              </a:cxn>
              <a:cxn ang="0">
                <a:pos x="236" y="98"/>
              </a:cxn>
              <a:cxn ang="0">
                <a:pos x="0" y="8"/>
              </a:cxn>
            </a:cxnLst>
            <a:rect l="0" t="0" r="r" b="b"/>
            <a:pathLst>
              <a:path w="245" h="99">
                <a:moveTo>
                  <a:pt x="0" y="8"/>
                </a:moveTo>
                <a:lnTo>
                  <a:pt x="0" y="0"/>
                </a:lnTo>
                <a:lnTo>
                  <a:pt x="244" y="65"/>
                </a:lnTo>
                <a:lnTo>
                  <a:pt x="236" y="98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1" name="Line 133"/>
          <p:cNvSpPr>
            <a:spLocks noChangeShapeType="1"/>
          </p:cNvSpPr>
          <p:nvPr/>
        </p:nvSpPr>
        <p:spPr bwMode="auto">
          <a:xfrm flipH="1" flipV="1">
            <a:off x="2089150" y="4692650"/>
            <a:ext cx="374650" cy="141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2" name="Line 134"/>
          <p:cNvSpPr>
            <a:spLocks noChangeShapeType="1"/>
          </p:cNvSpPr>
          <p:nvPr/>
        </p:nvSpPr>
        <p:spPr bwMode="auto">
          <a:xfrm flipV="1">
            <a:off x="2089150" y="4678363"/>
            <a:ext cx="0" cy="14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3" name="Line 135"/>
          <p:cNvSpPr>
            <a:spLocks noChangeShapeType="1"/>
          </p:cNvSpPr>
          <p:nvPr/>
        </p:nvSpPr>
        <p:spPr bwMode="auto">
          <a:xfrm>
            <a:off x="2089150" y="4679950"/>
            <a:ext cx="387350" cy="1031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4" name="Line 136"/>
          <p:cNvSpPr>
            <a:spLocks noChangeShapeType="1"/>
          </p:cNvSpPr>
          <p:nvPr/>
        </p:nvSpPr>
        <p:spPr bwMode="auto">
          <a:xfrm flipH="1">
            <a:off x="2463800" y="4783138"/>
            <a:ext cx="12700" cy="52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5" name="Oval 137"/>
          <p:cNvSpPr>
            <a:spLocks noChangeArrowheads="1"/>
          </p:cNvSpPr>
          <p:nvPr/>
        </p:nvSpPr>
        <p:spPr bwMode="auto">
          <a:xfrm>
            <a:off x="666750" y="4611688"/>
            <a:ext cx="388938" cy="395287"/>
          </a:xfrm>
          <a:prstGeom prst="ellipse">
            <a:avLst/>
          </a:prstGeom>
          <a:solidFill>
            <a:srgbClr val="00FF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26" name="Freeform 138"/>
          <p:cNvSpPr>
            <a:spLocks/>
          </p:cNvSpPr>
          <p:nvPr/>
        </p:nvSpPr>
        <p:spPr bwMode="auto">
          <a:xfrm>
            <a:off x="735013" y="5002213"/>
            <a:ext cx="114300" cy="500062"/>
          </a:xfrm>
          <a:custGeom>
            <a:avLst/>
            <a:gdLst/>
            <a:ahLst/>
            <a:cxnLst>
              <a:cxn ang="0">
                <a:pos x="55" y="0"/>
              </a:cxn>
              <a:cxn ang="0">
                <a:pos x="71" y="8"/>
              </a:cxn>
              <a:cxn ang="0">
                <a:pos x="24" y="314"/>
              </a:cxn>
              <a:cxn ang="0">
                <a:pos x="0" y="314"/>
              </a:cxn>
              <a:cxn ang="0">
                <a:pos x="55" y="0"/>
              </a:cxn>
            </a:cxnLst>
            <a:rect l="0" t="0" r="r" b="b"/>
            <a:pathLst>
              <a:path w="72" h="315">
                <a:moveTo>
                  <a:pt x="55" y="0"/>
                </a:moveTo>
                <a:lnTo>
                  <a:pt x="71" y="8"/>
                </a:lnTo>
                <a:lnTo>
                  <a:pt x="24" y="314"/>
                </a:lnTo>
                <a:lnTo>
                  <a:pt x="0" y="314"/>
                </a:lnTo>
                <a:lnTo>
                  <a:pt x="55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7" name="Arc 139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8" name="Line 140"/>
          <p:cNvSpPr>
            <a:spLocks noChangeShapeType="1"/>
          </p:cNvSpPr>
          <p:nvPr/>
        </p:nvSpPr>
        <p:spPr bwMode="auto">
          <a:xfrm flipV="1">
            <a:off x="735013" y="5002213"/>
            <a:ext cx="88900" cy="498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29" name="Arc 141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0" name="Line 142"/>
          <p:cNvSpPr>
            <a:spLocks noChangeShapeType="1"/>
          </p:cNvSpPr>
          <p:nvPr/>
        </p:nvSpPr>
        <p:spPr bwMode="auto">
          <a:xfrm flipH="1">
            <a:off x="773113" y="5013325"/>
            <a:ext cx="74612" cy="4873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1" name="Line 143"/>
          <p:cNvSpPr>
            <a:spLocks noChangeShapeType="1"/>
          </p:cNvSpPr>
          <p:nvPr/>
        </p:nvSpPr>
        <p:spPr bwMode="auto">
          <a:xfrm flipH="1">
            <a:off x="735013" y="5500688"/>
            <a:ext cx="38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2" name="Freeform 144"/>
          <p:cNvSpPr>
            <a:spLocks/>
          </p:cNvSpPr>
          <p:nvPr/>
        </p:nvSpPr>
        <p:spPr bwMode="auto">
          <a:xfrm>
            <a:off x="622300" y="4386263"/>
            <a:ext cx="190500" cy="320675"/>
          </a:xfrm>
          <a:custGeom>
            <a:avLst/>
            <a:gdLst/>
            <a:ahLst/>
            <a:cxnLst>
              <a:cxn ang="0">
                <a:pos x="119" y="193"/>
              </a:cxn>
              <a:cxn ang="0">
                <a:pos x="111" y="201"/>
              </a:cxn>
              <a:cxn ang="0">
                <a:pos x="0" y="16"/>
              </a:cxn>
              <a:cxn ang="0">
                <a:pos x="32" y="0"/>
              </a:cxn>
              <a:cxn ang="0">
                <a:pos x="119" y="193"/>
              </a:cxn>
            </a:cxnLst>
            <a:rect l="0" t="0" r="r" b="b"/>
            <a:pathLst>
              <a:path w="120" h="202">
                <a:moveTo>
                  <a:pt x="119" y="193"/>
                </a:moveTo>
                <a:lnTo>
                  <a:pt x="111" y="201"/>
                </a:lnTo>
                <a:lnTo>
                  <a:pt x="0" y="16"/>
                </a:lnTo>
                <a:lnTo>
                  <a:pt x="32" y="0"/>
                </a:lnTo>
                <a:lnTo>
                  <a:pt x="119" y="193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3" name="Arc 145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4" name="Line 146"/>
          <p:cNvSpPr>
            <a:spLocks noChangeShapeType="1"/>
          </p:cNvSpPr>
          <p:nvPr/>
        </p:nvSpPr>
        <p:spPr bwMode="auto">
          <a:xfrm>
            <a:off x="673100" y="4386263"/>
            <a:ext cx="138113" cy="307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5" name="Arc 147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6" name="Line 148"/>
          <p:cNvSpPr>
            <a:spLocks noChangeShapeType="1"/>
          </p:cNvSpPr>
          <p:nvPr/>
        </p:nvSpPr>
        <p:spPr bwMode="auto">
          <a:xfrm flipH="1" flipV="1">
            <a:off x="620713" y="4410075"/>
            <a:ext cx="176212" cy="295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7" name="Line 149"/>
          <p:cNvSpPr>
            <a:spLocks noChangeShapeType="1"/>
          </p:cNvSpPr>
          <p:nvPr/>
        </p:nvSpPr>
        <p:spPr bwMode="auto">
          <a:xfrm flipV="1">
            <a:off x="622300" y="4384675"/>
            <a:ext cx="5080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38" name="Oval 150"/>
          <p:cNvSpPr>
            <a:spLocks noChangeArrowheads="1"/>
          </p:cNvSpPr>
          <p:nvPr/>
        </p:nvSpPr>
        <p:spPr bwMode="auto">
          <a:xfrm>
            <a:off x="628650" y="5507038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39" name="Oval 151"/>
          <p:cNvSpPr>
            <a:spLocks noChangeArrowheads="1"/>
          </p:cNvSpPr>
          <p:nvPr/>
        </p:nvSpPr>
        <p:spPr bwMode="auto">
          <a:xfrm>
            <a:off x="3348038" y="4508500"/>
            <a:ext cx="387350" cy="396875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40" name="Freeform 152"/>
          <p:cNvSpPr>
            <a:spLocks/>
          </p:cNvSpPr>
          <p:nvPr/>
        </p:nvSpPr>
        <p:spPr bwMode="auto">
          <a:xfrm>
            <a:off x="2778125" y="4705350"/>
            <a:ext cx="576263" cy="131763"/>
          </a:xfrm>
          <a:custGeom>
            <a:avLst/>
            <a:gdLst/>
            <a:ahLst/>
            <a:cxnLst>
              <a:cxn ang="0">
                <a:pos x="362" y="0"/>
              </a:cxn>
              <a:cxn ang="0">
                <a:pos x="362" y="25"/>
              </a:cxn>
              <a:cxn ang="0">
                <a:pos x="8" y="82"/>
              </a:cxn>
              <a:cxn ang="0">
                <a:pos x="0" y="57"/>
              </a:cxn>
              <a:cxn ang="0">
                <a:pos x="362" y="0"/>
              </a:cxn>
            </a:cxnLst>
            <a:rect l="0" t="0" r="r" b="b"/>
            <a:pathLst>
              <a:path w="363" h="83">
                <a:moveTo>
                  <a:pt x="362" y="0"/>
                </a:moveTo>
                <a:lnTo>
                  <a:pt x="362" y="25"/>
                </a:lnTo>
                <a:lnTo>
                  <a:pt x="8" y="82"/>
                </a:lnTo>
                <a:lnTo>
                  <a:pt x="0" y="57"/>
                </a:lnTo>
                <a:lnTo>
                  <a:pt x="362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1" name="Arc 153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2" name="Line 154"/>
          <p:cNvSpPr>
            <a:spLocks noChangeShapeType="1"/>
          </p:cNvSpPr>
          <p:nvPr/>
        </p:nvSpPr>
        <p:spPr bwMode="auto">
          <a:xfrm flipV="1">
            <a:off x="2778125" y="4703763"/>
            <a:ext cx="574675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3" name="Arc 155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4" name="Line 156"/>
          <p:cNvSpPr>
            <a:spLocks noChangeShapeType="1"/>
          </p:cNvSpPr>
          <p:nvPr/>
        </p:nvSpPr>
        <p:spPr bwMode="auto">
          <a:xfrm flipH="1">
            <a:off x="2789238" y="4746625"/>
            <a:ext cx="563562" cy="88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5" name="Line 157"/>
          <p:cNvSpPr>
            <a:spLocks noChangeShapeType="1"/>
          </p:cNvSpPr>
          <p:nvPr/>
        </p:nvSpPr>
        <p:spPr bwMode="auto">
          <a:xfrm flipH="1" flipV="1">
            <a:off x="2776538" y="4794250"/>
            <a:ext cx="11112" cy="396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6" name="Freeform 158"/>
          <p:cNvSpPr>
            <a:spLocks/>
          </p:cNvSpPr>
          <p:nvPr/>
        </p:nvSpPr>
        <p:spPr bwMode="auto">
          <a:xfrm>
            <a:off x="3667125" y="4732338"/>
            <a:ext cx="388938" cy="153987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8" y="0"/>
              </a:cxn>
              <a:cxn ang="0">
                <a:pos x="244" y="56"/>
              </a:cxn>
              <a:cxn ang="0">
                <a:pos x="236" y="96"/>
              </a:cxn>
              <a:cxn ang="0">
                <a:pos x="0" y="16"/>
              </a:cxn>
            </a:cxnLst>
            <a:rect l="0" t="0" r="r" b="b"/>
            <a:pathLst>
              <a:path w="245" h="97">
                <a:moveTo>
                  <a:pt x="0" y="16"/>
                </a:moveTo>
                <a:lnTo>
                  <a:pt x="8" y="0"/>
                </a:lnTo>
                <a:lnTo>
                  <a:pt x="244" y="56"/>
                </a:lnTo>
                <a:lnTo>
                  <a:pt x="236" y="96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7" name="Arc 159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8" name="Line 160"/>
          <p:cNvSpPr>
            <a:spLocks noChangeShapeType="1"/>
          </p:cNvSpPr>
          <p:nvPr/>
        </p:nvSpPr>
        <p:spPr bwMode="auto">
          <a:xfrm flipH="1" flipV="1">
            <a:off x="3667125" y="4754563"/>
            <a:ext cx="374650" cy="128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49" name="Arc 161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0" name="Line 162"/>
          <p:cNvSpPr>
            <a:spLocks noChangeShapeType="1"/>
          </p:cNvSpPr>
          <p:nvPr/>
        </p:nvSpPr>
        <p:spPr bwMode="auto">
          <a:xfrm>
            <a:off x="3679825" y="4732338"/>
            <a:ext cx="374650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1" name="Line 163"/>
          <p:cNvSpPr>
            <a:spLocks noChangeShapeType="1"/>
          </p:cNvSpPr>
          <p:nvPr/>
        </p:nvSpPr>
        <p:spPr bwMode="auto">
          <a:xfrm flipH="1">
            <a:off x="4041775" y="4822825"/>
            <a:ext cx="12700" cy="61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2" name="Oval 164"/>
          <p:cNvSpPr>
            <a:spLocks noChangeArrowheads="1"/>
          </p:cNvSpPr>
          <p:nvPr/>
        </p:nvSpPr>
        <p:spPr bwMode="auto">
          <a:xfrm>
            <a:off x="2395538" y="4648200"/>
            <a:ext cx="387350" cy="398463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53" name="Freeform 165"/>
          <p:cNvSpPr>
            <a:spLocks/>
          </p:cNvSpPr>
          <p:nvPr/>
        </p:nvSpPr>
        <p:spPr bwMode="auto">
          <a:xfrm>
            <a:off x="2351088" y="4911725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4" name="Arc 166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5" name="Line 167"/>
          <p:cNvSpPr>
            <a:spLocks noChangeShapeType="1"/>
          </p:cNvSpPr>
          <p:nvPr/>
        </p:nvSpPr>
        <p:spPr bwMode="auto">
          <a:xfrm flipV="1">
            <a:off x="2349500" y="4910138"/>
            <a:ext cx="176213" cy="153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6" name="Arc 168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7" name="Line 169"/>
          <p:cNvSpPr>
            <a:spLocks noChangeShapeType="1"/>
          </p:cNvSpPr>
          <p:nvPr/>
        </p:nvSpPr>
        <p:spPr bwMode="auto">
          <a:xfrm flipH="1">
            <a:off x="2389188" y="4926013"/>
            <a:ext cx="150812" cy="190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8" name="Line 170"/>
          <p:cNvSpPr>
            <a:spLocks noChangeShapeType="1"/>
          </p:cNvSpPr>
          <p:nvPr/>
        </p:nvSpPr>
        <p:spPr bwMode="auto">
          <a:xfrm flipH="1" flipV="1">
            <a:off x="2351088" y="5065713"/>
            <a:ext cx="38100" cy="5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59" name="Oval 171"/>
          <p:cNvSpPr>
            <a:spLocks noChangeArrowheads="1"/>
          </p:cNvSpPr>
          <p:nvPr/>
        </p:nvSpPr>
        <p:spPr bwMode="auto">
          <a:xfrm>
            <a:off x="503238" y="42259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60" name="Oval 172"/>
          <p:cNvSpPr>
            <a:spLocks noChangeArrowheads="1"/>
          </p:cNvSpPr>
          <p:nvPr/>
        </p:nvSpPr>
        <p:spPr bwMode="auto">
          <a:xfrm>
            <a:off x="4849813" y="4673600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61" name="Freeform 173"/>
          <p:cNvSpPr>
            <a:spLocks/>
          </p:cNvSpPr>
          <p:nvPr/>
        </p:nvSpPr>
        <p:spPr bwMode="auto">
          <a:xfrm>
            <a:off x="4368800" y="4770438"/>
            <a:ext cx="488950" cy="115887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307" y="24"/>
              </a:cxn>
              <a:cxn ang="0">
                <a:pos x="0" y="72"/>
              </a:cxn>
              <a:cxn ang="0">
                <a:pos x="0" y="48"/>
              </a:cxn>
              <a:cxn ang="0">
                <a:pos x="299" y="0"/>
              </a:cxn>
            </a:cxnLst>
            <a:rect l="0" t="0" r="r" b="b"/>
            <a:pathLst>
              <a:path w="308" h="73">
                <a:moveTo>
                  <a:pt x="299" y="0"/>
                </a:moveTo>
                <a:lnTo>
                  <a:pt x="307" y="24"/>
                </a:lnTo>
                <a:lnTo>
                  <a:pt x="0" y="72"/>
                </a:lnTo>
                <a:lnTo>
                  <a:pt x="0" y="48"/>
                </a:lnTo>
                <a:lnTo>
                  <a:pt x="299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2" name="Arc 174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3" name="Line 175"/>
          <p:cNvSpPr>
            <a:spLocks noChangeShapeType="1"/>
          </p:cNvSpPr>
          <p:nvPr/>
        </p:nvSpPr>
        <p:spPr bwMode="auto">
          <a:xfrm flipV="1">
            <a:off x="4367213" y="4768850"/>
            <a:ext cx="474662" cy="777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4" name="Arc 176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5" name="Line 177"/>
          <p:cNvSpPr>
            <a:spLocks noChangeShapeType="1"/>
          </p:cNvSpPr>
          <p:nvPr/>
        </p:nvSpPr>
        <p:spPr bwMode="auto">
          <a:xfrm flipH="1">
            <a:off x="4368800" y="4808538"/>
            <a:ext cx="487363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6" name="Line 178"/>
          <p:cNvSpPr>
            <a:spLocks noChangeShapeType="1"/>
          </p:cNvSpPr>
          <p:nvPr/>
        </p:nvSpPr>
        <p:spPr bwMode="auto">
          <a:xfrm flipV="1">
            <a:off x="4368800" y="4846638"/>
            <a:ext cx="0" cy="36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7" name="Oval 179"/>
          <p:cNvSpPr>
            <a:spLocks noChangeArrowheads="1"/>
          </p:cNvSpPr>
          <p:nvPr/>
        </p:nvSpPr>
        <p:spPr bwMode="auto">
          <a:xfrm>
            <a:off x="3986213" y="4700588"/>
            <a:ext cx="387350" cy="395287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68" name="Freeform 180"/>
          <p:cNvSpPr>
            <a:spLocks/>
          </p:cNvSpPr>
          <p:nvPr/>
        </p:nvSpPr>
        <p:spPr bwMode="auto">
          <a:xfrm>
            <a:off x="3929063" y="496411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32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32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69" name="Arc 181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70" name="Line 182"/>
          <p:cNvSpPr>
            <a:spLocks noChangeShapeType="1"/>
          </p:cNvSpPr>
          <p:nvPr/>
        </p:nvSpPr>
        <p:spPr bwMode="auto">
          <a:xfrm flipV="1">
            <a:off x="3927475" y="4964113"/>
            <a:ext cx="176213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71" name="Arc 183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72" name="Line 184"/>
          <p:cNvSpPr>
            <a:spLocks noChangeShapeType="1"/>
          </p:cNvSpPr>
          <p:nvPr/>
        </p:nvSpPr>
        <p:spPr bwMode="auto">
          <a:xfrm flipH="1">
            <a:off x="3979863" y="4976813"/>
            <a:ext cx="138112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73" name="Line 185"/>
          <p:cNvSpPr>
            <a:spLocks noChangeShapeType="1"/>
          </p:cNvSpPr>
          <p:nvPr/>
        </p:nvSpPr>
        <p:spPr bwMode="auto">
          <a:xfrm flipH="1" flipV="1">
            <a:off x="3929063" y="5114925"/>
            <a:ext cx="50800" cy="52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874" name="Oval 186"/>
          <p:cNvSpPr>
            <a:spLocks noChangeArrowheads="1"/>
          </p:cNvSpPr>
          <p:nvPr/>
        </p:nvSpPr>
        <p:spPr bwMode="auto">
          <a:xfrm>
            <a:off x="2232025" y="501967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5" name="Oval 187"/>
          <p:cNvSpPr>
            <a:spLocks noChangeArrowheads="1"/>
          </p:cNvSpPr>
          <p:nvPr/>
        </p:nvSpPr>
        <p:spPr bwMode="auto">
          <a:xfrm>
            <a:off x="3811588" y="5072063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6" name="Oval 188"/>
          <p:cNvSpPr>
            <a:spLocks noChangeArrowheads="1"/>
          </p:cNvSpPr>
          <p:nvPr/>
        </p:nvSpPr>
        <p:spPr bwMode="auto">
          <a:xfrm>
            <a:off x="2990850" y="3937000"/>
            <a:ext cx="1101725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7" name="Oval 189"/>
          <p:cNvSpPr>
            <a:spLocks noChangeArrowheads="1"/>
          </p:cNvSpPr>
          <p:nvPr/>
        </p:nvSpPr>
        <p:spPr bwMode="auto">
          <a:xfrm>
            <a:off x="3675063" y="4078288"/>
            <a:ext cx="1101725" cy="744537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8" name="Oval 190"/>
          <p:cNvSpPr>
            <a:spLocks noChangeArrowheads="1"/>
          </p:cNvSpPr>
          <p:nvPr/>
        </p:nvSpPr>
        <p:spPr bwMode="auto">
          <a:xfrm>
            <a:off x="1423988" y="3898900"/>
            <a:ext cx="1103312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79" name="Oval 191"/>
          <p:cNvSpPr>
            <a:spLocks noChangeArrowheads="1"/>
          </p:cNvSpPr>
          <p:nvPr/>
        </p:nvSpPr>
        <p:spPr bwMode="auto">
          <a:xfrm>
            <a:off x="2090738" y="4040188"/>
            <a:ext cx="1103312" cy="742950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882" name="Rectangle 194"/>
          <p:cNvSpPr>
            <a:spLocks noChangeArrowheads="1"/>
          </p:cNvSpPr>
          <p:nvPr/>
        </p:nvSpPr>
        <p:spPr bwMode="auto">
          <a:xfrm>
            <a:off x="5402263" y="968375"/>
            <a:ext cx="3157537" cy="191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Menor deslocaização dos elétrons; Menos estável</a:t>
            </a:r>
          </a:p>
        </p:txBody>
      </p:sp>
      <p:sp>
        <p:nvSpPr>
          <p:cNvPr id="114883" name="Rectangle 195"/>
          <p:cNvSpPr>
            <a:spLocks noChangeArrowheads="1"/>
          </p:cNvSpPr>
          <p:nvPr/>
        </p:nvSpPr>
        <p:spPr bwMode="auto">
          <a:xfrm>
            <a:off x="5402263" y="4049713"/>
            <a:ext cx="3157537" cy="191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Maior deslocalização dos elétrons;  mais estável</a:t>
            </a:r>
          </a:p>
        </p:txBody>
      </p:sp>
      <p:sp>
        <p:nvSpPr>
          <p:cNvPr id="114884" name="Rectangle 196"/>
          <p:cNvSpPr>
            <a:spLocks noChangeArrowheads="1"/>
          </p:cNvSpPr>
          <p:nvPr/>
        </p:nvSpPr>
        <p:spPr bwMode="auto">
          <a:xfrm>
            <a:off x="990600" y="5943600"/>
            <a:ext cx="28575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conjugado</a:t>
            </a:r>
          </a:p>
        </p:txBody>
      </p:sp>
      <p:sp>
        <p:nvSpPr>
          <p:cNvPr id="114886" name="Rectangle 198"/>
          <p:cNvSpPr>
            <a:spLocks noChangeArrowheads="1"/>
          </p:cNvSpPr>
          <p:nvPr/>
        </p:nvSpPr>
        <p:spPr bwMode="auto">
          <a:xfrm>
            <a:off x="1447800" y="304800"/>
            <a:ext cx="23415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isolado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10-56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1716088" y="3965575"/>
            <a:ext cx="2041525" cy="706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trans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5699125" y="3967163"/>
            <a:ext cx="15779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cis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title"/>
          </p:nvPr>
        </p:nvSpPr>
        <p:spPr>
          <a:xfrm>
            <a:off x="669925" y="187325"/>
            <a:ext cx="7804150" cy="6143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Conformations of Dienes</a:t>
            </a:r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63575" y="4724400"/>
            <a:ext cx="7816850" cy="1709738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prefix designates </a:t>
            </a:r>
            <a:r>
              <a:rPr lang="en-US" sz="2400" u="sng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conformation</a:t>
            </a: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around single bond</a:t>
            </a:r>
          </a:p>
          <a:p>
            <a:pPr>
              <a:buFontTx/>
              <a:buNone/>
            </a:pP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prefix is lower case (different from Cahn-Ingold-Prelog </a:t>
            </a:r>
            <a:r>
              <a:rPr lang="en-US" sz="24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which designates </a:t>
            </a:r>
            <a:r>
              <a:rPr lang="en-US" sz="2400" u="sng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configuration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 is upper case)</a:t>
            </a:r>
          </a:p>
        </p:txBody>
      </p: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5214938" y="1247775"/>
            <a:ext cx="2540000" cy="2376488"/>
            <a:chOff x="3285" y="786"/>
            <a:chExt cx="1600" cy="1497"/>
          </a:xfrm>
        </p:grpSpPr>
        <p:pic>
          <p:nvPicPr>
            <p:cNvPr id="116744" name="Picture 8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86" y="1044"/>
              <a:ext cx="1170" cy="1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6745" name="Rectangle 9"/>
            <p:cNvSpPr>
              <a:spLocks noChangeArrowheads="1"/>
            </p:cNvSpPr>
            <p:nvPr/>
          </p:nvSpPr>
          <p:spPr bwMode="auto">
            <a:xfrm>
              <a:off x="4221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46" name="Rectangle 10"/>
            <p:cNvSpPr>
              <a:spLocks noChangeArrowheads="1"/>
            </p:cNvSpPr>
            <p:nvPr/>
          </p:nvSpPr>
          <p:spPr bwMode="auto">
            <a:xfrm>
              <a:off x="3285" y="1939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47" name="Rectangle 11"/>
            <p:cNvSpPr>
              <a:spLocks noChangeArrowheads="1"/>
            </p:cNvSpPr>
            <p:nvPr/>
          </p:nvSpPr>
          <p:spPr bwMode="auto">
            <a:xfrm>
              <a:off x="4040" y="1939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48" name="Rectangle 12"/>
            <p:cNvSpPr>
              <a:spLocks noChangeArrowheads="1"/>
            </p:cNvSpPr>
            <p:nvPr/>
          </p:nvSpPr>
          <p:spPr bwMode="auto">
            <a:xfrm>
              <a:off x="3285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49" name="Rectangle 13"/>
            <p:cNvSpPr>
              <a:spLocks noChangeArrowheads="1"/>
            </p:cNvSpPr>
            <p:nvPr/>
          </p:nvSpPr>
          <p:spPr bwMode="auto">
            <a:xfrm>
              <a:off x="4609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0" name="Rectangle 14"/>
            <p:cNvSpPr>
              <a:spLocks noChangeArrowheads="1"/>
            </p:cNvSpPr>
            <p:nvPr/>
          </p:nvSpPr>
          <p:spPr bwMode="auto">
            <a:xfrm>
              <a:off x="3928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grpSp>
        <p:nvGrpSpPr>
          <p:cNvPr id="116759" name="Group 23"/>
          <p:cNvGrpSpPr>
            <a:grpSpLocks/>
          </p:cNvGrpSpPr>
          <p:nvPr/>
        </p:nvGrpSpPr>
        <p:grpSpPr bwMode="auto">
          <a:xfrm>
            <a:off x="1104900" y="1247775"/>
            <a:ext cx="2943225" cy="2254250"/>
            <a:chOff x="696" y="786"/>
            <a:chExt cx="1854" cy="1420"/>
          </a:xfrm>
        </p:grpSpPr>
        <p:pic>
          <p:nvPicPr>
            <p:cNvPr id="116752" name="Picture 16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08" y="1044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6753" name="Rectangle 17"/>
            <p:cNvSpPr>
              <a:spLocks noChangeArrowheads="1"/>
            </p:cNvSpPr>
            <p:nvPr/>
          </p:nvSpPr>
          <p:spPr bwMode="auto">
            <a:xfrm>
              <a:off x="1874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4" name="Rectangle 18"/>
            <p:cNvSpPr>
              <a:spLocks noChangeArrowheads="1"/>
            </p:cNvSpPr>
            <p:nvPr/>
          </p:nvSpPr>
          <p:spPr bwMode="auto">
            <a:xfrm>
              <a:off x="1362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5" name="Rectangle 19"/>
            <p:cNvSpPr>
              <a:spLocks noChangeArrowheads="1"/>
            </p:cNvSpPr>
            <p:nvPr/>
          </p:nvSpPr>
          <p:spPr bwMode="auto">
            <a:xfrm>
              <a:off x="696" y="1405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6" name="Rectangle 20"/>
            <p:cNvSpPr>
              <a:spLocks noChangeArrowheads="1"/>
            </p:cNvSpPr>
            <p:nvPr/>
          </p:nvSpPr>
          <p:spPr bwMode="auto">
            <a:xfrm>
              <a:off x="1058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7" name="Rectangle 21"/>
            <p:cNvSpPr>
              <a:spLocks noChangeArrowheads="1"/>
            </p:cNvSpPr>
            <p:nvPr/>
          </p:nvSpPr>
          <p:spPr bwMode="auto">
            <a:xfrm>
              <a:off x="1592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6758" name="Rectangle 22"/>
            <p:cNvSpPr>
              <a:spLocks noChangeArrowheads="1"/>
            </p:cNvSpPr>
            <p:nvPr/>
          </p:nvSpPr>
          <p:spPr bwMode="auto">
            <a:xfrm>
              <a:off x="2274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10-57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716088" y="3965575"/>
            <a:ext cx="2041525" cy="706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trans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5699125" y="3967163"/>
            <a:ext cx="15779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cis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title"/>
          </p:nvPr>
        </p:nvSpPr>
        <p:spPr>
          <a:xfrm>
            <a:off x="669925" y="187325"/>
            <a:ext cx="7804150" cy="6143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Conformations of Dienes</a:t>
            </a:r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63575" y="4724400"/>
            <a:ext cx="7816850" cy="1709738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prefix designates </a:t>
            </a:r>
            <a:r>
              <a:rPr lang="en-US" sz="2400" u="sng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conformation</a:t>
            </a: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around single bond</a:t>
            </a:r>
          </a:p>
          <a:p>
            <a:pPr>
              <a:buFontTx/>
              <a:buNone/>
            </a:pP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prefix is lower case (different from Cahn-Ingold-Prelog </a:t>
            </a:r>
            <a:r>
              <a:rPr lang="en-US" sz="24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which designates </a:t>
            </a:r>
            <a:r>
              <a:rPr lang="en-US" sz="2400" u="sng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configuration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 is upper case)</a:t>
            </a:r>
          </a:p>
        </p:txBody>
      </p:sp>
      <p:grpSp>
        <p:nvGrpSpPr>
          <p:cNvPr id="118799" name="Group 15"/>
          <p:cNvGrpSpPr>
            <a:grpSpLocks/>
          </p:cNvGrpSpPr>
          <p:nvPr/>
        </p:nvGrpSpPr>
        <p:grpSpPr bwMode="auto">
          <a:xfrm>
            <a:off x="5214938" y="1247775"/>
            <a:ext cx="2540000" cy="2376488"/>
            <a:chOff x="3285" y="786"/>
            <a:chExt cx="1600" cy="1497"/>
          </a:xfrm>
        </p:grpSpPr>
        <p:pic>
          <p:nvPicPr>
            <p:cNvPr id="118792" name="Picture 8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86" y="1044"/>
              <a:ext cx="1170" cy="1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8793" name="Rectangle 9"/>
            <p:cNvSpPr>
              <a:spLocks noChangeArrowheads="1"/>
            </p:cNvSpPr>
            <p:nvPr/>
          </p:nvSpPr>
          <p:spPr bwMode="auto">
            <a:xfrm>
              <a:off x="4221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794" name="Rectangle 10"/>
            <p:cNvSpPr>
              <a:spLocks noChangeArrowheads="1"/>
            </p:cNvSpPr>
            <p:nvPr/>
          </p:nvSpPr>
          <p:spPr bwMode="auto">
            <a:xfrm>
              <a:off x="3285" y="1939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795" name="Rectangle 11"/>
            <p:cNvSpPr>
              <a:spLocks noChangeArrowheads="1"/>
            </p:cNvSpPr>
            <p:nvPr/>
          </p:nvSpPr>
          <p:spPr bwMode="auto">
            <a:xfrm>
              <a:off x="4040" y="1939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796" name="Rectangle 12"/>
            <p:cNvSpPr>
              <a:spLocks noChangeArrowheads="1"/>
            </p:cNvSpPr>
            <p:nvPr/>
          </p:nvSpPr>
          <p:spPr bwMode="auto">
            <a:xfrm>
              <a:off x="3285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797" name="Rectangle 13"/>
            <p:cNvSpPr>
              <a:spLocks noChangeArrowheads="1"/>
            </p:cNvSpPr>
            <p:nvPr/>
          </p:nvSpPr>
          <p:spPr bwMode="auto">
            <a:xfrm>
              <a:off x="4609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798" name="Rectangle 14"/>
            <p:cNvSpPr>
              <a:spLocks noChangeArrowheads="1"/>
            </p:cNvSpPr>
            <p:nvPr/>
          </p:nvSpPr>
          <p:spPr bwMode="auto">
            <a:xfrm>
              <a:off x="3928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grpSp>
        <p:nvGrpSpPr>
          <p:cNvPr id="118807" name="Group 23"/>
          <p:cNvGrpSpPr>
            <a:grpSpLocks/>
          </p:cNvGrpSpPr>
          <p:nvPr/>
        </p:nvGrpSpPr>
        <p:grpSpPr bwMode="auto">
          <a:xfrm>
            <a:off x="1104900" y="1247775"/>
            <a:ext cx="2943225" cy="2254250"/>
            <a:chOff x="696" y="786"/>
            <a:chExt cx="1854" cy="1420"/>
          </a:xfrm>
        </p:grpSpPr>
        <p:pic>
          <p:nvPicPr>
            <p:cNvPr id="118800" name="Picture 16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08" y="1044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8801" name="Rectangle 17"/>
            <p:cNvSpPr>
              <a:spLocks noChangeArrowheads="1"/>
            </p:cNvSpPr>
            <p:nvPr/>
          </p:nvSpPr>
          <p:spPr bwMode="auto">
            <a:xfrm>
              <a:off x="1874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802" name="Rectangle 18"/>
            <p:cNvSpPr>
              <a:spLocks noChangeArrowheads="1"/>
            </p:cNvSpPr>
            <p:nvPr/>
          </p:nvSpPr>
          <p:spPr bwMode="auto">
            <a:xfrm>
              <a:off x="1362" y="1862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803" name="Rectangle 19"/>
            <p:cNvSpPr>
              <a:spLocks noChangeArrowheads="1"/>
            </p:cNvSpPr>
            <p:nvPr/>
          </p:nvSpPr>
          <p:spPr bwMode="auto">
            <a:xfrm>
              <a:off x="696" y="1405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804" name="Rectangle 20"/>
            <p:cNvSpPr>
              <a:spLocks noChangeArrowheads="1"/>
            </p:cNvSpPr>
            <p:nvPr/>
          </p:nvSpPr>
          <p:spPr bwMode="auto">
            <a:xfrm>
              <a:off x="1058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805" name="Rectangle 21"/>
            <p:cNvSpPr>
              <a:spLocks noChangeArrowheads="1"/>
            </p:cNvSpPr>
            <p:nvPr/>
          </p:nvSpPr>
          <p:spPr bwMode="auto">
            <a:xfrm>
              <a:off x="1592" y="786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18806" name="Rectangle 22"/>
            <p:cNvSpPr>
              <a:spLocks noChangeArrowheads="1"/>
            </p:cNvSpPr>
            <p:nvPr/>
          </p:nvSpPr>
          <p:spPr bwMode="auto">
            <a:xfrm>
              <a:off x="2274" y="1207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sp>
        <p:nvSpPr>
          <p:cNvPr id="118808" name="Line 24"/>
          <p:cNvSpPr>
            <a:spLocks noChangeShapeType="1"/>
          </p:cNvSpPr>
          <p:nvPr/>
        </p:nvSpPr>
        <p:spPr bwMode="auto">
          <a:xfrm flipH="1" flipV="1">
            <a:off x="2722563" y="2206625"/>
            <a:ext cx="593725" cy="355600"/>
          </a:xfrm>
          <a:prstGeom prst="line">
            <a:avLst/>
          </a:prstGeom>
          <a:noFill/>
          <a:ln w="101600">
            <a:solidFill>
              <a:srgbClr val="9191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09" name="Line 25"/>
          <p:cNvSpPr>
            <a:spLocks noChangeShapeType="1"/>
          </p:cNvSpPr>
          <p:nvPr/>
        </p:nvSpPr>
        <p:spPr bwMode="auto">
          <a:xfrm flipH="1" flipV="1">
            <a:off x="1860550" y="2190750"/>
            <a:ext cx="593725" cy="355600"/>
          </a:xfrm>
          <a:prstGeom prst="line">
            <a:avLst/>
          </a:prstGeom>
          <a:noFill/>
          <a:ln w="101600">
            <a:solidFill>
              <a:srgbClr val="9191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10" name="Line 26"/>
          <p:cNvSpPr>
            <a:spLocks noChangeShapeType="1"/>
          </p:cNvSpPr>
          <p:nvPr/>
        </p:nvSpPr>
        <p:spPr bwMode="auto">
          <a:xfrm flipH="1" flipV="1">
            <a:off x="6397625" y="2225675"/>
            <a:ext cx="593725" cy="355600"/>
          </a:xfrm>
          <a:prstGeom prst="line">
            <a:avLst/>
          </a:prstGeom>
          <a:noFill/>
          <a:ln w="101600">
            <a:solidFill>
              <a:srgbClr val="9191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11" name="Line 27"/>
          <p:cNvSpPr>
            <a:spLocks noChangeShapeType="1"/>
          </p:cNvSpPr>
          <p:nvPr/>
        </p:nvSpPr>
        <p:spPr bwMode="auto">
          <a:xfrm>
            <a:off x="6096000" y="2463800"/>
            <a:ext cx="0" cy="577850"/>
          </a:xfrm>
          <a:prstGeom prst="line">
            <a:avLst/>
          </a:prstGeom>
          <a:noFill/>
          <a:ln w="101600">
            <a:solidFill>
              <a:srgbClr val="9191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10-58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1716088" y="3965575"/>
            <a:ext cx="2041525" cy="706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trans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5699125" y="3967163"/>
            <a:ext cx="15779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cis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title"/>
          </p:nvPr>
        </p:nvSpPr>
        <p:spPr>
          <a:xfrm>
            <a:off x="669925" y="187325"/>
            <a:ext cx="7804150" cy="6143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Conformations of Dienes</a:t>
            </a:r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63575" y="5091113"/>
            <a:ext cx="7816850" cy="939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Both conformations allow electron delocalization via overlap of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orbitals to give extended </a:t>
            </a:r>
            <a:r>
              <a:rPr lang="en-US" sz="2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system</a:t>
            </a:r>
          </a:p>
        </p:txBody>
      </p:sp>
      <p:grpSp>
        <p:nvGrpSpPr>
          <p:cNvPr id="120915" name="Group 83"/>
          <p:cNvGrpSpPr>
            <a:grpSpLocks/>
          </p:cNvGrpSpPr>
          <p:nvPr/>
        </p:nvGrpSpPr>
        <p:grpSpPr bwMode="auto">
          <a:xfrm>
            <a:off x="4722813" y="1671638"/>
            <a:ext cx="3619500" cy="1931987"/>
            <a:chOff x="2975" y="1053"/>
            <a:chExt cx="2280" cy="1217"/>
          </a:xfrm>
        </p:grpSpPr>
        <p:grpSp>
          <p:nvGrpSpPr>
            <p:cNvPr id="120844" name="Group 12"/>
            <p:cNvGrpSpPr>
              <a:grpSpLocks/>
            </p:cNvGrpSpPr>
            <p:nvPr/>
          </p:nvGrpSpPr>
          <p:grpSpPr bwMode="auto">
            <a:xfrm>
              <a:off x="3240" y="1621"/>
              <a:ext cx="1775" cy="649"/>
              <a:chOff x="3240" y="1621"/>
              <a:chExt cx="1775" cy="649"/>
            </a:xfrm>
          </p:grpSpPr>
          <p:sp>
            <p:nvSpPr>
              <p:cNvPr id="120840" name="Oval 8"/>
              <p:cNvSpPr>
                <a:spLocks noChangeArrowheads="1"/>
              </p:cNvSpPr>
              <p:nvPr/>
            </p:nvSpPr>
            <p:spPr bwMode="auto">
              <a:xfrm>
                <a:off x="3674" y="1621"/>
                <a:ext cx="591" cy="463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41" name="Oval 9"/>
              <p:cNvSpPr>
                <a:spLocks noChangeArrowheads="1"/>
              </p:cNvSpPr>
              <p:nvPr/>
            </p:nvSpPr>
            <p:spPr bwMode="auto">
              <a:xfrm>
                <a:off x="3240" y="1808"/>
                <a:ext cx="591" cy="462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42" name="Oval 10"/>
              <p:cNvSpPr>
                <a:spLocks noChangeArrowheads="1"/>
              </p:cNvSpPr>
              <p:nvPr/>
            </p:nvSpPr>
            <p:spPr bwMode="auto">
              <a:xfrm>
                <a:off x="4107" y="1621"/>
                <a:ext cx="592" cy="463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43" name="Oval 11"/>
              <p:cNvSpPr>
                <a:spLocks noChangeArrowheads="1"/>
              </p:cNvSpPr>
              <p:nvPr/>
            </p:nvSpPr>
            <p:spPr bwMode="auto">
              <a:xfrm>
                <a:off x="4423" y="1790"/>
                <a:ext cx="592" cy="463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909" name="Group 77"/>
            <p:cNvGrpSpPr>
              <a:grpSpLocks/>
            </p:cNvGrpSpPr>
            <p:nvPr/>
          </p:nvGrpSpPr>
          <p:grpSpPr bwMode="auto">
            <a:xfrm>
              <a:off x="2975" y="1305"/>
              <a:ext cx="2280" cy="677"/>
              <a:chOff x="2975" y="1305"/>
              <a:chExt cx="2280" cy="677"/>
            </a:xfrm>
          </p:grpSpPr>
          <p:sp>
            <p:nvSpPr>
              <p:cNvPr id="120845" name="Oval 13"/>
              <p:cNvSpPr>
                <a:spLocks noChangeArrowheads="1"/>
              </p:cNvSpPr>
              <p:nvPr/>
            </p:nvSpPr>
            <p:spPr bwMode="auto">
              <a:xfrm>
                <a:off x="3638" y="1332"/>
                <a:ext cx="126" cy="152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46" name="Freeform 14"/>
              <p:cNvSpPr>
                <a:spLocks/>
              </p:cNvSpPr>
              <p:nvPr/>
            </p:nvSpPr>
            <p:spPr bwMode="auto">
              <a:xfrm>
                <a:off x="3729" y="1417"/>
                <a:ext cx="127" cy="1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0"/>
                  </a:cxn>
                  <a:cxn ang="0">
                    <a:pos x="126" y="89"/>
                  </a:cxn>
                  <a:cxn ang="0">
                    <a:pos x="102" y="116"/>
                  </a:cxn>
                  <a:cxn ang="0">
                    <a:pos x="0" y="9"/>
                  </a:cxn>
                </a:cxnLst>
                <a:rect l="0" t="0" r="r" b="b"/>
                <a:pathLst>
                  <a:path w="127" h="117">
                    <a:moveTo>
                      <a:pt x="0" y="9"/>
                    </a:moveTo>
                    <a:lnTo>
                      <a:pt x="0" y="0"/>
                    </a:lnTo>
                    <a:lnTo>
                      <a:pt x="126" y="89"/>
                    </a:lnTo>
                    <a:lnTo>
                      <a:pt x="102" y="116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7" name="Arc 15"/>
              <p:cNvSpPr>
                <a:spLocks/>
              </p:cNvSpPr>
              <p:nvPr/>
            </p:nvSpPr>
            <p:spPr bwMode="auto">
              <a:xfrm>
                <a:off x="3731" y="1419"/>
                <a:ext cx="8" cy="9"/>
              </a:xfrm>
              <a:custGeom>
                <a:avLst/>
                <a:gdLst>
                  <a:gd name="G0" fmla="+- 21468 0 0"/>
                  <a:gd name="G1" fmla="+- 21433 0 0"/>
                  <a:gd name="G2" fmla="+- 21600 0 0"/>
                  <a:gd name="T0" fmla="*/ 0 w 21468"/>
                  <a:gd name="T1" fmla="*/ 19048 h 21433"/>
                  <a:gd name="T2" fmla="*/ 18789 w 21468"/>
                  <a:gd name="T3" fmla="*/ 0 h 21433"/>
                  <a:gd name="T4" fmla="*/ 21468 w 21468"/>
                  <a:gd name="T5" fmla="*/ 21433 h 21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68" h="21433" fill="none" extrusionOk="0">
                    <a:moveTo>
                      <a:pt x="0" y="19048"/>
                    </a:moveTo>
                    <a:cubicBezTo>
                      <a:pt x="1103" y="9117"/>
                      <a:pt x="8874" y="1239"/>
                      <a:pt x="18788" y="-1"/>
                    </a:cubicBezTo>
                  </a:path>
                  <a:path w="21468" h="21433" stroke="0" extrusionOk="0">
                    <a:moveTo>
                      <a:pt x="0" y="19048"/>
                    </a:moveTo>
                    <a:cubicBezTo>
                      <a:pt x="1103" y="9117"/>
                      <a:pt x="8874" y="1239"/>
                      <a:pt x="18788" y="-1"/>
                    </a:cubicBezTo>
                    <a:lnTo>
                      <a:pt x="21468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8" name="Line 16"/>
              <p:cNvSpPr>
                <a:spLocks noChangeShapeType="1"/>
              </p:cNvSpPr>
              <p:nvPr/>
            </p:nvSpPr>
            <p:spPr bwMode="auto">
              <a:xfrm flipH="1" flipV="1">
                <a:off x="3729" y="1425"/>
                <a:ext cx="102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9" name="Arc 17"/>
              <p:cNvSpPr>
                <a:spLocks/>
              </p:cNvSpPr>
              <p:nvPr/>
            </p:nvSpPr>
            <p:spPr bwMode="auto">
              <a:xfrm>
                <a:off x="3731" y="1419"/>
                <a:ext cx="8" cy="9"/>
              </a:xfrm>
              <a:custGeom>
                <a:avLst/>
                <a:gdLst>
                  <a:gd name="G0" fmla="+- 21468 0 0"/>
                  <a:gd name="G1" fmla="+- 21433 0 0"/>
                  <a:gd name="G2" fmla="+- 21600 0 0"/>
                  <a:gd name="T0" fmla="*/ 0 w 21468"/>
                  <a:gd name="T1" fmla="*/ 19048 h 21433"/>
                  <a:gd name="T2" fmla="*/ 18789 w 21468"/>
                  <a:gd name="T3" fmla="*/ 0 h 21433"/>
                  <a:gd name="T4" fmla="*/ 21468 w 21468"/>
                  <a:gd name="T5" fmla="*/ 21433 h 21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468" h="21433" fill="none" extrusionOk="0">
                    <a:moveTo>
                      <a:pt x="0" y="19048"/>
                    </a:moveTo>
                    <a:cubicBezTo>
                      <a:pt x="1103" y="9117"/>
                      <a:pt x="8874" y="1239"/>
                      <a:pt x="18788" y="-1"/>
                    </a:cubicBezTo>
                  </a:path>
                  <a:path w="21468" h="21433" stroke="0" extrusionOk="0">
                    <a:moveTo>
                      <a:pt x="0" y="19048"/>
                    </a:moveTo>
                    <a:cubicBezTo>
                      <a:pt x="1103" y="9117"/>
                      <a:pt x="8874" y="1239"/>
                      <a:pt x="18788" y="-1"/>
                    </a:cubicBezTo>
                    <a:lnTo>
                      <a:pt x="21468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0" name="Line 18"/>
              <p:cNvSpPr>
                <a:spLocks noChangeShapeType="1"/>
              </p:cNvSpPr>
              <p:nvPr/>
            </p:nvSpPr>
            <p:spPr bwMode="auto">
              <a:xfrm>
                <a:off x="3729" y="1417"/>
                <a:ext cx="126" cy="8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1" name="Line 19"/>
              <p:cNvSpPr>
                <a:spLocks noChangeShapeType="1"/>
              </p:cNvSpPr>
              <p:nvPr/>
            </p:nvSpPr>
            <p:spPr bwMode="auto">
              <a:xfrm flipH="1">
                <a:off x="3831" y="1506"/>
                <a:ext cx="24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2" name="Oval 20"/>
              <p:cNvSpPr>
                <a:spLocks noChangeArrowheads="1"/>
              </p:cNvSpPr>
              <p:nvPr/>
            </p:nvSpPr>
            <p:spPr bwMode="auto">
              <a:xfrm>
                <a:off x="4719" y="1305"/>
                <a:ext cx="126" cy="152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53" name="Freeform 21"/>
              <p:cNvSpPr>
                <a:spLocks/>
              </p:cNvSpPr>
              <p:nvPr/>
            </p:nvSpPr>
            <p:spPr bwMode="auto">
              <a:xfrm>
                <a:off x="4549" y="1390"/>
                <a:ext cx="191" cy="126"/>
              </a:xfrm>
              <a:custGeom>
                <a:avLst/>
                <a:gdLst/>
                <a:ahLst/>
                <a:cxnLst>
                  <a:cxn ang="0">
                    <a:pos x="182" y="0"/>
                  </a:cxn>
                  <a:cxn ang="0">
                    <a:pos x="190" y="18"/>
                  </a:cxn>
                  <a:cxn ang="0">
                    <a:pos x="16" y="125"/>
                  </a:cxn>
                  <a:cxn ang="0">
                    <a:pos x="0" y="89"/>
                  </a:cxn>
                  <a:cxn ang="0">
                    <a:pos x="182" y="0"/>
                  </a:cxn>
                </a:cxnLst>
                <a:rect l="0" t="0" r="r" b="b"/>
                <a:pathLst>
                  <a:path w="191" h="126">
                    <a:moveTo>
                      <a:pt x="182" y="0"/>
                    </a:moveTo>
                    <a:lnTo>
                      <a:pt x="190" y="18"/>
                    </a:lnTo>
                    <a:lnTo>
                      <a:pt x="16" y="125"/>
                    </a:lnTo>
                    <a:lnTo>
                      <a:pt x="0" y="89"/>
                    </a:lnTo>
                    <a:lnTo>
                      <a:pt x="182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4" name="Arc 22"/>
              <p:cNvSpPr>
                <a:spLocks/>
              </p:cNvSpPr>
              <p:nvPr/>
            </p:nvSpPr>
            <p:spPr bwMode="auto">
              <a:xfrm>
                <a:off x="4735" y="1392"/>
                <a:ext cx="14" cy="9"/>
              </a:xfrm>
              <a:custGeom>
                <a:avLst/>
                <a:gdLst>
                  <a:gd name="G0" fmla="+- 14516 0 0"/>
                  <a:gd name="G1" fmla="+- 21600 0 0"/>
                  <a:gd name="G2" fmla="+- 21600 0 0"/>
                  <a:gd name="T0" fmla="*/ 0 w 36116"/>
                  <a:gd name="T1" fmla="*/ 5605 h 21600"/>
                  <a:gd name="T2" fmla="*/ 36116 w 36116"/>
                  <a:gd name="T3" fmla="*/ 21600 h 21600"/>
                  <a:gd name="T4" fmla="*/ 14516 w 3611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116" h="21600" fill="none" extrusionOk="0">
                    <a:moveTo>
                      <a:pt x="-1" y="5604"/>
                    </a:moveTo>
                    <a:cubicBezTo>
                      <a:pt x="3974" y="1998"/>
                      <a:pt x="9149" y="-1"/>
                      <a:pt x="14516" y="0"/>
                    </a:cubicBezTo>
                    <a:cubicBezTo>
                      <a:pt x="26445" y="0"/>
                      <a:pt x="36116" y="9670"/>
                      <a:pt x="36116" y="21600"/>
                    </a:cubicBezTo>
                  </a:path>
                  <a:path w="36116" h="21600" stroke="0" extrusionOk="0">
                    <a:moveTo>
                      <a:pt x="-1" y="5604"/>
                    </a:moveTo>
                    <a:cubicBezTo>
                      <a:pt x="3974" y="1998"/>
                      <a:pt x="9149" y="-1"/>
                      <a:pt x="14516" y="0"/>
                    </a:cubicBezTo>
                    <a:cubicBezTo>
                      <a:pt x="26445" y="0"/>
                      <a:pt x="36116" y="9670"/>
                      <a:pt x="36116" y="21600"/>
                    </a:cubicBezTo>
                    <a:lnTo>
                      <a:pt x="14516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5" name="Line 23"/>
              <p:cNvSpPr>
                <a:spLocks noChangeShapeType="1"/>
              </p:cNvSpPr>
              <p:nvPr/>
            </p:nvSpPr>
            <p:spPr bwMode="auto">
              <a:xfrm flipV="1">
                <a:off x="4549" y="1389"/>
                <a:ext cx="182" cy="8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6" name="Arc 24"/>
              <p:cNvSpPr>
                <a:spLocks/>
              </p:cNvSpPr>
              <p:nvPr/>
            </p:nvSpPr>
            <p:spPr bwMode="auto">
              <a:xfrm>
                <a:off x="4735" y="1392"/>
                <a:ext cx="14" cy="9"/>
              </a:xfrm>
              <a:custGeom>
                <a:avLst/>
                <a:gdLst>
                  <a:gd name="G0" fmla="+- 14516 0 0"/>
                  <a:gd name="G1" fmla="+- 21600 0 0"/>
                  <a:gd name="G2" fmla="+- 21600 0 0"/>
                  <a:gd name="T0" fmla="*/ 0 w 36116"/>
                  <a:gd name="T1" fmla="*/ 5605 h 21600"/>
                  <a:gd name="T2" fmla="*/ 36116 w 36116"/>
                  <a:gd name="T3" fmla="*/ 21600 h 21600"/>
                  <a:gd name="T4" fmla="*/ 14516 w 3611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116" h="21600" fill="none" extrusionOk="0">
                    <a:moveTo>
                      <a:pt x="-1" y="5604"/>
                    </a:moveTo>
                    <a:cubicBezTo>
                      <a:pt x="3974" y="1998"/>
                      <a:pt x="9149" y="-1"/>
                      <a:pt x="14516" y="0"/>
                    </a:cubicBezTo>
                    <a:cubicBezTo>
                      <a:pt x="26445" y="0"/>
                      <a:pt x="36116" y="9670"/>
                      <a:pt x="36116" y="21600"/>
                    </a:cubicBezTo>
                  </a:path>
                  <a:path w="36116" h="21600" stroke="0" extrusionOk="0">
                    <a:moveTo>
                      <a:pt x="-1" y="5604"/>
                    </a:moveTo>
                    <a:cubicBezTo>
                      <a:pt x="3974" y="1998"/>
                      <a:pt x="9149" y="-1"/>
                      <a:pt x="14516" y="0"/>
                    </a:cubicBezTo>
                    <a:cubicBezTo>
                      <a:pt x="26445" y="0"/>
                      <a:pt x="36116" y="9670"/>
                      <a:pt x="36116" y="21600"/>
                    </a:cubicBezTo>
                    <a:lnTo>
                      <a:pt x="14516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7" name="Line 25"/>
              <p:cNvSpPr>
                <a:spLocks noChangeShapeType="1"/>
              </p:cNvSpPr>
              <p:nvPr/>
            </p:nvSpPr>
            <p:spPr bwMode="auto">
              <a:xfrm flipH="1">
                <a:off x="4565" y="1408"/>
                <a:ext cx="174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8" name="Line 26"/>
              <p:cNvSpPr>
                <a:spLocks noChangeShapeType="1"/>
              </p:cNvSpPr>
              <p:nvPr/>
            </p:nvSpPr>
            <p:spPr bwMode="auto">
              <a:xfrm flipH="1" flipV="1">
                <a:off x="4549" y="1479"/>
                <a:ext cx="16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59" name="Oval 27"/>
              <p:cNvSpPr>
                <a:spLocks noChangeArrowheads="1"/>
              </p:cNvSpPr>
              <p:nvPr/>
            </p:nvSpPr>
            <p:spPr bwMode="auto">
              <a:xfrm>
                <a:off x="3772" y="1430"/>
                <a:ext cx="237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60" name="Freeform 28"/>
              <p:cNvSpPr>
                <a:spLocks/>
              </p:cNvSpPr>
              <p:nvPr/>
            </p:nvSpPr>
            <p:spPr bwMode="auto">
              <a:xfrm>
                <a:off x="4005" y="1533"/>
                <a:ext cx="356" cy="36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0" y="18"/>
                  </a:cxn>
                  <a:cxn ang="0">
                    <a:pos x="355" y="0"/>
                  </a:cxn>
                  <a:cxn ang="0">
                    <a:pos x="355" y="26"/>
                  </a:cxn>
                  <a:cxn ang="0">
                    <a:pos x="0" y="35"/>
                  </a:cxn>
                </a:cxnLst>
                <a:rect l="0" t="0" r="r" b="b"/>
                <a:pathLst>
                  <a:path w="356" h="36">
                    <a:moveTo>
                      <a:pt x="0" y="35"/>
                    </a:moveTo>
                    <a:lnTo>
                      <a:pt x="0" y="18"/>
                    </a:lnTo>
                    <a:lnTo>
                      <a:pt x="355" y="0"/>
                    </a:lnTo>
                    <a:lnTo>
                      <a:pt x="355" y="26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1" name="Arc 29"/>
              <p:cNvSpPr>
                <a:spLocks/>
              </p:cNvSpPr>
              <p:nvPr/>
            </p:nvSpPr>
            <p:spPr bwMode="auto">
              <a:xfrm>
                <a:off x="4007" y="1549"/>
                <a:ext cx="40" cy="19"/>
              </a:xfrm>
              <a:custGeom>
                <a:avLst/>
                <a:gdLst>
                  <a:gd name="G0" fmla="+- 21600 0 0"/>
                  <a:gd name="G1" fmla="+- 4340 0 0"/>
                  <a:gd name="G2" fmla="+- 21600 0 0"/>
                  <a:gd name="T0" fmla="*/ 851 w 21600"/>
                  <a:gd name="T1" fmla="*/ 10342 h 10342"/>
                  <a:gd name="T2" fmla="*/ 441 w 21600"/>
                  <a:gd name="T3" fmla="*/ 0 h 10342"/>
                  <a:gd name="T4" fmla="*/ 21600 w 21600"/>
                  <a:gd name="T5" fmla="*/ 4340 h 10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0342" fill="none" extrusionOk="0">
                    <a:moveTo>
                      <a:pt x="850" y="10342"/>
                    </a:moveTo>
                    <a:cubicBezTo>
                      <a:pt x="286" y="8391"/>
                      <a:pt x="0" y="6370"/>
                      <a:pt x="0" y="4340"/>
                    </a:cubicBezTo>
                    <a:cubicBezTo>
                      <a:pt x="-1" y="2882"/>
                      <a:pt x="147" y="1428"/>
                      <a:pt x="440" y="-1"/>
                    </a:cubicBezTo>
                  </a:path>
                  <a:path w="21600" h="10342" stroke="0" extrusionOk="0">
                    <a:moveTo>
                      <a:pt x="850" y="10342"/>
                    </a:moveTo>
                    <a:cubicBezTo>
                      <a:pt x="286" y="8391"/>
                      <a:pt x="0" y="6370"/>
                      <a:pt x="0" y="4340"/>
                    </a:cubicBezTo>
                    <a:cubicBezTo>
                      <a:pt x="-1" y="2882"/>
                      <a:pt x="147" y="1428"/>
                      <a:pt x="440" y="-1"/>
                    </a:cubicBezTo>
                    <a:lnTo>
                      <a:pt x="21600" y="434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2" name="Line 30"/>
              <p:cNvSpPr>
                <a:spLocks noChangeShapeType="1"/>
              </p:cNvSpPr>
              <p:nvPr/>
            </p:nvSpPr>
            <p:spPr bwMode="auto">
              <a:xfrm flipH="1">
                <a:off x="4005" y="1559"/>
                <a:ext cx="355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3" name="Arc 31"/>
              <p:cNvSpPr>
                <a:spLocks/>
              </p:cNvSpPr>
              <p:nvPr/>
            </p:nvSpPr>
            <p:spPr bwMode="auto">
              <a:xfrm>
                <a:off x="4007" y="1549"/>
                <a:ext cx="40" cy="19"/>
              </a:xfrm>
              <a:custGeom>
                <a:avLst/>
                <a:gdLst>
                  <a:gd name="G0" fmla="+- 21600 0 0"/>
                  <a:gd name="G1" fmla="+- 4340 0 0"/>
                  <a:gd name="G2" fmla="+- 21600 0 0"/>
                  <a:gd name="T0" fmla="*/ 851 w 21600"/>
                  <a:gd name="T1" fmla="*/ 10342 h 10342"/>
                  <a:gd name="T2" fmla="*/ 441 w 21600"/>
                  <a:gd name="T3" fmla="*/ 0 h 10342"/>
                  <a:gd name="T4" fmla="*/ 21600 w 21600"/>
                  <a:gd name="T5" fmla="*/ 4340 h 10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0342" fill="none" extrusionOk="0">
                    <a:moveTo>
                      <a:pt x="850" y="10342"/>
                    </a:moveTo>
                    <a:cubicBezTo>
                      <a:pt x="286" y="8391"/>
                      <a:pt x="0" y="6370"/>
                      <a:pt x="0" y="4340"/>
                    </a:cubicBezTo>
                    <a:cubicBezTo>
                      <a:pt x="-1" y="2882"/>
                      <a:pt x="147" y="1428"/>
                      <a:pt x="440" y="-1"/>
                    </a:cubicBezTo>
                  </a:path>
                  <a:path w="21600" h="10342" stroke="0" extrusionOk="0">
                    <a:moveTo>
                      <a:pt x="850" y="10342"/>
                    </a:moveTo>
                    <a:cubicBezTo>
                      <a:pt x="286" y="8391"/>
                      <a:pt x="0" y="6370"/>
                      <a:pt x="0" y="4340"/>
                    </a:cubicBezTo>
                    <a:cubicBezTo>
                      <a:pt x="-1" y="2882"/>
                      <a:pt x="147" y="1428"/>
                      <a:pt x="440" y="-1"/>
                    </a:cubicBezTo>
                    <a:lnTo>
                      <a:pt x="21600" y="434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4" name="Line 32"/>
              <p:cNvSpPr>
                <a:spLocks noChangeShapeType="1"/>
              </p:cNvSpPr>
              <p:nvPr/>
            </p:nvSpPr>
            <p:spPr bwMode="auto">
              <a:xfrm flipV="1">
                <a:off x="4004" y="1532"/>
                <a:ext cx="355" cy="1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5" name="Line 33"/>
              <p:cNvSpPr>
                <a:spLocks noChangeShapeType="1"/>
              </p:cNvSpPr>
              <p:nvPr/>
            </p:nvSpPr>
            <p:spPr bwMode="auto">
              <a:xfrm>
                <a:off x="4360" y="1533"/>
                <a:ext cx="0" cy="2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6" name="Freeform 34"/>
              <p:cNvSpPr>
                <a:spLocks/>
              </p:cNvSpPr>
              <p:nvPr/>
            </p:nvSpPr>
            <p:spPr bwMode="auto">
              <a:xfrm>
                <a:off x="3595" y="1595"/>
                <a:ext cx="229" cy="152"/>
              </a:xfrm>
              <a:custGeom>
                <a:avLst/>
                <a:gdLst/>
                <a:ahLst/>
                <a:cxnLst>
                  <a:cxn ang="0">
                    <a:pos x="220" y="0"/>
                  </a:cxn>
                  <a:cxn ang="0">
                    <a:pos x="228" y="18"/>
                  </a:cxn>
                  <a:cxn ang="0">
                    <a:pos x="8" y="151"/>
                  </a:cxn>
                  <a:cxn ang="0">
                    <a:pos x="0" y="115"/>
                  </a:cxn>
                  <a:cxn ang="0">
                    <a:pos x="220" y="0"/>
                  </a:cxn>
                </a:cxnLst>
                <a:rect l="0" t="0" r="r" b="b"/>
                <a:pathLst>
                  <a:path w="229" h="152">
                    <a:moveTo>
                      <a:pt x="220" y="0"/>
                    </a:moveTo>
                    <a:lnTo>
                      <a:pt x="228" y="18"/>
                    </a:lnTo>
                    <a:lnTo>
                      <a:pt x="8" y="151"/>
                    </a:lnTo>
                    <a:lnTo>
                      <a:pt x="0" y="115"/>
                    </a:lnTo>
                    <a:lnTo>
                      <a:pt x="220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7" name="Arc 35"/>
              <p:cNvSpPr>
                <a:spLocks/>
              </p:cNvSpPr>
              <p:nvPr/>
            </p:nvSpPr>
            <p:spPr bwMode="auto">
              <a:xfrm>
                <a:off x="3817" y="1597"/>
                <a:ext cx="8" cy="16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4655"/>
                  <a:gd name="T1" fmla="*/ 217 h 39007"/>
                  <a:gd name="T2" fmla="*/ 15844 w 24655"/>
                  <a:gd name="T3" fmla="*/ 39007 h 39007"/>
                  <a:gd name="T4" fmla="*/ 3055 w 24655"/>
                  <a:gd name="T5" fmla="*/ 21600 h 39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55" h="39007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8473"/>
                      <a:pt x="21383" y="34937"/>
                      <a:pt x="15843" y="39006"/>
                    </a:cubicBezTo>
                  </a:path>
                  <a:path w="24655" h="39007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8473"/>
                      <a:pt x="21383" y="34937"/>
                      <a:pt x="15843" y="39006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8" name="Line 36"/>
              <p:cNvSpPr>
                <a:spLocks noChangeShapeType="1"/>
              </p:cNvSpPr>
              <p:nvPr/>
            </p:nvSpPr>
            <p:spPr bwMode="auto">
              <a:xfrm flipV="1">
                <a:off x="3594" y="1594"/>
                <a:ext cx="221" cy="11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69" name="Arc 37"/>
              <p:cNvSpPr>
                <a:spLocks/>
              </p:cNvSpPr>
              <p:nvPr/>
            </p:nvSpPr>
            <p:spPr bwMode="auto">
              <a:xfrm>
                <a:off x="3817" y="1597"/>
                <a:ext cx="8" cy="16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4655"/>
                  <a:gd name="T1" fmla="*/ 217 h 39007"/>
                  <a:gd name="T2" fmla="*/ 15844 w 24655"/>
                  <a:gd name="T3" fmla="*/ 39007 h 39007"/>
                  <a:gd name="T4" fmla="*/ 3055 w 24655"/>
                  <a:gd name="T5" fmla="*/ 21600 h 39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55" h="39007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8473"/>
                      <a:pt x="21383" y="34937"/>
                      <a:pt x="15843" y="39006"/>
                    </a:cubicBezTo>
                  </a:path>
                  <a:path w="24655" h="39007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8473"/>
                      <a:pt x="21383" y="34937"/>
                      <a:pt x="15843" y="39006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0" name="Line 38"/>
              <p:cNvSpPr>
                <a:spLocks noChangeShapeType="1"/>
              </p:cNvSpPr>
              <p:nvPr/>
            </p:nvSpPr>
            <p:spPr bwMode="auto">
              <a:xfrm flipH="1">
                <a:off x="3602" y="1613"/>
                <a:ext cx="221" cy="13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1" name="Line 39"/>
              <p:cNvSpPr>
                <a:spLocks noChangeShapeType="1"/>
              </p:cNvSpPr>
              <p:nvPr/>
            </p:nvSpPr>
            <p:spPr bwMode="auto">
              <a:xfrm flipH="1" flipV="1">
                <a:off x="3594" y="1710"/>
                <a:ext cx="7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2" name="Oval 40"/>
              <p:cNvSpPr>
                <a:spLocks noChangeArrowheads="1"/>
              </p:cNvSpPr>
              <p:nvPr/>
            </p:nvSpPr>
            <p:spPr bwMode="auto">
              <a:xfrm>
                <a:off x="4364" y="1412"/>
                <a:ext cx="237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3" name="Freeform 41"/>
              <p:cNvSpPr>
                <a:spLocks/>
              </p:cNvSpPr>
              <p:nvPr/>
            </p:nvSpPr>
            <p:spPr bwMode="auto">
              <a:xfrm>
                <a:off x="4526" y="1577"/>
                <a:ext cx="151" cy="13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8" y="0"/>
                  </a:cxn>
                  <a:cxn ang="0">
                    <a:pos x="150" y="98"/>
                  </a:cxn>
                  <a:cxn ang="0">
                    <a:pos x="126" y="133"/>
                  </a:cxn>
                  <a:cxn ang="0">
                    <a:pos x="0" y="9"/>
                  </a:cxn>
                </a:cxnLst>
                <a:rect l="0" t="0" r="r" b="b"/>
                <a:pathLst>
                  <a:path w="151" h="134">
                    <a:moveTo>
                      <a:pt x="0" y="9"/>
                    </a:moveTo>
                    <a:lnTo>
                      <a:pt x="8" y="0"/>
                    </a:lnTo>
                    <a:lnTo>
                      <a:pt x="150" y="98"/>
                    </a:lnTo>
                    <a:lnTo>
                      <a:pt x="126" y="133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4" name="Arc 42"/>
              <p:cNvSpPr>
                <a:spLocks/>
              </p:cNvSpPr>
              <p:nvPr/>
            </p:nvSpPr>
            <p:spPr bwMode="auto">
              <a:xfrm>
                <a:off x="4520" y="1581"/>
                <a:ext cx="8" cy="15"/>
              </a:xfrm>
              <a:custGeom>
                <a:avLst/>
                <a:gdLst>
                  <a:gd name="G0" fmla="+- 21600 0 0"/>
                  <a:gd name="G1" fmla="+- 15970 0 0"/>
                  <a:gd name="G2" fmla="+- 21600 0 0"/>
                  <a:gd name="T0" fmla="*/ 18359 w 21600"/>
                  <a:gd name="T1" fmla="*/ 37325 h 37325"/>
                  <a:gd name="T2" fmla="*/ 7056 w 21600"/>
                  <a:gd name="T3" fmla="*/ 0 h 37325"/>
                  <a:gd name="T4" fmla="*/ 21600 w 21600"/>
                  <a:gd name="T5" fmla="*/ 15970 h 37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7325" fill="none" extrusionOk="0">
                    <a:moveTo>
                      <a:pt x="18358" y="37325"/>
                    </a:moveTo>
                    <a:cubicBezTo>
                      <a:pt x="7802" y="35723"/>
                      <a:pt x="0" y="26647"/>
                      <a:pt x="0" y="15970"/>
                    </a:cubicBezTo>
                    <a:cubicBezTo>
                      <a:pt x="-1" y="9890"/>
                      <a:pt x="2561" y="4093"/>
                      <a:pt x="7056" y="0"/>
                    </a:cubicBezTo>
                  </a:path>
                  <a:path w="21600" h="37325" stroke="0" extrusionOk="0">
                    <a:moveTo>
                      <a:pt x="18358" y="37325"/>
                    </a:moveTo>
                    <a:cubicBezTo>
                      <a:pt x="7802" y="35723"/>
                      <a:pt x="0" y="26647"/>
                      <a:pt x="0" y="15970"/>
                    </a:cubicBezTo>
                    <a:cubicBezTo>
                      <a:pt x="-1" y="9890"/>
                      <a:pt x="2561" y="4093"/>
                      <a:pt x="7056" y="0"/>
                    </a:cubicBezTo>
                    <a:lnTo>
                      <a:pt x="21600" y="1597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5" name="Line 43"/>
              <p:cNvSpPr>
                <a:spLocks noChangeShapeType="1"/>
              </p:cNvSpPr>
              <p:nvPr/>
            </p:nvSpPr>
            <p:spPr bwMode="auto">
              <a:xfrm flipH="1" flipV="1">
                <a:off x="4526" y="1586"/>
                <a:ext cx="126" cy="12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6" name="Arc 44"/>
              <p:cNvSpPr>
                <a:spLocks/>
              </p:cNvSpPr>
              <p:nvPr/>
            </p:nvSpPr>
            <p:spPr bwMode="auto">
              <a:xfrm>
                <a:off x="4520" y="1581"/>
                <a:ext cx="8" cy="15"/>
              </a:xfrm>
              <a:custGeom>
                <a:avLst/>
                <a:gdLst>
                  <a:gd name="G0" fmla="+- 21600 0 0"/>
                  <a:gd name="G1" fmla="+- 15970 0 0"/>
                  <a:gd name="G2" fmla="+- 21600 0 0"/>
                  <a:gd name="T0" fmla="*/ 18359 w 21600"/>
                  <a:gd name="T1" fmla="*/ 37325 h 37325"/>
                  <a:gd name="T2" fmla="*/ 7056 w 21600"/>
                  <a:gd name="T3" fmla="*/ 0 h 37325"/>
                  <a:gd name="T4" fmla="*/ 21600 w 21600"/>
                  <a:gd name="T5" fmla="*/ 15970 h 37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7325" fill="none" extrusionOk="0">
                    <a:moveTo>
                      <a:pt x="18358" y="37325"/>
                    </a:moveTo>
                    <a:cubicBezTo>
                      <a:pt x="7802" y="35723"/>
                      <a:pt x="0" y="26647"/>
                      <a:pt x="0" y="15970"/>
                    </a:cubicBezTo>
                    <a:cubicBezTo>
                      <a:pt x="-1" y="9890"/>
                      <a:pt x="2561" y="4093"/>
                      <a:pt x="7056" y="0"/>
                    </a:cubicBezTo>
                  </a:path>
                  <a:path w="21600" h="37325" stroke="0" extrusionOk="0">
                    <a:moveTo>
                      <a:pt x="18358" y="37325"/>
                    </a:moveTo>
                    <a:cubicBezTo>
                      <a:pt x="7802" y="35723"/>
                      <a:pt x="0" y="26647"/>
                      <a:pt x="0" y="15970"/>
                    </a:cubicBezTo>
                    <a:cubicBezTo>
                      <a:pt x="-1" y="9890"/>
                      <a:pt x="2561" y="4093"/>
                      <a:pt x="7056" y="0"/>
                    </a:cubicBezTo>
                    <a:lnTo>
                      <a:pt x="21600" y="1597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7" name="Line 45"/>
              <p:cNvSpPr>
                <a:spLocks noChangeShapeType="1"/>
              </p:cNvSpPr>
              <p:nvPr/>
            </p:nvSpPr>
            <p:spPr bwMode="auto">
              <a:xfrm>
                <a:off x="4534" y="1577"/>
                <a:ext cx="142" cy="9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8" name="Line 46"/>
              <p:cNvSpPr>
                <a:spLocks noChangeShapeType="1"/>
              </p:cNvSpPr>
              <p:nvPr/>
            </p:nvSpPr>
            <p:spPr bwMode="auto">
              <a:xfrm flipH="1">
                <a:off x="4652" y="1675"/>
                <a:ext cx="24" cy="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79" name="Oval 47"/>
              <p:cNvSpPr>
                <a:spLocks noChangeArrowheads="1"/>
              </p:cNvSpPr>
              <p:nvPr/>
            </p:nvSpPr>
            <p:spPr bwMode="auto">
              <a:xfrm>
                <a:off x="2975" y="1705"/>
                <a:ext cx="134" cy="144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80" name="Freeform 48"/>
              <p:cNvSpPr>
                <a:spLocks/>
              </p:cNvSpPr>
              <p:nvPr/>
            </p:nvSpPr>
            <p:spPr bwMode="auto">
              <a:xfrm>
                <a:off x="3113" y="1746"/>
                <a:ext cx="301" cy="45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0" y="18"/>
                  </a:cxn>
                  <a:cxn ang="0">
                    <a:pos x="292" y="0"/>
                  </a:cxn>
                  <a:cxn ang="0">
                    <a:pos x="300" y="35"/>
                  </a:cxn>
                  <a:cxn ang="0">
                    <a:pos x="0" y="44"/>
                  </a:cxn>
                </a:cxnLst>
                <a:rect l="0" t="0" r="r" b="b"/>
                <a:pathLst>
                  <a:path w="301" h="45">
                    <a:moveTo>
                      <a:pt x="0" y="44"/>
                    </a:moveTo>
                    <a:lnTo>
                      <a:pt x="0" y="18"/>
                    </a:lnTo>
                    <a:lnTo>
                      <a:pt x="292" y="0"/>
                    </a:lnTo>
                    <a:lnTo>
                      <a:pt x="300" y="35"/>
                    </a:lnTo>
                    <a:lnTo>
                      <a:pt x="0" y="44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1" name="Arc 49"/>
              <p:cNvSpPr>
                <a:spLocks/>
              </p:cNvSpPr>
              <p:nvPr/>
            </p:nvSpPr>
            <p:spPr bwMode="auto">
              <a:xfrm>
                <a:off x="3107" y="1763"/>
                <a:ext cx="44" cy="30"/>
              </a:xfrm>
              <a:custGeom>
                <a:avLst/>
                <a:gdLst>
                  <a:gd name="G0" fmla="+- 21600 0 0"/>
                  <a:gd name="G1" fmla="+- 6866 0 0"/>
                  <a:gd name="G2" fmla="+- 21600 0 0"/>
                  <a:gd name="T0" fmla="*/ 873 w 21600"/>
                  <a:gd name="T1" fmla="*/ 12946 h 12946"/>
                  <a:gd name="T2" fmla="*/ 1120 w 21600"/>
                  <a:gd name="T3" fmla="*/ 0 h 12946"/>
                  <a:gd name="T4" fmla="*/ 21600 w 21600"/>
                  <a:gd name="T5" fmla="*/ 6866 h 12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2946" fill="none" extrusionOk="0">
                    <a:moveTo>
                      <a:pt x="873" y="12945"/>
                    </a:moveTo>
                    <a:cubicBezTo>
                      <a:pt x="294" y="10971"/>
                      <a:pt x="0" y="8923"/>
                      <a:pt x="0" y="6866"/>
                    </a:cubicBezTo>
                    <a:cubicBezTo>
                      <a:pt x="-1" y="4531"/>
                      <a:pt x="378" y="2213"/>
                      <a:pt x="1120" y="0"/>
                    </a:cubicBezTo>
                  </a:path>
                  <a:path w="21600" h="12946" stroke="0" extrusionOk="0">
                    <a:moveTo>
                      <a:pt x="873" y="12945"/>
                    </a:moveTo>
                    <a:cubicBezTo>
                      <a:pt x="294" y="10971"/>
                      <a:pt x="0" y="8923"/>
                      <a:pt x="0" y="6866"/>
                    </a:cubicBezTo>
                    <a:cubicBezTo>
                      <a:pt x="-1" y="4531"/>
                      <a:pt x="378" y="2213"/>
                      <a:pt x="1120" y="0"/>
                    </a:cubicBezTo>
                    <a:lnTo>
                      <a:pt x="21600" y="6866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2" name="Line 50"/>
              <p:cNvSpPr>
                <a:spLocks noChangeShapeType="1"/>
              </p:cNvSpPr>
              <p:nvPr/>
            </p:nvSpPr>
            <p:spPr bwMode="auto">
              <a:xfrm flipH="1">
                <a:off x="3113" y="1781"/>
                <a:ext cx="300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3" name="Arc 51"/>
              <p:cNvSpPr>
                <a:spLocks/>
              </p:cNvSpPr>
              <p:nvPr/>
            </p:nvSpPr>
            <p:spPr bwMode="auto">
              <a:xfrm>
                <a:off x="3107" y="1763"/>
                <a:ext cx="44" cy="30"/>
              </a:xfrm>
              <a:custGeom>
                <a:avLst/>
                <a:gdLst>
                  <a:gd name="G0" fmla="+- 21600 0 0"/>
                  <a:gd name="G1" fmla="+- 6866 0 0"/>
                  <a:gd name="G2" fmla="+- 21600 0 0"/>
                  <a:gd name="T0" fmla="*/ 873 w 21600"/>
                  <a:gd name="T1" fmla="*/ 12946 h 12946"/>
                  <a:gd name="T2" fmla="*/ 1120 w 21600"/>
                  <a:gd name="T3" fmla="*/ 0 h 12946"/>
                  <a:gd name="T4" fmla="*/ 21600 w 21600"/>
                  <a:gd name="T5" fmla="*/ 6866 h 12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2946" fill="none" extrusionOk="0">
                    <a:moveTo>
                      <a:pt x="873" y="12945"/>
                    </a:moveTo>
                    <a:cubicBezTo>
                      <a:pt x="294" y="10971"/>
                      <a:pt x="0" y="8923"/>
                      <a:pt x="0" y="6866"/>
                    </a:cubicBezTo>
                    <a:cubicBezTo>
                      <a:pt x="-1" y="4531"/>
                      <a:pt x="378" y="2213"/>
                      <a:pt x="1120" y="0"/>
                    </a:cubicBezTo>
                  </a:path>
                  <a:path w="21600" h="12946" stroke="0" extrusionOk="0">
                    <a:moveTo>
                      <a:pt x="873" y="12945"/>
                    </a:moveTo>
                    <a:cubicBezTo>
                      <a:pt x="294" y="10971"/>
                      <a:pt x="0" y="8923"/>
                      <a:pt x="0" y="6866"/>
                    </a:cubicBezTo>
                    <a:cubicBezTo>
                      <a:pt x="-1" y="4531"/>
                      <a:pt x="378" y="2213"/>
                      <a:pt x="1120" y="0"/>
                    </a:cubicBezTo>
                    <a:lnTo>
                      <a:pt x="21600" y="6866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4" name="Line 52"/>
              <p:cNvSpPr>
                <a:spLocks noChangeShapeType="1"/>
              </p:cNvSpPr>
              <p:nvPr/>
            </p:nvSpPr>
            <p:spPr bwMode="auto">
              <a:xfrm flipV="1">
                <a:off x="3113" y="1746"/>
                <a:ext cx="292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5" name="Line 53"/>
              <p:cNvSpPr>
                <a:spLocks noChangeShapeType="1"/>
              </p:cNvSpPr>
              <p:nvPr/>
            </p:nvSpPr>
            <p:spPr bwMode="auto">
              <a:xfrm>
                <a:off x="3405" y="1746"/>
                <a:ext cx="8" cy="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6" name="Oval 54"/>
              <p:cNvSpPr>
                <a:spLocks noChangeArrowheads="1"/>
              </p:cNvSpPr>
              <p:nvPr/>
            </p:nvSpPr>
            <p:spPr bwMode="auto">
              <a:xfrm>
                <a:off x="3409" y="1634"/>
                <a:ext cx="229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87" name="Freeform 55"/>
              <p:cNvSpPr>
                <a:spLocks/>
              </p:cNvSpPr>
              <p:nvPr/>
            </p:nvSpPr>
            <p:spPr bwMode="auto">
              <a:xfrm>
                <a:off x="3571" y="1790"/>
                <a:ext cx="127" cy="11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0" y="0"/>
                  </a:cxn>
                  <a:cxn ang="0">
                    <a:pos x="126" y="80"/>
                  </a:cxn>
                  <a:cxn ang="0">
                    <a:pos x="102" y="116"/>
                  </a:cxn>
                  <a:cxn ang="0">
                    <a:pos x="0" y="18"/>
                  </a:cxn>
                </a:cxnLst>
                <a:rect l="0" t="0" r="r" b="b"/>
                <a:pathLst>
                  <a:path w="127" h="117">
                    <a:moveTo>
                      <a:pt x="0" y="18"/>
                    </a:moveTo>
                    <a:lnTo>
                      <a:pt x="0" y="0"/>
                    </a:lnTo>
                    <a:lnTo>
                      <a:pt x="126" y="80"/>
                    </a:lnTo>
                    <a:lnTo>
                      <a:pt x="102" y="116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8" name="Arc 56"/>
              <p:cNvSpPr>
                <a:spLocks/>
              </p:cNvSpPr>
              <p:nvPr/>
            </p:nvSpPr>
            <p:spPr bwMode="auto">
              <a:xfrm>
                <a:off x="3573" y="1792"/>
                <a:ext cx="8" cy="14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4243 w 21600"/>
                  <a:gd name="T1" fmla="*/ 34290 h 34290"/>
                  <a:gd name="T2" fmla="*/ 18921 w 21600"/>
                  <a:gd name="T3" fmla="*/ 0 h 34290"/>
                  <a:gd name="T4" fmla="*/ 21600 w 21600"/>
                  <a:gd name="T5" fmla="*/ 21433 h 34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290" fill="none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34290" stroke="0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89" name="Line 57"/>
              <p:cNvSpPr>
                <a:spLocks noChangeShapeType="1"/>
              </p:cNvSpPr>
              <p:nvPr/>
            </p:nvSpPr>
            <p:spPr bwMode="auto">
              <a:xfrm flipH="1" flipV="1">
                <a:off x="3570" y="1808"/>
                <a:ext cx="103" cy="9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0" name="Arc 58"/>
              <p:cNvSpPr>
                <a:spLocks/>
              </p:cNvSpPr>
              <p:nvPr/>
            </p:nvSpPr>
            <p:spPr bwMode="auto">
              <a:xfrm>
                <a:off x="3573" y="1792"/>
                <a:ext cx="8" cy="14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4243 w 21600"/>
                  <a:gd name="T1" fmla="*/ 34290 h 34290"/>
                  <a:gd name="T2" fmla="*/ 18921 w 21600"/>
                  <a:gd name="T3" fmla="*/ 0 h 34290"/>
                  <a:gd name="T4" fmla="*/ 21600 w 21600"/>
                  <a:gd name="T5" fmla="*/ 21433 h 34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290" fill="none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34290" stroke="0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1" name="Line 59"/>
              <p:cNvSpPr>
                <a:spLocks noChangeShapeType="1"/>
              </p:cNvSpPr>
              <p:nvPr/>
            </p:nvSpPr>
            <p:spPr bwMode="auto">
              <a:xfrm>
                <a:off x="3571" y="1790"/>
                <a:ext cx="126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2" name="Line 60"/>
              <p:cNvSpPr>
                <a:spLocks noChangeShapeType="1"/>
              </p:cNvSpPr>
              <p:nvPr/>
            </p:nvSpPr>
            <p:spPr bwMode="auto">
              <a:xfrm flipH="1">
                <a:off x="3674" y="1870"/>
                <a:ext cx="23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3" name="Oval 61"/>
              <p:cNvSpPr>
                <a:spLocks noChangeArrowheads="1"/>
              </p:cNvSpPr>
              <p:nvPr/>
            </p:nvSpPr>
            <p:spPr bwMode="auto">
              <a:xfrm>
                <a:off x="4593" y="1599"/>
                <a:ext cx="229" cy="258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94" name="Freeform 62"/>
              <p:cNvSpPr>
                <a:spLocks/>
              </p:cNvSpPr>
              <p:nvPr/>
            </p:nvSpPr>
            <p:spPr bwMode="auto">
              <a:xfrm>
                <a:off x="4826" y="1701"/>
                <a:ext cx="300" cy="46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0" y="9"/>
                  </a:cxn>
                  <a:cxn ang="0">
                    <a:pos x="299" y="0"/>
                  </a:cxn>
                  <a:cxn ang="0">
                    <a:pos x="299" y="36"/>
                  </a:cxn>
                  <a:cxn ang="0">
                    <a:pos x="0" y="45"/>
                  </a:cxn>
                </a:cxnLst>
                <a:rect l="0" t="0" r="r" b="b"/>
                <a:pathLst>
                  <a:path w="300" h="46">
                    <a:moveTo>
                      <a:pt x="0" y="45"/>
                    </a:moveTo>
                    <a:lnTo>
                      <a:pt x="0" y="9"/>
                    </a:lnTo>
                    <a:lnTo>
                      <a:pt x="299" y="0"/>
                    </a:lnTo>
                    <a:lnTo>
                      <a:pt x="299" y="36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5" name="Arc 63"/>
              <p:cNvSpPr>
                <a:spLocks/>
              </p:cNvSpPr>
              <p:nvPr/>
            </p:nvSpPr>
            <p:spPr bwMode="auto">
              <a:xfrm>
                <a:off x="4828" y="1716"/>
                <a:ext cx="43" cy="27"/>
              </a:xfrm>
              <a:custGeom>
                <a:avLst/>
                <a:gdLst>
                  <a:gd name="G0" fmla="+- 21600 0 0"/>
                  <a:gd name="G1" fmla="+- 5590 0 0"/>
                  <a:gd name="G2" fmla="+- 21600 0 0"/>
                  <a:gd name="T0" fmla="*/ 639 w 21600"/>
                  <a:gd name="T1" fmla="*/ 10805 h 10805"/>
                  <a:gd name="T2" fmla="*/ 736 w 21600"/>
                  <a:gd name="T3" fmla="*/ 0 h 10805"/>
                  <a:gd name="T4" fmla="*/ 21600 w 21600"/>
                  <a:gd name="T5" fmla="*/ 5590 h 10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0805" fill="none" extrusionOk="0">
                    <a:moveTo>
                      <a:pt x="638" y="10805"/>
                    </a:moveTo>
                    <a:cubicBezTo>
                      <a:pt x="214" y="9099"/>
                      <a:pt x="0" y="7347"/>
                      <a:pt x="0" y="5590"/>
                    </a:cubicBezTo>
                    <a:cubicBezTo>
                      <a:pt x="-1" y="3702"/>
                      <a:pt x="247" y="1823"/>
                      <a:pt x="735" y="-1"/>
                    </a:cubicBezTo>
                  </a:path>
                  <a:path w="21600" h="10805" stroke="0" extrusionOk="0">
                    <a:moveTo>
                      <a:pt x="638" y="10805"/>
                    </a:moveTo>
                    <a:cubicBezTo>
                      <a:pt x="214" y="9099"/>
                      <a:pt x="0" y="7347"/>
                      <a:pt x="0" y="5590"/>
                    </a:cubicBezTo>
                    <a:cubicBezTo>
                      <a:pt x="-1" y="3702"/>
                      <a:pt x="247" y="1823"/>
                      <a:pt x="735" y="-1"/>
                    </a:cubicBezTo>
                    <a:lnTo>
                      <a:pt x="21600" y="559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6" name="Line 64"/>
              <p:cNvSpPr>
                <a:spLocks noChangeShapeType="1"/>
              </p:cNvSpPr>
              <p:nvPr/>
            </p:nvSpPr>
            <p:spPr bwMode="auto">
              <a:xfrm flipH="1">
                <a:off x="4826" y="1737"/>
                <a:ext cx="299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7" name="Arc 65"/>
              <p:cNvSpPr>
                <a:spLocks/>
              </p:cNvSpPr>
              <p:nvPr/>
            </p:nvSpPr>
            <p:spPr bwMode="auto">
              <a:xfrm>
                <a:off x="4828" y="1716"/>
                <a:ext cx="43" cy="27"/>
              </a:xfrm>
              <a:custGeom>
                <a:avLst/>
                <a:gdLst>
                  <a:gd name="G0" fmla="+- 21600 0 0"/>
                  <a:gd name="G1" fmla="+- 5590 0 0"/>
                  <a:gd name="G2" fmla="+- 21600 0 0"/>
                  <a:gd name="T0" fmla="*/ 639 w 21600"/>
                  <a:gd name="T1" fmla="*/ 10805 h 10805"/>
                  <a:gd name="T2" fmla="*/ 736 w 21600"/>
                  <a:gd name="T3" fmla="*/ 0 h 10805"/>
                  <a:gd name="T4" fmla="*/ 21600 w 21600"/>
                  <a:gd name="T5" fmla="*/ 5590 h 10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0805" fill="none" extrusionOk="0">
                    <a:moveTo>
                      <a:pt x="638" y="10805"/>
                    </a:moveTo>
                    <a:cubicBezTo>
                      <a:pt x="214" y="9099"/>
                      <a:pt x="0" y="7347"/>
                      <a:pt x="0" y="5590"/>
                    </a:cubicBezTo>
                    <a:cubicBezTo>
                      <a:pt x="-1" y="3702"/>
                      <a:pt x="247" y="1823"/>
                      <a:pt x="735" y="-1"/>
                    </a:cubicBezTo>
                  </a:path>
                  <a:path w="21600" h="10805" stroke="0" extrusionOk="0">
                    <a:moveTo>
                      <a:pt x="638" y="10805"/>
                    </a:moveTo>
                    <a:cubicBezTo>
                      <a:pt x="214" y="9099"/>
                      <a:pt x="0" y="7347"/>
                      <a:pt x="0" y="5590"/>
                    </a:cubicBezTo>
                    <a:cubicBezTo>
                      <a:pt x="-1" y="3702"/>
                      <a:pt x="247" y="1823"/>
                      <a:pt x="735" y="-1"/>
                    </a:cubicBezTo>
                    <a:lnTo>
                      <a:pt x="21600" y="559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8" name="Line 66"/>
              <p:cNvSpPr>
                <a:spLocks noChangeShapeType="1"/>
              </p:cNvSpPr>
              <p:nvPr/>
            </p:nvSpPr>
            <p:spPr bwMode="auto">
              <a:xfrm flipV="1">
                <a:off x="4825" y="1700"/>
                <a:ext cx="299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99" name="Line 67"/>
              <p:cNvSpPr>
                <a:spLocks noChangeShapeType="1"/>
              </p:cNvSpPr>
              <p:nvPr/>
            </p:nvSpPr>
            <p:spPr bwMode="auto">
              <a:xfrm>
                <a:off x="5125" y="1701"/>
                <a:ext cx="0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0" name="Freeform 68"/>
              <p:cNvSpPr>
                <a:spLocks/>
              </p:cNvSpPr>
              <p:nvPr/>
            </p:nvSpPr>
            <p:spPr bwMode="auto">
              <a:xfrm>
                <a:off x="4439" y="1764"/>
                <a:ext cx="198" cy="143"/>
              </a:xfrm>
              <a:custGeom>
                <a:avLst/>
                <a:gdLst/>
                <a:ahLst/>
                <a:cxnLst>
                  <a:cxn ang="0">
                    <a:pos x="189" y="0"/>
                  </a:cxn>
                  <a:cxn ang="0">
                    <a:pos x="197" y="18"/>
                  </a:cxn>
                  <a:cxn ang="0">
                    <a:pos x="24" y="142"/>
                  </a:cxn>
                  <a:cxn ang="0">
                    <a:pos x="0" y="98"/>
                  </a:cxn>
                  <a:cxn ang="0">
                    <a:pos x="189" y="0"/>
                  </a:cxn>
                </a:cxnLst>
                <a:rect l="0" t="0" r="r" b="b"/>
                <a:pathLst>
                  <a:path w="198" h="143">
                    <a:moveTo>
                      <a:pt x="189" y="0"/>
                    </a:moveTo>
                    <a:lnTo>
                      <a:pt x="197" y="18"/>
                    </a:lnTo>
                    <a:lnTo>
                      <a:pt x="24" y="142"/>
                    </a:lnTo>
                    <a:lnTo>
                      <a:pt x="0" y="98"/>
                    </a:lnTo>
                    <a:lnTo>
                      <a:pt x="189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1" name="Arc 69"/>
              <p:cNvSpPr>
                <a:spLocks/>
              </p:cNvSpPr>
              <p:nvPr/>
            </p:nvSpPr>
            <p:spPr bwMode="auto">
              <a:xfrm>
                <a:off x="4636" y="1773"/>
                <a:ext cx="8" cy="1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6404"/>
                  <a:gd name="T2" fmla="*/ 15729 w 21600"/>
                  <a:gd name="T3" fmla="*/ 36404 h 36404"/>
                  <a:gd name="T4" fmla="*/ 0 w 21600"/>
                  <a:gd name="T5" fmla="*/ 21600 h 36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64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102"/>
                      <a:pt x="19500" y="32397"/>
                      <a:pt x="15729" y="36404"/>
                    </a:cubicBezTo>
                  </a:path>
                  <a:path w="21600" h="364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102"/>
                      <a:pt x="19500" y="32397"/>
                      <a:pt x="15729" y="364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2" name="Line 70"/>
              <p:cNvSpPr>
                <a:spLocks noChangeShapeType="1"/>
              </p:cNvSpPr>
              <p:nvPr/>
            </p:nvSpPr>
            <p:spPr bwMode="auto">
              <a:xfrm flipV="1">
                <a:off x="4438" y="1763"/>
                <a:ext cx="189" cy="9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3" name="Arc 71"/>
              <p:cNvSpPr>
                <a:spLocks/>
              </p:cNvSpPr>
              <p:nvPr/>
            </p:nvSpPr>
            <p:spPr bwMode="auto">
              <a:xfrm>
                <a:off x="4636" y="1773"/>
                <a:ext cx="8" cy="1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6404"/>
                  <a:gd name="T2" fmla="*/ 15729 w 21600"/>
                  <a:gd name="T3" fmla="*/ 36404 h 36404"/>
                  <a:gd name="T4" fmla="*/ 0 w 21600"/>
                  <a:gd name="T5" fmla="*/ 21600 h 36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6404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102"/>
                      <a:pt x="19500" y="32397"/>
                      <a:pt x="15729" y="36404"/>
                    </a:cubicBezTo>
                  </a:path>
                  <a:path w="21600" h="36404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102"/>
                      <a:pt x="19500" y="32397"/>
                      <a:pt x="15729" y="36404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4" name="Line 72"/>
              <p:cNvSpPr>
                <a:spLocks noChangeShapeType="1"/>
              </p:cNvSpPr>
              <p:nvPr/>
            </p:nvSpPr>
            <p:spPr bwMode="auto">
              <a:xfrm flipH="1">
                <a:off x="4463" y="1781"/>
                <a:ext cx="173" cy="12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5" name="Line 73"/>
              <p:cNvSpPr>
                <a:spLocks noChangeShapeType="1"/>
              </p:cNvSpPr>
              <p:nvPr/>
            </p:nvSpPr>
            <p:spPr bwMode="auto">
              <a:xfrm flipH="1" flipV="1">
                <a:off x="4439" y="1860"/>
                <a:ext cx="24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06" name="Oval 74"/>
              <p:cNvSpPr>
                <a:spLocks noChangeArrowheads="1"/>
              </p:cNvSpPr>
              <p:nvPr/>
            </p:nvSpPr>
            <p:spPr bwMode="auto">
              <a:xfrm>
                <a:off x="5121" y="1643"/>
                <a:ext cx="134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7" name="Oval 75"/>
              <p:cNvSpPr>
                <a:spLocks noChangeArrowheads="1"/>
              </p:cNvSpPr>
              <p:nvPr/>
            </p:nvSpPr>
            <p:spPr bwMode="auto">
              <a:xfrm>
                <a:off x="3646" y="1839"/>
                <a:ext cx="134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8" name="Oval 76"/>
              <p:cNvSpPr>
                <a:spLocks noChangeArrowheads="1"/>
              </p:cNvSpPr>
              <p:nvPr/>
            </p:nvSpPr>
            <p:spPr bwMode="auto">
              <a:xfrm>
                <a:off x="4348" y="1830"/>
                <a:ext cx="126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914" name="Group 82"/>
            <p:cNvGrpSpPr>
              <a:grpSpLocks/>
            </p:cNvGrpSpPr>
            <p:nvPr/>
          </p:nvGrpSpPr>
          <p:grpSpPr bwMode="auto">
            <a:xfrm>
              <a:off x="3232" y="1053"/>
              <a:ext cx="1775" cy="648"/>
              <a:chOff x="3232" y="1053"/>
              <a:chExt cx="1775" cy="648"/>
            </a:xfrm>
          </p:grpSpPr>
          <p:sp>
            <p:nvSpPr>
              <p:cNvPr id="120910" name="Oval 78"/>
              <p:cNvSpPr>
                <a:spLocks noChangeArrowheads="1"/>
              </p:cNvSpPr>
              <p:nvPr/>
            </p:nvSpPr>
            <p:spPr bwMode="auto">
              <a:xfrm>
                <a:off x="3666" y="1053"/>
                <a:ext cx="591" cy="462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1" name="Oval 79"/>
              <p:cNvSpPr>
                <a:spLocks noChangeArrowheads="1"/>
              </p:cNvSpPr>
              <p:nvPr/>
            </p:nvSpPr>
            <p:spPr bwMode="auto">
              <a:xfrm>
                <a:off x="3232" y="1239"/>
                <a:ext cx="591" cy="462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2" name="Oval 80"/>
              <p:cNvSpPr>
                <a:spLocks noChangeArrowheads="1"/>
              </p:cNvSpPr>
              <p:nvPr/>
            </p:nvSpPr>
            <p:spPr bwMode="auto">
              <a:xfrm>
                <a:off x="4100" y="1053"/>
                <a:ext cx="591" cy="462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3" name="Oval 81"/>
              <p:cNvSpPr>
                <a:spLocks noChangeArrowheads="1"/>
              </p:cNvSpPr>
              <p:nvPr/>
            </p:nvSpPr>
            <p:spPr bwMode="auto">
              <a:xfrm>
                <a:off x="4415" y="1221"/>
                <a:ext cx="592" cy="463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0989" name="Group 157"/>
          <p:cNvGrpSpPr>
            <a:grpSpLocks/>
          </p:cNvGrpSpPr>
          <p:nvPr/>
        </p:nvGrpSpPr>
        <p:grpSpPr bwMode="auto">
          <a:xfrm>
            <a:off x="541338" y="1501775"/>
            <a:ext cx="3832225" cy="2271713"/>
            <a:chOff x="341" y="946"/>
            <a:chExt cx="2414" cy="1431"/>
          </a:xfrm>
        </p:grpSpPr>
        <p:sp>
          <p:nvSpPr>
            <p:cNvPr id="120916" name="Oval 84"/>
            <p:cNvSpPr>
              <a:spLocks noChangeArrowheads="1"/>
            </p:cNvSpPr>
            <p:nvPr/>
          </p:nvSpPr>
          <p:spPr bwMode="auto">
            <a:xfrm>
              <a:off x="1923" y="1532"/>
              <a:ext cx="592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17" name="Oval 85"/>
            <p:cNvSpPr>
              <a:spLocks noChangeArrowheads="1"/>
            </p:cNvSpPr>
            <p:nvPr/>
          </p:nvSpPr>
          <p:spPr bwMode="auto">
            <a:xfrm>
              <a:off x="1552" y="1728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18" name="Oval 86"/>
            <p:cNvSpPr>
              <a:spLocks noChangeArrowheads="1"/>
            </p:cNvSpPr>
            <p:nvPr/>
          </p:nvSpPr>
          <p:spPr bwMode="auto">
            <a:xfrm>
              <a:off x="992" y="1737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19" name="Oval 87"/>
            <p:cNvSpPr>
              <a:spLocks noChangeArrowheads="1"/>
            </p:cNvSpPr>
            <p:nvPr/>
          </p:nvSpPr>
          <p:spPr bwMode="auto">
            <a:xfrm>
              <a:off x="597" y="1915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984" name="Group 152"/>
            <p:cNvGrpSpPr>
              <a:grpSpLocks/>
            </p:cNvGrpSpPr>
            <p:nvPr/>
          </p:nvGrpSpPr>
          <p:grpSpPr bwMode="auto">
            <a:xfrm>
              <a:off x="341" y="1208"/>
              <a:ext cx="2414" cy="880"/>
              <a:chOff x="341" y="1208"/>
              <a:chExt cx="2414" cy="880"/>
            </a:xfrm>
          </p:grpSpPr>
          <p:sp>
            <p:nvSpPr>
              <p:cNvPr id="120920" name="Oval 88"/>
              <p:cNvSpPr>
                <a:spLocks noChangeArrowheads="1"/>
              </p:cNvSpPr>
              <p:nvPr/>
            </p:nvSpPr>
            <p:spPr bwMode="auto">
              <a:xfrm>
                <a:off x="1951" y="1208"/>
                <a:ext cx="134" cy="152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21" name="Freeform 89"/>
              <p:cNvSpPr>
                <a:spLocks/>
              </p:cNvSpPr>
              <p:nvPr/>
            </p:nvSpPr>
            <p:spPr bwMode="auto">
              <a:xfrm>
                <a:off x="2041" y="1301"/>
                <a:ext cx="128" cy="1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0"/>
                  </a:cxn>
                  <a:cxn ang="0">
                    <a:pos x="127" y="80"/>
                  </a:cxn>
                  <a:cxn ang="0">
                    <a:pos x="111" y="116"/>
                  </a:cxn>
                  <a:cxn ang="0">
                    <a:pos x="0" y="9"/>
                  </a:cxn>
                </a:cxnLst>
                <a:rect l="0" t="0" r="r" b="b"/>
                <a:pathLst>
                  <a:path w="128" h="117">
                    <a:moveTo>
                      <a:pt x="0" y="9"/>
                    </a:moveTo>
                    <a:lnTo>
                      <a:pt x="0" y="0"/>
                    </a:lnTo>
                    <a:lnTo>
                      <a:pt x="127" y="80"/>
                    </a:lnTo>
                    <a:lnTo>
                      <a:pt x="111" y="116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2" name="Arc 90"/>
              <p:cNvSpPr>
                <a:spLocks/>
              </p:cNvSpPr>
              <p:nvPr/>
            </p:nvSpPr>
            <p:spPr bwMode="auto">
              <a:xfrm>
                <a:off x="2043" y="1293"/>
                <a:ext cx="8" cy="18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18592 w 21600"/>
                  <a:gd name="T1" fmla="*/ 42823 h 42823"/>
                  <a:gd name="T2" fmla="*/ 18921 w 21600"/>
                  <a:gd name="T3" fmla="*/ 0 h 42823"/>
                  <a:gd name="T4" fmla="*/ 21600 w 21600"/>
                  <a:gd name="T5" fmla="*/ 21433 h 42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823" fill="none" extrusionOk="0">
                    <a:moveTo>
                      <a:pt x="18592" y="42822"/>
                    </a:moveTo>
                    <a:cubicBezTo>
                      <a:pt x="7929" y="41323"/>
                      <a:pt x="0" y="32200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42823" stroke="0" extrusionOk="0">
                    <a:moveTo>
                      <a:pt x="18592" y="42822"/>
                    </a:moveTo>
                    <a:cubicBezTo>
                      <a:pt x="7929" y="41323"/>
                      <a:pt x="0" y="32200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3" name="Line 91"/>
              <p:cNvSpPr>
                <a:spLocks noChangeShapeType="1"/>
              </p:cNvSpPr>
              <p:nvPr/>
            </p:nvSpPr>
            <p:spPr bwMode="auto">
              <a:xfrm flipH="1" flipV="1">
                <a:off x="2040" y="1309"/>
                <a:ext cx="111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4" name="Arc 92"/>
              <p:cNvSpPr>
                <a:spLocks/>
              </p:cNvSpPr>
              <p:nvPr/>
            </p:nvSpPr>
            <p:spPr bwMode="auto">
              <a:xfrm>
                <a:off x="2043" y="1293"/>
                <a:ext cx="8" cy="18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18592 w 21600"/>
                  <a:gd name="T1" fmla="*/ 42823 h 42823"/>
                  <a:gd name="T2" fmla="*/ 18921 w 21600"/>
                  <a:gd name="T3" fmla="*/ 0 h 42823"/>
                  <a:gd name="T4" fmla="*/ 21600 w 21600"/>
                  <a:gd name="T5" fmla="*/ 21433 h 42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823" fill="none" extrusionOk="0">
                    <a:moveTo>
                      <a:pt x="18592" y="42822"/>
                    </a:moveTo>
                    <a:cubicBezTo>
                      <a:pt x="7929" y="41323"/>
                      <a:pt x="0" y="32200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42823" stroke="0" extrusionOk="0">
                    <a:moveTo>
                      <a:pt x="18592" y="42822"/>
                    </a:moveTo>
                    <a:cubicBezTo>
                      <a:pt x="7929" y="41323"/>
                      <a:pt x="0" y="32200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5" name="Line 93"/>
              <p:cNvSpPr>
                <a:spLocks noChangeShapeType="1"/>
              </p:cNvSpPr>
              <p:nvPr/>
            </p:nvSpPr>
            <p:spPr bwMode="auto">
              <a:xfrm>
                <a:off x="2041" y="1301"/>
                <a:ext cx="127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6" name="Line 94"/>
              <p:cNvSpPr>
                <a:spLocks noChangeShapeType="1"/>
              </p:cNvSpPr>
              <p:nvPr/>
            </p:nvSpPr>
            <p:spPr bwMode="auto">
              <a:xfrm flipH="1">
                <a:off x="2152" y="1381"/>
                <a:ext cx="16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7" name="Oval 95"/>
              <p:cNvSpPr>
                <a:spLocks noChangeArrowheads="1"/>
              </p:cNvSpPr>
              <p:nvPr/>
            </p:nvSpPr>
            <p:spPr bwMode="auto">
              <a:xfrm>
                <a:off x="1004" y="1439"/>
                <a:ext cx="126" cy="152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28" name="Freeform 96"/>
              <p:cNvSpPr>
                <a:spLocks/>
              </p:cNvSpPr>
              <p:nvPr/>
            </p:nvSpPr>
            <p:spPr bwMode="auto">
              <a:xfrm>
                <a:off x="1087" y="1524"/>
                <a:ext cx="127" cy="116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8" y="0"/>
                  </a:cxn>
                  <a:cxn ang="0">
                    <a:pos x="126" y="88"/>
                  </a:cxn>
                  <a:cxn ang="0">
                    <a:pos x="110" y="115"/>
                  </a:cxn>
                  <a:cxn ang="0">
                    <a:pos x="0" y="9"/>
                  </a:cxn>
                </a:cxnLst>
                <a:rect l="0" t="0" r="r" b="b"/>
                <a:pathLst>
                  <a:path w="127" h="116">
                    <a:moveTo>
                      <a:pt x="0" y="9"/>
                    </a:moveTo>
                    <a:lnTo>
                      <a:pt x="8" y="0"/>
                    </a:lnTo>
                    <a:lnTo>
                      <a:pt x="126" y="88"/>
                    </a:lnTo>
                    <a:lnTo>
                      <a:pt x="110" y="115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29" name="Arc 97"/>
              <p:cNvSpPr>
                <a:spLocks/>
              </p:cNvSpPr>
              <p:nvPr/>
            </p:nvSpPr>
            <p:spPr bwMode="auto">
              <a:xfrm>
                <a:off x="1090" y="1527"/>
                <a:ext cx="7" cy="8"/>
              </a:xfrm>
              <a:custGeom>
                <a:avLst/>
                <a:gdLst>
                  <a:gd name="G0" fmla="+- 20955 0 0"/>
                  <a:gd name="G1" fmla="+- 21383 0 0"/>
                  <a:gd name="G2" fmla="+- 21600 0 0"/>
                  <a:gd name="T0" fmla="*/ 0 w 20955"/>
                  <a:gd name="T1" fmla="*/ 16144 h 21383"/>
                  <a:gd name="T2" fmla="*/ 17900 w 20955"/>
                  <a:gd name="T3" fmla="*/ 0 h 21383"/>
                  <a:gd name="T4" fmla="*/ 20955 w 20955"/>
                  <a:gd name="T5" fmla="*/ 21383 h 21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955" h="21383" fill="none" extrusionOk="0">
                    <a:moveTo>
                      <a:pt x="-1" y="16143"/>
                    </a:moveTo>
                    <a:cubicBezTo>
                      <a:pt x="2130" y="7624"/>
                      <a:pt x="9206" y="1242"/>
                      <a:pt x="17900" y="0"/>
                    </a:cubicBezTo>
                  </a:path>
                  <a:path w="20955" h="21383" stroke="0" extrusionOk="0">
                    <a:moveTo>
                      <a:pt x="-1" y="16143"/>
                    </a:moveTo>
                    <a:cubicBezTo>
                      <a:pt x="2130" y="7624"/>
                      <a:pt x="9206" y="1242"/>
                      <a:pt x="17900" y="0"/>
                    </a:cubicBezTo>
                    <a:lnTo>
                      <a:pt x="20955" y="2138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0" name="Line 98"/>
              <p:cNvSpPr>
                <a:spLocks noChangeShapeType="1"/>
              </p:cNvSpPr>
              <p:nvPr/>
            </p:nvSpPr>
            <p:spPr bwMode="auto">
              <a:xfrm flipH="1" flipV="1">
                <a:off x="1087" y="1531"/>
                <a:ext cx="110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1" name="Arc 99"/>
              <p:cNvSpPr>
                <a:spLocks/>
              </p:cNvSpPr>
              <p:nvPr/>
            </p:nvSpPr>
            <p:spPr bwMode="auto">
              <a:xfrm>
                <a:off x="1090" y="1527"/>
                <a:ext cx="7" cy="8"/>
              </a:xfrm>
              <a:custGeom>
                <a:avLst/>
                <a:gdLst>
                  <a:gd name="G0" fmla="+- 20955 0 0"/>
                  <a:gd name="G1" fmla="+- 21383 0 0"/>
                  <a:gd name="G2" fmla="+- 21600 0 0"/>
                  <a:gd name="T0" fmla="*/ 0 w 20955"/>
                  <a:gd name="T1" fmla="*/ 16144 h 21383"/>
                  <a:gd name="T2" fmla="*/ 17900 w 20955"/>
                  <a:gd name="T3" fmla="*/ 0 h 21383"/>
                  <a:gd name="T4" fmla="*/ 20955 w 20955"/>
                  <a:gd name="T5" fmla="*/ 21383 h 21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955" h="21383" fill="none" extrusionOk="0">
                    <a:moveTo>
                      <a:pt x="-1" y="16143"/>
                    </a:moveTo>
                    <a:cubicBezTo>
                      <a:pt x="2130" y="7624"/>
                      <a:pt x="9206" y="1242"/>
                      <a:pt x="17900" y="0"/>
                    </a:cubicBezTo>
                  </a:path>
                  <a:path w="20955" h="21383" stroke="0" extrusionOk="0">
                    <a:moveTo>
                      <a:pt x="-1" y="16143"/>
                    </a:moveTo>
                    <a:cubicBezTo>
                      <a:pt x="2130" y="7624"/>
                      <a:pt x="9206" y="1242"/>
                      <a:pt x="17900" y="0"/>
                    </a:cubicBezTo>
                    <a:lnTo>
                      <a:pt x="20955" y="2138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2" name="Line 100"/>
              <p:cNvSpPr>
                <a:spLocks noChangeShapeType="1"/>
              </p:cNvSpPr>
              <p:nvPr/>
            </p:nvSpPr>
            <p:spPr bwMode="auto">
              <a:xfrm>
                <a:off x="1095" y="1524"/>
                <a:ext cx="118" cy="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3" name="Line 101"/>
              <p:cNvSpPr>
                <a:spLocks noChangeShapeType="1"/>
              </p:cNvSpPr>
              <p:nvPr/>
            </p:nvSpPr>
            <p:spPr bwMode="auto">
              <a:xfrm flipH="1">
                <a:off x="1197" y="1612"/>
                <a:ext cx="16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4" name="Oval 102"/>
              <p:cNvSpPr>
                <a:spLocks noChangeArrowheads="1"/>
              </p:cNvSpPr>
              <p:nvPr/>
            </p:nvSpPr>
            <p:spPr bwMode="auto">
              <a:xfrm>
                <a:off x="2093" y="1314"/>
                <a:ext cx="228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5" name="Freeform 103"/>
              <p:cNvSpPr>
                <a:spLocks/>
              </p:cNvSpPr>
              <p:nvPr/>
            </p:nvSpPr>
            <p:spPr bwMode="auto">
              <a:xfrm>
                <a:off x="2325" y="1417"/>
                <a:ext cx="301" cy="36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0" y="9"/>
                  </a:cxn>
                  <a:cxn ang="0">
                    <a:pos x="300" y="0"/>
                  </a:cxn>
                  <a:cxn ang="0">
                    <a:pos x="300" y="26"/>
                  </a:cxn>
                  <a:cxn ang="0">
                    <a:pos x="0" y="35"/>
                  </a:cxn>
                </a:cxnLst>
                <a:rect l="0" t="0" r="r" b="b"/>
                <a:pathLst>
                  <a:path w="301" h="36">
                    <a:moveTo>
                      <a:pt x="0" y="35"/>
                    </a:moveTo>
                    <a:lnTo>
                      <a:pt x="0" y="9"/>
                    </a:lnTo>
                    <a:lnTo>
                      <a:pt x="300" y="0"/>
                    </a:lnTo>
                    <a:lnTo>
                      <a:pt x="300" y="26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6" name="Arc 104"/>
              <p:cNvSpPr>
                <a:spLocks/>
              </p:cNvSpPr>
              <p:nvPr/>
            </p:nvSpPr>
            <p:spPr bwMode="auto">
              <a:xfrm>
                <a:off x="2320" y="1427"/>
                <a:ext cx="32" cy="23"/>
              </a:xfrm>
              <a:custGeom>
                <a:avLst/>
                <a:gdLst>
                  <a:gd name="G0" fmla="+- 21600 0 0"/>
                  <a:gd name="G1" fmla="+- 5542 0 0"/>
                  <a:gd name="G2" fmla="+- 21600 0 0"/>
                  <a:gd name="T0" fmla="*/ 1839 w 21600"/>
                  <a:gd name="T1" fmla="*/ 14264 h 14264"/>
                  <a:gd name="T2" fmla="*/ 723 w 21600"/>
                  <a:gd name="T3" fmla="*/ 0 h 14264"/>
                  <a:gd name="T4" fmla="*/ 21600 w 21600"/>
                  <a:gd name="T5" fmla="*/ 5542 h 14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4264" fill="none" extrusionOk="0">
                    <a:moveTo>
                      <a:pt x="1839" y="14263"/>
                    </a:moveTo>
                    <a:cubicBezTo>
                      <a:pt x="626" y="11516"/>
                      <a:pt x="0" y="8545"/>
                      <a:pt x="0" y="5542"/>
                    </a:cubicBezTo>
                    <a:cubicBezTo>
                      <a:pt x="-1" y="3671"/>
                      <a:pt x="243" y="1808"/>
                      <a:pt x="723" y="0"/>
                    </a:cubicBezTo>
                  </a:path>
                  <a:path w="21600" h="14264" stroke="0" extrusionOk="0">
                    <a:moveTo>
                      <a:pt x="1839" y="14263"/>
                    </a:moveTo>
                    <a:cubicBezTo>
                      <a:pt x="626" y="11516"/>
                      <a:pt x="0" y="8545"/>
                      <a:pt x="0" y="5542"/>
                    </a:cubicBezTo>
                    <a:cubicBezTo>
                      <a:pt x="-1" y="3671"/>
                      <a:pt x="243" y="1808"/>
                      <a:pt x="723" y="0"/>
                    </a:cubicBezTo>
                    <a:lnTo>
                      <a:pt x="21600" y="5542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7" name="Line 105"/>
              <p:cNvSpPr>
                <a:spLocks noChangeShapeType="1"/>
              </p:cNvSpPr>
              <p:nvPr/>
            </p:nvSpPr>
            <p:spPr bwMode="auto">
              <a:xfrm flipH="1">
                <a:off x="2325" y="1444"/>
                <a:ext cx="300" cy="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8" name="Arc 106"/>
              <p:cNvSpPr>
                <a:spLocks/>
              </p:cNvSpPr>
              <p:nvPr/>
            </p:nvSpPr>
            <p:spPr bwMode="auto">
              <a:xfrm>
                <a:off x="2320" y="1427"/>
                <a:ext cx="32" cy="23"/>
              </a:xfrm>
              <a:custGeom>
                <a:avLst/>
                <a:gdLst>
                  <a:gd name="G0" fmla="+- 21600 0 0"/>
                  <a:gd name="G1" fmla="+- 5542 0 0"/>
                  <a:gd name="G2" fmla="+- 21600 0 0"/>
                  <a:gd name="T0" fmla="*/ 1839 w 21600"/>
                  <a:gd name="T1" fmla="*/ 14264 h 14264"/>
                  <a:gd name="T2" fmla="*/ 723 w 21600"/>
                  <a:gd name="T3" fmla="*/ 0 h 14264"/>
                  <a:gd name="T4" fmla="*/ 21600 w 21600"/>
                  <a:gd name="T5" fmla="*/ 5542 h 14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4264" fill="none" extrusionOk="0">
                    <a:moveTo>
                      <a:pt x="1839" y="14263"/>
                    </a:moveTo>
                    <a:cubicBezTo>
                      <a:pt x="626" y="11516"/>
                      <a:pt x="0" y="8545"/>
                      <a:pt x="0" y="5542"/>
                    </a:cubicBezTo>
                    <a:cubicBezTo>
                      <a:pt x="-1" y="3671"/>
                      <a:pt x="243" y="1808"/>
                      <a:pt x="723" y="0"/>
                    </a:cubicBezTo>
                  </a:path>
                  <a:path w="21600" h="14264" stroke="0" extrusionOk="0">
                    <a:moveTo>
                      <a:pt x="1839" y="14263"/>
                    </a:moveTo>
                    <a:cubicBezTo>
                      <a:pt x="626" y="11516"/>
                      <a:pt x="0" y="8545"/>
                      <a:pt x="0" y="5542"/>
                    </a:cubicBezTo>
                    <a:cubicBezTo>
                      <a:pt x="-1" y="3671"/>
                      <a:pt x="243" y="1808"/>
                      <a:pt x="723" y="0"/>
                    </a:cubicBezTo>
                    <a:lnTo>
                      <a:pt x="21600" y="5542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39" name="Line 107"/>
              <p:cNvSpPr>
                <a:spLocks noChangeShapeType="1"/>
              </p:cNvSpPr>
              <p:nvPr/>
            </p:nvSpPr>
            <p:spPr bwMode="auto">
              <a:xfrm flipV="1">
                <a:off x="2325" y="1416"/>
                <a:ext cx="300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0" name="Line 108"/>
              <p:cNvSpPr>
                <a:spLocks noChangeShapeType="1"/>
              </p:cNvSpPr>
              <p:nvPr/>
            </p:nvSpPr>
            <p:spPr bwMode="auto">
              <a:xfrm>
                <a:off x="2625" y="1417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1" name="Freeform 109"/>
              <p:cNvSpPr>
                <a:spLocks/>
              </p:cNvSpPr>
              <p:nvPr/>
            </p:nvSpPr>
            <p:spPr bwMode="auto">
              <a:xfrm>
                <a:off x="1915" y="1479"/>
                <a:ext cx="214" cy="143"/>
              </a:xfrm>
              <a:custGeom>
                <a:avLst/>
                <a:gdLst/>
                <a:ahLst/>
                <a:cxnLst>
                  <a:cxn ang="0">
                    <a:pos x="213" y="0"/>
                  </a:cxn>
                  <a:cxn ang="0">
                    <a:pos x="213" y="9"/>
                  </a:cxn>
                  <a:cxn ang="0">
                    <a:pos x="8" y="142"/>
                  </a:cxn>
                  <a:cxn ang="0">
                    <a:pos x="0" y="107"/>
                  </a:cxn>
                  <a:cxn ang="0">
                    <a:pos x="213" y="0"/>
                  </a:cxn>
                </a:cxnLst>
                <a:rect l="0" t="0" r="r" b="b"/>
                <a:pathLst>
                  <a:path w="214" h="143">
                    <a:moveTo>
                      <a:pt x="213" y="0"/>
                    </a:moveTo>
                    <a:lnTo>
                      <a:pt x="213" y="9"/>
                    </a:lnTo>
                    <a:lnTo>
                      <a:pt x="8" y="142"/>
                    </a:lnTo>
                    <a:lnTo>
                      <a:pt x="0" y="107"/>
                    </a:lnTo>
                    <a:lnTo>
                      <a:pt x="213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2" name="Arc 110"/>
              <p:cNvSpPr>
                <a:spLocks/>
              </p:cNvSpPr>
              <p:nvPr/>
            </p:nvSpPr>
            <p:spPr bwMode="auto">
              <a:xfrm>
                <a:off x="2136" y="1481"/>
                <a:ext cx="8" cy="1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200"/>
                  <a:gd name="T2" fmla="*/ 0 w 21600"/>
                  <a:gd name="T3" fmla="*/ 43200 h 43200"/>
                  <a:gd name="T4" fmla="*/ 0 w 216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2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9"/>
                      <a:pt x="11929" y="43199"/>
                      <a:pt x="0" y="43200"/>
                    </a:cubicBezTo>
                  </a:path>
                  <a:path w="21600" h="432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9"/>
                      <a:pt x="11929" y="43199"/>
                      <a:pt x="0" y="432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3" name="Line 111"/>
              <p:cNvSpPr>
                <a:spLocks noChangeShapeType="1"/>
              </p:cNvSpPr>
              <p:nvPr/>
            </p:nvSpPr>
            <p:spPr bwMode="auto">
              <a:xfrm flipV="1">
                <a:off x="1914" y="1478"/>
                <a:ext cx="213" cy="10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4" name="Arc 112"/>
              <p:cNvSpPr>
                <a:spLocks/>
              </p:cNvSpPr>
              <p:nvPr/>
            </p:nvSpPr>
            <p:spPr bwMode="auto">
              <a:xfrm>
                <a:off x="2136" y="1481"/>
                <a:ext cx="8" cy="1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43200"/>
                  <a:gd name="T2" fmla="*/ 0 w 21600"/>
                  <a:gd name="T3" fmla="*/ 43200 h 43200"/>
                  <a:gd name="T4" fmla="*/ 0 w 216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32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9"/>
                      <a:pt x="11929" y="43199"/>
                      <a:pt x="0" y="43200"/>
                    </a:cubicBezTo>
                  </a:path>
                  <a:path w="21600" h="432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529"/>
                      <a:pt x="11929" y="43199"/>
                      <a:pt x="0" y="432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5" name="Line 113"/>
              <p:cNvSpPr>
                <a:spLocks noChangeShapeType="1"/>
              </p:cNvSpPr>
              <p:nvPr/>
            </p:nvSpPr>
            <p:spPr bwMode="auto">
              <a:xfrm flipH="1">
                <a:off x="1923" y="1488"/>
                <a:ext cx="205" cy="13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6" name="Line 114"/>
              <p:cNvSpPr>
                <a:spLocks noChangeShapeType="1"/>
              </p:cNvSpPr>
              <p:nvPr/>
            </p:nvSpPr>
            <p:spPr bwMode="auto">
              <a:xfrm flipH="1" flipV="1">
                <a:off x="1915" y="1585"/>
                <a:ext cx="8" cy="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7" name="Oval 115"/>
              <p:cNvSpPr>
                <a:spLocks noChangeArrowheads="1"/>
              </p:cNvSpPr>
              <p:nvPr/>
            </p:nvSpPr>
            <p:spPr bwMode="auto">
              <a:xfrm>
                <a:off x="2629" y="1359"/>
                <a:ext cx="126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48" name="Oval 116"/>
              <p:cNvSpPr>
                <a:spLocks noChangeArrowheads="1"/>
              </p:cNvSpPr>
              <p:nvPr/>
            </p:nvSpPr>
            <p:spPr bwMode="auto">
              <a:xfrm>
                <a:off x="1138" y="1536"/>
                <a:ext cx="229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49" name="Freeform 117"/>
              <p:cNvSpPr>
                <a:spLocks/>
              </p:cNvSpPr>
              <p:nvPr/>
            </p:nvSpPr>
            <p:spPr bwMode="auto">
              <a:xfrm>
                <a:off x="1371" y="1639"/>
                <a:ext cx="356" cy="37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9"/>
                  </a:cxn>
                  <a:cxn ang="0">
                    <a:pos x="355" y="0"/>
                  </a:cxn>
                  <a:cxn ang="0">
                    <a:pos x="355" y="27"/>
                  </a:cxn>
                  <a:cxn ang="0">
                    <a:pos x="0" y="36"/>
                  </a:cxn>
                </a:cxnLst>
                <a:rect l="0" t="0" r="r" b="b"/>
                <a:pathLst>
                  <a:path w="356" h="37">
                    <a:moveTo>
                      <a:pt x="0" y="36"/>
                    </a:moveTo>
                    <a:lnTo>
                      <a:pt x="0" y="9"/>
                    </a:lnTo>
                    <a:lnTo>
                      <a:pt x="355" y="0"/>
                    </a:lnTo>
                    <a:lnTo>
                      <a:pt x="355" y="27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0" name="Arc 118"/>
              <p:cNvSpPr>
                <a:spLocks/>
              </p:cNvSpPr>
              <p:nvPr/>
            </p:nvSpPr>
            <p:spPr bwMode="auto">
              <a:xfrm>
                <a:off x="1373" y="1651"/>
                <a:ext cx="40" cy="20"/>
              </a:xfrm>
              <a:custGeom>
                <a:avLst/>
                <a:gdLst>
                  <a:gd name="G0" fmla="+- 21600 0 0"/>
                  <a:gd name="G1" fmla="+- 3907 0 0"/>
                  <a:gd name="G2" fmla="+- 21600 0 0"/>
                  <a:gd name="T0" fmla="*/ 816 w 21600"/>
                  <a:gd name="T1" fmla="*/ 9788 h 9788"/>
                  <a:gd name="T2" fmla="*/ 356 w 21600"/>
                  <a:gd name="T3" fmla="*/ 0 h 9788"/>
                  <a:gd name="T4" fmla="*/ 21600 w 21600"/>
                  <a:gd name="T5" fmla="*/ 3907 h 9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9788" fill="none" extrusionOk="0">
                    <a:moveTo>
                      <a:pt x="816" y="9787"/>
                    </a:moveTo>
                    <a:cubicBezTo>
                      <a:pt x="274" y="7874"/>
                      <a:pt x="0" y="5895"/>
                      <a:pt x="0" y="3907"/>
                    </a:cubicBezTo>
                    <a:cubicBezTo>
                      <a:pt x="-1" y="2596"/>
                      <a:pt x="119" y="1288"/>
                      <a:pt x="356" y="0"/>
                    </a:cubicBezTo>
                  </a:path>
                  <a:path w="21600" h="9788" stroke="0" extrusionOk="0">
                    <a:moveTo>
                      <a:pt x="816" y="9787"/>
                    </a:moveTo>
                    <a:cubicBezTo>
                      <a:pt x="274" y="7874"/>
                      <a:pt x="0" y="5895"/>
                      <a:pt x="0" y="3907"/>
                    </a:cubicBezTo>
                    <a:cubicBezTo>
                      <a:pt x="-1" y="2596"/>
                      <a:pt x="119" y="1288"/>
                      <a:pt x="356" y="0"/>
                    </a:cubicBezTo>
                    <a:lnTo>
                      <a:pt x="21600" y="3907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1" name="Line 119"/>
              <p:cNvSpPr>
                <a:spLocks noChangeShapeType="1"/>
              </p:cNvSpPr>
              <p:nvPr/>
            </p:nvSpPr>
            <p:spPr bwMode="auto">
              <a:xfrm flipH="1">
                <a:off x="1371" y="1666"/>
                <a:ext cx="355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2" name="Arc 120"/>
              <p:cNvSpPr>
                <a:spLocks/>
              </p:cNvSpPr>
              <p:nvPr/>
            </p:nvSpPr>
            <p:spPr bwMode="auto">
              <a:xfrm>
                <a:off x="1373" y="1651"/>
                <a:ext cx="40" cy="20"/>
              </a:xfrm>
              <a:custGeom>
                <a:avLst/>
                <a:gdLst>
                  <a:gd name="G0" fmla="+- 21600 0 0"/>
                  <a:gd name="G1" fmla="+- 3907 0 0"/>
                  <a:gd name="G2" fmla="+- 21600 0 0"/>
                  <a:gd name="T0" fmla="*/ 816 w 21600"/>
                  <a:gd name="T1" fmla="*/ 9788 h 9788"/>
                  <a:gd name="T2" fmla="*/ 356 w 21600"/>
                  <a:gd name="T3" fmla="*/ 0 h 9788"/>
                  <a:gd name="T4" fmla="*/ 21600 w 21600"/>
                  <a:gd name="T5" fmla="*/ 3907 h 9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9788" fill="none" extrusionOk="0">
                    <a:moveTo>
                      <a:pt x="816" y="9787"/>
                    </a:moveTo>
                    <a:cubicBezTo>
                      <a:pt x="274" y="7874"/>
                      <a:pt x="0" y="5895"/>
                      <a:pt x="0" y="3907"/>
                    </a:cubicBezTo>
                    <a:cubicBezTo>
                      <a:pt x="-1" y="2596"/>
                      <a:pt x="119" y="1288"/>
                      <a:pt x="356" y="0"/>
                    </a:cubicBezTo>
                  </a:path>
                  <a:path w="21600" h="9788" stroke="0" extrusionOk="0">
                    <a:moveTo>
                      <a:pt x="816" y="9787"/>
                    </a:moveTo>
                    <a:cubicBezTo>
                      <a:pt x="274" y="7874"/>
                      <a:pt x="0" y="5895"/>
                      <a:pt x="0" y="3907"/>
                    </a:cubicBezTo>
                    <a:cubicBezTo>
                      <a:pt x="-1" y="2596"/>
                      <a:pt x="119" y="1288"/>
                      <a:pt x="356" y="0"/>
                    </a:cubicBezTo>
                    <a:lnTo>
                      <a:pt x="21600" y="3907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3" name="Line 121"/>
              <p:cNvSpPr>
                <a:spLocks noChangeShapeType="1"/>
              </p:cNvSpPr>
              <p:nvPr/>
            </p:nvSpPr>
            <p:spPr bwMode="auto">
              <a:xfrm flipV="1">
                <a:off x="1370" y="1638"/>
                <a:ext cx="355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4" name="Line 122"/>
              <p:cNvSpPr>
                <a:spLocks noChangeShapeType="1"/>
              </p:cNvSpPr>
              <p:nvPr/>
            </p:nvSpPr>
            <p:spPr bwMode="auto">
              <a:xfrm>
                <a:off x="1726" y="1639"/>
                <a:ext cx="0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5" name="Freeform 123"/>
              <p:cNvSpPr>
                <a:spLocks/>
              </p:cNvSpPr>
              <p:nvPr/>
            </p:nvSpPr>
            <p:spPr bwMode="auto">
              <a:xfrm>
                <a:off x="960" y="1701"/>
                <a:ext cx="222" cy="144"/>
              </a:xfrm>
              <a:custGeom>
                <a:avLst/>
                <a:gdLst/>
                <a:ahLst/>
                <a:cxnLst>
                  <a:cxn ang="0">
                    <a:pos x="221" y="0"/>
                  </a:cxn>
                  <a:cxn ang="0">
                    <a:pos x="221" y="9"/>
                  </a:cxn>
                  <a:cxn ang="0">
                    <a:pos x="8" y="143"/>
                  </a:cxn>
                  <a:cxn ang="0">
                    <a:pos x="0" y="116"/>
                  </a:cxn>
                  <a:cxn ang="0">
                    <a:pos x="221" y="0"/>
                  </a:cxn>
                </a:cxnLst>
                <a:rect l="0" t="0" r="r" b="b"/>
                <a:pathLst>
                  <a:path w="222" h="144">
                    <a:moveTo>
                      <a:pt x="221" y="0"/>
                    </a:moveTo>
                    <a:lnTo>
                      <a:pt x="221" y="9"/>
                    </a:lnTo>
                    <a:lnTo>
                      <a:pt x="8" y="143"/>
                    </a:lnTo>
                    <a:lnTo>
                      <a:pt x="0" y="116"/>
                    </a:lnTo>
                    <a:lnTo>
                      <a:pt x="221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6" name="Arc 124"/>
              <p:cNvSpPr>
                <a:spLocks/>
              </p:cNvSpPr>
              <p:nvPr/>
            </p:nvSpPr>
            <p:spPr bwMode="auto">
              <a:xfrm>
                <a:off x="1181" y="1701"/>
                <a:ext cx="8" cy="1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6953"/>
                  <a:gd name="T2" fmla="*/ 15193 w 21600"/>
                  <a:gd name="T3" fmla="*/ 36953 h 36953"/>
                  <a:gd name="T4" fmla="*/ 0 w 21600"/>
                  <a:gd name="T5" fmla="*/ 21600 h 36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6953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367"/>
                      <a:pt x="19293" y="32896"/>
                      <a:pt x="15193" y="36953"/>
                    </a:cubicBezTo>
                  </a:path>
                  <a:path w="21600" h="36953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367"/>
                      <a:pt x="19293" y="32896"/>
                      <a:pt x="15193" y="3695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7" name="Line 125"/>
              <p:cNvSpPr>
                <a:spLocks noChangeShapeType="1"/>
              </p:cNvSpPr>
              <p:nvPr/>
            </p:nvSpPr>
            <p:spPr bwMode="auto">
              <a:xfrm flipV="1">
                <a:off x="959" y="1701"/>
                <a:ext cx="221" cy="1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8" name="Arc 126"/>
              <p:cNvSpPr>
                <a:spLocks/>
              </p:cNvSpPr>
              <p:nvPr/>
            </p:nvSpPr>
            <p:spPr bwMode="auto">
              <a:xfrm>
                <a:off x="1181" y="1701"/>
                <a:ext cx="8" cy="1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36953"/>
                  <a:gd name="T2" fmla="*/ 15193 w 21600"/>
                  <a:gd name="T3" fmla="*/ 36953 h 36953"/>
                  <a:gd name="T4" fmla="*/ 0 w 21600"/>
                  <a:gd name="T5" fmla="*/ 21600 h 36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6953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367"/>
                      <a:pt x="19293" y="32896"/>
                      <a:pt x="15193" y="36953"/>
                    </a:cubicBezTo>
                  </a:path>
                  <a:path w="21600" h="36953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7367"/>
                      <a:pt x="19293" y="32896"/>
                      <a:pt x="15193" y="3695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9" name="Line 127"/>
              <p:cNvSpPr>
                <a:spLocks noChangeShapeType="1"/>
              </p:cNvSpPr>
              <p:nvPr/>
            </p:nvSpPr>
            <p:spPr bwMode="auto">
              <a:xfrm flipH="1">
                <a:off x="968" y="1710"/>
                <a:ext cx="213" cy="13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0" name="Line 128"/>
              <p:cNvSpPr>
                <a:spLocks noChangeShapeType="1"/>
              </p:cNvSpPr>
              <p:nvPr/>
            </p:nvSpPr>
            <p:spPr bwMode="auto">
              <a:xfrm flipH="1" flipV="1">
                <a:off x="960" y="1816"/>
                <a:ext cx="8" cy="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1" name="Oval 129"/>
              <p:cNvSpPr>
                <a:spLocks noChangeArrowheads="1"/>
              </p:cNvSpPr>
              <p:nvPr/>
            </p:nvSpPr>
            <p:spPr bwMode="auto">
              <a:xfrm>
                <a:off x="1730" y="1519"/>
                <a:ext cx="228" cy="258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62" name="Freeform 130"/>
              <p:cNvSpPr>
                <a:spLocks/>
              </p:cNvSpPr>
              <p:nvPr/>
            </p:nvSpPr>
            <p:spPr bwMode="auto">
              <a:xfrm>
                <a:off x="1884" y="1684"/>
                <a:ext cx="135" cy="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0"/>
                  </a:cxn>
                  <a:cxn ang="0">
                    <a:pos x="134" y="71"/>
                  </a:cxn>
                  <a:cxn ang="0">
                    <a:pos x="110" y="106"/>
                  </a:cxn>
                  <a:cxn ang="0">
                    <a:pos x="0" y="0"/>
                  </a:cxn>
                </a:cxnLst>
                <a:rect l="0" t="0" r="r" b="b"/>
                <a:pathLst>
                  <a:path w="135" h="107">
                    <a:moveTo>
                      <a:pt x="0" y="0"/>
                    </a:moveTo>
                    <a:lnTo>
                      <a:pt x="8" y="0"/>
                    </a:lnTo>
                    <a:lnTo>
                      <a:pt x="134" y="71"/>
                    </a:lnTo>
                    <a:lnTo>
                      <a:pt x="110" y="10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3" name="Arc 131"/>
              <p:cNvSpPr>
                <a:spLocks/>
              </p:cNvSpPr>
              <p:nvPr/>
            </p:nvSpPr>
            <p:spPr bwMode="auto">
              <a:xfrm>
                <a:off x="1889" y="1687"/>
                <a:ext cx="5" cy="8"/>
              </a:xfrm>
              <a:custGeom>
                <a:avLst/>
                <a:gdLst>
                  <a:gd name="G0" fmla="+- 14897 0 0"/>
                  <a:gd name="G1" fmla="+- 21383 0 0"/>
                  <a:gd name="G2" fmla="+- 21600 0 0"/>
                  <a:gd name="T0" fmla="*/ 0 w 14897"/>
                  <a:gd name="T1" fmla="*/ 5742 h 21383"/>
                  <a:gd name="T2" fmla="*/ 11842 w 14897"/>
                  <a:gd name="T3" fmla="*/ 0 h 21383"/>
                  <a:gd name="T4" fmla="*/ 14897 w 14897"/>
                  <a:gd name="T5" fmla="*/ 21383 h 21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897" h="21383" fill="none" extrusionOk="0">
                    <a:moveTo>
                      <a:pt x="0" y="5742"/>
                    </a:moveTo>
                    <a:cubicBezTo>
                      <a:pt x="3253" y="2642"/>
                      <a:pt x="7393" y="635"/>
                      <a:pt x="11842" y="0"/>
                    </a:cubicBezTo>
                  </a:path>
                  <a:path w="14897" h="21383" stroke="0" extrusionOk="0">
                    <a:moveTo>
                      <a:pt x="0" y="5742"/>
                    </a:moveTo>
                    <a:cubicBezTo>
                      <a:pt x="3253" y="2642"/>
                      <a:pt x="7393" y="635"/>
                      <a:pt x="11842" y="0"/>
                    </a:cubicBezTo>
                    <a:lnTo>
                      <a:pt x="14897" y="2138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4" name="Line 132"/>
              <p:cNvSpPr>
                <a:spLocks noChangeShapeType="1"/>
              </p:cNvSpPr>
              <p:nvPr/>
            </p:nvSpPr>
            <p:spPr bwMode="auto">
              <a:xfrm flipH="1" flipV="1">
                <a:off x="1884" y="1684"/>
                <a:ext cx="11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5" name="Arc 133"/>
              <p:cNvSpPr>
                <a:spLocks/>
              </p:cNvSpPr>
              <p:nvPr/>
            </p:nvSpPr>
            <p:spPr bwMode="auto">
              <a:xfrm>
                <a:off x="1889" y="1687"/>
                <a:ext cx="5" cy="8"/>
              </a:xfrm>
              <a:custGeom>
                <a:avLst/>
                <a:gdLst>
                  <a:gd name="G0" fmla="+- 14897 0 0"/>
                  <a:gd name="G1" fmla="+- 21383 0 0"/>
                  <a:gd name="G2" fmla="+- 21600 0 0"/>
                  <a:gd name="T0" fmla="*/ 0 w 14897"/>
                  <a:gd name="T1" fmla="*/ 5742 h 21383"/>
                  <a:gd name="T2" fmla="*/ 11842 w 14897"/>
                  <a:gd name="T3" fmla="*/ 0 h 21383"/>
                  <a:gd name="T4" fmla="*/ 14897 w 14897"/>
                  <a:gd name="T5" fmla="*/ 21383 h 21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897" h="21383" fill="none" extrusionOk="0">
                    <a:moveTo>
                      <a:pt x="0" y="5742"/>
                    </a:moveTo>
                    <a:cubicBezTo>
                      <a:pt x="3253" y="2642"/>
                      <a:pt x="7393" y="635"/>
                      <a:pt x="11842" y="0"/>
                    </a:cubicBezTo>
                  </a:path>
                  <a:path w="14897" h="21383" stroke="0" extrusionOk="0">
                    <a:moveTo>
                      <a:pt x="0" y="5742"/>
                    </a:moveTo>
                    <a:cubicBezTo>
                      <a:pt x="3253" y="2642"/>
                      <a:pt x="7393" y="635"/>
                      <a:pt x="11842" y="0"/>
                    </a:cubicBezTo>
                    <a:lnTo>
                      <a:pt x="14897" y="2138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6" name="Line 134"/>
              <p:cNvSpPr>
                <a:spLocks noChangeShapeType="1"/>
              </p:cNvSpPr>
              <p:nvPr/>
            </p:nvSpPr>
            <p:spPr bwMode="auto">
              <a:xfrm>
                <a:off x="1891" y="1684"/>
                <a:ext cx="127" cy="7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7" name="Line 135"/>
              <p:cNvSpPr>
                <a:spLocks noChangeShapeType="1"/>
              </p:cNvSpPr>
              <p:nvPr/>
            </p:nvSpPr>
            <p:spPr bwMode="auto">
              <a:xfrm flipH="1">
                <a:off x="1994" y="1755"/>
                <a:ext cx="24" cy="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68" name="Oval 136"/>
              <p:cNvSpPr>
                <a:spLocks noChangeArrowheads="1"/>
              </p:cNvSpPr>
              <p:nvPr/>
            </p:nvSpPr>
            <p:spPr bwMode="auto">
              <a:xfrm>
                <a:off x="341" y="1812"/>
                <a:ext cx="134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69" name="Freeform 137"/>
              <p:cNvSpPr>
                <a:spLocks/>
              </p:cNvSpPr>
              <p:nvPr/>
            </p:nvSpPr>
            <p:spPr bwMode="auto">
              <a:xfrm>
                <a:off x="471" y="1852"/>
                <a:ext cx="309" cy="46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0" y="18"/>
                  </a:cxn>
                  <a:cxn ang="0">
                    <a:pos x="300" y="0"/>
                  </a:cxn>
                  <a:cxn ang="0">
                    <a:pos x="308" y="36"/>
                  </a:cxn>
                  <a:cxn ang="0">
                    <a:pos x="0" y="45"/>
                  </a:cxn>
                </a:cxnLst>
                <a:rect l="0" t="0" r="r" b="b"/>
                <a:pathLst>
                  <a:path w="309" h="46">
                    <a:moveTo>
                      <a:pt x="0" y="45"/>
                    </a:moveTo>
                    <a:lnTo>
                      <a:pt x="0" y="18"/>
                    </a:lnTo>
                    <a:lnTo>
                      <a:pt x="300" y="0"/>
                    </a:lnTo>
                    <a:lnTo>
                      <a:pt x="308" y="36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0" name="Arc 138"/>
              <p:cNvSpPr>
                <a:spLocks/>
              </p:cNvSpPr>
              <p:nvPr/>
            </p:nvSpPr>
            <p:spPr bwMode="auto">
              <a:xfrm>
                <a:off x="473" y="1869"/>
                <a:ext cx="44" cy="29"/>
              </a:xfrm>
              <a:custGeom>
                <a:avLst/>
                <a:gdLst>
                  <a:gd name="G0" fmla="+- 21600 0 0"/>
                  <a:gd name="G1" fmla="+- 6991 0 0"/>
                  <a:gd name="G2" fmla="+- 21600 0 0"/>
                  <a:gd name="T0" fmla="*/ 754 w 21600"/>
                  <a:gd name="T1" fmla="*/ 12650 h 12650"/>
                  <a:gd name="T2" fmla="*/ 1163 w 21600"/>
                  <a:gd name="T3" fmla="*/ 0 h 12650"/>
                  <a:gd name="T4" fmla="*/ 21600 w 21600"/>
                  <a:gd name="T5" fmla="*/ 6991 h 12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2650" fill="none" extrusionOk="0">
                    <a:moveTo>
                      <a:pt x="754" y="12649"/>
                    </a:moveTo>
                    <a:cubicBezTo>
                      <a:pt x="253" y="10805"/>
                      <a:pt x="0" y="8902"/>
                      <a:pt x="0" y="6991"/>
                    </a:cubicBezTo>
                    <a:cubicBezTo>
                      <a:pt x="-1" y="4612"/>
                      <a:pt x="392" y="2250"/>
                      <a:pt x="1162" y="-1"/>
                    </a:cubicBezTo>
                  </a:path>
                  <a:path w="21600" h="12650" stroke="0" extrusionOk="0">
                    <a:moveTo>
                      <a:pt x="754" y="12649"/>
                    </a:moveTo>
                    <a:cubicBezTo>
                      <a:pt x="253" y="10805"/>
                      <a:pt x="0" y="8902"/>
                      <a:pt x="0" y="6991"/>
                    </a:cubicBezTo>
                    <a:cubicBezTo>
                      <a:pt x="-1" y="4612"/>
                      <a:pt x="392" y="2250"/>
                      <a:pt x="1162" y="-1"/>
                    </a:cubicBezTo>
                    <a:lnTo>
                      <a:pt x="21600" y="6991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1" name="Line 139"/>
              <p:cNvSpPr>
                <a:spLocks noChangeShapeType="1"/>
              </p:cNvSpPr>
              <p:nvPr/>
            </p:nvSpPr>
            <p:spPr bwMode="auto">
              <a:xfrm flipH="1">
                <a:off x="471" y="1888"/>
                <a:ext cx="308" cy="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2" name="Arc 140"/>
              <p:cNvSpPr>
                <a:spLocks/>
              </p:cNvSpPr>
              <p:nvPr/>
            </p:nvSpPr>
            <p:spPr bwMode="auto">
              <a:xfrm>
                <a:off x="473" y="1869"/>
                <a:ext cx="44" cy="29"/>
              </a:xfrm>
              <a:custGeom>
                <a:avLst/>
                <a:gdLst>
                  <a:gd name="G0" fmla="+- 21600 0 0"/>
                  <a:gd name="G1" fmla="+- 6991 0 0"/>
                  <a:gd name="G2" fmla="+- 21600 0 0"/>
                  <a:gd name="T0" fmla="*/ 754 w 21600"/>
                  <a:gd name="T1" fmla="*/ 12650 h 12650"/>
                  <a:gd name="T2" fmla="*/ 1163 w 21600"/>
                  <a:gd name="T3" fmla="*/ 0 h 12650"/>
                  <a:gd name="T4" fmla="*/ 21600 w 21600"/>
                  <a:gd name="T5" fmla="*/ 6991 h 12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2650" fill="none" extrusionOk="0">
                    <a:moveTo>
                      <a:pt x="754" y="12649"/>
                    </a:moveTo>
                    <a:cubicBezTo>
                      <a:pt x="253" y="10805"/>
                      <a:pt x="0" y="8902"/>
                      <a:pt x="0" y="6991"/>
                    </a:cubicBezTo>
                    <a:cubicBezTo>
                      <a:pt x="-1" y="4612"/>
                      <a:pt x="392" y="2250"/>
                      <a:pt x="1162" y="-1"/>
                    </a:cubicBezTo>
                  </a:path>
                  <a:path w="21600" h="12650" stroke="0" extrusionOk="0">
                    <a:moveTo>
                      <a:pt x="754" y="12649"/>
                    </a:moveTo>
                    <a:cubicBezTo>
                      <a:pt x="253" y="10805"/>
                      <a:pt x="0" y="8902"/>
                      <a:pt x="0" y="6991"/>
                    </a:cubicBezTo>
                    <a:cubicBezTo>
                      <a:pt x="-1" y="4612"/>
                      <a:pt x="392" y="2250"/>
                      <a:pt x="1162" y="-1"/>
                    </a:cubicBezTo>
                    <a:lnTo>
                      <a:pt x="21600" y="6991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3" name="Line 141"/>
              <p:cNvSpPr>
                <a:spLocks noChangeShapeType="1"/>
              </p:cNvSpPr>
              <p:nvPr/>
            </p:nvSpPr>
            <p:spPr bwMode="auto">
              <a:xfrm flipV="1">
                <a:off x="471" y="1852"/>
                <a:ext cx="300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4" name="Line 142"/>
              <p:cNvSpPr>
                <a:spLocks noChangeShapeType="1"/>
              </p:cNvSpPr>
              <p:nvPr/>
            </p:nvSpPr>
            <p:spPr bwMode="auto">
              <a:xfrm>
                <a:off x="771" y="1852"/>
                <a:ext cx="8" cy="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5" name="Oval 143"/>
              <p:cNvSpPr>
                <a:spLocks noChangeArrowheads="1"/>
              </p:cNvSpPr>
              <p:nvPr/>
            </p:nvSpPr>
            <p:spPr bwMode="auto">
              <a:xfrm>
                <a:off x="775" y="1741"/>
                <a:ext cx="229" cy="259"/>
              </a:xfrm>
              <a:prstGeom prst="ellipse">
                <a:avLst/>
              </a:prstGeom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76" name="Freeform 144"/>
              <p:cNvSpPr>
                <a:spLocks/>
              </p:cNvSpPr>
              <p:nvPr/>
            </p:nvSpPr>
            <p:spPr bwMode="auto">
              <a:xfrm>
                <a:off x="937" y="1897"/>
                <a:ext cx="127" cy="116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0" y="0"/>
                  </a:cxn>
                  <a:cxn ang="0">
                    <a:pos x="126" y="80"/>
                  </a:cxn>
                  <a:cxn ang="0">
                    <a:pos x="102" y="115"/>
                  </a:cxn>
                  <a:cxn ang="0">
                    <a:pos x="0" y="18"/>
                  </a:cxn>
                </a:cxnLst>
                <a:rect l="0" t="0" r="r" b="b"/>
                <a:pathLst>
                  <a:path w="127" h="116">
                    <a:moveTo>
                      <a:pt x="0" y="18"/>
                    </a:moveTo>
                    <a:lnTo>
                      <a:pt x="0" y="0"/>
                    </a:lnTo>
                    <a:lnTo>
                      <a:pt x="126" y="80"/>
                    </a:lnTo>
                    <a:lnTo>
                      <a:pt x="102" y="115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7" name="Arc 145"/>
              <p:cNvSpPr>
                <a:spLocks/>
              </p:cNvSpPr>
              <p:nvPr/>
            </p:nvSpPr>
            <p:spPr bwMode="auto">
              <a:xfrm>
                <a:off x="939" y="1898"/>
                <a:ext cx="8" cy="14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4243 w 21600"/>
                  <a:gd name="T1" fmla="*/ 34290 h 34290"/>
                  <a:gd name="T2" fmla="*/ 18921 w 21600"/>
                  <a:gd name="T3" fmla="*/ 0 h 34290"/>
                  <a:gd name="T4" fmla="*/ 21600 w 21600"/>
                  <a:gd name="T5" fmla="*/ 21433 h 34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290" fill="none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34290" stroke="0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8" name="Line 146"/>
              <p:cNvSpPr>
                <a:spLocks noChangeShapeType="1"/>
              </p:cNvSpPr>
              <p:nvPr/>
            </p:nvSpPr>
            <p:spPr bwMode="auto">
              <a:xfrm flipH="1" flipV="1">
                <a:off x="937" y="1914"/>
                <a:ext cx="102" cy="9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9" name="Arc 147"/>
              <p:cNvSpPr>
                <a:spLocks/>
              </p:cNvSpPr>
              <p:nvPr/>
            </p:nvSpPr>
            <p:spPr bwMode="auto">
              <a:xfrm>
                <a:off x="939" y="1898"/>
                <a:ext cx="8" cy="14"/>
              </a:xfrm>
              <a:custGeom>
                <a:avLst/>
                <a:gdLst>
                  <a:gd name="G0" fmla="+- 21600 0 0"/>
                  <a:gd name="G1" fmla="+- 21433 0 0"/>
                  <a:gd name="G2" fmla="+- 21600 0 0"/>
                  <a:gd name="T0" fmla="*/ 4243 w 21600"/>
                  <a:gd name="T1" fmla="*/ 34290 h 34290"/>
                  <a:gd name="T2" fmla="*/ 18921 w 21600"/>
                  <a:gd name="T3" fmla="*/ 0 h 34290"/>
                  <a:gd name="T4" fmla="*/ 21600 w 21600"/>
                  <a:gd name="T5" fmla="*/ 21433 h 34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290" fill="none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</a:path>
                  <a:path w="21600" h="34290" stroke="0" extrusionOk="0">
                    <a:moveTo>
                      <a:pt x="4243" y="34289"/>
                    </a:moveTo>
                    <a:cubicBezTo>
                      <a:pt x="1487" y="30569"/>
                      <a:pt x="0" y="26062"/>
                      <a:pt x="0" y="21433"/>
                    </a:cubicBezTo>
                    <a:cubicBezTo>
                      <a:pt x="-1" y="10539"/>
                      <a:pt x="8111" y="1350"/>
                      <a:pt x="18920" y="-1"/>
                    </a:cubicBezTo>
                    <a:lnTo>
                      <a:pt x="21600" y="21433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80" name="Line 148"/>
              <p:cNvSpPr>
                <a:spLocks noChangeShapeType="1"/>
              </p:cNvSpPr>
              <p:nvPr/>
            </p:nvSpPr>
            <p:spPr bwMode="auto">
              <a:xfrm>
                <a:off x="937" y="1897"/>
                <a:ext cx="126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81" name="Line 149"/>
              <p:cNvSpPr>
                <a:spLocks noChangeShapeType="1"/>
              </p:cNvSpPr>
              <p:nvPr/>
            </p:nvSpPr>
            <p:spPr bwMode="auto">
              <a:xfrm flipH="1">
                <a:off x="1039" y="1977"/>
                <a:ext cx="24" cy="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82" name="Oval 150"/>
              <p:cNvSpPr>
                <a:spLocks noChangeArrowheads="1"/>
              </p:cNvSpPr>
              <p:nvPr/>
            </p:nvSpPr>
            <p:spPr bwMode="auto">
              <a:xfrm>
                <a:off x="1966" y="1723"/>
                <a:ext cx="134" cy="152"/>
              </a:xfrm>
              <a:prstGeom prst="ellipse">
                <a:avLst/>
              </a:prstGeom>
              <a:solidFill>
                <a:srgbClr val="00FF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83" name="Oval 151"/>
              <p:cNvSpPr>
                <a:spLocks noChangeArrowheads="1"/>
              </p:cNvSpPr>
              <p:nvPr/>
            </p:nvSpPr>
            <p:spPr bwMode="auto">
              <a:xfrm>
                <a:off x="1012" y="1945"/>
                <a:ext cx="134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985" name="Oval 153"/>
            <p:cNvSpPr>
              <a:spLocks noChangeArrowheads="1"/>
            </p:cNvSpPr>
            <p:nvPr/>
          </p:nvSpPr>
          <p:spPr bwMode="auto">
            <a:xfrm>
              <a:off x="582" y="1364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86" name="Oval 154"/>
            <p:cNvSpPr>
              <a:spLocks noChangeArrowheads="1"/>
            </p:cNvSpPr>
            <p:nvPr/>
          </p:nvSpPr>
          <p:spPr bwMode="auto">
            <a:xfrm>
              <a:off x="976" y="1141"/>
              <a:ext cx="592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87" name="Oval 155"/>
            <p:cNvSpPr>
              <a:spLocks noChangeArrowheads="1"/>
            </p:cNvSpPr>
            <p:nvPr/>
          </p:nvSpPr>
          <p:spPr bwMode="auto">
            <a:xfrm>
              <a:off x="1899" y="946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88" name="Oval 156"/>
            <p:cNvSpPr>
              <a:spLocks noChangeArrowheads="1"/>
            </p:cNvSpPr>
            <p:nvPr/>
          </p:nvSpPr>
          <p:spPr bwMode="auto">
            <a:xfrm>
              <a:off x="1505" y="1124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10-59</a:t>
            </a:r>
          </a:p>
        </p:txBody>
      </p:sp>
      <p:grpSp>
        <p:nvGrpSpPr>
          <p:cNvPr id="122948" name="Group 68"/>
          <p:cNvGrpSpPr>
            <a:grpSpLocks/>
          </p:cNvGrpSpPr>
          <p:nvPr/>
        </p:nvGrpSpPr>
        <p:grpSpPr bwMode="auto">
          <a:xfrm>
            <a:off x="319088" y="3886200"/>
            <a:ext cx="3619500" cy="1074738"/>
            <a:chOff x="201" y="2448"/>
            <a:chExt cx="2280" cy="677"/>
          </a:xfrm>
        </p:grpSpPr>
        <p:sp>
          <p:nvSpPr>
            <p:cNvPr id="122884" name="Oval 4"/>
            <p:cNvSpPr>
              <a:spLocks noChangeArrowheads="1"/>
            </p:cNvSpPr>
            <p:nvPr/>
          </p:nvSpPr>
          <p:spPr bwMode="auto">
            <a:xfrm>
              <a:off x="864" y="2475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85" name="Freeform 5"/>
            <p:cNvSpPr>
              <a:spLocks/>
            </p:cNvSpPr>
            <p:nvPr/>
          </p:nvSpPr>
          <p:spPr bwMode="auto">
            <a:xfrm>
              <a:off x="955" y="2560"/>
              <a:ext cx="127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6" y="89"/>
                </a:cxn>
                <a:cxn ang="0">
                  <a:pos x="102" y="116"/>
                </a:cxn>
                <a:cxn ang="0">
                  <a:pos x="0" y="9"/>
                </a:cxn>
              </a:cxnLst>
              <a:rect l="0" t="0" r="r" b="b"/>
              <a:pathLst>
                <a:path w="127" h="117">
                  <a:moveTo>
                    <a:pt x="0" y="9"/>
                  </a:moveTo>
                  <a:lnTo>
                    <a:pt x="0" y="0"/>
                  </a:lnTo>
                  <a:lnTo>
                    <a:pt x="126" y="89"/>
                  </a:lnTo>
                  <a:lnTo>
                    <a:pt x="102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86" name="Arc 6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87" name="Line 7"/>
            <p:cNvSpPr>
              <a:spLocks noChangeShapeType="1"/>
            </p:cNvSpPr>
            <p:nvPr/>
          </p:nvSpPr>
          <p:spPr bwMode="auto">
            <a:xfrm flipH="1" flipV="1">
              <a:off x="955" y="2568"/>
              <a:ext cx="102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88" name="Arc 8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89" name="Line 9"/>
            <p:cNvSpPr>
              <a:spLocks noChangeShapeType="1"/>
            </p:cNvSpPr>
            <p:nvPr/>
          </p:nvSpPr>
          <p:spPr bwMode="auto">
            <a:xfrm>
              <a:off x="955" y="2560"/>
              <a:ext cx="12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0" name="Line 10"/>
            <p:cNvSpPr>
              <a:spLocks noChangeShapeType="1"/>
            </p:cNvSpPr>
            <p:nvPr/>
          </p:nvSpPr>
          <p:spPr bwMode="auto">
            <a:xfrm flipH="1">
              <a:off x="1057" y="2649"/>
              <a:ext cx="24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1" name="Oval 11"/>
            <p:cNvSpPr>
              <a:spLocks noChangeArrowheads="1"/>
            </p:cNvSpPr>
            <p:nvPr/>
          </p:nvSpPr>
          <p:spPr bwMode="auto">
            <a:xfrm>
              <a:off x="1945" y="2448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2" name="Freeform 12"/>
            <p:cNvSpPr>
              <a:spLocks/>
            </p:cNvSpPr>
            <p:nvPr/>
          </p:nvSpPr>
          <p:spPr bwMode="auto">
            <a:xfrm>
              <a:off x="1775" y="2533"/>
              <a:ext cx="191" cy="126"/>
            </a:xfrm>
            <a:custGeom>
              <a:avLst/>
              <a:gdLst/>
              <a:ahLst/>
              <a:cxnLst>
                <a:cxn ang="0">
                  <a:pos x="182" y="0"/>
                </a:cxn>
                <a:cxn ang="0">
                  <a:pos x="190" y="18"/>
                </a:cxn>
                <a:cxn ang="0">
                  <a:pos x="16" y="125"/>
                </a:cxn>
                <a:cxn ang="0">
                  <a:pos x="0" y="89"/>
                </a:cxn>
                <a:cxn ang="0">
                  <a:pos x="182" y="0"/>
                </a:cxn>
              </a:cxnLst>
              <a:rect l="0" t="0" r="r" b="b"/>
              <a:pathLst>
                <a:path w="191" h="126">
                  <a:moveTo>
                    <a:pt x="182" y="0"/>
                  </a:moveTo>
                  <a:lnTo>
                    <a:pt x="190" y="18"/>
                  </a:lnTo>
                  <a:lnTo>
                    <a:pt x="16" y="125"/>
                  </a:lnTo>
                  <a:lnTo>
                    <a:pt x="0" y="89"/>
                  </a:lnTo>
                  <a:lnTo>
                    <a:pt x="18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3" name="Arc 13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4" name="Line 14"/>
            <p:cNvSpPr>
              <a:spLocks noChangeShapeType="1"/>
            </p:cNvSpPr>
            <p:nvPr/>
          </p:nvSpPr>
          <p:spPr bwMode="auto">
            <a:xfrm flipV="1">
              <a:off x="1775" y="2532"/>
              <a:ext cx="182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5" name="Arc 15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6" name="Line 16"/>
            <p:cNvSpPr>
              <a:spLocks noChangeShapeType="1"/>
            </p:cNvSpPr>
            <p:nvPr/>
          </p:nvSpPr>
          <p:spPr bwMode="auto">
            <a:xfrm flipH="1">
              <a:off x="1791" y="2551"/>
              <a:ext cx="174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7" name="Line 17"/>
            <p:cNvSpPr>
              <a:spLocks noChangeShapeType="1"/>
            </p:cNvSpPr>
            <p:nvPr/>
          </p:nvSpPr>
          <p:spPr bwMode="auto">
            <a:xfrm flipH="1" flipV="1">
              <a:off x="1775" y="2622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8" name="Oval 18"/>
            <p:cNvSpPr>
              <a:spLocks noChangeArrowheads="1"/>
            </p:cNvSpPr>
            <p:nvPr/>
          </p:nvSpPr>
          <p:spPr bwMode="auto">
            <a:xfrm>
              <a:off x="998" y="2573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9" name="Freeform 19"/>
            <p:cNvSpPr>
              <a:spLocks/>
            </p:cNvSpPr>
            <p:nvPr/>
          </p:nvSpPr>
          <p:spPr bwMode="auto">
            <a:xfrm>
              <a:off x="1231" y="2676"/>
              <a:ext cx="356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18"/>
                </a:cxn>
                <a:cxn ang="0">
                  <a:pos x="355" y="0"/>
                </a:cxn>
                <a:cxn ang="0">
                  <a:pos x="355" y="26"/>
                </a:cxn>
                <a:cxn ang="0">
                  <a:pos x="0" y="35"/>
                </a:cxn>
              </a:cxnLst>
              <a:rect l="0" t="0" r="r" b="b"/>
              <a:pathLst>
                <a:path w="356" h="36">
                  <a:moveTo>
                    <a:pt x="0" y="35"/>
                  </a:moveTo>
                  <a:lnTo>
                    <a:pt x="0" y="18"/>
                  </a:lnTo>
                  <a:lnTo>
                    <a:pt x="355" y="0"/>
                  </a:lnTo>
                  <a:lnTo>
                    <a:pt x="355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0" name="Arc 20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1" name="Line 21"/>
            <p:cNvSpPr>
              <a:spLocks noChangeShapeType="1"/>
            </p:cNvSpPr>
            <p:nvPr/>
          </p:nvSpPr>
          <p:spPr bwMode="auto">
            <a:xfrm flipH="1">
              <a:off x="1231" y="2702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2" name="Arc 22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3" name="Line 23"/>
            <p:cNvSpPr>
              <a:spLocks noChangeShapeType="1"/>
            </p:cNvSpPr>
            <p:nvPr/>
          </p:nvSpPr>
          <p:spPr bwMode="auto">
            <a:xfrm flipV="1">
              <a:off x="1230" y="2675"/>
              <a:ext cx="355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4" name="Line 24"/>
            <p:cNvSpPr>
              <a:spLocks noChangeShapeType="1"/>
            </p:cNvSpPr>
            <p:nvPr/>
          </p:nvSpPr>
          <p:spPr bwMode="auto">
            <a:xfrm>
              <a:off x="1586" y="2676"/>
              <a:ext cx="0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5" name="Freeform 25"/>
            <p:cNvSpPr>
              <a:spLocks/>
            </p:cNvSpPr>
            <p:nvPr/>
          </p:nvSpPr>
          <p:spPr bwMode="auto">
            <a:xfrm>
              <a:off x="821" y="2738"/>
              <a:ext cx="229" cy="152"/>
            </a:xfrm>
            <a:custGeom>
              <a:avLst/>
              <a:gdLst/>
              <a:ahLst/>
              <a:cxnLst>
                <a:cxn ang="0">
                  <a:pos x="220" y="0"/>
                </a:cxn>
                <a:cxn ang="0">
                  <a:pos x="228" y="18"/>
                </a:cxn>
                <a:cxn ang="0">
                  <a:pos x="8" y="151"/>
                </a:cxn>
                <a:cxn ang="0">
                  <a:pos x="0" y="115"/>
                </a:cxn>
                <a:cxn ang="0">
                  <a:pos x="220" y="0"/>
                </a:cxn>
              </a:cxnLst>
              <a:rect l="0" t="0" r="r" b="b"/>
              <a:pathLst>
                <a:path w="229" h="152">
                  <a:moveTo>
                    <a:pt x="220" y="0"/>
                  </a:moveTo>
                  <a:lnTo>
                    <a:pt x="228" y="18"/>
                  </a:lnTo>
                  <a:lnTo>
                    <a:pt x="8" y="151"/>
                  </a:lnTo>
                  <a:lnTo>
                    <a:pt x="0" y="115"/>
                  </a:lnTo>
                  <a:lnTo>
                    <a:pt x="22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6" name="Arc 26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7" name="Line 27"/>
            <p:cNvSpPr>
              <a:spLocks noChangeShapeType="1"/>
            </p:cNvSpPr>
            <p:nvPr/>
          </p:nvSpPr>
          <p:spPr bwMode="auto">
            <a:xfrm flipV="1">
              <a:off x="820" y="2737"/>
              <a:ext cx="221" cy="1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8" name="Arc 28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09" name="Line 29"/>
            <p:cNvSpPr>
              <a:spLocks noChangeShapeType="1"/>
            </p:cNvSpPr>
            <p:nvPr/>
          </p:nvSpPr>
          <p:spPr bwMode="auto">
            <a:xfrm flipH="1">
              <a:off x="828" y="2756"/>
              <a:ext cx="221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0" name="Line 30"/>
            <p:cNvSpPr>
              <a:spLocks noChangeShapeType="1"/>
            </p:cNvSpPr>
            <p:nvPr/>
          </p:nvSpPr>
          <p:spPr bwMode="auto">
            <a:xfrm flipH="1" flipV="1">
              <a:off x="820" y="2853"/>
              <a:ext cx="7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1" name="Oval 31"/>
            <p:cNvSpPr>
              <a:spLocks noChangeArrowheads="1"/>
            </p:cNvSpPr>
            <p:nvPr/>
          </p:nvSpPr>
          <p:spPr bwMode="auto">
            <a:xfrm>
              <a:off x="1590" y="2555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12" name="Freeform 32"/>
            <p:cNvSpPr>
              <a:spLocks/>
            </p:cNvSpPr>
            <p:nvPr/>
          </p:nvSpPr>
          <p:spPr bwMode="auto">
            <a:xfrm>
              <a:off x="1752" y="2720"/>
              <a:ext cx="151" cy="134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50" y="98"/>
                </a:cxn>
                <a:cxn ang="0">
                  <a:pos x="126" y="133"/>
                </a:cxn>
                <a:cxn ang="0">
                  <a:pos x="0" y="9"/>
                </a:cxn>
              </a:cxnLst>
              <a:rect l="0" t="0" r="r" b="b"/>
              <a:pathLst>
                <a:path w="151" h="134">
                  <a:moveTo>
                    <a:pt x="0" y="9"/>
                  </a:moveTo>
                  <a:lnTo>
                    <a:pt x="8" y="0"/>
                  </a:lnTo>
                  <a:lnTo>
                    <a:pt x="150" y="98"/>
                  </a:lnTo>
                  <a:lnTo>
                    <a:pt x="126" y="133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3" name="Arc 33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4" name="Line 34"/>
            <p:cNvSpPr>
              <a:spLocks noChangeShapeType="1"/>
            </p:cNvSpPr>
            <p:nvPr/>
          </p:nvSpPr>
          <p:spPr bwMode="auto">
            <a:xfrm flipH="1" flipV="1">
              <a:off x="1752" y="2729"/>
              <a:ext cx="126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5" name="Arc 35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6" name="Line 36"/>
            <p:cNvSpPr>
              <a:spLocks noChangeShapeType="1"/>
            </p:cNvSpPr>
            <p:nvPr/>
          </p:nvSpPr>
          <p:spPr bwMode="auto">
            <a:xfrm>
              <a:off x="1760" y="2720"/>
              <a:ext cx="142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7" name="Line 37"/>
            <p:cNvSpPr>
              <a:spLocks noChangeShapeType="1"/>
            </p:cNvSpPr>
            <p:nvPr/>
          </p:nvSpPr>
          <p:spPr bwMode="auto">
            <a:xfrm flipH="1">
              <a:off x="1878" y="2818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18" name="Oval 38"/>
            <p:cNvSpPr>
              <a:spLocks noChangeArrowheads="1"/>
            </p:cNvSpPr>
            <p:nvPr/>
          </p:nvSpPr>
          <p:spPr bwMode="auto">
            <a:xfrm>
              <a:off x="201" y="2848"/>
              <a:ext cx="134" cy="14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19" name="Freeform 39"/>
            <p:cNvSpPr>
              <a:spLocks/>
            </p:cNvSpPr>
            <p:nvPr/>
          </p:nvSpPr>
          <p:spPr bwMode="auto">
            <a:xfrm>
              <a:off x="339" y="2889"/>
              <a:ext cx="301" cy="45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8"/>
                </a:cxn>
                <a:cxn ang="0">
                  <a:pos x="292" y="0"/>
                </a:cxn>
                <a:cxn ang="0">
                  <a:pos x="300" y="35"/>
                </a:cxn>
                <a:cxn ang="0">
                  <a:pos x="0" y="44"/>
                </a:cxn>
              </a:cxnLst>
              <a:rect l="0" t="0" r="r" b="b"/>
              <a:pathLst>
                <a:path w="301" h="45">
                  <a:moveTo>
                    <a:pt x="0" y="44"/>
                  </a:moveTo>
                  <a:lnTo>
                    <a:pt x="0" y="18"/>
                  </a:lnTo>
                  <a:lnTo>
                    <a:pt x="292" y="0"/>
                  </a:lnTo>
                  <a:lnTo>
                    <a:pt x="300" y="35"/>
                  </a:lnTo>
                  <a:lnTo>
                    <a:pt x="0" y="4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0" name="Arc 40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1" name="Line 41"/>
            <p:cNvSpPr>
              <a:spLocks noChangeShapeType="1"/>
            </p:cNvSpPr>
            <p:nvPr/>
          </p:nvSpPr>
          <p:spPr bwMode="auto">
            <a:xfrm flipH="1">
              <a:off x="339" y="2924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2" name="Arc 42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3" name="Line 43"/>
            <p:cNvSpPr>
              <a:spLocks noChangeShapeType="1"/>
            </p:cNvSpPr>
            <p:nvPr/>
          </p:nvSpPr>
          <p:spPr bwMode="auto">
            <a:xfrm flipV="1">
              <a:off x="339" y="2889"/>
              <a:ext cx="29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4" name="Line 44"/>
            <p:cNvSpPr>
              <a:spLocks noChangeShapeType="1"/>
            </p:cNvSpPr>
            <p:nvPr/>
          </p:nvSpPr>
          <p:spPr bwMode="auto">
            <a:xfrm>
              <a:off x="631" y="2889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5" name="Oval 45"/>
            <p:cNvSpPr>
              <a:spLocks noChangeArrowheads="1"/>
            </p:cNvSpPr>
            <p:nvPr/>
          </p:nvSpPr>
          <p:spPr bwMode="auto">
            <a:xfrm>
              <a:off x="635" y="2777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6" name="Freeform 46"/>
            <p:cNvSpPr>
              <a:spLocks/>
            </p:cNvSpPr>
            <p:nvPr/>
          </p:nvSpPr>
          <p:spPr bwMode="auto">
            <a:xfrm>
              <a:off x="797" y="2933"/>
              <a:ext cx="127" cy="11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6"/>
                </a:cxn>
                <a:cxn ang="0">
                  <a:pos x="0" y="18"/>
                </a:cxn>
              </a:cxnLst>
              <a:rect l="0" t="0" r="r" b="b"/>
              <a:pathLst>
                <a:path w="127" h="117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6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7" name="Arc 47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8" name="Line 48"/>
            <p:cNvSpPr>
              <a:spLocks noChangeShapeType="1"/>
            </p:cNvSpPr>
            <p:nvPr/>
          </p:nvSpPr>
          <p:spPr bwMode="auto">
            <a:xfrm flipH="1" flipV="1">
              <a:off x="796" y="2951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29" name="Arc 49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0" name="Line 50"/>
            <p:cNvSpPr>
              <a:spLocks noChangeShapeType="1"/>
            </p:cNvSpPr>
            <p:nvPr/>
          </p:nvSpPr>
          <p:spPr bwMode="auto">
            <a:xfrm>
              <a:off x="797" y="2933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1" name="Line 51"/>
            <p:cNvSpPr>
              <a:spLocks noChangeShapeType="1"/>
            </p:cNvSpPr>
            <p:nvPr/>
          </p:nvSpPr>
          <p:spPr bwMode="auto">
            <a:xfrm flipH="1">
              <a:off x="900" y="3013"/>
              <a:ext cx="23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2" name="Oval 52"/>
            <p:cNvSpPr>
              <a:spLocks noChangeArrowheads="1"/>
            </p:cNvSpPr>
            <p:nvPr/>
          </p:nvSpPr>
          <p:spPr bwMode="auto">
            <a:xfrm>
              <a:off x="1819" y="2742"/>
              <a:ext cx="229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3" name="Freeform 53"/>
            <p:cNvSpPr>
              <a:spLocks/>
            </p:cNvSpPr>
            <p:nvPr/>
          </p:nvSpPr>
          <p:spPr bwMode="auto">
            <a:xfrm>
              <a:off x="2052" y="2844"/>
              <a:ext cx="300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9"/>
                </a:cxn>
                <a:cxn ang="0">
                  <a:pos x="299" y="0"/>
                </a:cxn>
                <a:cxn ang="0">
                  <a:pos x="299" y="36"/>
                </a:cxn>
                <a:cxn ang="0">
                  <a:pos x="0" y="45"/>
                </a:cxn>
              </a:cxnLst>
              <a:rect l="0" t="0" r="r" b="b"/>
              <a:pathLst>
                <a:path w="300" h="46">
                  <a:moveTo>
                    <a:pt x="0" y="45"/>
                  </a:moveTo>
                  <a:lnTo>
                    <a:pt x="0" y="9"/>
                  </a:lnTo>
                  <a:lnTo>
                    <a:pt x="299" y="0"/>
                  </a:lnTo>
                  <a:lnTo>
                    <a:pt x="299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4" name="Arc 54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5" name="Line 55"/>
            <p:cNvSpPr>
              <a:spLocks noChangeShapeType="1"/>
            </p:cNvSpPr>
            <p:nvPr/>
          </p:nvSpPr>
          <p:spPr bwMode="auto">
            <a:xfrm flipH="1">
              <a:off x="2052" y="2880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6" name="Arc 56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7" name="Line 57"/>
            <p:cNvSpPr>
              <a:spLocks noChangeShapeType="1"/>
            </p:cNvSpPr>
            <p:nvPr/>
          </p:nvSpPr>
          <p:spPr bwMode="auto">
            <a:xfrm flipV="1">
              <a:off x="2051" y="2843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8" name="Line 58"/>
            <p:cNvSpPr>
              <a:spLocks noChangeShapeType="1"/>
            </p:cNvSpPr>
            <p:nvPr/>
          </p:nvSpPr>
          <p:spPr bwMode="auto">
            <a:xfrm>
              <a:off x="2351" y="2844"/>
              <a:ext cx="0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39" name="Freeform 59"/>
            <p:cNvSpPr>
              <a:spLocks/>
            </p:cNvSpPr>
            <p:nvPr/>
          </p:nvSpPr>
          <p:spPr bwMode="auto">
            <a:xfrm>
              <a:off x="1665" y="2907"/>
              <a:ext cx="198" cy="143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97" y="18"/>
                </a:cxn>
                <a:cxn ang="0">
                  <a:pos x="24" y="142"/>
                </a:cxn>
                <a:cxn ang="0">
                  <a:pos x="0" y="98"/>
                </a:cxn>
                <a:cxn ang="0">
                  <a:pos x="189" y="0"/>
                </a:cxn>
              </a:cxnLst>
              <a:rect l="0" t="0" r="r" b="b"/>
              <a:pathLst>
                <a:path w="198" h="143">
                  <a:moveTo>
                    <a:pt x="189" y="0"/>
                  </a:moveTo>
                  <a:lnTo>
                    <a:pt x="197" y="18"/>
                  </a:lnTo>
                  <a:lnTo>
                    <a:pt x="24" y="142"/>
                  </a:lnTo>
                  <a:lnTo>
                    <a:pt x="0" y="98"/>
                  </a:lnTo>
                  <a:lnTo>
                    <a:pt x="18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0" name="Arc 60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1" name="Line 61"/>
            <p:cNvSpPr>
              <a:spLocks noChangeShapeType="1"/>
            </p:cNvSpPr>
            <p:nvPr/>
          </p:nvSpPr>
          <p:spPr bwMode="auto">
            <a:xfrm flipV="1">
              <a:off x="1664" y="2906"/>
              <a:ext cx="189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2" name="Arc 62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3" name="Line 63"/>
            <p:cNvSpPr>
              <a:spLocks noChangeShapeType="1"/>
            </p:cNvSpPr>
            <p:nvPr/>
          </p:nvSpPr>
          <p:spPr bwMode="auto">
            <a:xfrm flipH="1">
              <a:off x="1689" y="2924"/>
              <a:ext cx="173" cy="1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4" name="Line 64"/>
            <p:cNvSpPr>
              <a:spLocks noChangeShapeType="1"/>
            </p:cNvSpPr>
            <p:nvPr/>
          </p:nvSpPr>
          <p:spPr bwMode="auto">
            <a:xfrm flipH="1" flipV="1">
              <a:off x="1665" y="3003"/>
              <a:ext cx="24" cy="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45" name="Oval 65"/>
            <p:cNvSpPr>
              <a:spLocks noChangeArrowheads="1"/>
            </p:cNvSpPr>
            <p:nvPr/>
          </p:nvSpPr>
          <p:spPr bwMode="auto">
            <a:xfrm>
              <a:off x="2347" y="2786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6" name="Oval 66"/>
            <p:cNvSpPr>
              <a:spLocks noChangeArrowheads="1"/>
            </p:cNvSpPr>
            <p:nvPr/>
          </p:nvSpPr>
          <p:spPr bwMode="auto">
            <a:xfrm>
              <a:off x="872" y="2982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7" name="Oval 67"/>
            <p:cNvSpPr>
              <a:spLocks noChangeArrowheads="1"/>
            </p:cNvSpPr>
            <p:nvPr/>
          </p:nvSpPr>
          <p:spPr bwMode="auto">
            <a:xfrm>
              <a:off x="1574" y="2973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013" name="Group 133"/>
          <p:cNvGrpSpPr>
            <a:grpSpLocks/>
          </p:cNvGrpSpPr>
          <p:nvPr/>
        </p:nvGrpSpPr>
        <p:grpSpPr bwMode="auto">
          <a:xfrm>
            <a:off x="4803775" y="4762500"/>
            <a:ext cx="3832225" cy="1397000"/>
            <a:chOff x="3026" y="3000"/>
            <a:chExt cx="2414" cy="880"/>
          </a:xfrm>
        </p:grpSpPr>
        <p:sp>
          <p:nvSpPr>
            <p:cNvPr id="122949" name="Oval 69"/>
            <p:cNvSpPr>
              <a:spLocks noChangeArrowheads="1"/>
            </p:cNvSpPr>
            <p:nvPr/>
          </p:nvSpPr>
          <p:spPr bwMode="auto">
            <a:xfrm>
              <a:off x="4636" y="3000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0" name="Freeform 70"/>
            <p:cNvSpPr>
              <a:spLocks/>
            </p:cNvSpPr>
            <p:nvPr/>
          </p:nvSpPr>
          <p:spPr bwMode="auto">
            <a:xfrm>
              <a:off x="4726" y="3093"/>
              <a:ext cx="128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7" y="80"/>
                </a:cxn>
                <a:cxn ang="0">
                  <a:pos x="111" y="116"/>
                </a:cxn>
                <a:cxn ang="0">
                  <a:pos x="0" y="9"/>
                </a:cxn>
              </a:cxnLst>
              <a:rect l="0" t="0" r="r" b="b"/>
              <a:pathLst>
                <a:path w="128" h="117">
                  <a:moveTo>
                    <a:pt x="0" y="9"/>
                  </a:moveTo>
                  <a:lnTo>
                    <a:pt x="0" y="0"/>
                  </a:lnTo>
                  <a:lnTo>
                    <a:pt x="127" y="80"/>
                  </a:lnTo>
                  <a:lnTo>
                    <a:pt x="111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1" name="Arc 71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2" name="Line 72"/>
            <p:cNvSpPr>
              <a:spLocks noChangeShapeType="1"/>
            </p:cNvSpPr>
            <p:nvPr/>
          </p:nvSpPr>
          <p:spPr bwMode="auto">
            <a:xfrm flipH="1" flipV="1">
              <a:off x="4725" y="3101"/>
              <a:ext cx="111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3" name="Arc 73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4" name="Line 74"/>
            <p:cNvSpPr>
              <a:spLocks noChangeShapeType="1"/>
            </p:cNvSpPr>
            <p:nvPr/>
          </p:nvSpPr>
          <p:spPr bwMode="auto">
            <a:xfrm>
              <a:off x="4726" y="3093"/>
              <a:ext cx="127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5" name="Line 75"/>
            <p:cNvSpPr>
              <a:spLocks noChangeShapeType="1"/>
            </p:cNvSpPr>
            <p:nvPr/>
          </p:nvSpPr>
          <p:spPr bwMode="auto">
            <a:xfrm flipH="1">
              <a:off x="4837" y="3173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6" name="Oval 76"/>
            <p:cNvSpPr>
              <a:spLocks noChangeArrowheads="1"/>
            </p:cNvSpPr>
            <p:nvPr/>
          </p:nvSpPr>
          <p:spPr bwMode="auto">
            <a:xfrm>
              <a:off x="3689" y="3231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7" name="Freeform 77"/>
            <p:cNvSpPr>
              <a:spLocks/>
            </p:cNvSpPr>
            <p:nvPr/>
          </p:nvSpPr>
          <p:spPr bwMode="auto">
            <a:xfrm>
              <a:off x="3772" y="3316"/>
              <a:ext cx="127" cy="11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26" y="88"/>
                </a:cxn>
                <a:cxn ang="0">
                  <a:pos x="110" y="115"/>
                </a:cxn>
                <a:cxn ang="0">
                  <a:pos x="0" y="9"/>
                </a:cxn>
              </a:cxnLst>
              <a:rect l="0" t="0" r="r" b="b"/>
              <a:pathLst>
                <a:path w="127" h="116">
                  <a:moveTo>
                    <a:pt x="0" y="9"/>
                  </a:moveTo>
                  <a:lnTo>
                    <a:pt x="8" y="0"/>
                  </a:lnTo>
                  <a:lnTo>
                    <a:pt x="126" y="88"/>
                  </a:lnTo>
                  <a:lnTo>
                    <a:pt x="110" y="115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8" name="Arc 78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59" name="Line 79"/>
            <p:cNvSpPr>
              <a:spLocks noChangeShapeType="1"/>
            </p:cNvSpPr>
            <p:nvPr/>
          </p:nvSpPr>
          <p:spPr bwMode="auto">
            <a:xfrm flipH="1" flipV="1">
              <a:off x="3772" y="3323"/>
              <a:ext cx="11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0" name="Arc 80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1" name="Line 81"/>
            <p:cNvSpPr>
              <a:spLocks noChangeShapeType="1"/>
            </p:cNvSpPr>
            <p:nvPr/>
          </p:nvSpPr>
          <p:spPr bwMode="auto">
            <a:xfrm>
              <a:off x="3780" y="3316"/>
              <a:ext cx="118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2" name="Line 82"/>
            <p:cNvSpPr>
              <a:spLocks noChangeShapeType="1"/>
            </p:cNvSpPr>
            <p:nvPr/>
          </p:nvSpPr>
          <p:spPr bwMode="auto">
            <a:xfrm flipH="1">
              <a:off x="3882" y="3404"/>
              <a:ext cx="16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3" name="Oval 83"/>
            <p:cNvSpPr>
              <a:spLocks noChangeArrowheads="1"/>
            </p:cNvSpPr>
            <p:nvPr/>
          </p:nvSpPr>
          <p:spPr bwMode="auto">
            <a:xfrm>
              <a:off x="4778" y="3106"/>
              <a:ext cx="228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4" name="Freeform 84"/>
            <p:cNvSpPr>
              <a:spLocks/>
            </p:cNvSpPr>
            <p:nvPr/>
          </p:nvSpPr>
          <p:spPr bwMode="auto">
            <a:xfrm>
              <a:off x="5010" y="3209"/>
              <a:ext cx="301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9"/>
                </a:cxn>
                <a:cxn ang="0">
                  <a:pos x="300" y="0"/>
                </a:cxn>
                <a:cxn ang="0">
                  <a:pos x="300" y="26"/>
                </a:cxn>
                <a:cxn ang="0">
                  <a:pos x="0" y="35"/>
                </a:cxn>
              </a:cxnLst>
              <a:rect l="0" t="0" r="r" b="b"/>
              <a:pathLst>
                <a:path w="301" h="36">
                  <a:moveTo>
                    <a:pt x="0" y="35"/>
                  </a:moveTo>
                  <a:lnTo>
                    <a:pt x="0" y="9"/>
                  </a:lnTo>
                  <a:lnTo>
                    <a:pt x="300" y="0"/>
                  </a:lnTo>
                  <a:lnTo>
                    <a:pt x="300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5" name="Arc 85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6" name="Line 86"/>
            <p:cNvSpPr>
              <a:spLocks noChangeShapeType="1"/>
            </p:cNvSpPr>
            <p:nvPr/>
          </p:nvSpPr>
          <p:spPr bwMode="auto">
            <a:xfrm flipH="1">
              <a:off x="5010" y="3236"/>
              <a:ext cx="30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7" name="Arc 87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8" name="Line 88"/>
            <p:cNvSpPr>
              <a:spLocks noChangeShapeType="1"/>
            </p:cNvSpPr>
            <p:nvPr/>
          </p:nvSpPr>
          <p:spPr bwMode="auto">
            <a:xfrm flipV="1">
              <a:off x="5010" y="3208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69" name="Line 89"/>
            <p:cNvSpPr>
              <a:spLocks noChangeShapeType="1"/>
            </p:cNvSpPr>
            <p:nvPr/>
          </p:nvSpPr>
          <p:spPr bwMode="auto">
            <a:xfrm>
              <a:off x="5310" y="3209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0" name="Freeform 90"/>
            <p:cNvSpPr>
              <a:spLocks/>
            </p:cNvSpPr>
            <p:nvPr/>
          </p:nvSpPr>
          <p:spPr bwMode="auto">
            <a:xfrm>
              <a:off x="4600" y="3271"/>
              <a:ext cx="214" cy="143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13" y="9"/>
                </a:cxn>
                <a:cxn ang="0">
                  <a:pos x="8" y="142"/>
                </a:cxn>
                <a:cxn ang="0">
                  <a:pos x="0" y="107"/>
                </a:cxn>
                <a:cxn ang="0">
                  <a:pos x="213" y="0"/>
                </a:cxn>
              </a:cxnLst>
              <a:rect l="0" t="0" r="r" b="b"/>
              <a:pathLst>
                <a:path w="214" h="143">
                  <a:moveTo>
                    <a:pt x="213" y="0"/>
                  </a:moveTo>
                  <a:lnTo>
                    <a:pt x="213" y="9"/>
                  </a:lnTo>
                  <a:lnTo>
                    <a:pt x="8" y="142"/>
                  </a:lnTo>
                  <a:lnTo>
                    <a:pt x="0" y="107"/>
                  </a:lnTo>
                  <a:lnTo>
                    <a:pt x="213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1" name="Arc 91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2" name="Line 92"/>
            <p:cNvSpPr>
              <a:spLocks noChangeShapeType="1"/>
            </p:cNvSpPr>
            <p:nvPr/>
          </p:nvSpPr>
          <p:spPr bwMode="auto">
            <a:xfrm flipV="1">
              <a:off x="4599" y="3270"/>
              <a:ext cx="213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3" name="Arc 93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4" name="Line 94"/>
            <p:cNvSpPr>
              <a:spLocks noChangeShapeType="1"/>
            </p:cNvSpPr>
            <p:nvPr/>
          </p:nvSpPr>
          <p:spPr bwMode="auto">
            <a:xfrm flipH="1">
              <a:off x="4608" y="3280"/>
              <a:ext cx="205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5" name="Line 95"/>
            <p:cNvSpPr>
              <a:spLocks noChangeShapeType="1"/>
            </p:cNvSpPr>
            <p:nvPr/>
          </p:nvSpPr>
          <p:spPr bwMode="auto">
            <a:xfrm flipH="1" flipV="1">
              <a:off x="4600" y="3377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6" name="Oval 96"/>
            <p:cNvSpPr>
              <a:spLocks noChangeArrowheads="1"/>
            </p:cNvSpPr>
            <p:nvPr/>
          </p:nvSpPr>
          <p:spPr bwMode="auto">
            <a:xfrm>
              <a:off x="5314" y="3151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7" name="Oval 97"/>
            <p:cNvSpPr>
              <a:spLocks noChangeArrowheads="1"/>
            </p:cNvSpPr>
            <p:nvPr/>
          </p:nvSpPr>
          <p:spPr bwMode="auto">
            <a:xfrm>
              <a:off x="3823" y="3328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8" name="Freeform 98"/>
            <p:cNvSpPr>
              <a:spLocks/>
            </p:cNvSpPr>
            <p:nvPr/>
          </p:nvSpPr>
          <p:spPr bwMode="auto">
            <a:xfrm>
              <a:off x="4056" y="3431"/>
              <a:ext cx="356" cy="37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9"/>
                </a:cxn>
                <a:cxn ang="0">
                  <a:pos x="355" y="0"/>
                </a:cxn>
                <a:cxn ang="0">
                  <a:pos x="355" y="27"/>
                </a:cxn>
                <a:cxn ang="0">
                  <a:pos x="0" y="36"/>
                </a:cxn>
              </a:cxnLst>
              <a:rect l="0" t="0" r="r" b="b"/>
              <a:pathLst>
                <a:path w="356" h="37">
                  <a:moveTo>
                    <a:pt x="0" y="36"/>
                  </a:moveTo>
                  <a:lnTo>
                    <a:pt x="0" y="9"/>
                  </a:lnTo>
                  <a:lnTo>
                    <a:pt x="355" y="0"/>
                  </a:lnTo>
                  <a:lnTo>
                    <a:pt x="355" y="27"/>
                  </a:lnTo>
                  <a:lnTo>
                    <a:pt x="0" y="3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79" name="Arc 99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0" name="Line 100"/>
            <p:cNvSpPr>
              <a:spLocks noChangeShapeType="1"/>
            </p:cNvSpPr>
            <p:nvPr/>
          </p:nvSpPr>
          <p:spPr bwMode="auto">
            <a:xfrm flipH="1">
              <a:off x="4056" y="3458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1" name="Arc 101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2" name="Line 102"/>
            <p:cNvSpPr>
              <a:spLocks noChangeShapeType="1"/>
            </p:cNvSpPr>
            <p:nvPr/>
          </p:nvSpPr>
          <p:spPr bwMode="auto">
            <a:xfrm flipV="1">
              <a:off x="4055" y="3430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3" name="Line 103"/>
            <p:cNvSpPr>
              <a:spLocks noChangeShapeType="1"/>
            </p:cNvSpPr>
            <p:nvPr/>
          </p:nvSpPr>
          <p:spPr bwMode="auto">
            <a:xfrm>
              <a:off x="4411" y="3431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4" name="Freeform 104"/>
            <p:cNvSpPr>
              <a:spLocks/>
            </p:cNvSpPr>
            <p:nvPr/>
          </p:nvSpPr>
          <p:spPr bwMode="auto">
            <a:xfrm>
              <a:off x="3645" y="3493"/>
              <a:ext cx="222" cy="144"/>
            </a:xfrm>
            <a:custGeom>
              <a:avLst/>
              <a:gdLst/>
              <a:ahLst/>
              <a:cxnLst>
                <a:cxn ang="0">
                  <a:pos x="221" y="0"/>
                </a:cxn>
                <a:cxn ang="0">
                  <a:pos x="221" y="9"/>
                </a:cxn>
                <a:cxn ang="0">
                  <a:pos x="8" y="143"/>
                </a:cxn>
                <a:cxn ang="0">
                  <a:pos x="0" y="116"/>
                </a:cxn>
                <a:cxn ang="0">
                  <a:pos x="221" y="0"/>
                </a:cxn>
              </a:cxnLst>
              <a:rect l="0" t="0" r="r" b="b"/>
              <a:pathLst>
                <a:path w="222" h="144">
                  <a:moveTo>
                    <a:pt x="221" y="0"/>
                  </a:moveTo>
                  <a:lnTo>
                    <a:pt x="221" y="9"/>
                  </a:lnTo>
                  <a:lnTo>
                    <a:pt x="8" y="143"/>
                  </a:lnTo>
                  <a:lnTo>
                    <a:pt x="0" y="116"/>
                  </a:lnTo>
                  <a:lnTo>
                    <a:pt x="22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5" name="Arc 105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6" name="Line 106"/>
            <p:cNvSpPr>
              <a:spLocks noChangeShapeType="1"/>
            </p:cNvSpPr>
            <p:nvPr/>
          </p:nvSpPr>
          <p:spPr bwMode="auto">
            <a:xfrm flipV="1">
              <a:off x="3644" y="3493"/>
              <a:ext cx="22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7" name="Arc 107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8" name="Line 108"/>
            <p:cNvSpPr>
              <a:spLocks noChangeShapeType="1"/>
            </p:cNvSpPr>
            <p:nvPr/>
          </p:nvSpPr>
          <p:spPr bwMode="auto">
            <a:xfrm flipH="1">
              <a:off x="3653" y="3502"/>
              <a:ext cx="213" cy="1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89" name="Line 109"/>
            <p:cNvSpPr>
              <a:spLocks noChangeShapeType="1"/>
            </p:cNvSpPr>
            <p:nvPr/>
          </p:nvSpPr>
          <p:spPr bwMode="auto">
            <a:xfrm flipH="1" flipV="1">
              <a:off x="3645" y="3608"/>
              <a:ext cx="8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0" name="Oval 110"/>
            <p:cNvSpPr>
              <a:spLocks noChangeArrowheads="1"/>
            </p:cNvSpPr>
            <p:nvPr/>
          </p:nvSpPr>
          <p:spPr bwMode="auto">
            <a:xfrm>
              <a:off x="4415" y="3311"/>
              <a:ext cx="228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1" name="Freeform 111"/>
            <p:cNvSpPr>
              <a:spLocks/>
            </p:cNvSpPr>
            <p:nvPr/>
          </p:nvSpPr>
          <p:spPr bwMode="auto">
            <a:xfrm>
              <a:off x="4569" y="3476"/>
              <a:ext cx="135" cy="1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34" y="71"/>
                </a:cxn>
                <a:cxn ang="0">
                  <a:pos x="110" y="106"/>
                </a:cxn>
                <a:cxn ang="0">
                  <a:pos x="0" y="0"/>
                </a:cxn>
              </a:cxnLst>
              <a:rect l="0" t="0" r="r" b="b"/>
              <a:pathLst>
                <a:path w="135" h="107">
                  <a:moveTo>
                    <a:pt x="0" y="0"/>
                  </a:moveTo>
                  <a:lnTo>
                    <a:pt x="8" y="0"/>
                  </a:lnTo>
                  <a:lnTo>
                    <a:pt x="134" y="71"/>
                  </a:lnTo>
                  <a:lnTo>
                    <a:pt x="110" y="10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2" name="Arc 112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3" name="Line 113"/>
            <p:cNvSpPr>
              <a:spLocks noChangeShapeType="1"/>
            </p:cNvSpPr>
            <p:nvPr/>
          </p:nvSpPr>
          <p:spPr bwMode="auto">
            <a:xfrm flipH="1" flipV="1">
              <a:off x="4569" y="3476"/>
              <a:ext cx="11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4" name="Arc 114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5" name="Line 115"/>
            <p:cNvSpPr>
              <a:spLocks noChangeShapeType="1"/>
            </p:cNvSpPr>
            <p:nvPr/>
          </p:nvSpPr>
          <p:spPr bwMode="auto">
            <a:xfrm>
              <a:off x="4576" y="3476"/>
              <a:ext cx="127" cy="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6" name="Line 116"/>
            <p:cNvSpPr>
              <a:spLocks noChangeShapeType="1"/>
            </p:cNvSpPr>
            <p:nvPr/>
          </p:nvSpPr>
          <p:spPr bwMode="auto">
            <a:xfrm flipH="1">
              <a:off x="4679" y="3547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7" name="Oval 117"/>
            <p:cNvSpPr>
              <a:spLocks noChangeArrowheads="1"/>
            </p:cNvSpPr>
            <p:nvPr/>
          </p:nvSpPr>
          <p:spPr bwMode="auto">
            <a:xfrm>
              <a:off x="3026" y="3604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8" name="Freeform 118"/>
            <p:cNvSpPr>
              <a:spLocks/>
            </p:cNvSpPr>
            <p:nvPr/>
          </p:nvSpPr>
          <p:spPr bwMode="auto">
            <a:xfrm>
              <a:off x="3156" y="3644"/>
              <a:ext cx="309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18"/>
                </a:cxn>
                <a:cxn ang="0">
                  <a:pos x="300" y="0"/>
                </a:cxn>
                <a:cxn ang="0">
                  <a:pos x="308" y="36"/>
                </a:cxn>
                <a:cxn ang="0">
                  <a:pos x="0" y="45"/>
                </a:cxn>
              </a:cxnLst>
              <a:rect l="0" t="0" r="r" b="b"/>
              <a:pathLst>
                <a:path w="309" h="46">
                  <a:moveTo>
                    <a:pt x="0" y="45"/>
                  </a:moveTo>
                  <a:lnTo>
                    <a:pt x="0" y="18"/>
                  </a:lnTo>
                  <a:lnTo>
                    <a:pt x="300" y="0"/>
                  </a:lnTo>
                  <a:lnTo>
                    <a:pt x="308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999" name="Arc 119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0" name="Line 120"/>
            <p:cNvSpPr>
              <a:spLocks noChangeShapeType="1"/>
            </p:cNvSpPr>
            <p:nvPr/>
          </p:nvSpPr>
          <p:spPr bwMode="auto">
            <a:xfrm flipH="1">
              <a:off x="3156" y="3680"/>
              <a:ext cx="308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1" name="Arc 121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2" name="Line 122"/>
            <p:cNvSpPr>
              <a:spLocks noChangeShapeType="1"/>
            </p:cNvSpPr>
            <p:nvPr/>
          </p:nvSpPr>
          <p:spPr bwMode="auto">
            <a:xfrm flipV="1">
              <a:off x="3156" y="3644"/>
              <a:ext cx="300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3" name="Line 123"/>
            <p:cNvSpPr>
              <a:spLocks noChangeShapeType="1"/>
            </p:cNvSpPr>
            <p:nvPr/>
          </p:nvSpPr>
          <p:spPr bwMode="auto">
            <a:xfrm>
              <a:off x="3456" y="3644"/>
              <a:ext cx="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4" name="Oval 124"/>
            <p:cNvSpPr>
              <a:spLocks noChangeArrowheads="1"/>
            </p:cNvSpPr>
            <p:nvPr/>
          </p:nvSpPr>
          <p:spPr bwMode="auto">
            <a:xfrm>
              <a:off x="3460" y="3533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5" name="Freeform 125"/>
            <p:cNvSpPr>
              <a:spLocks/>
            </p:cNvSpPr>
            <p:nvPr/>
          </p:nvSpPr>
          <p:spPr bwMode="auto">
            <a:xfrm>
              <a:off x="3622" y="3689"/>
              <a:ext cx="127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5"/>
                </a:cxn>
                <a:cxn ang="0">
                  <a:pos x="0" y="18"/>
                </a:cxn>
              </a:cxnLst>
              <a:rect l="0" t="0" r="r" b="b"/>
              <a:pathLst>
                <a:path w="127" h="116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5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6" name="Arc 126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7" name="Line 127"/>
            <p:cNvSpPr>
              <a:spLocks noChangeShapeType="1"/>
            </p:cNvSpPr>
            <p:nvPr/>
          </p:nvSpPr>
          <p:spPr bwMode="auto">
            <a:xfrm flipH="1" flipV="1">
              <a:off x="3622" y="3706"/>
              <a:ext cx="102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8" name="Arc 128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09" name="Line 129"/>
            <p:cNvSpPr>
              <a:spLocks noChangeShapeType="1"/>
            </p:cNvSpPr>
            <p:nvPr/>
          </p:nvSpPr>
          <p:spPr bwMode="auto">
            <a:xfrm>
              <a:off x="3622" y="3689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10" name="Line 130"/>
            <p:cNvSpPr>
              <a:spLocks noChangeShapeType="1"/>
            </p:cNvSpPr>
            <p:nvPr/>
          </p:nvSpPr>
          <p:spPr bwMode="auto">
            <a:xfrm flipH="1">
              <a:off x="3724" y="3769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011" name="Oval 131"/>
            <p:cNvSpPr>
              <a:spLocks noChangeArrowheads="1"/>
            </p:cNvSpPr>
            <p:nvPr/>
          </p:nvSpPr>
          <p:spPr bwMode="auto">
            <a:xfrm>
              <a:off x="4651" y="3515"/>
              <a:ext cx="134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2" name="Oval 132"/>
            <p:cNvSpPr>
              <a:spLocks noChangeArrowheads="1"/>
            </p:cNvSpPr>
            <p:nvPr/>
          </p:nvSpPr>
          <p:spPr bwMode="auto">
            <a:xfrm>
              <a:off x="3697" y="3737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14" name="Rectangle 134"/>
          <p:cNvSpPr>
            <a:spLocks noGrp="1" noChangeArrowheads="1"/>
          </p:cNvSpPr>
          <p:nvPr>
            <p:ph type="title"/>
          </p:nvPr>
        </p:nvSpPr>
        <p:spPr>
          <a:xfrm>
            <a:off x="669925" y="327025"/>
            <a:ext cx="7804150" cy="5635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-trans is more stable than 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-cis</a:t>
            </a:r>
          </a:p>
        </p:txBody>
      </p:sp>
      <p:sp>
        <p:nvSpPr>
          <p:cNvPr id="123015" name="Line 135"/>
          <p:cNvSpPr>
            <a:spLocks noChangeShapeType="1"/>
          </p:cNvSpPr>
          <p:nvPr/>
        </p:nvSpPr>
        <p:spPr bwMode="auto">
          <a:xfrm>
            <a:off x="3719513" y="4289425"/>
            <a:ext cx="1052512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6" name="Line 136"/>
          <p:cNvSpPr>
            <a:spLocks noChangeShapeType="1"/>
          </p:cNvSpPr>
          <p:nvPr/>
        </p:nvSpPr>
        <p:spPr bwMode="auto">
          <a:xfrm flipH="1">
            <a:off x="3757613" y="6067425"/>
            <a:ext cx="1101725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7" name="Line 137"/>
          <p:cNvSpPr>
            <a:spLocks noChangeShapeType="1"/>
          </p:cNvSpPr>
          <p:nvPr/>
        </p:nvSpPr>
        <p:spPr bwMode="auto">
          <a:xfrm>
            <a:off x="4321175" y="4289425"/>
            <a:ext cx="0" cy="17780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8" name="Rectangle 138"/>
          <p:cNvSpPr>
            <a:spLocks noChangeArrowheads="1"/>
          </p:cNvSpPr>
          <p:nvPr/>
        </p:nvSpPr>
        <p:spPr bwMode="auto">
          <a:xfrm>
            <a:off x="3381375" y="5002213"/>
            <a:ext cx="1868488" cy="40798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 kJ/mol</a:t>
            </a:r>
          </a:p>
        </p:txBody>
      </p:sp>
      <p:sp>
        <p:nvSpPr>
          <p:cNvPr id="123019" name="Rectangle 139"/>
          <p:cNvSpPr>
            <a:spLocks noGrp="1" noChangeArrowheads="1"/>
          </p:cNvSpPr>
          <p:nvPr>
            <p:ph type="body" idx="1"/>
          </p:nvPr>
        </p:nvSpPr>
        <p:spPr>
          <a:xfrm>
            <a:off x="663575" y="1657350"/>
            <a:ext cx="7816850" cy="1524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Interconversion of conformations requires two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p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bonds to be at right angles to each other and prevents conjugation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10-60</a:t>
            </a:r>
          </a:p>
        </p:txBody>
      </p:sp>
      <p:grpSp>
        <p:nvGrpSpPr>
          <p:cNvPr id="124996" name="Group 68"/>
          <p:cNvGrpSpPr>
            <a:grpSpLocks/>
          </p:cNvGrpSpPr>
          <p:nvPr/>
        </p:nvGrpSpPr>
        <p:grpSpPr bwMode="auto">
          <a:xfrm>
            <a:off x="319088" y="3886200"/>
            <a:ext cx="3619500" cy="1074738"/>
            <a:chOff x="201" y="2448"/>
            <a:chExt cx="2280" cy="677"/>
          </a:xfrm>
        </p:grpSpPr>
        <p:sp>
          <p:nvSpPr>
            <p:cNvPr id="124932" name="Oval 4"/>
            <p:cNvSpPr>
              <a:spLocks noChangeArrowheads="1"/>
            </p:cNvSpPr>
            <p:nvPr/>
          </p:nvSpPr>
          <p:spPr bwMode="auto">
            <a:xfrm>
              <a:off x="864" y="2475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3" name="Freeform 5"/>
            <p:cNvSpPr>
              <a:spLocks/>
            </p:cNvSpPr>
            <p:nvPr/>
          </p:nvSpPr>
          <p:spPr bwMode="auto">
            <a:xfrm>
              <a:off x="955" y="2560"/>
              <a:ext cx="127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6" y="89"/>
                </a:cxn>
                <a:cxn ang="0">
                  <a:pos x="102" y="116"/>
                </a:cxn>
                <a:cxn ang="0">
                  <a:pos x="0" y="9"/>
                </a:cxn>
              </a:cxnLst>
              <a:rect l="0" t="0" r="r" b="b"/>
              <a:pathLst>
                <a:path w="127" h="117">
                  <a:moveTo>
                    <a:pt x="0" y="9"/>
                  </a:moveTo>
                  <a:lnTo>
                    <a:pt x="0" y="0"/>
                  </a:lnTo>
                  <a:lnTo>
                    <a:pt x="126" y="89"/>
                  </a:lnTo>
                  <a:lnTo>
                    <a:pt x="102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4" name="Arc 6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5" name="Line 7"/>
            <p:cNvSpPr>
              <a:spLocks noChangeShapeType="1"/>
            </p:cNvSpPr>
            <p:nvPr/>
          </p:nvSpPr>
          <p:spPr bwMode="auto">
            <a:xfrm flipH="1" flipV="1">
              <a:off x="955" y="2568"/>
              <a:ext cx="102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6" name="Arc 8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>
              <a:off x="955" y="2560"/>
              <a:ext cx="12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8" name="Line 10"/>
            <p:cNvSpPr>
              <a:spLocks noChangeShapeType="1"/>
            </p:cNvSpPr>
            <p:nvPr/>
          </p:nvSpPr>
          <p:spPr bwMode="auto">
            <a:xfrm flipH="1">
              <a:off x="1057" y="2649"/>
              <a:ext cx="24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9" name="Oval 11"/>
            <p:cNvSpPr>
              <a:spLocks noChangeArrowheads="1"/>
            </p:cNvSpPr>
            <p:nvPr/>
          </p:nvSpPr>
          <p:spPr bwMode="auto">
            <a:xfrm>
              <a:off x="1945" y="2448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0" name="Freeform 12"/>
            <p:cNvSpPr>
              <a:spLocks/>
            </p:cNvSpPr>
            <p:nvPr/>
          </p:nvSpPr>
          <p:spPr bwMode="auto">
            <a:xfrm>
              <a:off x="1775" y="2533"/>
              <a:ext cx="191" cy="126"/>
            </a:xfrm>
            <a:custGeom>
              <a:avLst/>
              <a:gdLst/>
              <a:ahLst/>
              <a:cxnLst>
                <a:cxn ang="0">
                  <a:pos x="182" y="0"/>
                </a:cxn>
                <a:cxn ang="0">
                  <a:pos x="190" y="18"/>
                </a:cxn>
                <a:cxn ang="0">
                  <a:pos x="16" y="125"/>
                </a:cxn>
                <a:cxn ang="0">
                  <a:pos x="0" y="89"/>
                </a:cxn>
                <a:cxn ang="0">
                  <a:pos x="182" y="0"/>
                </a:cxn>
              </a:cxnLst>
              <a:rect l="0" t="0" r="r" b="b"/>
              <a:pathLst>
                <a:path w="191" h="126">
                  <a:moveTo>
                    <a:pt x="182" y="0"/>
                  </a:moveTo>
                  <a:lnTo>
                    <a:pt x="190" y="18"/>
                  </a:lnTo>
                  <a:lnTo>
                    <a:pt x="16" y="125"/>
                  </a:lnTo>
                  <a:lnTo>
                    <a:pt x="0" y="89"/>
                  </a:lnTo>
                  <a:lnTo>
                    <a:pt x="18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1" name="Arc 13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2" name="Line 14"/>
            <p:cNvSpPr>
              <a:spLocks noChangeShapeType="1"/>
            </p:cNvSpPr>
            <p:nvPr/>
          </p:nvSpPr>
          <p:spPr bwMode="auto">
            <a:xfrm flipV="1">
              <a:off x="1775" y="2532"/>
              <a:ext cx="182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3" name="Arc 15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4" name="Line 16"/>
            <p:cNvSpPr>
              <a:spLocks noChangeShapeType="1"/>
            </p:cNvSpPr>
            <p:nvPr/>
          </p:nvSpPr>
          <p:spPr bwMode="auto">
            <a:xfrm flipH="1">
              <a:off x="1791" y="2551"/>
              <a:ext cx="174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5" name="Line 17"/>
            <p:cNvSpPr>
              <a:spLocks noChangeShapeType="1"/>
            </p:cNvSpPr>
            <p:nvPr/>
          </p:nvSpPr>
          <p:spPr bwMode="auto">
            <a:xfrm flipH="1" flipV="1">
              <a:off x="1775" y="2622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6" name="Oval 18"/>
            <p:cNvSpPr>
              <a:spLocks noChangeArrowheads="1"/>
            </p:cNvSpPr>
            <p:nvPr/>
          </p:nvSpPr>
          <p:spPr bwMode="auto">
            <a:xfrm>
              <a:off x="998" y="2573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7" name="Freeform 19"/>
            <p:cNvSpPr>
              <a:spLocks/>
            </p:cNvSpPr>
            <p:nvPr/>
          </p:nvSpPr>
          <p:spPr bwMode="auto">
            <a:xfrm>
              <a:off x="1231" y="2676"/>
              <a:ext cx="356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18"/>
                </a:cxn>
                <a:cxn ang="0">
                  <a:pos x="355" y="0"/>
                </a:cxn>
                <a:cxn ang="0">
                  <a:pos x="355" y="26"/>
                </a:cxn>
                <a:cxn ang="0">
                  <a:pos x="0" y="35"/>
                </a:cxn>
              </a:cxnLst>
              <a:rect l="0" t="0" r="r" b="b"/>
              <a:pathLst>
                <a:path w="356" h="36">
                  <a:moveTo>
                    <a:pt x="0" y="35"/>
                  </a:moveTo>
                  <a:lnTo>
                    <a:pt x="0" y="18"/>
                  </a:lnTo>
                  <a:lnTo>
                    <a:pt x="355" y="0"/>
                  </a:lnTo>
                  <a:lnTo>
                    <a:pt x="355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8" name="Arc 20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 flipH="1">
              <a:off x="1231" y="2702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0" name="Arc 22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1" name="Line 23"/>
            <p:cNvSpPr>
              <a:spLocks noChangeShapeType="1"/>
            </p:cNvSpPr>
            <p:nvPr/>
          </p:nvSpPr>
          <p:spPr bwMode="auto">
            <a:xfrm flipV="1">
              <a:off x="1230" y="2675"/>
              <a:ext cx="355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1586" y="2676"/>
              <a:ext cx="0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3" name="Freeform 25"/>
            <p:cNvSpPr>
              <a:spLocks/>
            </p:cNvSpPr>
            <p:nvPr/>
          </p:nvSpPr>
          <p:spPr bwMode="auto">
            <a:xfrm>
              <a:off x="821" y="2738"/>
              <a:ext cx="229" cy="152"/>
            </a:xfrm>
            <a:custGeom>
              <a:avLst/>
              <a:gdLst/>
              <a:ahLst/>
              <a:cxnLst>
                <a:cxn ang="0">
                  <a:pos x="220" y="0"/>
                </a:cxn>
                <a:cxn ang="0">
                  <a:pos x="228" y="18"/>
                </a:cxn>
                <a:cxn ang="0">
                  <a:pos x="8" y="151"/>
                </a:cxn>
                <a:cxn ang="0">
                  <a:pos x="0" y="115"/>
                </a:cxn>
                <a:cxn ang="0">
                  <a:pos x="220" y="0"/>
                </a:cxn>
              </a:cxnLst>
              <a:rect l="0" t="0" r="r" b="b"/>
              <a:pathLst>
                <a:path w="229" h="152">
                  <a:moveTo>
                    <a:pt x="220" y="0"/>
                  </a:moveTo>
                  <a:lnTo>
                    <a:pt x="228" y="18"/>
                  </a:lnTo>
                  <a:lnTo>
                    <a:pt x="8" y="151"/>
                  </a:lnTo>
                  <a:lnTo>
                    <a:pt x="0" y="115"/>
                  </a:lnTo>
                  <a:lnTo>
                    <a:pt x="22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4" name="Arc 26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 flipV="1">
              <a:off x="820" y="2737"/>
              <a:ext cx="221" cy="1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6" name="Arc 28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7" name="Line 29"/>
            <p:cNvSpPr>
              <a:spLocks noChangeShapeType="1"/>
            </p:cNvSpPr>
            <p:nvPr/>
          </p:nvSpPr>
          <p:spPr bwMode="auto">
            <a:xfrm flipH="1">
              <a:off x="828" y="2756"/>
              <a:ext cx="221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8" name="Line 30"/>
            <p:cNvSpPr>
              <a:spLocks noChangeShapeType="1"/>
            </p:cNvSpPr>
            <p:nvPr/>
          </p:nvSpPr>
          <p:spPr bwMode="auto">
            <a:xfrm flipH="1" flipV="1">
              <a:off x="820" y="2853"/>
              <a:ext cx="7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9" name="Oval 31"/>
            <p:cNvSpPr>
              <a:spLocks noChangeArrowheads="1"/>
            </p:cNvSpPr>
            <p:nvPr/>
          </p:nvSpPr>
          <p:spPr bwMode="auto">
            <a:xfrm>
              <a:off x="1590" y="2555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60" name="Freeform 32"/>
            <p:cNvSpPr>
              <a:spLocks/>
            </p:cNvSpPr>
            <p:nvPr/>
          </p:nvSpPr>
          <p:spPr bwMode="auto">
            <a:xfrm>
              <a:off x="1752" y="2720"/>
              <a:ext cx="151" cy="134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50" y="98"/>
                </a:cxn>
                <a:cxn ang="0">
                  <a:pos x="126" y="133"/>
                </a:cxn>
                <a:cxn ang="0">
                  <a:pos x="0" y="9"/>
                </a:cxn>
              </a:cxnLst>
              <a:rect l="0" t="0" r="r" b="b"/>
              <a:pathLst>
                <a:path w="151" h="134">
                  <a:moveTo>
                    <a:pt x="0" y="9"/>
                  </a:moveTo>
                  <a:lnTo>
                    <a:pt x="8" y="0"/>
                  </a:lnTo>
                  <a:lnTo>
                    <a:pt x="150" y="98"/>
                  </a:lnTo>
                  <a:lnTo>
                    <a:pt x="126" y="133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1" name="Arc 33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2" name="Line 34"/>
            <p:cNvSpPr>
              <a:spLocks noChangeShapeType="1"/>
            </p:cNvSpPr>
            <p:nvPr/>
          </p:nvSpPr>
          <p:spPr bwMode="auto">
            <a:xfrm flipH="1" flipV="1">
              <a:off x="1752" y="2729"/>
              <a:ext cx="126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3" name="Arc 35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4" name="Line 36"/>
            <p:cNvSpPr>
              <a:spLocks noChangeShapeType="1"/>
            </p:cNvSpPr>
            <p:nvPr/>
          </p:nvSpPr>
          <p:spPr bwMode="auto">
            <a:xfrm>
              <a:off x="1760" y="2720"/>
              <a:ext cx="142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5" name="Line 37"/>
            <p:cNvSpPr>
              <a:spLocks noChangeShapeType="1"/>
            </p:cNvSpPr>
            <p:nvPr/>
          </p:nvSpPr>
          <p:spPr bwMode="auto">
            <a:xfrm flipH="1">
              <a:off x="1878" y="2818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6" name="Oval 38"/>
            <p:cNvSpPr>
              <a:spLocks noChangeArrowheads="1"/>
            </p:cNvSpPr>
            <p:nvPr/>
          </p:nvSpPr>
          <p:spPr bwMode="auto">
            <a:xfrm>
              <a:off x="201" y="2848"/>
              <a:ext cx="134" cy="14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67" name="Freeform 39"/>
            <p:cNvSpPr>
              <a:spLocks/>
            </p:cNvSpPr>
            <p:nvPr/>
          </p:nvSpPr>
          <p:spPr bwMode="auto">
            <a:xfrm>
              <a:off x="339" y="2889"/>
              <a:ext cx="301" cy="45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8"/>
                </a:cxn>
                <a:cxn ang="0">
                  <a:pos x="292" y="0"/>
                </a:cxn>
                <a:cxn ang="0">
                  <a:pos x="300" y="35"/>
                </a:cxn>
                <a:cxn ang="0">
                  <a:pos x="0" y="44"/>
                </a:cxn>
              </a:cxnLst>
              <a:rect l="0" t="0" r="r" b="b"/>
              <a:pathLst>
                <a:path w="301" h="45">
                  <a:moveTo>
                    <a:pt x="0" y="44"/>
                  </a:moveTo>
                  <a:lnTo>
                    <a:pt x="0" y="18"/>
                  </a:lnTo>
                  <a:lnTo>
                    <a:pt x="292" y="0"/>
                  </a:lnTo>
                  <a:lnTo>
                    <a:pt x="300" y="35"/>
                  </a:lnTo>
                  <a:lnTo>
                    <a:pt x="0" y="4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8" name="Arc 40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69" name="Line 41"/>
            <p:cNvSpPr>
              <a:spLocks noChangeShapeType="1"/>
            </p:cNvSpPr>
            <p:nvPr/>
          </p:nvSpPr>
          <p:spPr bwMode="auto">
            <a:xfrm flipH="1">
              <a:off x="339" y="2924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0" name="Arc 42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1" name="Line 43"/>
            <p:cNvSpPr>
              <a:spLocks noChangeShapeType="1"/>
            </p:cNvSpPr>
            <p:nvPr/>
          </p:nvSpPr>
          <p:spPr bwMode="auto">
            <a:xfrm flipV="1">
              <a:off x="339" y="2889"/>
              <a:ext cx="29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2" name="Line 44"/>
            <p:cNvSpPr>
              <a:spLocks noChangeShapeType="1"/>
            </p:cNvSpPr>
            <p:nvPr/>
          </p:nvSpPr>
          <p:spPr bwMode="auto">
            <a:xfrm>
              <a:off x="631" y="2889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3" name="Oval 45"/>
            <p:cNvSpPr>
              <a:spLocks noChangeArrowheads="1"/>
            </p:cNvSpPr>
            <p:nvPr/>
          </p:nvSpPr>
          <p:spPr bwMode="auto">
            <a:xfrm>
              <a:off x="635" y="2777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74" name="Freeform 46"/>
            <p:cNvSpPr>
              <a:spLocks/>
            </p:cNvSpPr>
            <p:nvPr/>
          </p:nvSpPr>
          <p:spPr bwMode="auto">
            <a:xfrm>
              <a:off x="797" y="2933"/>
              <a:ext cx="127" cy="11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6"/>
                </a:cxn>
                <a:cxn ang="0">
                  <a:pos x="0" y="18"/>
                </a:cxn>
              </a:cxnLst>
              <a:rect l="0" t="0" r="r" b="b"/>
              <a:pathLst>
                <a:path w="127" h="117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6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5" name="Arc 47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6" name="Line 48"/>
            <p:cNvSpPr>
              <a:spLocks noChangeShapeType="1"/>
            </p:cNvSpPr>
            <p:nvPr/>
          </p:nvSpPr>
          <p:spPr bwMode="auto">
            <a:xfrm flipH="1" flipV="1">
              <a:off x="796" y="2951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7" name="Arc 49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8" name="Line 50"/>
            <p:cNvSpPr>
              <a:spLocks noChangeShapeType="1"/>
            </p:cNvSpPr>
            <p:nvPr/>
          </p:nvSpPr>
          <p:spPr bwMode="auto">
            <a:xfrm>
              <a:off x="797" y="2933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79" name="Line 51"/>
            <p:cNvSpPr>
              <a:spLocks noChangeShapeType="1"/>
            </p:cNvSpPr>
            <p:nvPr/>
          </p:nvSpPr>
          <p:spPr bwMode="auto">
            <a:xfrm flipH="1">
              <a:off x="900" y="3013"/>
              <a:ext cx="23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0" name="Oval 52"/>
            <p:cNvSpPr>
              <a:spLocks noChangeArrowheads="1"/>
            </p:cNvSpPr>
            <p:nvPr/>
          </p:nvSpPr>
          <p:spPr bwMode="auto">
            <a:xfrm>
              <a:off x="1819" y="2742"/>
              <a:ext cx="229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81" name="Freeform 53"/>
            <p:cNvSpPr>
              <a:spLocks/>
            </p:cNvSpPr>
            <p:nvPr/>
          </p:nvSpPr>
          <p:spPr bwMode="auto">
            <a:xfrm>
              <a:off x="2052" y="2844"/>
              <a:ext cx="300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9"/>
                </a:cxn>
                <a:cxn ang="0">
                  <a:pos x="299" y="0"/>
                </a:cxn>
                <a:cxn ang="0">
                  <a:pos x="299" y="36"/>
                </a:cxn>
                <a:cxn ang="0">
                  <a:pos x="0" y="45"/>
                </a:cxn>
              </a:cxnLst>
              <a:rect l="0" t="0" r="r" b="b"/>
              <a:pathLst>
                <a:path w="300" h="46">
                  <a:moveTo>
                    <a:pt x="0" y="45"/>
                  </a:moveTo>
                  <a:lnTo>
                    <a:pt x="0" y="9"/>
                  </a:lnTo>
                  <a:lnTo>
                    <a:pt x="299" y="0"/>
                  </a:lnTo>
                  <a:lnTo>
                    <a:pt x="299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2" name="Arc 54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3" name="Line 55"/>
            <p:cNvSpPr>
              <a:spLocks noChangeShapeType="1"/>
            </p:cNvSpPr>
            <p:nvPr/>
          </p:nvSpPr>
          <p:spPr bwMode="auto">
            <a:xfrm flipH="1">
              <a:off x="2052" y="2880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4" name="Arc 56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5" name="Line 57"/>
            <p:cNvSpPr>
              <a:spLocks noChangeShapeType="1"/>
            </p:cNvSpPr>
            <p:nvPr/>
          </p:nvSpPr>
          <p:spPr bwMode="auto">
            <a:xfrm flipV="1">
              <a:off x="2051" y="2843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6" name="Line 58"/>
            <p:cNvSpPr>
              <a:spLocks noChangeShapeType="1"/>
            </p:cNvSpPr>
            <p:nvPr/>
          </p:nvSpPr>
          <p:spPr bwMode="auto">
            <a:xfrm>
              <a:off x="2351" y="2844"/>
              <a:ext cx="0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7" name="Freeform 59"/>
            <p:cNvSpPr>
              <a:spLocks/>
            </p:cNvSpPr>
            <p:nvPr/>
          </p:nvSpPr>
          <p:spPr bwMode="auto">
            <a:xfrm>
              <a:off x="1665" y="2907"/>
              <a:ext cx="198" cy="143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97" y="18"/>
                </a:cxn>
                <a:cxn ang="0">
                  <a:pos x="24" y="142"/>
                </a:cxn>
                <a:cxn ang="0">
                  <a:pos x="0" y="98"/>
                </a:cxn>
                <a:cxn ang="0">
                  <a:pos x="189" y="0"/>
                </a:cxn>
              </a:cxnLst>
              <a:rect l="0" t="0" r="r" b="b"/>
              <a:pathLst>
                <a:path w="198" h="143">
                  <a:moveTo>
                    <a:pt x="189" y="0"/>
                  </a:moveTo>
                  <a:lnTo>
                    <a:pt x="197" y="18"/>
                  </a:lnTo>
                  <a:lnTo>
                    <a:pt x="24" y="142"/>
                  </a:lnTo>
                  <a:lnTo>
                    <a:pt x="0" y="98"/>
                  </a:lnTo>
                  <a:lnTo>
                    <a:pt x="18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8" name="Arc 60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89" name="Line 61"/>
            <p:cNvSpPr>
              <a:spLocks noChangeShapeType="1"/>
            </p:cNvSpPr>
            <p:nvPr/>
          </p:nvSpPr>
          <p:spPr bwMode="auto">
            <a:xfrm flipV="1">
              <a:off x="1664" y="2906"/>
              <a:ext cx="189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90" name="Arc 62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91" name="Line 63"/>
            <p:cNvSpPr>
              <a:spLocks noChangeShapeType="1"/>
            </p:cNvSpPr>
            <p:nvPr/>
          </p:nvSpPr>
          <p:spPr bwMode="auto">
            <a:xfrm flipH="1">
              <a:off x="1689" y="2924"/>
              <a:ext cx="173" cy="1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92" name="Line 64"/>
            <p:cNvSpPr>
              <a:spLocks noChangeShapeType="1"/>
            </p:cNvSpPr>
            <p:nvPr/>
          </p:nvSpPr>
          <p:spPr bwMode="auto">
            <a:xfrm flipH="1" flipV="1">
              <a:off x="1665" y="3003"/>
              <a:ext cx="24" cy="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93" name="Oval 65"/>
            <p:cNvSpPr>
              <a:spLocks noChangeArrowheads="1"/>
            </p:cNvSpPr>
            <p:nvPr/>
          </p:nvSpPr>
          <p:spPr bwMode="auto">
            <a:xfrm>
              <a:off x="2347" y="2786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94" name="Oval 66"/>
            <p:cNvSpPr>
              <a:spLocks noChangeArrowheads="1"/>
            </p:cNvSpPr>
            <p:nvPr/>
          </p:nvSpPr>
          <p:spPr bwMode="auto">
            <a:xfrm>
              <a:off x="872" y="2982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95" name="Oval 67"/>
            <p:cNvSpPr>
              <a:spLocks noChangeArrowheads="1"/>
            </p:cNvSpPr>
            <p:nvPr/>
          </p:nvSpPr>
          <p:spPr bwMode="auto">
            <a:xfrm>
              <a:off x="1574" y="2973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061" name="Group 133"/>
          <p:cNvGrpSpPr>
            <a:grpSpLocks/>
          </p:cNvGrpSpPr>
          <p:nvPr/>
        </p:nvGrpSpPr>
        <p:grpSpPr bwMode="auto">
          <a:xfrm>
            <a:off x="2811463" y="246063"/>
            <a:ext cx="3670300" cy="2498725"/>
            <a:chOff x="1771" y="155"/>
            <a:chExt cx="2312" cy="1574"/>
          </a:xfrm>
        </p:grpSpPr>
        <p:sp>
          <p:nvSpPr>
            <p:cNvPr id="124997" name="Oval 69"/>
            <p:cNvSpPr>
              <a:spLocks noChangeArrowheads="1"/>
            </p:cNvSpPr>
            <p:nvPr/>
          </p:nvSpPr>
          <p:spPr bwMode="auto">
            <a:xfrm>
              <a:off x="2434" y="1008"/>
              <a:ext cx="126" cy="14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98" name="Freeform 70"/>
            <p:cNvSpPr>
              <a:spLocks/>
            </p:cNvSpPr>
            <p:nvPr/>
          </p:nvSpPr>
          <p:spPr bwMode="auto">
            <a:xfrm>
              <a:off x="2525" y="1093"/>
              <a:ext cx="127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6" y="89"/>
                </a:cxn>
                <a:cxn ang="0">
                  <a:pos x="102" y="116"/>
                </a:cxn>
                <a:cxn ang="0">
                  <a:pos x="0" y="9"/>
                </a:cxn>
              </a:cxnLst>
              <a:rect l="0" t="0" r="r" b="b"/>
              <a:pathLst>
                <a:path w="127" h="117">
                  <a:moveTo>
                    <a:pt x="0" y="9"/>
                  </a:moveTo>
                  <a:lnTo>
                    <a:pt x="0" y="0"/>
                  </a:lnTo>
                  <a:lnTo>
                    <a:pt x="126" y="89"/>
                  </a:lnTo>
                  <a:lnTo>
                    <a:pt x="102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99" name="Arc 71"/>
            <p:cNvSpPr>
              <a:spLocks/>
            </p:cNvSpPr>
            <p:nvPr/>
          </p:nvSpPr>
          <p:spPr bwMode="auto">
            <a:xfrm>
              <a:off x="2527" y="1095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0" name="Line 72"/>
            <p:cNvSpPr>
              <a:spLocks noChangeShapeType="1"/>
            </p:cNvSpPr>
            <p:nvPr/>
          </p:nvSpPr>
          <p:spPr bwMode="auto">
            <a:xfrm flipH="1" flipV="1">
              <a:off x="2524" y="1101"/>
              <a:ext cx="103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1" name="Arc 73"/>
            <p:cNvSpPr>
              <a:spLocks/>
            </p:cNvSpPr>
            <p:nvPr/>
          </p:nvSpPr>
          <p:spPr bwMode="auto">
            <a:xfrm>
              <a:off x="2527" y="1095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2" name="Line 74"/>
            <p:cNvSpPr>
              <a:spLocks noChangeShapeType="1"/>
            </p:cNvSpPr>
            <p:nvPr/>
          </p:nvSpPr>
          <p:spPr bwMode="auto">
            <a:xfrm>
              <a:off x="2525" y="1093"/>
              <a:ext cx="12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3" name="Line 75"/>
            <p:cNvSpPr>
              <a:spLocks noChangeShapeType="1"/>
            </p:cNvSpPr>
            <p:nvPr/>
          </p:nvSpPr>
          <p:spPr bwMode="auto">
            <a:xfrm flipH="1">
              <a:off x="2628" y="1182"/>
              <a:ext cx="23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4" name="Oval 76"/>
            <p:cNvSpPr>
              <a:spLocks noChangeArrowheads="1"/>
            </p:cNvSpPr>
            <p:nvPr/>
          </p:nvSpPr>
          <p:spPr bwMode="auto">
            <a:xfrm>
              <a:off x="3492" y="1586"/>
              <a:ext cx="126" cy="143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05" name="Freeform 77"/>
            <p:cNvSpPr>
              <a:spLocks/>
            </p:cNvSpPr>
            <p:nvPr/>
          </p:nvSpPr>
          <p:spPr bwMode="auto">
            <a:xfrm>
              <a:off x="3330" y="1316"/>
              <a:ext cx="190" cy="285"/>
            </a:xfrm>
            <a:custGeom>
              <a:avLst/>
              <a:gdLst/>
              <a:ahLst/>
              <a:cxnLst>
                <a:cxn ang="0">
                  <a:pos x="189" y="266"/>
                </a:cxn>
                <a:cxn ang="0">
                  <a:pos x="173" y="284"/>
                </a:cxn>
                <a:cxn ang="0">
                  <a:pos x="0" y="18"/>
                </a:cxn>
                <a:cxn ang="0">
                  <a:pos x="24" y="0"/>
                </a:cxn>
                <a:cxn ang="0">
                  <a:pos x="189" y="266"/>
                </a:cxn>
              </a:cxnLst>
              <a:rect l="0" t="0" r="r" b="b"/>
              <a:pathLst>
                <a:path w="190" h="285">
                  <a:moveTo>
                    <a:pt x="189" y="266"/>
                  </a:moveTo>
                  <a:lnTo>
                    <a:pt x="173" y="284"/>
                  </a:lnTo>
                  <a:lnTo>
                    <a:pt x="0" y="18"/>
                  </a:lnTo>
                  <a:lnTo>
                    <a:pt x="24" y="0"/>
                  </a:lnTo>
                  <a:lnTo>
                    <a:pt x="189" y="26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6" name="Arc 78"/>
            <p:cNvSpPr>
              <a:spLocks/>
            </p:cNvSpPr>
            <p:nvPr/>
          </p:nvSpPr>
          <p:spPr bwMode="auto">
            <a:xfrm>
              <a:off x="3502" y="1574"/>
              <a:ext cx="22" cy="27"/>
            </a:xfrm>
            <a:custGeom>
              <a:avLst/>
              <a:gdLst>
                <a:gd name="G0" fmla="+- 1943 0 0"/>
                <a:gd name="G1" fmla="+- 0 0 0"/>
                <a:gd name="G2" fmla="+- 21600 0 0"/>
                <a:gd name="T0" fmla="*/ 20605 w 20605"/>
                <a:gd name="T1" fmla="*/ 10877 h 21600"/>
                <a:gd name="T2" fmla="*/ 0 w 20605"/>
                <a:gd name="T3" fmla="*/ 21512 h 21600"/>
                <a:gd name="T4" fmla="*/ 1943 w 206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05" h="21600" fill="none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</a:path>
                <a:path w="20605" h="21600" stroke="0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  <a:lnTo>
                    <a:pt x="1943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7" name="Line 79"/>
            <p:cNvSpPr>
              <a:spLocks noChangeShapeType="1"/>
            </p:cNvSpPr>
            <p:nvPr/>
          </p:nvSpPr>
          <p:spPr bwMode="auto">
            <a:xfrm>
              <a:off x="3353" y="1316"/>
              <a:ext cx="166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8" name="Arc 80"/>
            <p:cNvSpPr>
              <a:spLocks/>
            </p:cNvSpPr>
            <p:nvPr/>
          </p:nvSpPr>
          <p:spPr bwMode="auto">
            <a:xfrm>
              <a:off x="3502" y="1574"/>
              <a:ext cx="22" cy="27"/>
            </a:xfrm>
            <a:custGeom>
              <a:avLst/>
              <a:gdLst>
                <a:gd name="G0" fmla="+- 1943 0 0"/>
                <a:gd name="G1" fmla="+- 0 0 0"/>
                <a:gd name="G2" fmla="+- 21600 0 0"/>
                <a:gd name="T0" fmla="*/ 20605 w 20605"/>
                <a:gd name="T1" fmla="*/ 10877 h 21600"/>
                <a:gd name="T2" fmla="*/ 0 w 20605"/>
                <a:gd name="T3" fmla="*/ 21512 h 21600"/>
                <a:gd name="T4" fmla="*/ 1943 w 206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05" h="21600" fill="none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</a:path>
                <a:path w="20605" h="21600" stroke="0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  <a:lnTo>
                    <a:pt x="1943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09" name="Line 81"/>
            <p:cNvSpPr>
              <a:spLocks noChangeShapeType="1"/>
            </p:cNvSpPr>
            <p:nvPr/>
          </p:nvSpPr>
          <p:spPr bwMode="auto">
            <a:xfrm flipH="1" flipV="1">
              <a:off x="3329" y="1332"/>
              <a:ext cx="173" cy="2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0" name="Line 82"/>
            <p:cNvSpPr>
              <a:spLocks noChangeShapeType="1"/>
            </p:cNvSpPr>
            <p:nvPr/>
          </p:nvSpPr>
          <p:spPr bwMode="auto">
            <a:xfrm flipV="1">
              <a:off x="3329" y="1315"/>
              <a:ext cx="23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1" name="Oval 83"/>
            <p:cNvSpPr>
              <a:spLocks noChangeArrowheads="1"/>
            </p:cNvSpPr>
            <p:nvPr/>
          </p:nvSpPr>
          <p:spPr bwMode="auto">
            <a:xfrm>
              <a:off x="2568" y="1106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12" name="Freeform 84"/>
            <p:cNvSpPr>
              <a:spLocks/>
            </p:cNvSpPr>
            <p:nvPr/>
          </p:nvSpPr>
          <p:spPr bwMode="auto">
            <a:xfrm>
              <a:off x="2801" y="1209"/>
              <a:ext cx="356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9"/>
                </a:cxn>
                <a:cxn ang="0">
                  <a:pos x="355" y="0"/>
                </a:cxn>
                <a:cxn ang="0">
                  <a:pos x="355" y="26"/>
                </a:cxn>
                <a:cxn ang="0">
                  <a:pos x="0" y="35"/>
                </a:cxn>
              </a:cxnLst>
              <a:rect l="0" t="0" r="r" b="b"/>
              <a:pathLst>
                <a:path w="356" h="36">
                  <a:moveTo>
                    <a:pt x="0" y="35"/>
                  </a:moveTo>
                  <a:lnTo>
                    <a:pt x="0" y="9"/>
                  </a:lnTo>
                  <a:lnTo>
                    <a:pt x="355" y="0"/>
                  </a:lnTo>
                  <a:lnTo>
                    <a:pt x="355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3" name="Arc 85"/>
            <p:cNvSpPr>
              <a:spLocks/>
            </p:cNvSpPr>
            <p:nvPr/>
          </p:nvSpPr>
          <p:spPr bwMode="auto">
            <a:xfrm>
              <a:off x="2803" y="1221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4" name="Line 86"/>
            <p:cNvSpPr>
              <a:spLocks noChangeShapeType="1"/>
            </p:cNvSpPr>
            <p:nvPr/>
          </p:nvSpPr>
          <p:spPr bwMode="auto">
            <a:xfrm flipH="1">
              <a:off x="2801" y="1236"/>
              <a:ext cx="355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5" name="Arc 87"/>
            <p:cNvSpPr>
              <a:spLocks/>
            </p:cNvSpPr>
            <p:nvPr/>
          </p:nvSpPr>
          <p:spPr bwMode="auto">
            <a:xfrm>
              <a:off x="2803" y="1221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6" name="Line 88"/>
            <p:cNvSpPr>
              <a:spLocks noChangeShapeType="1"/>
            </p:cNvSpPr>
            <p:nvPr/>
          </p:nvSpPr>
          <p:spPr bwMode="auto">
            <a:xfrm flipV="1">
              <a:off x="2800" y="1208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7" name="Line 89"/>
            <p:cNvSpPr>
              <a:spLocks noChangeShapeType="1"/>
            </p:cNvSpPr>
            <p:nvPr/>
          </p:nvSpPr>
          <p:spPr bwMode="auto">
            <a:xfrm>
              <a:off x="3156" y="1209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8" name="Freeform 90"/>
            <p:cNvSpPr>
              <a:spLocks/>
            </p:cNvSpPr>
            <p:nvPr/>
          </p:nvSpPr>
          <p:spPr bwMode="auto">
            <a:xfrm>
              <a:off x="2391" y="1271"/>
              <a:ext cx="230" cy="143"/>
            </a:xfrm>
            <a:custGeom>
              <a:avLst/>
              <a:gdLst/>
              <a:ahLst/>
              <a:cxnLst>
                <a:cxn ang="0">
                  <a:pos x="221" y="0"/>
                </a:cxn>
                <a:cxn ang="0">
                  <a:pos x="229" y="9"/>
                </a:cxn>
                <a:cxn ang="0">
                  <a:pos x="8" y="142"/>
                </a:cxn>
                <a:cxn ang="0">
                  <a:pos x="0" y="107"/>
                </a:cxn>
                <a:cxn ang="0">
                  <a:pos x="221" y="0"/>
                </a:cxn>
              </a:cxnLst>
              <a:rect l="0" t="0" r="r" b="b"/>
              <a:pathLst>
                <a:path w="230" h="143">
                  <a:moveTo>
                    <a:pt x="221" y="0"/>
                  </a:moveTo>
                  <a:lnTo>
                    <a:pt x="229" y="9"/>
                  </a:lnTo>
                  <a:lnTo>
                    <a:pt x="8" y="142"/>
                  </a:lnTo>
                  <a:lnTo>
                    <a:pt x="0" y="107"/>
                  </a:lnTo>
                  <a:lnTo>
                    <a:pt x="22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19" name="Arc 91"/>
            <p:cNvSpPr>
              <a:spLocks/>
            </p:cNvSpPr>
            <p:nvPr/>
          </p:nvSpPr>
          <p:spPr bwMode="auto">
            <a:xfrm>
              <a:off x="2612" y="1271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0" name="Line 92"/>
            <p:cNvSpPr>
              <a:spLocks noChangeShapeType="1"/>
            </p:cNvSpPr>
            <p:nvPr/>
          </p:nvSpPr>
          <p:spPr bwMode="auto">
            <a:xfrm flipV="1">
              <a:off x="2390" y="1270"/>
              <a:ext cx="221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1" name="Arc 93"/>
            <p:cNvSpPr>
              <a:spLocks/>
            </p:cNvSpPr>
            <p:nvPr/>
          </p:nvSpPr>
          <p:spPr bwMode="auto">
            <a:xfrm>
              <a:off x="2612" y="1271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2" name="Line 94"/>
            <p:cNvSpPr>
              <a:spLocks noChangeShapeType="1"/>
            </p:cNvSpPr>
            <p:nvPr/>
          </p:nvSpPr>
          <p:spPr bwMode="auto">
            <a:xfrm flipH="1">
              <a:off x="2399" y="1280"/>
              <a:ext cx="221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3" name="Line 95"/>
            <p:cNvSpPr>
              <a:spLocks noChangeShapeType="1"/>
            </p:cNvSpPr>
            <p:nvPr/>
          </p:nvSpPr>
          <p:spPr bwMode="auto">
            <a:xfrm flipH="1" flipV="1">
              <a:off x="2391" y="1377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4" name="Oval 96"/>
            <p:cNvSpPr>
              <a:spLocks noChangeArrowheads="1"/>
            </p:cNvSpPr>
            <p:nvPr/>
          </p:nvSpPr>
          <p:spPr bwMode="auto">
            <a:xfrm>
              <a:off x="3160" y="1080"/>
              <a:ext cx="237" cy="267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25" name="Freeform 97"/>
            <p:cNvSpPr>
              <a:spLocks/>
            </p:cNvSpPr>
            <p:nvPr/>
          </p:nvSpPr>
          <p:spPr bwMode="auto">
            <a:xfrm>
              <a:off x="3322" y="773"/>
              <a:ext cx="174" cy="339"/>
            </a:xfrm>
            <a:custGeom>
              <a:avLst/>
              <a:gdLst/>
              <a:ahLst/>
              <a:cxnLst>
                <a:cxn ang="0">
                  <a:pos x="16" y="338"/>
                </a:cxn>
                <a:cxn ang="0">
                  <a:pos x="0" y="329"/>
                </a:cxn>
                <a:cxn ang="0">
                  <a:pos x="142" y="0"/>
                </a:cxn>
                <a:cxn ang="0">
                  <a:pos x="173" y="9"/>
                </a:cxn>
                <a:cxn ang="0">
                  <a:pos x="16" y="338"/>
                </a:cxn>
              </a:cxnLst>
              <a:rect l="0" t="0" r="r" b="b"/>
              <a:pathLst>
                <a:path w="174" h="339">
                  <a:moveTo>
                    <a:pt x="16" y="338"/>
                  </a:moveTo>
                  <a:lnTo>
                    <a:pt x="0" y="329"/>
                  </a:lnTo>
                  <a:lnTo>
                    <a:pt x="142" y="0"/>
                  </a:lnTo>
                  <a:lnTo>
                    <a:pt x="173" y="9"/>
                  </a:lnTo>
                  <a:lnTo>
                    <a:pt x="16" y="33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6" name="Arc 98"/>
            <p:cNvSpPr>
              <a:spLocks/>
            </p:cNvSpPr>
            <p:nvPr/>
          </p:nvSpPr>
          <p:spPr bwMode="auto">
            <a:xfrm>
              <a:off x="3325" y="1094"/>
              <a:ext cx="16" cy="18"/>
            </a:xfrm>
            <a:custGeom>
              <a:avLst/>
              <a:gdLst>
                <a:gd name="G0" fmla="+- 20131 0 0"/>
                <a:gd name="G1" fmla="+- 0 0 0"/>
                <a:gd name="G2" fmla="+- 21600 0 0"/>
                <a:gd name="T0" fmla="*/ 29299 w 29299"/>
                <a:gd name="T1" fmla="*/ 19558 h 21600"/>
                <a:gd name="T2" fmla="*/ 0 w 29299"/>
                <a:gd name="T3" fmla="*/ 7829 h 21600"/>
                <a:gd name="T4" fmla="*/ 20131 w 2929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299" h="21600" fill="none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</a:path>
                <a:path w="29299" h="21600" stroke="0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  <a:lnTo>
                    <a:pt x="20131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7" name="Line 99"/>
            <p:cNvSpPr>
              <a:spLocks noChangeShapeType="1"/>
            </p:cNvSpPr>
            <p:nvPr/>
          </p:nvSpPr>
          <p:spPr bwMode="auto">
            <a:xfrm flipH="1">
              <a:off x="3338" y="782"/>
              <a:ext cx="157" cy="3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8" name="Arc 100"/>
            <p:cNvSpPr>
              <a:spLocks/>
            </p:cNvSpPr>
            <p:nvPr/>
          </p:nvSpPr>
          <p:spPr bwMode="auto">
            <a:xfrm>
              <a:off x="3325" y="1094"/>
              <a:ext cx="16" cy="18"/>
            </a:xfrm>
            <a:custGeom>
              <a:avLst/>
              <a:gdLst>
                <a:gd name="G0" fmla="+- 20131 0 0"/>
                <a:gd name="G1" fmla="+- 0 0 0"/>
                <a:gd name="G2" fmla="+- 21600 0 0"/>
                <a:gd name="T0" fmla="*/ 29299 w 29299"/>
                <a:gd name="T1" fmla="*/ 19558 h 21600"/>
                <a:gd name="T2" fmla="*/ 0 w 29299"/>
                <a:gd name="T3" fmla="*/ 7829 h 21600"/>
                <a:gd name="T4" fmla="*/ 20131 w 2929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299" h="21600" fill="none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</a:path>
                <a:path w="29299" h="21600" stroke="0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  <a:lnTo>
                    <a:pt x="20131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29" name="Line 101"/>
            <p:cNvSpPr>
              <a:spLocks noChangeShapeType="1"/>
            </p:cNvSpPr>
            <p:nvPr/>
          </p:nvSpPr>
          <p:spPr bwMode="auto">
            <a:xfrm flipV="1">
              <a:off x="3322" y="772"/>
              <a:ext cx="142" cy="3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0" name="Line 102"/>
            <p:cNvSpPr>
              <a:spLocks noChangeShapeType="1"/>
            </p:cNvSpPr>
            <p:nvPr/>
          </p:nvSpPr>
          <p:spPr bwMode="auto">
            <a:xfrm>
              <a:off x="3464" y="773"/>
              <a:ext cx="31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1" name="Oval 103"/>
            <p:cNvSpPr>
              <a:spLocks noChangeArrowheads="1"/>
            </p:cNvSpPr>
            <p:nvPr/>
          </p:nvSpPr>
          <p:spPr bwMode="auto">
            <a:xfrm>
              <a:off x="3421" y="537"/>
              <a:ext cx="228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32" name="Freeform 104"/>
            <p:cNvSpPr>
              <a:spLocks/>
            </p:cNvSpPr>
            <p:nvPr/>
          </p:nvSpPr>
          <p:spPr bwMode="auto">
            <a:xfrm>
              <a:off x="3653" y="640"/>
              <a:ext cx="293" cy="37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0"/>
                </a:cxn>
                <a:cxn ang="0">
                  <a:pos x="292" y="0"/>
                </a:cxn>
                <a:cxn ang="0">
                  <a:pos x="292" y="27"/>
                </a:cxn>
                <a:cxn ang="0">
                  <a:pos x="0" y="36"/>
                </a:cxn>
              </a:cxnLst>
              <a:rect l="0" t="0" r="r" b="b"/>
              <a:pathLst>
                <a:path w="293" h="37">
                  <a:moveTo>
                    <a:pt x="0" y="36"/>
                  </a:moveTo>
                  <a:lnTo>
                    <a:pt x="0" y="0"/>
                  </a:lnTo>
                  <a:lnTo>
                    <a:pt x="292" y="0"/>
                  </a:lnTo>
                  <a:lnTo>
                    <a:pt x="292" y="27"/>
                  </a:lnTo>
                  <a:lnTo>
                    <a:pt x="0" y="3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3" name="Arc 105"/>
            <p:cNvSpPr>
              <a:spLocks/>
            </p:cNvSpPr>
            <p:nvPr/>
          </p:nvSpPr>
          <p:spPr bwMode="auto">
            <a:xfrm>
              <a:off x="3655" y="644"/>
              <a:ext cx="40" cy="27"/>
            </a:xfrm>
            <a:custGeom>
              <a:avLst/>
              <a:gdLst>
                <a:gd name="G0" fmla="+- 21600 0 0"/>
                <a:gd name="G1" fmla="+- 7223 0 0"/>
                <a:gd name="G2" fmla="+- 21600 0 0"/>
                <a:gd name="T0" fmla="*/ 782 w 21600"/>
                <a:gd name="T1" fmla="*/ 12981 h 12981"/>
                <a:gd name="T2" fmla="*/ 1243 w 21600"/>
                <a:gd name="T3" fmla="*/ 0 h 12981"/>
                <a:gd name="T4" fmla="*/ 21600 w 21600"/>
                <a:gd name="T5" fmla="*/ 7223 h 1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81" fill="none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</a:path>
                <a:path w="21600" h="12981" stroke="0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  <a:lnTo>
                    <a:pt x="21600" y="722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4" name="Line 106"/>
            <p:cNvSpPr>
              <a:spLocks noChangeShapeType="1"/>
            </p:cNvSpPr>
            <p:nvPr/>
          </p:nvSpPr>
          <p:spPr bwMode="auto">
            <a:xfrm flipH="1">
              <a:off x="3653" y="667"/>
              <a:ext cx="29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5" name="Arc 107"/>
            <p:cNvSpPr>
              <a:spLocks/>
            </p:cNvSpPr>
            <p:nvPr/>
          </p:nvSpPr>
          <p:spPr bwMode="auto">
            <a:xfrm>
              <a:off x="3655" y="644"/>
              <a:ext cx="40" cy="27"/>
            </a:xfrm>
            <a:custGeom>
              <a:avLst/>
              <a:gdLst>
                <a:gd name="G0" fmla="+- 21600 0 0"/>
                <a:gd name="G1" fmla="+- 7223 0 0"/>
                <a:gd name="G2" fmla="+- 21600 0 0"/>
                <a:gd name="T0" fmla="*/ 782 w 21600"/>
                <a:gd name="T1" fmla="*/ 12981 h 12981"/>
                <a:gd name="T2" fmla="*/ 1243 w 21600"/>
                <a:gd name="T3" fmla="*/ 0 h 12981"/>
                <a:gd name="T4" fmla="*/ 21600 w 21600"/>
                <a:gd name="T5" fmla="*/ 7223 h 1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81" fill="none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</a:path>
                <a:path w="21600" h="12981" stroke="0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  <a:lnTo>
                    <a:pt x="21600" y="722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6" name="Line 108"/>
            <p:cNvSpPr>
              <a:spLocks noChangeShapeType="1"/>
            </p:cNvSpPr>
            <p:nvPr/>
          </p:nvSpPr>
          <p:spPr bwMode="auto">
            <a:xfrm>
              <a:off x="3653" y="640"/>
              <a:ext cx="2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7" name="Line 109"/>
            <p:cNvSpPr>
              <a:spLocks noChangeShapeType="1"/>
            </p:cNvSpPr>
            <p:nvPr/>
          </p:nvSpPr>
          <p:spPr bwMode="auto">
            <a:xfrm>
              <a:off x="3945" y="640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8" name="Freeform 110"/>
            <p:cNvSpPr>
              <a:spLocks/>
            </p:cNvSpPr>
            <p:nvPr/>
          </p:nvSpPr>
          <p:spPr bwMode="auto">
            <a:xfrm>
              <a:off x="3282" y="276"/>
              <a:ext cx="191" cy="294"/>
            </a:xfrm>
            <a:custGeom>
              <a:avLst/>
              <a:gdLst/>
              <a:ahLst/>
              <a:cxnLst>
                <a:cxn ang="0">
                  <a:pos x="190" y="266"/>
                </a:cxn>
                <a:cxn ang="0">
                  <a:pos x="174" y="293"/>
                </a:cxn>
                <a:cxn ang="0">
                  <a:pos x="0" y="18"/>
                </a:cxn>
                <a:cxn ang="0">
                  <a:pos x="24" y="0"/>
                </a:cxn>
                <a:cxn ang="0">
                  <a:pos x="190" y="266"/>
                </a:cxn>
              </a:cxnLst>
              <a:rect l="0" t="0" r="r" b="b"/>
              <a:pathLst>
                <a:path w="191" h="294">
                  <a:moveTo>
                    <a:pt x="190" y="266"/>
                  </a:moveTo>
                  <a:lnTo>
                    <a:pt x="174" y="293"/>
                  </a:lnTo>
                  <a:lnTo>
                    <a:pt x="0" y="18"/>
                  </a:lnTo>
                  <a:lnTo>
                    <a:pt x="24" y="0"/>
                  </a:lnTo>
                  <a:lnTo>
                    <a:pt x="190" y="26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39" name="Arc 111"/>
            <p:cNvSpPr>
              <a:spLocks/>
            </p:cNvSpPr>
            <p:nvPr/>
          </p:nvSpPr>
          <p:spPr bwMode="auto">
            <a:xfrm>
              <a:off x="3452" y="534"/>
              <a:ext cx="24" cy="2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635 w 18635"/>
                <a:gd name="T1" fmla="*/ 10923 h 21600"/>
                <a:gd name="T2" fmla="*/ 0 w 18635"/>
                <a:gd name="T3" fmla="*/ 21600 h 21600"/>
                <a:gd name="T4" fmla="*/ 0 w 186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35" h="21600" fill="none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</a:path>
                <a:path w="18635" h="21600" stroke="0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0" name="Line 112"/>
            <p:cNvSpPr>
              <a:spLocks noChangeShapeType="1"/>
            </p:cNvSpPr>
            <p:nvPr/>
          </p:nvSpPr>
          <p:spPr bwMode="auto">
            <a:xfrm>
              <a:off x="3306" y="276"/>
              <a:ext cx="166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1" name="Arc 113"/>
            <p:cNvSpPr>
              <a:spLocks/>
            </p:cNvSpPr>
            <p:nvPr/>
          </p:nvSpPr>
          <p:spPr bwMode="auto">
            <a:xfrm>
              <a:off x="3452" y="534"/>
              <a:ext cx="24" cy="2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635 w 18635"/>
                <a:gd name="T1" fmla="*/ 10923 h 21600"/>
                <a:gd name="T2" fmla="*/ 0 w 18635"/>
                <a:gd name="T3" fmla="*/ 21600 h 21600"/>
                <a:gd name="T4" fmla="*/ 0 w 186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35" h="21600" fill="none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</a:path>
                <a:path w="18635" h="21600" stroke="0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2" name="Line 114"/>
            <p:cNvSpPr>
              <a:spLocks noChangeShapeType="1"/>
            </p:cNvSpPr>
            <p:nvPr/>
          </p:nvSpPr>
          <p:spPr bwMode="auto">
            <a:xfrm flipH="1" flipV="1">
              <a:off x="3282" y="293"/>
              <a:ext cx="174" cy="2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3" name="Line 115"/>
            <p:cNvSpPr>
              <a:spLocks noChangeShapeType="1"/>
            </p:cNvSpPr>
            <p:nvPr/>
          </p:nvSpPr>
          <p:spPr bwMode="auto">
            <a:xfrm flipV="1">
              <a:off x="3282" y="275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4" name="Oval 116"/>
            <p:cNvSpPr>
              <a:spLocks noChangeArrowheads="1"/>
            </p:cNvSpPr>
            <p:nvPr/>
          </p:nvSpPr>
          <p:spPr bwMode="auto">
            <a:xfrm>
              <a:off x="1771" y="1382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45" name="Freeform 117"/>
            <p:cNvSpPr>
              <a:spLocks/>
            </p:cNvSpPr>
            <p:nvPr/>
          </p:nvSpPr>
          <p:spPr bwMode="auto">
            <a:xfrm>
              <a:off x="1909" y="1422"/>
              <a:ext cx="301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18"/>
                </a:cxn>
                <a:cxn ang="0">
                  <a:pos x="292" y="0"/>
                </a:cxn>
                <a:cxn ang="0">
                  <a:pos x="300" y="36"/>
                </a:cxn>
                <a:cxn ang="0">
                  <a:pos x="0" y="45"/>
                </a:cxn>
              </a:cxnLst>
              <a:rect l="0" t="0" r="r" b="b"/>
              <a:pathLst>
                <a:path w="301" h="46">
                  <a:moveTo>
                    <a:pt x="0" y="45"/>
                  </a:moveTo>
                  <a:lnTo>
                    <a:pt x="0" y="18"/>
                  </a:lnTo>
                  <a:lnTo>
                    <a:pt x="292" y="0"/>
                  </a:lnTo>
                  <a:lnTo>
                    <a:pt x="300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6" name="Arc 118"/>
            <p:cNvSpPr>
              <a:spLocks/>
            </p:cNvSpPr>
            <p:nvPr/>
          </p:nvSpPr>
          <p:spPr bwMode="auto">
            <a:xfrm>
              <a:off x="1904" y="1439"/>
              <a:ext cx="43" cy="30"/>
            </a:xfrm>
            <a:custGeom>
              <a:avLst/>
              <a:gdLst>
                <a:gd name="G0" fmla="+- 21600 0 0"/>
                <a:gd name="G1" fmla="+- 6998 0 0"/>
                <a:gd name="G2" fmla="+- 21600 0 0"/>
                <a:gd name="T0" fmla="*/ 909 w 21600"/>
                <a:gd name="T1" fmla="*/ 13198 h 13198"/>
                <a:gd name="T2" fmla="*/ 1165 w 21600"/>
                <a:gd name="T3" fmla="*/ 0 h 13198"/>
                <a:gd name="T4" fmla="*/ 21600 w 21600"/>
                <a:gd name="T5" fmla="*/ 6998 h 13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198" fill="none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</a:path>
                <a:path w="21600" h="13198" stroke="0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  <a:lnTo>
                    <a:pt x="21600" y="6998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7" name="Line 119"/>
            <p:cNvSpPr>
              <a:spLocks noChangeShapeType="1"/>
            </p:cNvSpPr>
            <p:nvPr/>
          </p:nvSpPr>
          <p:spPr bwMode="auto">
            <a:xfrm flipH="1">
              <a:off x="1909" y="1458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8" name="Arc 120"/>
            <p:cNvSpPr>
              <a:spLocks/>
            </p:cNvSpPr>
            <p:nvPr/>
          </p:nvSpPr>
          <p:spPr bwMode="auto">
            <a:xfrm>
              <a:off x="1904" y="1439"/>
              <a:ext cx="43" cy="30"/>
            </a:xfrm>
            <a:custGeom>
              <a:avLst/>
              <a:gdLst>
                <a:gd name="G0" fmla="+- 21600 0 0"/>
                <a:gd name="G1" fmla="+- 6998 0 0"/>
                <a:gd name="G2" fmla="+- 21600 0 0"/>
                <a:gd name="T0" fmla="*/ 909 w 21600"/>
                <a:gd name="T1" fmla="*/ 13198 h 13198"/>
                <a:gd name="T2" fmla="*/ 1165 w 21600"/>
                <a:gd name="T3" fmla="*/ 0 h 13198"/>
                <a:gd name="T4" fmla="*/ 21600 w 21600"/>
                <a:gd name="T5" fmla="*/ 6998 h 13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198" fill="none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</a:path>
                <a:path w="21600" h="13198" stroke="0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  <a:lnTo>
                    <a:pt x="21600" y="6998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49" name="Line 121"/>
            <p:cNvSpPr>
              <a:spLocks noChangeShapeType="1"/>
            </p:cNvSpPr>
            <p:nvPr/>
          </p:nvSpPr>
          <p:spPr bwMode="auto">
            <a:xfrm flipV="1">
              <a:off x="1909" y="1422"/>
              <a:ext cx="29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0" name="Line 122"/>
            <p:cNvSpPr>
              <a:spLocks noChangeShapeType="1"/>
            </p:cNvSpPr>
            <p:nvPr/>
          </p:nvSpPr>
          <p:spPr bwMode="auto">
            <a:xfrm>
              <a:off x="2201" y="1422"/>
              <a:ext cx="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1" name="Oval 123"/>
            <p:cNvSpPr>
              <a:spLocks noChangeArrowheads="1"/>
            </p:cNvSpPr>
            <p:nvPr/>
          </p:nvSpPr>
          <p:spPr bwMode="auto">
            <a:xfrm>
              <a:off x="3949" y="573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2" name="Oval 124"/>
            <p:cNvSpPr>
              <a:spLocks noChangeArrowheads="1"/>
            </p:cNvSpPr>
            <p:nvPr/>
          </p:nvSpPr>
          <p:spPr bwMode="auto">
            <a:xfrm>
              <a:off x="3192" y="155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3" name="Oval 125"/>
            <p:cNvSpPr>
              <a:spLocks noChangeArrowheads="1"/>
            </p:cNvSpPr>
            <p:nvPr/>
          </p:nvSpPr>
          <p:spPr bwMode="auto">
            <a:xfrm>
              <a:off x="2205" y="1311"/>
              <a:ext cx="229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54" name="Freeform 126"/>
            <p:cNvSpPr>
              <a:spLocks/>
            </p:cNvSpPr>
            <p:nvPr/>
          </p:nvSpPr>
          <p:spPr bwMode="auto">
            <a:xfrm>
              <a:off x="2367" y="1467"/>
              <a:ext cx="127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5"/>
                </a:cxn>
                <a:cxn ang="0">
                  <a:pos x="0" y="18"/>
                </a:cxn>
              </a:cxnLst>
              <a:rect l="0" t="0" r="r" b="b"/>
              <a:pathLst>
                <a:path w="127" h="116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5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5" name="Arc 127"/>
            <p:cNvSpPr>
              <a:spLocks/>
            </p:cNvSpPr>
            <p:nvPr/>
          </p:nvSpPr>
          <p:spPr bwMode="auto">
            <a:xfrm>
              <a:off x="2369" y="1471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6" name="Line 128"/>
            <p:cNvSpPr>
              <a:spLocks noChangeShapeType="1"/>
            </p:cNvSpPr>
            <p:nvPr/>
          </p:nvSpPr>
          <p:spPr bwMode="auto">
            <a:xfrm flipH="1" flipV="1">
              <a:off x="2366" y="1484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7" name="Arc 129"/>
            <p:cNvSpPr>
              <a:spLocks/>
            </p:cNvSpPr>
            <p:nvPr/>
          </p:nvSpPr>
          <p:spPr bwMode="auto">
            <a:xfrm>
              <a:off x="2369" y="1471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8" name="Line 130"/>
            <p:cNvSpPr>
              <a:spLocks noChangeShapeType="1"/>
            </p:cNvSpPr>
            <p:nvPr/>
          </p:nvSpPr>
          <p:spPr bwMode="auto">
            <a:xfrm>
              <a:off x="2367" y="1467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59" name="Line 131"/>
            <p:cNvSpPr>
              <a:spLocks noChangeShapeType="1"/>
            </p:cNvSpPr>
            <p:nvPr/>
          </p:nvSpPr>
          <p:spPr bwMode="auto">
            <a:xfrm flipH="1">
              <a:off x="2470" y="1547"/>
              <a:ext cx="23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0" name="Oval 132"/>
            <p:cNvSpPr>
              <a:spLocks noChangeArrowheads="1"/>
            </p:cNvSpPr>
            <p:nvPr/>
          </p:nvSpPr>
          <p:spPr bwMode="auto">
            <a:xfrm>
              <a:off x="2442" y="1515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126" name="Group 198"/>
          <p:cNvGrpSpPr>
            <a:grpSpLocks/>
          </p:cNvGrpSpPr>
          <p:nvPr/>
        </p:nvGrpSpPr>
        <p:grpSpPr bwMode="auto">
          <a:xfrm>
            <a:off x="4803775" y="4762500"/>
            <a:ext cx="3832225" cy="1397000"/>
            <a:chOff x="3026" y="3000"/>
            <a:chExt cx="2414" cy="880"/>
          </a:xfrm>
        </p:grpSpPr>
        <p:sp>
          <p:nvSpPr>
            <p:cNvPr id="125062" name="Oval 134"/>
            <p:cNvSpPr>
              <a:spLocks noChangeArrowheads="1"/>
            </p:cNvSpPr>
            <p:nvPr/>
          </p:nvSpPr>
          <p:spPr bwMode="auto">
            <a:xfrm>
              <a:off x="4636" y="3000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63" name="Freeform 135"/>
            <p:cNvSpPr>
              <a:spLocks/>
            </p:cNvSpPr>
            <p:nvPr/>
          </p:nvSpPr>
          <p:spPr bwMode="auto">
            <a:xfrm>
              <a:off x="4726" y="3093"/>
              <a:ext cx="128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7" y="80"/>
                </a:cxn>
                <a:cxn ang="0">
                  <a:pos x="111" y="116"/>
                </a:cxn>
                <a:cxn ang="0">
                  <a:pos x="0" y="9"/>
                </a:cxn>
              </a:cxnLst>
              <a:rect l="0" t="0" r="r" b="b"/>
              <a:pathLst>
                <a:path w="128" h="117">
                  <a:moveTo>
                    <a:pt x="0" y="9"/>
                  </a:moveTo>
                  <a:lnTo>
                    <a:pt x="0" y="0"/>
                  </a:lnTo>
                  <a:lnTo>
                    <a:pt x="127" y="80"/>
                  </a:lnTo>
                  <a:lnTo>
                    <a:pt x="111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4" name="Arc 136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5" name="Line 137"/>
            <p:cNvSpPr>
              <a:spLocks noChangeShapeType="1"/>
            </p:cNvSpPr>
            <p:nvPr/>
          </p:nvSpPr>
          <p:spPr bwMode="auto">
            <a:xfrm flipH="1" flipV="1">
              <a:off x="4725" y="3101"/>
              <a:ext cx="111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6" name="Arc 138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7" name="Line 139"/>
            <p:cNvSpPr>
              <a:spLocks noChangeShapeType="1"/>
            </p:cNvSpPr>
            <p:nvPr/>
          </p:nvSpPr>
          <p:spPr bwMode="auto">
            <a:xfrm>
              <a:off x="4726" y="3093"/>
              <a:ext cx="127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8" name="Line 140"/>
            <p:cNvSpPr>
              <a:spLocks noChangeShapeType="1"/>
            </p:cNvSpPr>
            <p:nvPr/>
          </p:nvSpPr>
          <p:spPr bwMode="auto">
            <a:xfrm flipH="1">
              <a:off x="4837" y="3173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69" name="Oval 141"/>
            <p:cNvSpPr>
              <a:spLocks noChangeArrowheads="1"/>
            </p:cNvSpPr>
            <p:nvPr/>
          </p:nvSpPr>
          <p:spPr bwMode="auto">
            <a:xfrm>
              <a:off x="3689" y="3231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70" name="Freeform 142"/>
            <p:cNvSpPr>
              <a:spLocks/>
            </p:cNvSpPr>
            <p:nvPr/>
          </p:nvSpPr>
          <p:spPr bwMode="auto">
            <a:xfrm>
              <a:off x="3772" y="3316"/>
              <a:ext cx="127" cy="11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26" y="88"/>
                </a:cxn>
                <a:cxn ang="0">
                  <a:pos x="110" y="115"/>
                </a:cxn>
                <a:cxn ang="0">
                  <a:pos x="0" y="9"/>
                </a:cxn>
              </a:cxnLst>
              <a:rect l="0" t="0" r="r" b="b"/>
              <a:pathLst>
                <a:path w="127" h="116">
                  <a:moveTo>
                    <a:pt x="0" y="9"/>
                  </a:moveTo>
                  <a:lnTo>
                    <a:pt x="8" y="0"/>
                  </a:lnTo>
                  <a:lnTo>
                    <a:pt x="126" y="88"/>
                  </a:lnTo>
                  <a:lnTo>
                    <a:pt x="110" y="115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1" name="Arc 143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2" name="Line 144"/>
            <p:cNvSpPr>
              <a:spLocks noChangeShapeType="1"/>
            </p:cNvSpPr>
            <p:nvPr/>
          </p:nvSpPr>
          <p:spPr bwMode="auto">
            <a:xfrm flipH="1" flipV="1">
              <a:off x="3772" y="3323"/>
              <a:ext cx="11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3" name="Arc 145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4" name="Line 146"/>
            <p:cNvSpPr>
              <a:spLocks noChangeShapeType="1"/>
            </p:cNvSpPr>
            <p:nvPr/>
          </p:nvSpPr>
          <p:spPr bwMode="auto">
            <a:xfrm>
              <a:off x="3780" y="3316"/>
              <a:ext cx="118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5" name="Line 147"/>
            <p:cNvSpPr>
              <a:spLocks noChangeShapeType="1"/>
            </p:cNvSpPr>
            <p:nvPr/>
          </p:nvSpPr>
          <p:spPr bwMode="auto">
            <a:xfrm flipH="1">
              <a:off x="3882" y="3404"/>
              <a:ext cx="16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6" name="Oval 148"/>
            <p:cNvSpPr>
              <a:spLocks noChangeArrowheads="1"/>
            </p:cNvSpPr>
            <p:nvPr/>
          </p:nvSpPr>
          <p:spPr bwMode="auto">
            <a:xfrm>
              <a:off x="4778" y="3106"/>
              <a:ext cx="228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77" name="Freeform 149"/>
            <p:cNvSpPr>
              <a:spLocks/>
            </p:cNvSpPr>
            <p:nvPr/>
          </p:nvSpPr>
          <p:spPr bwMode="auto">
            <a:xfrm>
              <a:off x="5010" y="3209"/>
              <a:ext cx="301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9"/>
                </a:cxn>
                <a:cxn ang="0">
                  <a:pos x="300" y="0"/>
                </a:cxn>
                <a:cxn ang="0">
                  <a:pos x="300" y="26"/>
                </a:cxn>
                <a:cxn ang="0">
                  <a:pos x="0" y="35"/>
                </a:cxn>
              </a:cxnLst>
              <a:rect l="0" t="0" r="r" b="b"/>
              <a:pathLst>
                <a:path w="301" h="36">
                  <a:moveTo>
                    <a:pt x="0" y="35"/>
                  </a:moveTo>
                  <a:lnTo>
                    <a:pt x="0" y="9"/>
                  </a:lnTo>
                  <a:lnTo>
                    <a:pt x="300" y="0"/>
                  </a:lnTo>
                  <a:lnTo>
                    <a:pt x="300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8" name="Arc 150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79" name="Line 151"/>
            <p:cNvSpPr>
              <a:spLocks noChangeShapeType="1"/>
            </p:cNvSpPr>
            <p:nvPr/>
          </p:nvSpPr>
          <p:spPr bwMode="auto">
            <a:xfrm flipH="1">
              <a:off x="5010" y="3236"/>
              <a:ext cx="30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0" name="Arc 152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1" name="Line 153"/>
            <p:cNvSpPr>
              <a:spLocks noChangeShapeType="1"/>
            </p:cNvSpPr>
            <p:nvPr/>
          </p:nvSpPr>
          <p:spPr bwMode="auto">
            <a:xfrm flipV="1">
              <a:off x="5010" y="3208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2" name="Line 154"/>
            <p:cNvSpPr>
              <a:spLocks noChangeShapeType="1"/>
            </p:cNvSpPr>
            <p:nvPr/>
          </p:nvSpPr>
          <p:spPr bwMode="auto">
            <a:xfrm>
              <a:off x="5310" y="3209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3" name="Freeform 155"/>
            <p:cNvSpPr>
              <a:spLocks/>
            </p:cNvSpPr>
            <p:nvPr/>
          </p:nvSpPr>
          <p:spPr bwMode="auto">
            <a:xfrm>
              <a:off x="4600" y="3271"/>
              <a:ext cx="214" cy="143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13" y="9"/>
                </a:cxn>
                <a:cxn ang="0">
                  <a:pos x="8" y="142"/>
                </a:cxn>
                <a:cxn ang="0">
                  <a:pos x="0" y="107"/>
                </a:cxn>
                <a:cxn ang="0">
                  <a:pos x="213" y="0"/>
                </a:cxn>
              </a:cxnLst>
              <a:rect l="0" t="0" r="r" b="b"/>
              <a:pathLst>
                <a:path w="214" h="143">
                  <a:moveTo>
                    <a:pt x="213" y="0"/>
                  </a:moveTo>
                  <a:lnTo>
                    <a:pt x="213" y="9"/>
                  </a:lnTo>
                  <a:lnTo>
                    <a:pt x="8" y="142"/>
                  </a:lnTo>
                  <a:lnTo>
                    <a:pt x="0" y="107"/>
                  </a:lnTo>
                  <a:lnTo>
                    <a:pt x="213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4" name="Arc 156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5" name="Line 157"/>
            <p:cNvSpPr>
              <a:spLocks noChangeShapeType="1"/>
            </p:cNvSpPr>
            <p:nvPr/>
          </p:nvSpPr>
          <p:spPr bwMode="auto">
            <a:xfrm flipV="1">
              <a:off x="4599" y="3270"/>
              <a:ext cx="213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6" name="Arc 158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7" name="Line 159"/>
            <p:cNvSpPr>
              <a:spLocks noChangeShapeType="1"/>
            </p:cNvSpPr>
            <p:nvPr/>
          </p:nvSpPr>
          <p:spPr bwMode="auto">
            <a:xfrm flipH="1">
              <a:off x="4608" y="3280"/>
              <a:ext cx="205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8" name="Line 160"/>
            <p:cNvSpPr>
              <a:spLocks noChangeShapeType="1"/>
            </p:cNvSpPr>
            <p:nvPr/>
          </p:nvSpPr>
          <p:spPr bwMode="auto">
            <a:xfrm flipH="1" flipV="1">
              <a:off x="4600" y="3377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89" name="Oval 161"/>
            <p:cNvSpPr>
              <a:spLocks noChangeArrowheads="1"/>
            </p:cNvSpPr>
            <p:nvPr/>
          </p:nvSpPr>
          <p:spPr bwMode="auto">
            <a:xfrm>
              <a:off x="5314" y="3151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90" name="Oval 162"/>
            <p:cNvSpPr>
              <a:spLocks noChangeArrowheads="1"/>
            </p:cNvSpPr>
            <p:nvPr/>
          </p:nvSpPr>
          <p:spPr bwMode="auto">
            <a:xfrm>
              <a:off x="3823" y="3328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91" name="Freeform 163"/>
            <p:cNvSpPr>
              <a:spLocks/>
            </p:cNvSpPr>
            <p:nvPr/>
          </p:nvSpPr>
          <p:spPr bwMode="auto">
            <a:xfrm>
              <a:off x="4056" y="3431"/>
              <a:ext cx="356" cy="37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9"/>
                </a:cxn>
                <a:cxn ang="0">
                  <a:pos x="355" y="0"/>
                </a:cxn>
                <a:cxn ang="0">
                  <a:pos x="355" y="27"/>
                </a:cxn>
                <a:cxn ang="0">
                  <a:pos x="0" y="36"/>
                </a:cxn>
              </a:cxnLst>
              <a:rect l="0" t="0" r="r" b="b"/>
              <a:pathLst>
                <a:path w="356" h="37">
                  <a:moveTo>
                    <a:pt x="0" y="36"/>
                  </a:moveTo>
                  <a:lnTo>
                    <a:pt x="0" y="9"/>
                  </a:lnTo>
                  <a:lnTo>
                    <a:pt x="355" y="0"/>
                  </a:lnTo>
                  <a:lnTo>
                    <a:pt x="355" y="27"/>
                  </a:lnTo>
                  <a:lnTo>
                    <a:pt x="0" y="3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2" name="Arc 164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3" name="Line 165"/>
            <p:cNvSpPr>
              <a:spLocks noChangeShapeType="1"/>
            </p:cNvSpPr>
            <p:nvPr/>
          </p:nvSpPr>
          <p:spPr bwMode="auto">
            <a:xfrm flipH="1">
              <a:off x="4056" y="3458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4" name="Arc 166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5" name="Line 167"/>
            <p:cNvSpPr>
              <a:spLocks noChangeShapeType="1"/>
            </p:cNvSpPr>
            <p:nvPr/>
          </p:nvSpPr>
          <p:spPr bwMode="auto">
            <a:xfrm flipV="1">
              <a:off x="4055" y="3430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6" name="Line 168"/>
            <p:cNvSpPr>
              <a:spLocks noChangeShapeType="1"/>
            </p:cNvSpPr>
            <p:nvPr/>
          </p:nvSpPr>
          <p:spPr bwMode="auto">
            <a:xfrm>
              <a:off x="4411" y="3431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7" name="Freeform 169"/>
            <p:cNvSpPr>
              <a:spLocks/>
            </p:cNvSpPr>
            <p:nvPr/>
          </p:nvSpPr>
          <p:spPr bwMode="auto">
            <a:xfrm>
              <a:off x="3645" y="3493"/>
              <a:ext cx="222" cy="144"/>
            </a:xfrm>
            <a:custGeom>
              <a:avLst/>
              <a:gdLst/>
              <a:ahLst/>
              <a:cxnLst>
                <a:cxn ang="0">
                  <a:pos x="221" y="0"/>
                </a:cxn>
                <a:cxn ang="0">
                  <a:pos x="221" y="9"/>
                </a:cxn>
                <a:cxn ang="0">
                  <a:pos x="8" y="143"/>
                </a:cxn>
                <a:cxn ang="0">
                  <a:pos x="0" y="116"/>
                </a:cxn>
                <a:cxn ang="0">
                  <a:pos x="221" y="0"/>
                </a:cxn>
              </a:cxnLst>
              <a:rect l="0" t="0" r="r" b="b"/>
              <a:pathLst>
                <a:path w="222" h="144">
                  <a:moveTo>
                    <a:pt x="221" y="0"/>
                  </a:moveTo>
                  <a:lnTo>
                    <a:pt x="221" y="9"/>
                  </a:lnTo>
                  <a:lnTo>
                    <a:pt x="8" y="143"/>
                  </a:lnTo>
                  <a:lnTo>
                    <a:pt x="0" y="116"/>
                  </a:lnTo>
                  <a:lnTo>
                    <a:pt x="22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8" name="Arc 170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099" name="Line 171"/>
            <p:cNvSpPr>
              <a:spLocks noChangeShapeType="1"/>
            </p:cNvSpPr>
            <p:nvPr/>
          </p:nvSpPr>
          <p:spPr bwMode="auto">
            <a:xfrm flipV="1">
              <a:off x="3644" y="3493"/>
              <a:ext cx="22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0" name="Arc 172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1" name="Line 173"/>
            <p:cNvSpPr>
              <a:spLocks noChangeShapeType="1"/>
            </p:cNvSpPr>
            <p:nvPr/>
          </p:nvSpPr>
          <p:spPr bwMode="auto">
            <a:xfrm flipH="1">
              <a:off x="3653" y="3502"/>
              <a:ext cx="213" cy="1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2" name="Line 174"/>
            <p:cNvSpPr>
              <a:spLocks noChangeShapeType="1"/>
            </p:cNvSpPr>
            <p:nvPr/>
          </p:nvSpPr>
          <p:spPr bwMode="auto">
            <a:xfrm flipH="1" flipV="1">
              <a:off x="3645" y="3608"/>
              <a:ext cx="8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3" name="Oval 175"/>
            <p:cNvSpPr>
              <a:spLocks noChangeArrowheads="1"/>
            </p:cNvSpPr>
            <p:nvPr/>
          </p:nvSpPr>
          <p:spPr bwMode="auto">
            <a:xfrm>
              <a:off x="4415" y="3311"/>
              <a:ext cx="228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04" name="Freeform 176"/>
            <p:cNvSpPr>
              <a:spLocks/>
            </p:cNvSpPr>
            <p:nvPr/>
          </p:nvSpPr>
          <p:spPr bwMode="auto">
            <a:xfrm>
              <a:off x="4569" y="3476"/>
              <a:ext cx="135" cy="1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34" y="71"/>
                </a:cxn>
                <a:cxn ang="0">
                  <a:pos x="110" y="106"/>
                </a:cxn>
                <a:cxn ang="0">
                  <a:pos x="0" y="0"/>
                </a:cxn>
              </a:cxnLst>
              <a:rect l="0" t="0" r="r" b="b"/>
              <a:pathLst>
                <a:path w="135" h="107">
                  <a:moveTo>
                    <a:pt x="0" y="0"/>
                  </a:moveTo>
                  <a:lnTo>
                    <a:pt x="8" y="0"/>
                  </a:lnTo>
                  <a:lnTo>
                    <a:pt x="134" y="71"/>
                  </a:lnTo>
                  <a:lnTo>
                    <a:pt x="110" y="10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5" name="Arc 177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6" name="Line 178"/>
            <p:cNvSpPr>
              <a:spLocks noChangeShapeType="1"/>
            </p:cNvSpPr>
            <p:nvPr/>
          </p:nvSpPr>
          <p:spPr bwMode="auto">
            <a:xfrm flipH="1" flipV="1">
              <a:off x="4569" y="3476"/>
              <a:ext cx="11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7" name="Arc 179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8" name="Line 180"/>
            <p:cNvSpPr>
              <a:spLocks noChangeShapeType="1"/>
            </p:cNvSpPr>
            <p:nvPr/>
          </p:nvSpPr>
          <p:spPr bwMode="auto">
            <a:xfrm>
              <a:off x="4576" y="3476"/>
              <a:ext cx="127" cy="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09" name="Line 181"/>
            <p:cNvSpPr>
              <a:spLocks noChangeShapeType="1"/>
            </p:cNvSpPr>
            <p:nvPr/>
          </p:nvSpPr>
          <p:spPr bwMode="auto">
            <a:xfrm flipH="1">
              <a:off x="4679" y="3547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0" name="Oval 182"/>
            <p:cNvSpPr>
              <a:spLocks noChangeArrowheads="1"/>
            </p:cNvSpPr>
            <p:nvPr/>
          </p:nvSpPr>
          <p:spPr bwMode="auto">
            <a:xfrm>
              <a:off x="3026" y="3604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11" name="Freeform 183"/>
            <p:cNvSpPr>
              <a:spLocks/>
            </p:cNvSpPr>
            <p:nvPr/>
          </p:nvSpPr>
          <p:spPr bwMode="auto">
            <a:xfrm>
              <a:off x="3156" y="3644"/>
              <a:ext cx="309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18"/>
                </a:cxn>
                <a:cxn ang="0">
                  <a:pos x="300" y="0"/>
                </a:cxn>
                <a:cxn ang="0">
                  <a:pos x="308" y="36"/>
                </a:cxn>
                <a:cxn ang="0">
                  <a:pos x="0" y="45"/>
                </a:cxn>
              </a:cxnLst>
              <a:rect l="0" t="0" r="r" b="b"/>
              <a:pathLst>
                <a:path w="309" h="46">
                  <a:moveTo>
                    <a:pt x="0" y="45"/>
                  </a:moveTo>
                  <a:lnTo>
                    <a:pt x="0" y="18"/>
                  </a:lnTo>
                  <a:lnTo>
                    <a:pt x="300" y="0"/>
                  </a:lnTo>
                  <a:lnTo>
                    <a:pt x="308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2" name="Arc 184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3" name="Line 185"/>
            <p:cNvSpPr>
              <a:spLocks noChangeShapeType="1"/>
            </p:cNvSpPr>
            <p:nvPr/>
          </p:nvSpPr>
          <p:spPr bwMode="auto">
            <a:xfrm flipH="1">
              <a:off x="3156" y="3680"/>
              <a:ext cx="308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4" name="Arc 186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5" name="Line 187"/>
            <p:cNvSpPr>
              <a:spLocks noChangeShapeType="1"/>
            </p:cNvSpPr>
            <p:nvPr/>
          </p:nvSpPr>
          <p:spPr bwMode="auto">
            <a:xfrm flipV="1">
              <a:off x="3156" y="3644"/>
              <a:ext cx="300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6" name="Line 188"/>
            <p:cNvSpPr>
              <a:spLocks noChangeShapeType="1"/>
            </p:cNvSpPr>
            <p:nvPr/>
          </p:nvSpPr>
          <p:spPr bwMode="auto">
            <a:xfrm>
              <a:off x="3456" y="3644"/>
              <a:ext cx="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7" name="Oval 189"/>
            <p:cNvSpPr>
              <a:spLocks noChangeArrowheads="1"/>
            </p:cNvSpPr>
            <p:nvPr/>
          </p:nvSpPr>
          <p:spPr bwMode="auto">
            <a:xfrm>
              <a:off x="3460" y="3533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18" name="Freeform 190"/>
            <p:cNvSpPr>
              <a:spLocks/>
            </p:cNvSpPr>
            <p:nvPr/>
          </p:nvSpPr>
          <p:spPr bwMode="auto">
            <a:xfrm>
              <a:off x="3622" y="3689"/>
              <a:ext cx="127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5"/>
                </a:cxn>
                <a:cxn ang="0">
                  <a:pos x="0" y="18"/>
                </a:cxn>
              </a:cxnLst>
              <a:rect l="0" t="0" r="r" b="b"/>
              <a:pathLst>
                <a:path w="127" h="116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5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19" name="Arc 191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20" name="Line 192"/>
            <p:cNvSpPr>
              <a:spLocks noChangeShapeType="1"/>
            </p:cNvSpPr>
            <p:nvPr/>
          </p:nvSpPr>
          <p:spPr bwMode="auto">
            <a:xfrm flipH="1" flipV="1">
              <a:off x="3622" y="3706"/>
              <a:ext cx="102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21" name="Arc 193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22" name="Line 194"/>
            <p:cNvSpPr>
              <a:spLocks noChangeShapeType="1"/>
            </p:cNvSpPr>
            <p:nvPr/>
          </p:nvSpPr>
          <p:spPr bwMode="auto">
            <a:xfrm>
              <a:off x="3622" y="3689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23" name="Line 195"/>
            <p:cNvSpPr>
              <a:spLocks noChangeShapeType="1"/>
            </p:cNvSpPr>
            <p:nvPr/>
          </p:nvSpPr>
          <p:spPr bwMode="auto">
            <a:xfrm flipH="1">
              <a:off x="3724" y="3769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5124" name="Oval 196"/>
            <p:cNvSpPr>
              <a:spLocks noChangeArrowheads="1"/>
            </p:cNvSpPr>
            <p:nvPr/>
          </p:nvSpPr>
          <p:spPr bwMode="auto">
            <a:xfrm>
              <a:off x="4651" y="3515"/>
              <a:ext cx="134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25" name="Oval 197"/>
            <p:cNvSpPr>
              <a:spLocks noChangeArrowheads="1"/>
            </p:cNvSpPr>
            <p:nvPr/>
          </p:nvSpPr>
          <p:spPr bwMode="auto">
            <a:xfrm>
              <a:off x="3697" y="3737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10-61</a:t>
            </a:r>
          </a:p>
        </p:txBody>
      </p:sp>
      <p:grpSp>
        <p:nvGrpSpPr>
          <p:cNvPr id="126982" name="Group 6"/>
          <p:cNvGrpSpPr>
            <a:grpSpLocks/>
          </p:cNvGrpSpPr>
          <p:nvPr/>
        </p:nvGrpSpPr>
        <p:grpSpPr bwMode="auto">
          <a:xfrm>
            <a:off x="3232150" y="2046288"/>
            <a:ext cx="1627188" cy="1030287"/>
            <a:chOff x="2036" y="1289"/>
            <a:chExt cx="1025" cy="649"/>
          </a:xfrm>
        </p:grpSpPr>
        <p:sp>
          <p:nvSpPr>
            <p:cNvPr id="126980" name="Oval 4"/>
            <p:cNvSpPr>
              <a:spLocks noChangeArrowheads="1"/>
            </p:cNvSpPr>
            <p:nvPr/>
          </p:nvSpPr>
          <p:spPr bwMode="auto">
            <a:xfrm>
              <a:off x="2470" y="1289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81" name="Oval 5"/>
            <p:cNvSpPr>
              <a:spLocks noChangeArrowheads="1"/>
            </p:cNvSpPr>
            <p:nvPr/>
          </p:nvSpPr>
          <p:spPr bwMode="auto">
            <a:xfrm>
              <a:off x="2036" y="1476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6983" name="Oval 7"/>
          <p:cNvSpPr>
            <a:spLocks noChangeArrowheads="1"/>
          </p:cNvSpPr>
          <p:nvPr/>
        </p:nvSpPr>
        <p:spPr bwMode="auto">
          <a:xfrm>
            <a:off x="7315200" y="5276850"/>
            <a:ext cx="939800" cy="735013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4" name="Oval 8"/>
          <p:cNvSpPr>
            <a:spLocks noChangeArrowheads="1"/>
          </p:cNvSpPr>
          <p:nvPr/>
        </p:nvSpPr>
        <p:spPr bwMode="auto">
          <a:xfrm>
            <a:off x="6726238" y="5588000"/>
            <a:ext cx="939800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5" name="Oval 9"/>
          <p:cNvSpPr>
            <a:spLocks noChangeArrowheads="1"/>
          </p:cNvSpPr>
          <p:nvPr/>
        </p:nvSpPr>
        <p:spPr bwMode="auto">
          <a:xfrm>
            <a:off x="5837238" y="5602288"/>
            <a:ext cx="939800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6" name="Oval 10"/>
          <p:cNvSpPr>
            <a:spLocks noChangeArrowheads="1"/>
          </p:cNvSpPr>
          <p:nvPr/>
        </p:nvSpPr>
        <p:spPr bwMode="auto">
          <a:xfrm>
            <a:off x="5210175" y="5884863"/>
            <a:ext cx="939800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6991" name="Group 15"/>
          <p:cNvGrpSpPr>
            <a:grpSpLocks/>
          </p:cNvGrpSpPr>
          <p:nvPr/>
        </p:nvGrpSpPr>
        <p:grpSpPr bwMode="auto">
          <a:xfrm>
            <a:off x="739775" y="4387850"/>
            <a:ext cx="2817813" cy="1030288"/>
            <a:chOff x="466" y="2764"/>
            <a:chExt cx="1775" cy="649"/>
          </a:xfrm>
        </p:grpSpPr>
        <p:sp>
          <p:nvSpPr>
            <p:cNvPr id="126987" name="Oval 11"/>
            <p:cNvSpPr>
              <a:spLocks noChangeArrowheads="1"/>
            </p:cNvSpPr>
            <p:nvPr/>
          </p:nvSpPr>
          <p:spPr bwMode="auto">
            <a:xfrm>
              <a:off x="900" y="2764"/>
              <a:ext cx="591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88" name="Oval 12"/>
            <p:cNvSpPr>
              <a:spLocks noChangeArrowheads="1"/>
            </p:cNvSpPr>
            <p:nvPr/>
          </p:nvSpPr>
          <p:spPr bwMode="auto">
            <a:xfrm>
              <a:off x="466" y="2951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89" name="Oval 13"/>
            <p:cNvSpPr>
              <a:spLocks noChangeArrowheads="1"/>
            </p:cNvSpPr>
            <p:nvPr/>
          </p:nvSpPr>
          <p:spPr bwMode="auto">
            <a:xfrm>
              <a:off x="1333" y="2764"/>
              <a:ext cx="592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90" name="Oval 14"/>
            <p:cNvSpPr>
              <a:spLocks noChangeArrowheads="1"/>
            </p:cNvSpPr>
            <p:nvPr/>
          </p:nvSpPr>
          <p:spPr bwMode="auto">
            <a:xfrm>
              <a:off x="1649" y="2933"/>
              <a:ext cx="592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056" name="Group 80"/>
          <p:cNvGrpSpPr>
            <a:grpSpLocks/>
          </p:cNvGrpSpPr>
          <p:nvPr/>
        </p:nvGrpSpPr>
        <p:grpSpPr bwMode="auto">
          <a:xfrm>
            <a:off x="319088" y="3886200"/>
            <a:ext cx="3619500" cy="1074738"/>
            <a:chOff x="201" y="2448"/>
            <a:chExt cx="2280" cy="677"/>
          </a:xfrm>
        </p:grpSpPr>
        <p:sp>
          <p:nvSpPr>
            <p:cNvPr id="126992" name="Oval 16"/>
            <p:cNvSpPr>
              <a:spLocks noChangeArrowheads="1"/>
            </p:cNvSpPr>
            <p:nvPr/>
          </p:nvSpPr>
          <p:spPr bwMode="auto">
            <a:xfrm>
              <a:off x="864" y="2475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93" name="Freeform 17"/>
            <p:cNvSpPr>
              <a:spLocks/>
            </p:cNvSpPr>
            <p:nvPr/>
          </p:nvSpPr>
          <p:spPr bwMode="auto">
            <a:xfrm>
              <a:off x="955" y="2560"/>
              <a:ext cx="127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6" y="89"/>
                </a:cxn>
                <a:cxn ang="0">
                  <a:pos x="102" y="116"/>
                </a:cxn>
                <a:cxn ang="0">
                  <a:pos x="0" y="9"/>
                </a:cxn>
              </a:cxnLst>
              <a:rect l="0" t="0" r="r" b="b"/>
              <a:pathLst>
                <a:path w="127" h="117">
                  <a:moveTo>
                    <a:pt x="0" y="9"/>
                  </a:moveTo>
                  <a:lnTo>
                    <a:pt x="0" y="0"/>
                  </a:lnTo>
                  <a:lnTo>
                    <a:pt x="126" y="89"/>
                  </a:lnTo>
                  <a:lnTo>
                    <a:pt x="102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4" name="Arc 18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5" name="Line 19"/>
            <p:cNvSpPr>
              <a:spLocks noChangeShapeType="1"/>
            </p:cNvSpPr>
            <p:nvPr/>
          </p:nvSpPr>
          <p:spPr bwMode="auto">
            <a:xfrm flipH="1" flipV="1">
              <a:off x="955" y="2568"/>
              <a:ext cx="102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6" name="Arc 20"/>
            <p:cNvSpPr>
              <a:spLocks/>
            </p:cNvSpPr>
            <p:nvPr/>
          </p:nvSpPr>
          <p:spPr bwMode="auto">
            <a:xfrm>
              <a:off x="957" y="2562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7" name="Line 21"/>
            <p:cNvSpPr>
              <a:spLocks noChangeShapeType="1"/>
            </p:cNvSpPr>
            <p:nvPr/>
          </p:nvSpPr>
          <p:spPr bwMode="auto">
            <a:xfrm>
              <a:off x="955" y="2560"/>
              <a:ext cx="12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8" name="Line 22"/>
            <p:cNvSpPr>
              <a:spLocks noChangeShapeType="1"/>
            </p:cNvSpPr>
            <p:nvPr/>
          </p:nvSpPr>
          <p:spPr bwMode="auto">
            <a:xfrm flipH="1">
              <a:off x="1057" y="2649"/>
              <a:ext cx="24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6999" name="Oval 23"/>
            <p:cNvSpPr>
              <a:spLocks noChangeArrowheads="1"/>
            </p:cNvSpPr>
            <p:nvPr/>
          </p:nvSpPr>
          <p:spPr bwMode="auto">
            <a:xfrm>
              <a:off x="1945" y="2448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0" name="Freeform 24"/>
            <p:cNvSpPr>
              <a:spLocks/>
            </p:cNvSpPr>
            <p:nvPr/>
          </p:nvSpPr>
          <p:spPr bwMode="auto">
            <a:xfrm>
              <a:off x="1775" y="2533"/>
              <a:ext cx="191" cy="126"/>
            </a:xfrm>
            <a:custGeom>
              <a:avLst/>
              <a:gdLst/>
              <a:ahLst/>
              <a:cxnLst>
                <a:cxn ang="0">
                  <a:pos x="182" y="0"/>
                </a:cxn>
                <a:cxn ang="0">
                  <a:pos x="190" y="18"/>
                </a:cxn>
                <a:cxn ang="0">
                  <a:pos x="16" y="125"/>
                </a:cxn>
                <a:cxn ang="0">
                  <a:pos x="0" y="89"/>
                </a:cxn>
                <a:cxn ang="0">
                  <a:pos x="182" y="0"/>
                </a:cxn>
              </a:cxnLst>
              <a:rect l="0" t="0" r="r" b="b"/>
              <a:pathLst>
                <a:path w="191" h="126">
                  <a:moveTo>
                    <a:pt x="182" y="0"/>
                  </a:moveTo>
                  <a:lnTo>
                    <a:pt x="190" y="18"/>
                  </a:lnTo>
                  <a:lnTo>
                    <a:pt x="16" y="125"/>
                  </a:lnTo>
                  <a:lnTo>
                    <a:pt x="0" y="89"/>
                  </a:lnTo>
                  <a:lnTo>
                    <a:pt x="18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1" name="Arc 25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2" name="Line 26"/>
            <p:cNvSpPr>
              <a:spLocks noChangeShapeType="1"/>
            </p:cNvSpPr>
            <p:nvPr/>
          </p:nvSpPr>
          <p:spPr bwMode="auto">
            <a:xfrm flipV="1">
              <a:off x="1775" y="2532"/>
              <a:ext cx="182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3" name="Arc 27"/>
            <p:cNvSpPr>
              <a:spLocks/>
            </p:cNvSpPr>
            <p:nvPr/>
          </p:nvSpPr>
          <p:spPr bwMode="auto">
            <a:xfrm>
              <a:off x="1961" y="2535"/>
              <a:ext cx="14" cy="9"/>
            </a:xfrm>
            <a:custGeom>
              <a:avLst/>
              <a:gdLst>
                <a:gd name="G0" fmla="+- 14516 0 0"/>
                <a:gd name="G1" fmla="+- 21600 0 0"/>
                <a:gd name="G2" fmla="+- 21600 0 0"/>
                <a:gd name="T0" fmla="*/ 0 w 36116"/>
                <a:gd name="T1" fmla="*/ 5605 h 21600"/>
                <a:gd name="T2" fmla="*/ 36116 w 36116"/>
                <a:gd name="T3" fmla="*/ 21600 h 21600"/>
                <a:gd name="T4" fmla="*/ 14516 w 361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116" h="21600" fill="none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</a:path>
                <a:path w="36116" h="21600" stroke="0" extrusionOk="0">
                  <a:moveTo>
                    <a:pt x="-1" y="5604"/>
                  </a:moveTo>
                  <a:cubicBezTo>
                    <a:pt x="3974" y="1998"/>
                    <a:pt x="9149" y="-1"/>
                    <a:pt x="14516" y="0"/>
                  </a:cubicBezTo>
                  <a:cubicBezTo>
                    <a:pt x="26445" y="0"/>
                    <a:pt x="36116" y="9670"/>
                    <a:pt x="36116" y="21600"/>
                  </a:cubicBezTo>
                  <a:lnTo>
                    <a:pt x="14516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4" name="Line 28"/>
            <p:cNvSpPr>
              <a:spLocks noChangeShapeType="1"/>
            </p:cNvSpPr>
            <p:nvPr/>
          </p:nvSpPr>
          <p:spPr bwMode="auto">
            <a:xfrm flipH="1">
              <a:off x="1791" y="2551"/>
              <a:ext cx="174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5" name="Line 29"/>
            <p:cNvSpPr>
              <a:spLocks noChangeShapeType="1"/>
            </p:cNvSpPr>
            <p:nvPr/>
          </p:nvSpPr>
          <p:spPr bwMode="auto">
            <a:xfrm flipH="1" flipV="1">
              <a:off x="1775" y="2622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6" name="Oval 30"/>
            <p:cNvSpPr>
              <a:spLocks noChangeArrowheads="1"/>
            </p:cNvSpPr>
            <p:nvPr/>
          </p:nvSpPr>
          <p:spPr bwMode="auto">
            <a:xfrm>
              <a:off x="998" y="2573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07" name="Freeform 31"/>
            <p:cNvSpPr>
              <a:spLocks/>
            </p:cNvSpPr>
            <p:nvPr/>
          </p:nvSpPr>
          <p:spPr bwMode="auto">
            <a:xfrm>
              <a:off x="1231" y="2676"/>
              <a:ext cx="356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18"/>
                </a:cxn>
                <a:cxn ang="0">
                  <a:pos x="355" y="0"/>
                </a:cxn>
                <a:cxn ang="0">
                  <a:pos x="355" y="26"/>
                </a:cxn>
                <a:cxn ang="0">
                  <a:pos x="0" y="35"/>
                </a:cxn>
              </a:cxnLst>
              <a:rect l="0" t="0" r="r" b="b"/>
              <a:pathLst>
                <a:path w="356" h="36">
                  <a:moveTo>
                    <a:pt x="0" y="35"/>
                  </a:moveTo>
                  <a:lnTo>
                    <a:pt x="0" y="18"/>
                  </a:lnTo>
                  <a:lnTo>
                    <a:pt x="355" y="0"/>
                  </a:lnTo>
                  <a:lnTo>
                    <a:pt x="355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8" name="Arc 32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09" name="Line 33"/>
            <p:cNvSpPr>
              <a:spLocks noChangeShapeType="1"/>
            </p:cNvSpPr>
            <p:nvPr/>
          </p:nvSpPr>
          <p:spPr bwMode="auto">
            <a:xfrm flipH="1">
              <a:off x="1231" y="2702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0" name="Arc 34"/>
            <p:cNvSpPr>
              <a:spLocks/>
            </p:cNvSpPr>
            <p:nvPr/>
          </p:nvSpPr>
          <p:spPr bwMode="auto">
            <a:xfrm>
              <a:off x="1233" y="2692"/>
              <a:ext cx="40" cy="19"/>
            </a:xfrm>
            <a:custGeom>
              <a:avLst/>
              <a:gdLst>
                <a:gd name="G0" fmla="+- 21600 0 0"/>
                <a:gd name="G1" fmla="+- 4340 0 0"/>
                <a:gd name="G2" fmla="+- 21600 0 0"/>
                <a:gd name="T0" fmla="*/ 851 w 21600"/>
                <a:gd name="T1" fmla="*/ 10342 h 10342"/>
                <a:gd name="T2" fmla="*/ 441 w 21600"/>
                <a:gd name="T3" fmla="*/ 0 h 10342"/>
                <a:gd name="T4" fmla="*/ 21600 w 21600"/>
                <a:gd name="T5" fmla="*/ 4340 h 1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342" fill="none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</a:path>
                <a:path w="21600" h="10342" stroke="0" extrusionOk="0">
                  <a:moveTo>
                    <a:pt x="850" y="10342"/>
                  </a:moveTo>
                  <a:cubicBezTo>
                    <a:pt x="286" y="8391"/>
                    <a:pt x="0" y="6370"/>
                    <a:pt x="0" y="4340"/>
                  </a:cubicBezTo>
                  <a:cubicBezTo>
                    <a:pt x="-1" y="2882"/>
                    <a:pt x="147" y="1428"/>
                    <a:pt x="440" y="-1"/>
                  </a:cubicBezTo>
                  <a:lnTo>
                    <a:pt x="21600" y="434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1" name="Line 35"/>
            <p:cNvSpPr>
              <a:spLocks noChangeShapeType="1"/>
            </p:cNvSpPr>
            <p:nvPr/>
          </p:nvSpPr>
          <p:spPr bwMode="auto">
            <a:xfrm flipV="1">
              <a:off x="1230" y="2675"/>
              <a:ext cx="355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2" name="Line 36"/>
            <p:cNvSpPr>
              <a:spLocks noChangeShapeType="1"/>
            </p:cNvSpPr>
            <p:nvPr/>
          </p:nvSpPr>
          <p:spPr bwMode="auto">
            <a:xfrm>
              <a:off x="1586" y="2676"/>
              <a:ext cx="0" cy="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3" name="Freeform 37"/>
            <p:cNvSpPr>
              <a:spLocks/>
            </p:cNvSpPr>
            <p:nvPr/>
          </p:nvSpPr>
          <p:spPr bwMode="auto">
            <a:xfrm>
              <a:off x="821" y="2738"/>
              <a:ext cx="229" cy="152"/>
            </a:xfrm>
            <a:custGeom>
              <a:avLst/>
              <a:gdLst/>
              <a:ahLst/>
              <a:cxnLst>
                <a:cxn ang="0">
                  <a:pos x="220" y="0"/>
                </a:cxn>
                <a:cxn ang="0">
                  <a:pos x="228" y="18"/>
                </a:cxn>
                <a:cxn ang="0">
                  <a:pos x="8" y="151"/>
                </a:cxn>
                <a:cxn ang="0">
                  <a:pos x="0" y="115"/>
                </a:cxn>
                <a:cxn ang="0">
                  <a:pos x="220" y="0"/>
                </a:cxn>
              </a:cxnLst>
              <a:rect l="0" t="0" r="r" b="b"/>
              <a:pathLst>
                <a:path w="229" h="152">
                  <a:moveTo>
                    <a:pt x="220" y="0"/>
                  </a:moveTo>
                  <a:lnTo>
                    <a:pt x="228" y="18"/>
                  </a:lnTo>
                  <a:lnTo>
                    <a:pt x="8" y="151"/>
                  </a:lnTo>
                  <a:lnTo>
                    <a:pt x="0" y="115"/>
                  </a:lnTo>
                  <a:lnTo>
                    <a:pt x="22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4" name="Arc 38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5" name="Line 39"/>
            <p:cNvSpPr>
              <a:spLocks noChangeShapeType="1"/>
            </p:cNvSpPr>
            <p:nvPr/>
          </p:nvSpPr>
          <p:spPr bwMode="auto">
            <a:xfrm flipV="1">
              <a:off x="820" y="2737"/>
              <a:ext cx="221" cy="1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6" name="Arc 40"/>
            <p:cNvSpPr>
              <a:spLocks/>
            </p:cNvSpPr>
            <p:nvPr/>
          </p:nvSpPr>
          <p:spPr bwMode="auto">
            <a:xfrm>
              <a:off x="1043" y="2740"/>
              <a:ext cx="8" cy="16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39007"/>
                <a:gd name="T2" fmla="*/ 15844 w 24655"/>
                <a:gd name="T3" fmla="*/ 39007 h 39007"/>
                <a:gd name="T4" fmla="*/ 3055 w 24655"/>
                <a:gd name="T5" fmla="*/ 21600 h 39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39007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</a:path>
                <a:path w="24655" h="39007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8473"/>
                    <a:pt x="21383" y="34937"/>
                    <a:pt x="15843" y="39006"/>
                  </a:cubicBezTo>
                  <a:lnTo>
                    <a:pt x="3055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7" name="Line 41"/>
            <p:cNvSpPr>
              <a:spLocks noChangeShapeType="1"/>
            </p:cNvSpPr>
            <p:nvPr/>
          </p:nvSpPr>
          <p:spPr bwMode="auto">
            <a:xfrm flipH="1">
              <a:off x="828" y="2756"/>
              <a:ext cx="221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8" name="Line 42"/>
            <p:cNvSpPr>
              <a:spLocks noChangeShapeType="1"/>
            </p:cNvSpPr>
            <p:nvPr/>
          </p:nvSpPr>
          <p:spPr bwMode="auto">
            <a:xfrm flipH="1" flipV="1">
              <a:off x="820" y="2853"/>
              <a:ext cx="7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19" name="Oval 43"/>
            <p:cNvSpPr>
              <a:spLocks noChangeArrowheads="1"/>
            </p:cNvSpPr>
            <p:nvPr/>
          </p:nvSpPr>
          <p:spPr bwMode="auto">
            <a:xfrm>
              <a:off x="1590" y="2555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20" name="Freeform 44"/>
            <p:cNvSpPr>
              <a:spLocks/>
            </p:cNvSpPr>
            <p:nvPr/>
          </p:nvSpPr>
          <p:spPr bwMode="auto">
            <a:xfrm>
              <a:off x="1752" y="2720"/>
              <a:ext cx="151" cy="134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50" y="98"/>
                </a:cxn>
                <a:cxn ang="0">
                  <a:pos x="126" y="133"/>
                </a:cxn>
                <a:cxn ang="0">
                  <a:pos x="0" y="9"/>
                </a:cxn>
              </a:cxnLst>
              <a:rect l="0" t="0" r="r" b="b"/>
              <a:pathLst>
                <a:path w="151" h="134">
                  <a:moveTo>
                    <a:pt x="0" y="9"/>
                  </a:moveTo>
                  <a:lnTo>
                    <a:pt x="8" y="0"/>
                  </a:lnTo>
                  <a:lnTo>
                    <a:pt x="150" y="98"/>
                  </a:lnTo>
                  <a:lnTo>
                    <a:pt x="126" y="133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1" name="Arc 45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2" name="Line 46"/>
            <p:cNvSpPr>
              <a:spLocks noChangeShapeType="1"/>
            </p:cNvSpPr>
            <p:nvPr/>
          </p:nvSpPr>
          <p:spPr bwMode="auto">
            <a:xfrm flipH="1" flipV="1">
              <a:off x="1752" y="2729"/>
              <a:ext cx="126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3" name="Arc 47"/>
            <p:cNvSpPr>
              <a:spLocks/>
            </p:cNvSpPr>
            <p:nvPr/>
          </p:nvSpPr>
          <p:spPr bwMode="auto">
            <a:xfrm>
              <a:off x="1746" y="2724"/>
              <a:ext cx="8" cy="15"/>
            </a:xfrm>
            <a:custGeom>
              <a:avLst/>
              <a:gdLst>
                <a:gd name="G0" fmla="+- 21600 0 0"/>
                <a:gd name="G1" fmla="+- 15970 0 0"/>
                <a:gd name="G2" fmla="+- 21600 0 0"/>
                <a:gd name="T0" fmla="*/ 18359 w 21600"/>
                <a:gd name="T1" fmla="*/ 37325 h 37325"/>
                <a:gd name="T2" fmla="*/ 7056 w 21600"/>
                <a:gd name="T3" fmla="*/ 0 h 37325"/>
                <a:gd name="T4" fmla="*/ 21600 w 21600"/>
                <a:gd name="T5" fmla="*/ 15970 h 37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7325" fill="none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</a:path>
                <a:path w="21600" h="37325" stroke="0" extrusionOk="0">
                  <a:moveTo>
                    <a:pt x="18358" y="37325"/>
                  </a:moveTo>
                  <a:cubicBezTo>
                    <a:pt x="7802" y="35723"/>
                    <a:pt x="0" y="26647"/>
                    <a:pt x="0" y="15970"/>
                  </a:cubicBezTo>
                  <a:cubicBezTo>
                    <a:pt x="-1" y="9890"/>
                    <a:pt x="2561" y="4093"/>
                    <a:pt x="7056" y="0"/>
                  </a:cubicBezTo>
                  <a:lnTo>
                    <a:pt x="21600" y="1597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4" name="Line 48"/>
            <p:cNvSpPr>
              <a:spLocks noChangeShapeType="1"/>
            </p:cNvSpPr>
            <p:nvPr/>
          </p:nvSpPr>
          <p:spPr bwMode="auto">
            <a:xfrm>
              <a:off x="1760" y="2720"/>
              <a:ext cx="142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5" name="Line 49"/>
            <p:cNvSpPr>
              <a:spLocks noChangeShapeType="1"/>
            </p:cNvSpPr>
            <p:nvPr/>
          </p:nvSpPr>
          <p:spPr bwMode="auto">
            <a:xfrm flipH="1">
              <a:off x="1878" y="2818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6" name="Oval 50"/>
            <p:cNvSpPr>
              <a:spLocks noChangeArrowheads="1"/>
            </p:cNvSpPr>
            <p:nvPr/>
          </p:nvSpPr>
          <p:spPr bwMode="auto">
            <a:xfrm>
              <a:off x="201" y="2848"/>
              <a:ext cx="134" cy="144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27" name="Freeform 51"/>
            <p:cNvSpPr>
              <a:spLocks/>
            </p:cNvSpPr>
            <p:nvPr/>
          </p:nvSpPr>
          <p:spPr bwMode="auto">
            <a:xfrm>
              <a:off x="339" y="2889"/>
              <a:ext cx="301" cy="45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0" y="18"/>
                </a:cxn>
                <a:cxn ang="0">
                  <a:pos x="292" y="0"/>
                </a:cxn>
                <a:cxn ang="0">
                  <a:pos x="300" y="35"/>
                </a:cxn>
                <a:cxn ang="0">
                  <a:pos x="0" y="44"/>
                </a:cxn>
              </a:cxnLst>
              <a:rect l="0" t="0" r="r" b="b"/>
              <a:pathLst>
                <a:path w="301" h="45">
                  <a:moveTo>
                    <a:pt x="0" y="44"/>
                  </a:moveTo>
                  <a:lnTo>
                    <a:pt x="0" y="18"/>
                  </a:lnTo>
                  <a:lnTo>
                    <a:pt x="292" y="0"/>
                  </a:lnTo>
                  <a:lnTo>
                    <a:pt x="300" y="35"/>
                  </a:lnTo>
                  <a:lnTo>
                    <a:pt x="0" y="4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8" name="Arc 52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29" name="Line 53"/>
            <p:cNvSpPr>
              <a:spLocks noChangeShapeType="1"/>
            </p:cNvSpPr>
            <p:nvPr/>
          </p:nvSpPr>
          <p:spPr bwMode="auto">
            <a:xfrm flipH="1">
              <a:off x="339" y="2924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0" name="Arc 54"/>
            <p:cNvSpPr>
              <a:spLocks/>
            </p:cNvSpPr>
            <p:nvPr/>
          </p:nvSpPr>
          <p:spPr bwMode="auto">
            <a:xfrm>
              <a:off x="333" y="2906"/>
              <a:ext cx="44" cy="30"/>
            </a:xfrm>
            <a:custGeom>
              <a:avLst/>
              <a:gdLst>
                <a:gd name="G0" fmla="+- 21600 0 0"/>
                <a:gd name="G1" fmla="+- 6866 0 0"/>
                <a:gd name="G2" fmla="+- 21600 0 0"/>
                <a:gd name="T0" fmla="*/ 873 w 21600"/>
                <a:gd name="T1" fmla="*/ 12946 h 12946"/>
                <a:gd name="T2" fmla="*/ 1120 w 21600"/>
                <a:gd name="T3" fmla="*/ 0 h 12946"/>
                <a:gd name="T4" fmla="*/ 21600 w 21600"/>
                <a:gd name="T5" fmla="*/ 6866 h 12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46" fill="none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</a:path>
                <a:path w="21600" h="12946" stroke="0" extrusionOk="0">
                  <a:moveTo>
                    <a:pt x="873" y="12945"/>
                  </a:moveTo>
                  <a:cubicBezTo>
                    <a:pt x="294" y="10971"/>
                    <a:pt x="0" y="8923"/>
                    <a:pt x="0" y="6866"/>
                  </a:cubicBezTo>
                  <a:cubicBezTo>
                    <a:pt x="-1" y="4531"/>
                    <a:pt x="378" y="2213"/>
                    <a:pt x="1120" y="0"/>
                  </a:cubicBezTo>
                  <a:lnTo>
                    <a:pt x="21600" y="686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1" name="Line 55"/>
            <p:cNvSpPr>
              <a:spLocks noChangeShapeType="1"/>
            </p:cNvSpPr>
            <p:nvPr/>
          </p:nvSpPr>
          <p:spPr bwMode="auto">
            <a:xfrm flipV="1">
              <a:off x="339" y="2889"/>
              <a:ext cx="29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2" name="Line 56"/>
            <p:cNvSpPr>
              <a:spLocks noChangeShapeType="1"/>
            </p:cNvSpPr>
            <p:nvPr/>
          </p:nvSpPr>
          <p:spPr bwMode="auto">
            <a:xfrm>
              <a:off x="631" y="2889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3" name="Oval 57"/>
            <p:cNvSpPr>
              <a:spLocks noChangeArrowheads="1"/>
            </p:cNvSpPr>
            <p:nvPr/>
          </p:nvSpPr>
          <p:spPr bwMode="auto">
            <a:xfrm>
              <a:off x="635" y="2777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34" name="Freeform 58"/>
            <p:cNvSpPr>
              <a:spLocks/>
            </p:cNvSpPr>
            <p:nvPr/>
          </p:nvSpPr>
          <p:spPr bwMode="auto">
            <a:xfrm>
              <a:off x="797" y="2933"/>
              <a:ext cx="127" cy="117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6"/>
                </a:cxn>
                <a:cxn ang="0">
                  <a:pos x="0" y="18"/>
                </a:cxn>
              </a:cxnLst>
              <a:rect l="0" t="0" r="r" b="b"/>
              <a:pathLst>
                <a:path w="127" h="117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6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5" name="Arc 59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6" name="Line 60"/>
            <p:cNvSpPr>
              <a:spLocks noChangeShapeType="1"/>
            </p:cNvSpPr>
            <p:nvPr/>
          </p:nvSpPr>
          <p:spPr bwMode="auto">
            <a:xfrm flipH="1" flipV="1">
              <a:off x="796" y="2951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7" name="Arc 61"/>
            <p:cNvSpPr>
              <a:spLocks/>
            </p:cNvSpPr>
            <p:nvPr/>
          </p:nvSpPr>
          <p:spPr bwMode="auto">
            <a:xfrm>
              <a:off x="799" y="2935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8" name="Line 62"/>
            <p:cNvSpPr>
              <a:spLocks noChangeShapeType="1"/>
            </p:cNvSpPr>
            <p:nvPr/>
          </p:nvSpPr>
          <p:spPr bwMode="auto">
            <a:xfrm>
              <a:off x="797" y="2933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39" name="Line 63"/>
            <p:cNvSpPr>
              <a:spLocks noChangeShapeType="1"/>
            </p:cNvSpPr>
            <p:nvPr/>
          </p:nvSpPr>
          <p:spPr bwMode="auto">
            <a:xfrm flipH="1">
              <a:off x="900" y="3013"/>
              <a:ext cx="23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0" name="Oval 64"/>
            <p:cNvSpPr>
              <a:spLocks noChangeArrowheads="1"/>
            </p:cNvSpPr>
            <p:nvPr/>
          </p:nvSpPr>
          <p:spPr bwMode="auto">
            <a:xfrm>
              <a:off x="1819" y="2742"/>
              <a:ext cx="229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41" name="Freeform 65"/>
            <p:cNvSpPr>
              <a:spLocks/>
            </p:cNvSpPr>
            <p:nvPr/>
          </p:nvSpPr>
          <p:spPr bwMode="auto">
            <a:xfrm>
              <a:off x="2052" y="2844"/>
              <a:ext cx="300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9"/>
                </a:cxn>
                <a:cxn ang="0">
                  <a:pos x="299" y="0"/>
                </a:cxn>
                <a:cxn ang="0">
                  <a:pos x="299" y="36"/>
                </a:cxn>
                <a:cxn ang="0">
                  <a:pos x="0" y="45"/>
                </a:cxn>
              </a:cxnLst>
              <a:rect l="0" t="0" r="r" b="b"/>
              <a:pathLst>
                <a:path w="300" h="46">
                  <a:moveTo>
                    <a:pt x="0" y="45"/>
                  </a:moveTo>
                  <a:lnTo>
                    <a:pt x="0" y="9"/>
                  </a:lnTo>
                  <a:lnTo>
                    <a:pt x="299" y="0"/>
                  </a:lnTo>
                  <a:lnTo>
                    <a:pt x="299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2" name="Arc 66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3" name="Line 67"/>
            <p:cNvSpPr>
              <a:spLocks noChangeShapeType="1"/>
            </p:cNvSpPr>
            <p:nvPr/>
          </p:nvSpPr>
          <p:spPr bwMode="auto">
            <a:xfrm flipH="1">
              <a:off x="2052" y="2880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4" name="Arc 68"/>
            <p:cNvSpPr>
              <a:spLocks/>
            </p:cNvSpPr>
            <p:nvPr/>
          </p:nvSpPr>
          <p:spPr bwMode="auto">
            <a:xfrm>
              <a:off x="2054" y="2859"/>
              <a:ext cx="43" cy="27"/>
            </a:xfrm>
            <a:custGeom>
              <a:avLst/>
              <a:gdLst>
                <a:gd name="G0" fmla="+- 21600 0 0"/>
                <a:gd name="G1" fmla="+- 5590 0 0"/>
                <a:gd name="G2" fmla="+- 21600 0 0"/>
                <a:gd name="T0" fmla="*/ 639 w 21600"/>
                <a:gd name="T1" fmla="*/ 10805 h 10805"/>
                <a:gd name="T2" fmla="*/ 736 w 21600"/>
                <a:gd name="T3" fmla="*/ 0 h 10805"/>
                <a:gd name="T4" fmla="*/ 21600 w 21600"/>
                <a:gd name="T5" fmla="*/ 5590 h 10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805" fill="none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</a:path>
                <a:path w="21600" h="10805" stroke="0" extrusionOk="0">
                  <a:moveTo>
                    <a:pt x="638" y="10805"/>
                  </a:moveTo>
                  <a:cubicBezTo>
                    <a:pt x="214" y="9099"/>
                    <a:pt x="0" y="7347"/>
                    <a:pt x="0" y="5590"/>
                  </a:cubicBezTo>
                  <a:cubicBezTo>
                    <a:pt x="-1" y="3702"/>
                    <a:pt x="247" y="1823"/>
                    <a:pt x="735" y="-1"/>
                  </a:cubicBezTo>
                  <a:lnTo>
                    <a:pt x="21600" y="559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5" name="Line 69"/>
            <p:cNvSpPr>
              <a:spLocks noChangeShapeType="1"/>
            </p:cNvSpPr>
            <p:nvPr/>
          </p:nvSpPr>
          <p:spPr bwMode="auto">
            <a:xfrm flipV="1">
              <a:off x="2051" y="2843"/>
              <a:ext cx="299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6" name="Line 70"/>
            <p:cNvSpPr>
              <a:spLocks noChangeShapeType="1"/>
            </p:cNvSpPr>
            <p:nvPr/>
          </p:nvSpPr>
          <p:spPr bwMode="auto">
            <a:xfrm>
              <a:off x="2351" y="2844"/>
              <a:ext cx="0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7" name="Freeform 71"/>
            <p:cNvSpPr>
              <a:spLocks/>
            </p:cNvSpPr>
            <p:nvPr/>
          </p:nvSpPr>
          <p:spPr bwMode="auto">
            <a:xfrm>
              <a:off x="1665" y="2907"/>
              <a:ext cx="198" cy="143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97" y="18"/>
                </a:cxn>
                <a:cxn ang="0">
                  <a:pos x="24" y="142"/>
                </a:cxn>
                <a:cxn ang="0">
                  <a:pos x="0" y="98"/>
                </a:cxn>
                <a:cxn ang="0">
                  <a:pos x="189" y="0"/>
                </a:cxn>
              </a:cxnLst>
              <a:rect l="0" t="0" r="r" b="b"/>
              <a:pathLst>
                <a:path w="198" h="143">
                  <a:moveTo>
                    <a:pt x="189" y="0"/>
                  </a:moveTo>
                  <a:lnTo>
                    <a:pt x="197" y="18"/>
                  </a:lnTo>
                  <a:lnTo>
                    <a:pt x="24" y="142"/>
                  </a:lnTo>
                  <a:lnTo>
                    <a:pt x="0" y="98"/>
                  </a:lnTo>
                  <a:lnTo>
                    <a:pt x="18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8" name="Arc 72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49" name="Line 73"/>
            <p:cNvSpPr>
              <a:spLocks noChangeShapeType="1"/>
            </p:cNvSpPr>
            <p:nvPr/>
          </p:nvSpPr>
          <p:spPr bwMode="auto">
            <a:xfrm flipV="1">
              <a:off x="1664" y="2906"/>
              <a:ext cx="189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50" name="Arc 74"/>
            <p:cNvSpPr>
              <a:spLocks/>
            </p:cNvSpPr>
            <p:nvPr/>
          </p:nvSpPr>
          <p:spPr bwMode="auto">
            <a:xfrm>
              <a:off x="1862" y="291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51" name="Line 75"/>
            <p:cNvSpPr>
              <a:spLocks noChangeShapeType="1"/>
            </p:cNvSpPr>
            <p:nvPr/>
          </p:nvSpPr>
          <p:spPr bwMode="auto">
            <a:xfrm flipH="1">
              <a:off x="1689" y="2924"/>
              <a:ext cx="173" cy="1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52" name="Line 76"/>
            <p:cNvSpPr>
              <a:spLocks noChangeShapeType="1"/>
            </p:cNvSpPr>
            <p:nvPr/>
          </p:nvSpPr>
          <p:spPr bwMode="auto">
            <a:xfrm flipH="1" flipV="1">
              <a:off x="1665" y="3003"/>
              <a:ext cx="24" cy="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53" name="Oval 77"/>
            <p:cNvSpPr>
              <a:spLocks noChangeArrowheads="1"/>
            </p:cNvSpPr>
            <p:nvPr/>
          </p:nvSpPr>
          <p:spPr bwMode="auto">
            <a:xfrm>
              <a:off x="2347" y="2786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54" name="Oval 78"/>
            <p:cNvSpPr>
              <a:spLocks noChangeArrowheads="1"/>
            </p:cNvSpPr>
            <p:nvPr/>
          </p:nvSpPr>
          <p:spPr bwMode="auto">
            <a:xfrm>
              <a:off x="872" y="2982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55" name="Oval 79"/>
            <p:cNvSpPr>
              <a:spLocks noChangeArrowheads="1"/>
            </p:cNvSpPr>
            <p:nvPr/>
          </p:nvSpPr>
          <p:spPr bwMode="auto">
            <a:xfrm>
              <a:off x="1574" y="2973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121" name="Group 145"/>
          <p:cNvGrpSpPr>
            <a:grpSpLocks/>
          </p:cNvGrpSpPr>
          <p:nvPr/>
        </p:nvGrpSpPr>
        <p:grpSpPr bwMode="auto">
          <a:xfrm>
            <a:off x="2811463" y="246063"/>
            <a:ext cx="3670300" cy="2498725"/>
            <a:chOff x="1771" y="155"/>
            <a:chExt cx="2312" cy="1574"/>
          </a:xfrm>
        </p:grpSpPr>
        <p:sp>
          <p:nvSpPr>
            <p:cNvPr id="127057" name="Oval 81"/>
            <p:cNvSpPr>
              <a:spLocks noChangeArrowheads="1"/>
            </p:cNvSpPr>
            <p:nvPr/>
          </p:nvSpPr>
          <p:spPr bwMode="auto">
            <a:xfrm>
              <a:off x="2434" y="1008"/>
              <a:ext cx="126" cy="14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58" name="Freeform 82"/>
            <p:cNvSpPr>
              <a:spLocks/>
            </p:cNvSpPr>
            <p:nvPr/>
          </p:nvSpPr>
          <p:spPr bwMode="auto">
            <a:xfrm>
              <a:off x="2525" y="1093"/>
              <a:ext cx="127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6" y="89"/>
                </a:cxn>
                <a:cxn ang="0">
                  <a:pos x="102" y="116"/>
                </a:cxn>
                <a:cxn ang="0">
                  <a:pos x="0" y="9"/>
                </a:cxn>
              </a:cxnLst>
              <a:rect l="0" t="0" r="r" b="b"/>
              <a:pathLst>
                <a:path w="127" h="117">
                  <a:moveTo>
                    <a:pt x="0" y="9"/>
                  </a:moveTo>
                  <a:lnTo>
                    <a:pt x="0" y="0"/>
                  </a:lnTo>
                  <a:lnTo>
                    <a:pt x="126" y="89"/>
                  </a:lnTo>
                  <a:lnTo>
                    <a:pt x="102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59" name="Arc 83"/>
            <p:cNvSpPr>
              <a:spLocks/>
            </p:cNvSpPr>
            <p:nvPr/>
          </p:nvSpPr>
          <p:spPr bwMode="auto">
            <a:xfrm>
              <a:off x="2527" y="1095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0" name="Line 84"/>
            <p:cNvSpPr>
              <a:spLocks noChangeShapeType="1"/>
            </p:cNvSpPr>
            <p:nvPr/>
          </p:nvSpPr>
          <p:spPr bwMode="auto">
            <a:xfrm flipH="1" flipV="1">
              <a:off x="2524" y="1101"/>
              <a:ext cx="103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1" name="Arc 85"/>
            <p:cNvSpPr>
              <a:spLocks/>
            </p:cNvSpPr>
            <p:nvPr/>
          </p:nvSpPr>
          <p:spPr bwMode="auto">
            <a:xfrm>
              <a:off x="2527" y="1095"/>
              <a:ext cx="8" cy="9"/>
            </a:xfrm>
            <a:custGeom>
              <a:avLst/>
              <a:gdLst>
                <a:gd name="G0" fmla="+- 21468 0 0"/>
                <a:gd name="G1" fmla="+- 21433 0 0"/>
                <a:gd name="G2" fmla="+- 21600 0 0"/>
                <a:gd name="T0" fmla="*/ 0 w 21468"/>
                <a:gd name="T1" fmla="*/ 19048 h 21433"/>
                <a:gd name="T2" fmla="*/ 18789 w 21468"/>
                <a:gd name="T3" fmla="*/ 0 h 21433"/>
                <a:gd name="T4" fmla="*/ 21468 w 21468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68" h="21433" fill="none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</a:path>
                <a:path w="21468" h="21433" stroke="0" extrusionOk="0">
                  <a:moveTo>
                    <a:pt x="0" y="19048"/>
                  </a:moveTo>
                  <a:cubicBezTo>
                    <a:pt x="1103" y="9117"/>
                    <a:pt x="8874" y="1239"/>
                    <a:pt x="18788" y="-1"/>
                  </a:cubicBezTo>
                  <a:lnTo>
                    <a:pt x="21468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2" name="Line 86"/>
            <p:cNvSpPr>
              <a:spLocks noChangeShapeType="1"/>
            </p:cNvSpPr>
            <p:nvPr/>
          </p:nvSpPr>
          <p:spPr bwMode="auto">
            <a:xfrm>
              <a:off x="2525" y="1093"/>
              <a:ext cx="12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3" name="Line 87"/>
            <p:cNvSpPr>
              <a:spLocks noChangeShapeType="1"/>
            </p:cNvSpPr>
            <p:nvPr/>
          </p:nvSpPr>
          <p:spPr bwMode="auto">
            <a:xfrm flipH="1">
              <a:off x="2628" y="1182"/>
              <a:ext cx="23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4" name="Oval 88"/>
            <p:cNvSpPr>
              <a:spLocks noChangeArrowheads="1"/>
            </p:cNvSpPr>
            <p:nvPr/>
          </p:nvSpPr>
          <p:spPr bwMode="auto">
            <a:xfrm>
              <a:off x="3492" y="1586"/>
              <a:ext cx="126" cy="143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65" name="Freeform 89"/>
            <p:cNvSpPr>
              <a:spLocks/>
            </p:cNvSpPr>
            <p:nvPr/>
          </p:nvSpPr>
          <p:spPr bwMode="auto">
            <a:xfrm>
              <a:off x="3330" y="1316"/>
              <a:ext cx="190" cy="285"/>
            </a:xfrm>
            <a:custGeom>
              <a:avLst/>
              <a:gdLst/>
              <a:ahLst/>
              <a:cxnLst>
                <a:cxn ang="0">
                  <a:pos x="189" y="266"/>
                </a:cxn>
                <a:cxn ang="0">
                  <a:pos x="173" y="284"/>
                </a:cxn>
                <a:cxn ang="0">
                  <a:pos x="0" y="18"/>
                </a:cxn>
                <a:cxn ang="0">
                  <a:pos x="24" y="0"/>
                </a:cxn>
                <a:cxn ang="0">
                  <a:pos x="189" y="266"/>
                </a:cxn>
              </a:cxnLst>
              <a:rect l="0" t="0" r="r" b="b"/>
              <a:pathLst>
                <a:path w="190" h="285">
                  <a:moveTo>
                    <a:pt x="189" y="266"/>
                  </a:moveTo>
                  <a:lnTo>
                    <a:pt x="173" y="284"/>
                  </a:lnTo>
                  <a:lnTo>
                    <a:pt x="0" y="18"/>
                  </a:lnTo>
                  <a:lnTo>
                    <a:pt x="24" y="0"/>
                  </a:lnTo>
                  <a:lnTo>
                    <a:pt x="189" y="26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6" name="Arc 90"/>
            <p:cNvSpPr>
              <a:spLocks/>
            </p:cNvSpPr>
            <p:nvPr/>
          </p:nvSpPr>
          <p:spPr bwMode="auto">
            <a:xfrm>
              <a:off x="3502" y="1574"/>
              <a:ext cx="22" cy="27"/>
            </a:xfrm>
            <a:custGeom>
              <a:avLst/>
              <a:gdLst>
                <a:gd name="G0" fmla="+- 1943 0 0"/>
                <a:gd name="G1" fmla="+- 0 0 0"/>
                <a:gd name="G2" fmla="+- 21600 0 0"/>
                <a:gd name="T0" fmla="*/ 20605 w 20605"/>
                <a:gd name="T1" fmla="*/ 10877 h 21600"/>
                <a:gd name="T2" fmla="*/ 0 w 20605"/>
                <a:gd name="T3" fmla="*/ 21512 h 21600"/>
                <a:gd name="T4" fmla="*/ 1943 w 206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05" h="21600" fill="none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</a:path>
                <a:path w="20605" h="21600" stroke="0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  <a:lnTo>
                    <a:pt x="1943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7" name="Line 91"/>
            <p:cNvSpPr>
              <a:spLocks noChangeShapeType="1"/>
            </p:cNvSpPr>
            <p:nvPr/>
          </p:nvSpPr>
          <p:spPr bwMode="auto">
            <a:xfrm>
              <a:off x="3353" y="1316"/>
              <a:ext cx="166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8" name="Arc 92"/>
            <p:cNvSpPr>
              <a:spLocks/>
            </p:cNvSpPr>
            <p:nvPr/>
          </p:nvSpPr>
          <p:spPr bwMode="auto">
            <a:xfrm>
              <a:off x="3502" y="1574"/>
              <a:ext cx="22" cy="27"/>
            </a:xfrm>
            <a:custGeom>
              <a:avLst/>
              <a:gdLst>
                <a:gd name="G0" fmla="+- 1943 0 0"/>
                <a:gd name="G1" fmla="+- 0 0 0"/>
                <a:gd name="G2" fmla="+- 21600 0 0"/>
                <a:gd name="T0" fmla="*/ 20605 w 20605"/>
                <a:gd name="T1" fmla="*/ 10877 h 21600"/>
                <a:gd name="T2" fmla="*/ 0 w 20605"/>
                <a:gd name="T3" fmla="*/ 21512 h 21600"/>
                <a:gd name="T4" fmla="*/ 1943 w 206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05" h="21600" fill="none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</a:path>
                <a:path w="20605" h="21600" stroke="0" extrusionOk="0">
                  <a:moveTo>
                    <a:pt x="20604" y="10876"/>
                  </a:moveTo>
                  <a:cubicBezTo>
                    <a:pt x="16734" y="17516"/>
                    <a:pt x="9628" y="21599"/>
                    <a:pt x="1943" y="21600"/>
                  </a:cubicBezTo>
                  <a:cubicBezTo>
                    <a:pt x="1294" y="21600"/>
                    <a:pt x="645" y="21570"/>
                    <a:pt x="-1" y="21512"/>
                  </a:cubicBezTo>
                  <a:lnTo>
                    <a:pt x="1943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69" name="Line 93"/>
            <p:cNvSpPr>
              <a:spLocks noChangeShapeType="1"/>
            </p:cNvSpPr>
            <p:nvPr/>
          </p:nvSpPr>
          <p:spPr bwMode="auto">
            <a:xfrm flipH="1" flipV="1">
              <a:off x="3329" y="1332"/>
              <a:ext cx="173" cy="26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0" name="Line 94"/>
            <p:cNvSpPr>
              <a:spLocks noChangeShapeType="1"/>
            </p:cNvSpPr>
            <p:nvPr/>
          </p:nvSpPr>
          <p:spPr bwMode="auto">
            <a:xfrm flipV="1">
              <a:off x="3329" y="1315"/>
              <a:ext cx="23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1" name="Oval 95"/>
            <p:cNvSpPr>
              <a:spLocks noChangeArrowheads="1"/>
            </p:cNvSpPr>
            <p:nvPr/>
          </p:nvSpPr>
          <p:spPr bwMode="auto">
            <a:xfrm>
              <a:off x="2568" y="1106"/>
              <a:ext cx="237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72" name="Freeform 96"/>
            <p:cNvSpPr>
              <a:spLocks/>
            </p:cNvSpPr>
            <p:nvPr/>
          </p:nvSpPr>
          <p:spPr bwMode="auto">
            <a:xfrm>
              <a:off x="2801" y="1209"/>
              <a:ext cx="356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9"/>
                </a:cxn>
                <a:cxn ang="0">
                  <a:pos x="355" y="0"/>
                </a:cxn>
                <a:cxn ang="0">
                  <a:pos x="355" y="26"/>
                </a:cxn>
                <a:cxn ang="0">
                  <a:pos x="0" y="35"/>
                </a:cxn>
              </a:cxnLst>
              <a:rect l="0" t="0" r="r" b="b"/>
              <a:pathLst>
                <a:path w="356" h="36">
                  <a:moveTo>
                    <a:pt x="0" y="35"/>
                  </a:moveTo>
                  <a:lnTo>
                    <a:pt x="0" y="9"/>
                  </a:lnTo>
                  <a:lnTo>
                    <a:pt x="355" y="0"/>
                  </a:lnTo>
                  <a:lnTo>
                    <a:pt x="355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3" name="Arc 97"/>
            <p:cNvSpPr>
              <a:spLocks/>
            </p:cNvSpPr>
            <p:nvPr/>
          </p:nvSpPr>
          <p:spPr bwMode="auto">
            <a:xfrm>
              <a:off x="2803" y="1221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4" name="Line 98"/>
            <p:cNvSpPr>
              <a:spLocks noChangeShapeType="1"/>
            </p:cNvSpPr>
            <p:nvPr/>
          </p:nvSpPr>
          <p:spPr bwMode="auto">
            <a:xfrm flipH="1">
              <a:off x="2801" y="1236"/>
              <a:ext cx="355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5" name="Arc 99"/>
            <p:cNvSpPr>
              <a:spLocks/>
            </p:cNvSpPr>
            <p:nvPr/>
          </p:nvSpPr>
          <p:spPr bwMode="auto">
            <a:xfrm>
              <a:off x="2803" y="1221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6" name="Line 100"/>
            <p:cNvSpPr>
              <a:spLocks noChangeShapeType="1"/>
            </p:cNvSpPr>
            <p:nvPr/>
          </p:nvSpPr>
          <p:spPr bwMode="auto">
            <a:xfrm flipV="1">
              <a:off x="2800" y="1208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7" name="Line 101"/>
            <p:cNvSpPr>
              <a:spLocks noChangeShapeType="1"/>
            </p:cNvSpPr>
            <p:nvPr/>
          </p:nvSpPr>
          <p:spPr bwMode="auto">
            <a:xfrm>
              <a:off x="3156" y="1209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8" name="Freeform 102"/>
            <p:cNvSpPr>
              <a:spLocks/>
            </p:cNvSpPr>
            <p:nvPr/>
          </p:nvSpPr>
          <p:spPr bwMode="auto">
            <a:xfrm>
              <a:off x="2391" y="1271"/>
              <a:ext cx="230" cy="143"/>
            </a:xfrm>
            <a:custGeom>
              <a:avLst/>
              <a:gdLst/>
              <a:ahLst/>
              <a:cxnLst>
                <a:cxn ang="0">
                  <a:pos x="221" y="0"/>
                </a:cxn>
                <a:cxn ang="0">
                  <a:pos x="229" y="9"/>
                </a:cxn>
                <a:cxn ang="0">
                  <a:pos x="8" y="142"/>
                </a:cxn>
                <a:cxn ang="0">
                  <a:pos x="0" y="107"/>
                </a:cxn>
                <a:cxn ang="0">
                  <a:pos x="221" y="0"/>
                </a:cxn>
              </a:cxnLst>
              <a:rect l="0" t="0" r="r" b="b"/>
              <a:pathLst>
                <a:path w="230" h="143">
                  <a:moveTo>
                    <a:pt x="221" y="0"/>
                  </a:moveTo>
                  <a:lnTo>
                    <a:pt x="229" y="9"/>
                  </a:lnTo>
                  <a:lnTo>
                    <a:pt x="8" y="142"/>
                  </a:lnTo>
                  <a:lnTo>
                    <a:pt x="0" y="107"/>
                  </a:lnTo>
                  <a:lnTo>
                    <a:pt x="22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79" name="Arc 103"/>
            <p:cNvSpPr>
              <a:spLocks/>
            </p:cNvSpPr>
            <p:nvPr/>
          </p:nvSpPr>
          <p:spPr bwMode="auto">
            <a:xfrm>
              <a:off x="2612" y="1271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0" name="Line 104"/>
            <p:cNvSpPr>
              <a:spLocks noChangeShapeType="1"/>
            </p:cNvSpPr>
            <p:nvPr/>
          </p:nvSpPr>
          <p:spPr bwMode="auto">
            <a:xfrm flipV="1">
              <a:off x="2390" y="1270"/>
              <a:ext cx="221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1" name="Arc 105"/>
            <p:cNvSpPr>
              <a:spLocks/>
            </p:cNvSpPr>
            <p:nvPr/>
          </p:nvSpPr>
          <p:spPr bwMode="auto">
            <a:xfrm>
              <a:off x="2612" y="1271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2" name="Line 106"/>
            <p:cNvSpPr>
              <a:spLocks noChangeShapeType="1"/>
            </p:cNvSpPr>
            <p:nvPr/>
          </p:nvSpPr>
          <p:spPr bwMode="auto">
            <a:xfrm flipH="1">
              <a:off x="2399" y="1280"/>
              <a:ext cx="221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3" name="Line 107"/>
            <p:cNvSpPr>
              <a:spLocks noChangeShapeType="1"/>
            </p:cNvSpPr>
            <p:nvPr/>
          </p:nvSpPr>
          <p:spPr bwMode="auto">
            <a:xfrm flipH="1" flipV="1">
              <a:off x="2391" y="1377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4" name="Oval 108"/>
            <p:cNvSpPr>
              <a:spLocks noChangeArrowheads="1"/>
            </p:cNvSpPr>
            <p:nvPr/>
          </p:nvSpPr>
          <p:spPr bwMode="auto">
            <a:xfrm>
              <a:off x="3160" y="1080"/>
              <a:ext cx="237" cy="267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85" name="Freeform 109"/>
            <p:cNvSpPr>
              <a:spLocks/>
            </p:cNvSpPr>
            <p:nvPr/>
          </p:nvSpPr>
          <p:spPr bwMode="auto">
            <a:xfrm>
              <a:off x="3322" y="773"/>
              <a:ext cx="174" cy="339"/>
            </a:xfrm>
            <a:custGeom>
              <a:avLst/>
              <a:gdLst/>
              <a:ahLst/>
              <a:cxnLst>
                <a:cxn ang="0">
                  <a:pos x="16" y="338"/>
                </a:cxn>
                <a:cxn ang="0">
                  <a:pos x="0" y="329"/>
                </a:cxn>
                <a:cxn ang="0">
                  <a:pos x="142" y="0"/>
                </a:cxn>
                <a:cxn ang="0">
                  <a:pos x="173" y="9"/>
                </a:cxn>
                <a:cxn ang="0">
                  <a:pos x="16" y="338"/>
                </a:cxn>
              </a:cxnLst>
              <a:rect l="0" t="0" r="r" b="b"/>
              <a:pathLst>
                <a:path w="174" h="339">
                  <a:moveTo>
                    <a:pt x="16" y="338"/>
                  </a:moveTo>
                  <a:lnTo>
                    <a:pt x="0" y="329"/>
                  </a:lnTo>
                  <a:lnTo>
                    <a:pt x="142" y="0"/>
                  </a:lnTo>
                  <a:lnTo>
                    <a:pt x="173" y="9"/>
                  </a:lnTo>
                  <a:lnTo>
                    <a:pt x="16" y="33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6" name="Arc 110"/>
            <p:cNvSpPr>
              <a:spLocks/>
            </p:cNvSpPr>
            <p:nvPr/>
          </p:nvSpPr>
          <p:spPr bwMode="auto">
            <a:xfrm>
              <a:off x="3325" y="1094"/>
              <a:ext cx="16" cy="18"/>
            </a:xfrm>
            <a:custGeom>
              <a:avLst/>
              <a:gdLst>
                <a:gd name="G0" fmla="+- 20131 0 0"/>
                <a:gd name="G1" fmla="+- 0 0 0"/>
                <a:gd name="G2" fmla="+- 21600 0 0"/>
                <a:gd name="T0" fmla="*/ 29299 w 29299"/>
                <a:gd name="T1" fmla="*/ 19558 h 21600"/>
                <a:gd name="T2" fmla="*/ 0 w 29299"/>
                <a:gd name="T3" fmla="*/ 7829 h 21600"/>
                <a:gd name="T4" fmla="*/ 20131 w 2929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299" h="21600" fill="none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</a:path>
                <a:path w="29299" h="21600" stroke="0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  <a:lnTo>
                    <a:pt x="20131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7" name="Line 111"/>
            <p:cNvSpPr>
              <a:spLocks noChangeShapeType="1"/>
            </p:cNvSpPr>
            <p:nvPr/>
          </p:nvSpPr>
          <p:spPr bwMode="auto">
            <a:xfrm flipH="1">
              <a:off x="3338" y="782"/>
              <a:ext cx="157" cy="3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8" name="Arc 112"/>
            <p:cNvSpPr>
              <a:spLocks/>
            </p:cNvSpPr>
            <p:nvPr/>
          </p:nvSpPr>
          <p:spPr bwMode="auto">
            <a:xfrm>
              <a:off x="3325" y="1094"/>
              <a:ext cx="16" cy="18"/>
            </a:xfrm>
            <a:custGeom>
              <a:avLst/>
              <a:gdLst>
                <a:gd name="G0" fmla="+- 20131 0 0"/>
                <a:gd name="G1" fmla="+- 0 0 0"/>
                <a:gd name="G2" fmla="+- 21600 0 0"/>
                <a:gd name="T0" fmla="*/ 29299 w 29299"/>
                <a:gd name="T1" fmla="*/ 19558 h 21600"/>
                <a:gd name="T2" fmla="*/ 0 w 29299"/>
                <a:gd name="T3" fmla="*/ 7829 h 21600"/>
                <a:gd name="T4" fmla="*/ 20131 w 2929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299" h="21600" fill="none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</a:path>
                <a:path w="29299" h="21600" stroke="0" extrusionOk="0">
                  <a:moveTo>
                    <a:pt x="29298" y="19557"/>
                  </a:moveTo>
                  <a:cubicBezTo>
                    <a:pt x="26429" y="20902"/>
                    <a:pt x="23299" y="21599"/>
                    <a:pt x="20131" y="21600"/>
                  </a:cubicBezTo>
                  <a:cubicBezTo>
                    <a:pt x="11222" y="21600"/>
                    <a:pt x="3228" y="16131"/>
                    <a:pt x="-1" y="7829"/>
                  </a:cubicBezTo>
                  <a:lnTo>
                    <a:pt x="20131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89" name="Line 113"/>
            <p:cNvSpPr>
              <a:spLocks noChangeShapeType="1"/>
            </p:cNvSpPr>
            <p:nvPr/>
          </p:nvSpPr>
          <p:spPr bwMode="auto">
            <a:xfrm flipV="1">
              <a:off x="3322" y="772"/>
              <a:ext cx="142" cy="3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0" name="Line 114"/>
            <p:cNvSpPr>
              <a:spLocks noChangeShapeType="1"/>
            </p:cNvSpPr>
            <p:nvPr/>
          </p:nvSpPr>
          <p:spPr bwMode="auto">
            <a:xfrm>
              <a:off x="3464" y="773"/>
              <a:ext cx="31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1" name="Oval 115"/>
            <p:cNvSpPr>
              <a:spLocks noChangeArrowheads="1"/>
            </p:cNvSpPr>
            <p:nvPr/>
          </p:nvSpPr>
          <p:spPr bwMode="auto">
            <a:xfrm>
              <a:off x="3421" y="537"/>
              <a:ext cx="228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92" name="Freeform 116"/>
            <p:cNvSpPr>
              <a:spLocks/>
            </p:cNvSpPr>
            <p:nvPr/>
          </p:nvSpPr>
          <p:spPr bwMode="auto">
            <a:xfrm>
              <a:off x="3653" y="640"/>
              <a:ext cx="293" cy="37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0"/>
                </a:cxn>
                <a:cxn ang="0">
                  <a:pos x="292" y="0"/>
                </a:cxn>
                <a:cxn ang="0">
                  <a:pos x="292" y="27"/>
                </a:cxn>
                <a:cxn ang="0">
                  <a:pos x="0" y="36"/>
                </a:cxn>
              </a:cxnLst>
              <a:rect l="0" t="0" r="r" b="b"/>
              <a:pathLst>
                <a:path w="293" h="37">
                  <a:moveTo>
                    <a:pt x="0" y="36"/>
                  </a:moveTo>
                  <a:lnTo>
                    <a:pt x="0" y="0"/>
                  </a:lnTo>
                  <a:lnTo>
                    <a:pt x="292" y="0"/>
                  </a:lnTo>
                  <a:lnTo>
                    <a:pt x="292" y="27"/>
                  </a:lnTo>
                  <a:lnTo>
                    <a:pt x="0" y="3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3" name="Arc 117"/>
            <p:cNvSpPr>
              <a:spLocks/>
            </p:cNvSpPr>
            <p:nvPr/>
          </p:nvSpPr>
          <p:spPr bwMode="auto">
            <a:xfrm>
              <a:off x="3655" y="644"/>
              <a:ext cx="40" cy="27"/>
            </a:xfrm>
            <a:custGeom>
              <a:avLst/>
              <a:gdLst>
                <a:gd name="G0" fmla="+- 21600 0 0"/>
                <a:gd name="G1" fmla="+- 7223 0 0"/>
                <a:gd name="G2" fmla="+- 21600 0 0"/>
                <a:gd name="T0" fmla="*/ 782 w 21600"/>
                <a:gd name="T1" fmla="*/ 12981 h 12981"/>
                <a:gd name="T2" fmla="*/ 1243 w 21600"/>
                <a:gd name="T3" fmla="*/ 0 h 12981"/>
                <a:gd name="T4" fmla="*/ 21600 w 21600"/>
                <a:gd name="T5" fmla="*/ 7223 h 1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81" fill="none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</a:path>
                <a:path w="21600" h="12981" stroke="0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  <a:lnTo>
                    <a:pt x="21600" y="722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4" name="Line 118"/>
            <p:cNvSpPr>
              <a:spLocks noChangeShapeType="1"/>
            </p:cNvSpPr>
            <p:nvPr/>
          </p:nvSpPr>
          <p:spPr bwMode="auto">
            <a:xfrm flipH="1">
              <a:off x="3653" y="667"/>
              <a:ext cx="29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5" name="Arc 119"/>
            <p:cNvSpPr>
              <a:spLocks/>
            </p:cNvSpPr>
            <p:nvPr/>
          </p:nvSpPr>
          <p:spPr bwMode="auto">
            <a:xfrm>
              <a:off x="3655" y="644"/>
              <a:ext cx="40" cy="27"/>
            </a:xfrm>
            <a:custGeom>
              <a:avLst/>
              <a:gdLst>
                <a:gd name="G0" fmla="+- 21600 0 0"/>
                <a:gd name="G1" fmla="+- 7223 0 0"/>
                <a:gd name="G2" fmla="+- 21600 0 0"/>
                <a:gd name="T0" fmla="*/ 782 w 21600"/>
                <a:gd name="T1" fmla="*/ 12981 h 12981"/>
                <a:gd name="T2" fmla="*/ 1243 w 21600"/>
                <a:gd name="T3" fmla="*/ 0 h 12981"/>
                <a:gd name="T4" fmla="*/ 21600 w 21600"/>
                <a:gd name="T5" fmla="*/ 7223 h 1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981" fill="none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</a:path>
                <a:path w="21600" h="12981" stroke="0" extrusionOk="0">
                  <a:moveTo>
                    <a:pt x="781" y="12981"/>
                  </a:moveTo>
                  <a:cubicBezTo>
                    <a:pt x="262" y="11105"/>
                    <a:pt x="0" y="9168"/>
                    <a:pt x="0" y="7223"/>
                  </a:cubicBezTo>
                  <a:cubicBezTo>
                    <a:pt x="-1" y="4762"/>
                    <a:pt x="420" y="2319"/>
                    <a:pt x="1243" y="0"/>
                  </a:cubicBezTo>
                  <a:lnTo>
                    <a:pt x="21600" y="722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6" name="Line 120"/>
            <p:cNvSpPr>
              <a:spLocks noChangeShapeType="1"/>
            </p:cNvSpPr>
            <p:nvPr/>
          </p:nvSpPr>
          <p:spPr bwMode="auto">
            <a:xfrm>
              <a:off x="3653" y="640"/>
              <a:ext cx="29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7" name="Line 121"/>
            <p:cNvSpPr>
              <a:spLocks noChangeShapeType="1"/>
            </p:cNvSpPr>
            <p:nvPr/>
          </p:nvSpPr>
          <p:spPr bwMode="auto">
            <a:xfrm>
              <a:off x="3945" y="640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8" name="Freeform 122"/>
            <p:cNvSpPr>
              <a:spLocks/>
            </p:cNvSpPr>
            <p:nvPr/>
          </p:nvSpPr>
          <p:spPr bwMode="auto">
            <a:xfrm>
              <a:off x="3282" y="276"/>
              <a:ext cx="191" cy="294"/>
            </a:xfrm>
            <a:custGeom>
              <a:avLst/>
              <a:gdLst/>
              <a:ahLst/>
              <a:cxnLst>
                <a:cxn ang="0">
                  <a:pos x="190" y="266"/>
                </a:cxn>
                <a:cxn ang="0">
                  <a:pos x="174" y="293"/>
                </a:cxn>
                <a:cxn ang="0">
                  <a:pos x="0" y="18"/>
                </a:cxn>
                <a:cxn ang="0">
                  <a:pos x="24" y="0"/>
                </a:cxn>
                <a:cxn ang="0">
                  <a:pos x="190" y="266"/>
                </a:cxn>
              </a:cxnLst>
              <a:rect l="0" t="0" r="r" b="b"/>
              <a:pathLst>
                <a:path w="191" h="294">
                  <a:moveTo>
                    <a:pt x="190" y="266"/>
                  </a:moveTo>
                  <a:lnTo>
                    <a:pt x="174" y="293"/>
                  </a:lnTo>
                  <a:lnTo>
                    <a:pt x="0" y="18"/>
                  </a:lnTo>
                  <a:lnTo>
                    <a:pt x="24" y="0"/>
                  </a:lnTo>
                  <a:lnTo>
                    <a:pt x="190" y="26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099" name="Arc 123"/>
            <p:cNvSpPr>
              <a:spLocks/>
            </p:cNvSpPr>
            <p:nvPr/>
          </p:nvSpPr>
          <p:spPr bwMode="auto">
            <a:xfrm>
              <a:off x="3452" y="534"/>
              <a:ext cx="24" cy="2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635 w 18635"/>
                <a:gd name="T1" fmla="*/ 10923 h 21600"/>
                <a:gd name="T2" fmla="*/ 0 w 18635"/>
                <a:gd name="T3" fmla="*/ 21600 h 21600"/>
                <a:gd name="T4" fmla="*/ 0 w 186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35" h="21600" fill="none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</a:path>
                <a:path w="18635" h="21600" stroke="0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0" name="Line 124"/>
            <p:cNvSpPr>
              <a:spLocks noChangeShapeType="1"/>
            </p:cNvSpPr>
            <p:nvPr/>
          </p:nvSpPr>
          <p:spPr bwMode="auto">
            <a:xfrm>
              <a:off x="3306" y="276"/>
              <a:ext cx="166" cy="2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1" name="Arc 125"/>
            <p:cNvSpPr>
              <a:spLocks/>
            </p:cNvSpPr>
            <p:nvPr/>
          </p:nvSpPr>
          <p:spPr bwMode="auto">
            <a:xfrm>
              <a:off x="3452" y="534"/>
              <a:ext cx="24" cy="2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635 w 18635"/>
                <a:gd name="T1" fmla="*/ 10923 h 21600"/>
                <a:gd name="T2" fmla="*/ 0 w 18635"/>
                <a:gd name="T3" fmla="*/ 21600 h 21600"/>
                <a:gd name="T4" fmla="*/ 0 w 186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35" h="21600" fill="none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</a:path>
                <a:path w="18635" h="21600" stroke="0" extrusionOk="0">
                  <a:moveTo>
                    <a:pt x="18634" y="10922"/>
                  </a:moveTo>
                  <a:cubicBezTo>
                    <a:pt x="14758" y="17536"/>
                    <a:pt x="7666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2" name="Line 126"/>
            <p:cNvSpPr>
              <a:spLocks noChangeShapeType="1"/>
            </p:cNvSpPr>
            <p:nvPr/>
          </p:nvSpPr>
          <p:spPr bwMode="auto">
            <a:xfrm flipH="1" flipV="1">
              <a:off x="3282" y="293"/>
              <a:ext cx="174" cy="2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3" name="Line 127"/>
            <p:cNvSpPr>
              <a:spLocks noChangeShapeType="1"/>
            </p:cNvSpPr>
            <p:nvPr/>
          </p:nvSpPr>
          <p:spPr bwMode="auto">
            <a:xfrm flipV="1">
              <a:off x="3282" y="275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4" name="Oval 128"/>
            <p:cNvSpPr>
              <a:spLocks noChangeArrowheads="1"/>
            </p:cNvSpPr>
            <p:nvPr/>
          </p:nvSpPr>
          <p:spPr bwMode="auto">
            <a:xfrm>
              <a:off x="1771" y="1382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05" name="Freeform 129"/>
            <p:cNvSpPr>
              <a:spLocks/>
            </p:cNvSpPr>
            <p:nvPr/>
          </p:nvSpPr>
          <p:spPr bwMode="auto">
            <a:xfrm>
              <a:off x="1909" y="1422"/>
              <a:ext cx="301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18"/>
                </a:cxn>
                <a:cxn ang="0">
                  <a:pos x="292" y="0"/>
                </a:cxn>
                <a:cxn ang="0">
                  <a:pos x="300" y="36"/>
                </a:cxn>
                <a:cxn ang="0">
                  <a:pos x="0" y="45"/>
                </a:cxn>
              </a:cxnLst>
              <a:rect l="0" t="0" r="r" b="b"/>
              <a:pathLst>
                <a:path w="301" h="46">
                  <a:moveTo>
                    <a:pt x="0" y="45"/>
                  </a:moveTo>
                  <a:lnTo>
                    <a:pt x="0" y="18"/>
                  </a:lnTo>
                  <a:lnTo>
                    <a:pt x="292" y="0"/>
                  </a:lnTo>
                  <a:lnTo>
                    <a:pt x="300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6" name="Arc 130"/>
            <p:cNvSpPr>
              <a:spLocks/>
            </p:cNvSpPr>
            <p:nvPr/>
          </p:nvSpPr>
          <p:spPr bwMode="auto">
            <a:xfrm>
              <a:off x="1904" y="1439"/>
              <a:ext cx="43" cy="30"/>
            </a:xfrm>
            <a:custGeom>
              <a:avLst/>
              <a:gdLst>
                <a:gd name="G0" fmla="+- 21600 0 0"/>
                <a:gd name="G1" fmla="+- 6998 0 0"/>
                <a:gd name="G2" fmla="+- 21600 0 0"/>
                <a:gd name="T0" fmla="*/ 909 w 21600"/>
                <a:gd name="T1" fmla="*/ 13198 h 13198"/>
                <a:gd name="T2" fmla="*/ 1165 w 21600"/>
                <a:gd name="T3" fmla="*/ 0 h 13198"/>
                <a:gd name="T4" fmla="*/ 21600 w 21600"/>
                <a:gd name="T5" fmla="*/ 6998 h 13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198" fill="none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</a:path>
                <a:path w="21600" h="13198" stroke="0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  <a:lnTo>
                    <a:pt x="21600" y="6998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7" name="Line 131"/>
            <p:cNvSpPr>
              <a:spLocks noChangeShapeType="1"/>
            </p:cNvSpPr>
            <p:nvPr/>
          </p:nvSpPr>
          <p:spPr bwMode="auto">
            <a:xfrm flipH="1">
              <a:off x="1909" y="1458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8" name="Arc 132"/>
            <p:cNvSpPr>
              <a:spLocks/>
            </p:cNvSpPr>
            <p:nvPr/>
          </p:nvSpPr>
          <p:spPr bwMode="auto">
            <a:xfrm>
              <a:off x="1904" y="1439"/>
              <a:ext cx="43" cy="30"/>
            </a:xfrm>
            <a:custGeom>
              <a:avLst/>
              <a:gdLst>
                <a:gd name="G0" fmla="+- 21600 0 0"/>
                <a:gd name="G1" fmla="+- 6998 0 0"/>
                <a:gd name="G2" fmla="+- 21600 0 0"/>
                <a:gd name="T0" fmla="*/ 909 w 21600"/>
                <a:gd name="T1" fmla="*/ 13198 h 13198"/>
                <a:gd name="T2" fmla="*/ 1165 w 21600"/>
                <a:gd name="T3" fmla="*/ 0 h 13198"/>
                <a:gd name="T4" fmla="*/ 21600 w 21600"/>
                <a:gd name="T5" fmla="*/ 6998 h 13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198" fill="none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</a:path>
                <a:path w="21600" h="13198" stroke="0" extrusionOk="0">
                  <a:moveTo>
                    <a:pt x="908" y="13198"/>
                  </a:moveTo>
                  <a:cubicBezTo>
                    <a:pt x="306" y="11186"/>
                    <a:pt x="0" y="9097"/>
                    <a:pt x="0" y="6998"/>
                  </a:cubicBezTo>
                  <a:cubicBezTo>
                    <a:pt x="-1" y="4617"/>
                    <a:pt x="393" y="2252"/>
                    <a:pt x="1165" y="0"/>
                  </a:cubicBezTo>
                  <a:lnTo>
                    <a:pt x="21600" y="6998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09" name="Line 133"/>
            <p:cNvSpPr>
              <a:spLocks noChangeShapeType="1"/>
            </p:cNvSpPr>
            <p:nvPr/>
          </p:nvSpPr>
          <p:spPr bwMode="auto">
            <a:xfrm flipV="1">
              <a:off x="1909" y="1422"/>
              <a:ext cx="292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0" name="Line 134"/>
            <p:cNvSpPr>
              <a:spLocks noChangeShapeType="1"/>
            </p:cNvSpPr>
            <p:nvPr/>
          </p:nvSpPr>
          <p:spPr bwMode="auto">
            <a:xfrm>
              <a:off x="2201" y="1422"/>
              <a:ext cx="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1" name="Oval 135"/>
            <p:cNvSpPr>
              <a:spLocks noChangeArrowheads="1"/>
            </p:cNvSpPr>
            <p:nvPr/>
          </p:nvSpPr>
          <p:spPr bwMode="auto">
            <a:xfrm>
              <a:off x="3949" y="573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12" name="Oval 136"/>
            <p:cNvSpPr>
              <a:spLocks noChangeArrowheads="1"/>
            </p:cNvSpPr>
            <p:nvPr/>
          </p:nvSpPr>
          <p:spPr bwMode="auto">
            <a:xfrm>
              <a:off x="3192" y="155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13" name="Oval 137"/>
            <p:cNvSpPr>
              <a:spLocks noChangeArrowheads="1"/>
            </p:cNvSpPr>
            <p:nvPr/>
          </p:nvSpPr>
          <p:spPr bwMode="auto">
            <a:xfrm>
              <a:off x="2205" y="1311"/>
              <a:ext cx="229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14" name="Freeform 138"/>
            <p:cNvSpPr>
              <a:spLocks/>
            </p:cNvSpPr>
            <p:nvPr/>
          </p:nvSpPr>
          <p:spPr bwMode="auto">
            <a:xfrm>
              <a:off x="2367" y="1467"/>
              <a:ext cx="127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5"/>
                </a:cxn>
                <a:cxn ang="0">
                  <a:pos x="0" y="18"/>
                </a:cxn>
              </a:cxnLst>
              <a:rect l="0" t="0" r="r" b="b"/>
              <a:pathLst>
                <a:path w="127" h="116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5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5" name="Arc 139"/>
            <p:cNvSpPr>
              <a:spLocks/>
            </p:cNvSpPr>
            <p:nvPr/>
          </p:nvSpPr>
          <p:spPr bwMode="auto">
            <a:xfrm>
              <a:off x="2369" y="1471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6" name="Line 140"/>
            <p:cNvSpPr>
              <a:spLocks noChangeShapeType="1"/>
            </p:cNvSpPr>
            <p:nvPr/>
          </p:nvSpPr>
          <p:spPr bwMode="auto">
            <a:xfrm flipH="1" flipV="1">
              <a:off x="2366" y="1484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7" name="Arc 141"/>
            <p:cNvSpPr>
              <a:spLocks/>
            </p:cNvSpPr>
            <p:nvPr/>
          </p:nvSpPr>
          <p:spPr bwMode="auto">
            <a:xfrm>
              <a:off x="2369" y="1471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8" name="Line 142"/>
            <p:cNvSpPr>
              <a:spLocks noChangeShapeType="1"/>
            </p:cNvSpPr>
            <p:nvPr/>
          </p:nvSpPr>
          <p:spPr bwMode="auto">
            <a:xfrm>
              <a:off x="2367" y="1467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19" name="Line 143"/>
            <p:cNvSpPr>
              <a:spLocks noChangeShapeType="1"/>
            </p:cNvSpPr>
            <p:nvPr/>
          </p:nvSpPr>
          <p:spPr bwMode="auto">
            <a:xfrm flipH="1">
              <a:off x="2470" y="1547"/>
              <a:ext cx="23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0" name="Oval 144"/>
            <p:cNvSpPr>
              <a:spLocks noChangeArrowheads="1"/>
            </p:cNvSpPr>
            <p:nvPr/>
          </p:nvSpPr>
          <p:spPr bwMode="auto">
            <a:xfrm>
              <a:off x="2442" y="1515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186" name="Group 210"/>
          <p:cNvGrpSpPr>
            <a:grpSpLocks/>
          </p:cNvGrpSpPr>
          <p:nvPr/>
        </p:nvGrpSpPr>
        <p:grpSpPr bwMode="auto">
          <a:xfrm>
            <a:off x="4803775" y="4762500"/>
            <a:ext cx="3832225" cy="1397000"/>
            <a:chOff x="3026" y="3000"/>
            <a:chExt cx="2414" cy="880"/>
          </a:xfrm>
        </p:grpSpPr>
        <p:sp>
          <p:nvSpPr>
            <p:cNvPr id="127122" name="Oval 146"/>
            <p:cNvSpPr>
              <a:spLocks noChangeArrowheads="1"/>
            </p:cNvSpPr>
            <p:nvPr/>
          </p:nvSpPr>
          <p:spPr bwMode="auto">
            <a:xfrm>
              <a:off x="4636" y="3000"/>
              <a:ext cx="134" cy="15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23" name="Freeform 147"/>
            <p:cNvSpPr>
              <a:spLocks/>
            </p:cNvSpPr>
            <p:nvPr/>
          </p:nvSpPr>
          <p:spPr bwMode="auto">
            <a:xfrm>
              <a:off x="4726" y="3093"/>
              <a:ext cx="128" cy="1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0"/>
                </a:cxn>
                <a:cxn ang="0">
                  <a:pos x="127" y="80"/>
                </a:cxn>
                <a:cxn ang="0">
                  <a:pos x="111" y="116"/>
                </a:cxn>
                <a:cxn ang="0">
                  <a:pos x="0" y="9"/>
                </a:cxn>
              </a:cxnLst>
              <a:rect l="0" t="0" r="r" b="b"/>
              <a:pathLst>
                <a:path w="128" h="117">
                  <a:moveTo>
                    <a:pt x="0" y="9"/>
                  </a:moveTo>
                  <a:lnTo>
                    <a:pt x="0" y="0"/>
                  </a:lnTo>
                  <a:lnTo>
                    <a:pt x="127" y="80"/>
                  </a:lnTo>
                  <a:lnTo>
                    <a:pt x="111" y="116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4" name="Arc 148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5" name="Line 149"/>
            <p:cNvSpPr>
              <a:spLocks noChangeShapeType="1"/>
            </p:cNvSpPr>
            <p:nvPr/>
          </p:nvSpPr>
          <p:spPr bwMode="auto">
            <a:xfrm flipH="1" flipV="1">
              <a:off x="4725" y="3101"/>
              <a:ext cx="111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6" name="Arc 150"/>
            <p:cNvSpPr>
              <a:spLocks/>
            </p:cNvSpPr>
            <p:nvPr/>
          </p:nvSpPr>
          <p:spPr bwMode="auto">
            <a:xfrm>
              <a:off x="4728" y="3085"/>
              <a:ext cx="8" cy="18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92 w 21600"/>
                <a:gd name="T1" fmla="*/ 42823 h 42823"/>
                <a:gd name="T2" fmla="*/ 18921 w 21600"/>
                <a:gd name="T3" fmla="*/ 0 h 42823"/>
                <a:gd name="T4" fmla="*/ 21600 w 21600"/>
                <a:gd name="T5" fmla="*/ 21433 h 42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23" fill="none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23" stroke="0" extrusionOk="0">
                  <a:moveTo>
                    <a:pt x="18592" y="42822"/>
                  </a:moveTo>
                  <a:cubicBezTo>
                    <a:pt x="7929" y="41323"/>
                    <a:pt x="0" y="32200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7" name="Line 151"/>
            <p:cNvSpPr>
              <a:spLocks noChangeShapeType="1"/>
            </p:cNvSpPr>
            <p:nvPr/>
          </p:nvSpPr>
          <p:spPr bwMode="auto">
            <a:xfrm>
              <a:off x="4726" y="3093"/>
              <a:ext cx="127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8" name="Line 152"/>
            <p:cNvSpPr>
              <a:spLocks noChangeShapeType="1"/>
            </p:cNvSpPr>
            <p:nvPr/>
          </p:nvSpPr>
          <p:spPr bwMode="auto">
            <a:xfrm flipH="1">
              <a:off x="4837" y="3173"/>
              <a:ext cx="16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29" name="Oval 153"/>
            <p:cNvSpPr>
              <a:spLocks noChangeArrowheads="1"/>
            </p:cNvSpPr>
            <p:nvPr/>
          </p:nvSpPr>
          <p:spPr bwMode="auto">
            <a:xfrm>
              <a:off x="3689" y="3231"/>
              <a:ext cx="126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30" name="Freeform 154"/>
            <p:cNvSpPr>
              <a:spLocks/>
            </p:cNvSpPr>
            <p:nvPr/>
          </p:nvSpPr>
          <p:spPr bwMode="auto">
            <a:xfrm>
              <a:off x="3772" y="3316"/>
              <a:ext cx="127" cy="11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8" y="0"/>
                </a:cxn>
                <a:cxn ang="0">
                  <a:pos x="126" y="88"/>
                </a:cxn>
                <a:cxn ang="0">
                  <a:pos x="110" y="115"/>
                </a:cxn>
                <a:cxn ang="0">
                  <a:pos x="0" y="9"/>
                </a:cxn>
              </a:cxnLst>
              <a:rect l="0" t="0" r="r" b="b"/>
              <a:pathLst>
                <a:path w="127" h="116">
                  <a:moveTo>
                    <a:pt x="0" y="9"/>
                  </a:moveTo>
                  <a:lnTo>
                    <a:pt x="8" y="0"/>
                  </a:lnTo>
                  <a:lnTo>
                    <a:pt x="126" y="88"/>
                  </a:lnTo>
                  <a:lnTo>
                    <a:pt x="110" y="115"/>
                  </a:lnTo>
                  <a:lnTo>
                    <a:pt x="0" y="9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1" name="Arc 155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2" name="Line 156"/>
            <p:cNvSpPr>
              <a:spLocks noChangeShapeType="1"/>
            </p:cNvSpPr>
            <p:nvPr/>
          </p:nvSpPr>
          <p:spPr bwMode="auto">
            <a:xfrm flipH="1" flipV="1">
              <a:off x="3772" y="3323"/>
              <a:ext cx="11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3" name="Arc 157"/>
            <p:cNvSpPr>
              <a:spLocks/>
            </p:cNvSpPr>
            <p:nvPr/>
          </p:nvSpPr>
          <p:spPr bwMode="auto">
            <a:xfrm>
              <a:off x="3775" y="3319"/>
              <a:ext cx="7" cy="8"/>
            </a:xfrm>
            <a:custGeom>
              <a:avLst/>
              <a:gdLst>
                <a:gd name="G0" fmla="+- 20955 0 0"/>
                <a:gd name="G1" fmla="+- 21383 0 0"/>
                <a:gd name="G2" fmla="+- 21600 0 0"/>
                <a:gd name="T0" fmla="*/ 0 w 20955"/>
                <a:gd name="T1" fmla="*/ 16144 h 21383"/>
                <a:gd name="T2" fmla="*/ 17900 w 20955"/>
                <a:gd name="T3" fmla="*/ 0 h 21383"/>
                <a:gd name="T4" fmla="*/ 20955 w 20955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383" fill="none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</a:path>
                <a:path w="20955" h="21383" stroke="0" extrusionOk="0">
                  <a:moveTo>
                    <a:pt x="-1" y="16143"/>
                  </a:moveTo>
                  <a:cubicBezTo>
                    <a:pt x="2130" y="7624"/>
                    <a:pt x="9206" y="1242"/>
                    <a:pt x="17900" y="0"/>
                  </a:cubicBezTo>
                  <a:lnTo>
                    <a:pt x="20955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4" name="Line 158"/>
            <p:cNvSpPr>
              <a:spLocks noChangeShapeType="1"/>
            </p:cNvSpPr>
            <p:nvPr/>
          </p:nvSpPr>
          <p:spPr bwMode="auto">
            <a:xfrm>
              <a:off x="3780" y="3316"/>
              <a:ext cx="118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5" name="Line 159"/>
            <p:cNvSpPr>
              <a:spLocks noChangeShapeType="1"/>
            </p:cNvSpPr>
            <p:nvPr/>
          </p:nvSpPr>
          <p:spPr bwMode="auto">
            <a:xfrm flipH="1">
              <a:off x="3882" y="3404"/>
              <a:ext cx="16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6" name="Oval 160"/>
            <p:cNvSpPr>
              <a:spLocks noChangeArrowheads="1"/>
            </p:cNvSpPr>
            <p:nvPr/>
          </p:nvSpPr>
          <p:spPr bwMode="auto">
            <a:xfrm>
              <a:off x="4778" y="3106"/>
              <a:ext cx="228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37" name="Freeform 161"/>
            <p:cNvSpPr>
              <a:spLocks/>
            </p:cNvSpPr>
            <p:nvPr/>
          </p:nvSpPr>
          <p:spPr bwMode="auto">
            <a:xfrm>
              <a:off x="5010" y="3209"/>
              <a:ext cx="301" cy="36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9"/>
                </a:cxn>
                <a:cxn ang="0">
                  <a:pos x="300" y="0"/>
                </a:cxn>
                <a:cxn ang="0">
                  <a:pos x="300" y="26"/>
                </a:cxn>
                <a:cxn ang="0">
                  <a:pos x="0" y="35"/>
                </a:cxn>
              </a:cxnLst>
              <a:rect l="0" t="0" r="r" b="b"/>
              <a:pathLst>
                <a:path w="301" h="36">
                  <a:moveTo>
                    <a:pt x="0" y="35"/>
                  </a:moveTo>
                  <a:lnTo>
                    <a:pt x="0" y="9"/>
                  </a:lnTo>
                  <a:lnTo>
                    <a:pt x="300" y="0"/>
                  </a:lnTo>
                  <a:lnTo>
                    <a:pt x="300" y="26"/>
                  </a:lnTo>
                  <a:lnTo>
                    <a:pt x="0" y="3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8" name="Arc 162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39" name="Line 163"/>
            <p:cNvSpPr>
              <a:spLocks noChangeShapeType="1"/>
            </p:cNvSpPr>
            <p:nvPr/>
          </p:nvSpPr>
          <p:spPr bwMode="auto">
            <a:xfrm flipH="1">
              <a:off x="5010" y="3236"/>
              <a:ext cx="30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0" name="Arc 164"/>
            <p:cNvSpPr>
              <a:spLocks/>
            </p:cNvSpPr>
            <p:nvPr/>
          </p:nvSpPr>
          <p:spPr bwMode="auto">
            <a:xfrm>
              <a:off x="5005" y="3219"/>
              <a:ext cx="32" cy="23"/>
            </a:xfrm>
            <a:custGeom>
              <a:avLst/>
              <a:gdLst>
                <a:gd name="G0" fmla="+- 21600 0 0"/>
                <a:gd name="G1" fmla="+- 5542 0 0"/>
                <a:gd name="G2" fmla="+- 21600 0 0"/>
                <a:gd name="T0" fmla="*/ 1839 w 21600"/>
                <a:gd name="T1" fmla="*/ 14264 h 14264"/>
                <a:gd name="T2" fmla="*/ 723 w 21600"/>
                <a:gd name="T3" fmla="*/ 0 h 14264"/>
                <a:gd name="T4" fmla="*/ 21600 w 21600"/>
                <a:gd name="T5" fmla="*/ 5542 h 14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4264" fill="none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</a:path>
                <a:path w="21600" h="14264" stroke="0" extrusionOk="0">
                  <a:moveTo>
                    <a:pt x="1839" y="14263"/>
                  </a:moveTo>
                  <a:cubicBezTo>
                    <a:pt x="626" y="11516"/>
                    <a:pt x="0" y="8545"/>
                    <a:pt x="0" y="5542"/>
                  </a:cubicBezTo>
                  <a:cubicBezTo>
                    <a:pt x="-1" y="3671"/>
                    <a:pt x="243" y="1808"/>
                    <a:pt x="723" y="0"/>
                  </a:cubicBezTo>
                  <a:lnTo>
                    <a:pt x="21600" y="5542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1" name="Line 165"/>
            <p:cNvSpPr>
              <a:spLocks noChangeShapeType="1"/>
            </p:cNvSpPr>
            <p:nvPr/>
          </p:nvSpPr>
          <p:spPr bwMode="auto">
            <a:xfrm flipV="1">
              <a:off x="5010" y="3208"/>
              <a:ext cx="30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2" name="Line 166"/>
            <p:cNvSpPr>
              <a:spLocks noChangeShapeType="1"/>
            </p:cNvSpPr>
            <p:nvPr/>
          </p:nvSpPr>
          <p:spPr bwMode="auto">
            <a:xfrm>
              <a:off x="5310" y="3209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3" name="Freeform 167"/>
            <p:cNvSpPr>
              <a:spLocks/>
            </p:cNvSpPr>
            <p:nvPr/>
          </p:nvSpPr>
          <p:spPr bwMode="auto">
            <a:xfrm>
              <a:off x="4600" y="3271"/>
              <a:ext cx="214" cy="143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13" y="9"/>
                </a:cxn>
                <a:cxn ang="0">
                  <a:pos x="8" y="142"/>
                </a:cxn>
                <a:cxn ang="0">
                  <a:pos x="0" y="107"/>
                </a:cxn>
                <a:cxn ang="0">
                  <a:pos x="213" y="0"/>
                </a:cxn>
              </a:cxnLst>
              <a:rect l="0" t="0" r="r" b="b"/>
              <a:pathLst>
                <a:path w="214" h="143">
                  <a:moveTo>
                    <a:pt x="213" y="0"/>
                  </a:moveTo>
                  <a:lnTo>
                    <a:pt x="213" y="9"/>
                  </a:lnTo>
                  <a:lnTo>
                    <a:pt x="8" y="142"/>
                  </a:lnTo>
                  <a:lnTo>
                    <a:pt x="0" y="107"/>
                  </a:lnTo>
                  <a:lnTo>
                    <a:pt x="213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4" name="Arc 168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5" name="Line 169"/>
            <p:cNvSpPr>
              <a:spLocks noChangeShapeType="1"/>
            </p:cNvSpPr>
            <p:nvPr/>
          </p:nvSpPr>
          <p:spPr bwMode="auto">
            <a:xfrm flipV="1">
              <a:off x="4599" y="3270"/>
              <a:ext cx="213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6" name="Arc 170"/>
            <p:cNvSpPr>
              <a:spLocks/>
            </p:cNvSpPr>
            <p:nvPr/>
          </p:nvSpPr>
          <p:spPr bwMode="auto">
            <a:xfrm>
              <a:off x="4821" y="3273"/>
              <a:ext cx="8" cy="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7" name="Line 171"/>
            <p:cNvSpPr>
              <a:spLocks noChangeShapeType="1"/>
            </p:cNvSpPr>
            <p:nvPr/>
          </p:nvSpPr>
          <p:spPr bwMode="auto">
            <a:xfrm flipH="1">
              <a:off x="4608" y="3280"/>
              <a:ext cx="205" cy="1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8" name="Line 172"/>
            <p:cNvSpPr>
              <a:spLocks noChangeShapeType="1"/>
            </p:cNvSpPr>
            <p:nvPr/>
          </p:nvSpPr>
          <p:spPr bwMode="auto">
            <a:xfrm flipH="1" flipV="1">
              <a:off x="4600" y="3377"/>
              <a:ext cx="8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49" name="Oval 173"/>
            <p:cNvSpPr>
              <a:spLocks noChangeArrowheads="1"/>
            </p:cNvSpPr>
            <p:nvPr/>
          </p:nvSpPr>
          <p:spPr bwMode="auto">
            <a:xfrm>
              <a:off x="5314" y="3151"/>
              <a:ext cx="126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50" name="Oval 174"/>
            <p:cNvSpPr>
              <a:spLocks noChangeArrowheads="1"/>
            </p:cNvSpPr>
            <p:nvPr/>
          </p:nvSpPr>
          <p:spPr bwMode="auto">
            <a:xfrm>
              <a:off x="3823" y="3328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51" name="Freeform 175"/>
            <p:cNvSpPr>
              <a:spLocks/>
            </p:cNvSpPr>
            <p:nvPr/>
          </p:nvSpPr>
          <p:spPr bwMode="auto">
            <a:xfrm>
              <a:off x="4056" y="3431"/>
              <a:ext cx="356" cy="37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9"/>
                </a:cxn>
                <a:cxn ang="0">
                  <a:pos x="355" y="0"/>
                </a:cxn>
                <a:cxn ang="0">
                  <a:pos x="355" y="27"/>
                </a:cxn>
                <a:cxn ang="0">
                  <a:pos x="0" y="36"/>
                </a:cxn>
              </a:cxnLst>
              <a:rect l="0" t="0" r="r" b="b"/>
              <a:pathLst>
                <a:path w="356" h="37">
                  <a:moveTo>
                    <a:pt x="0" y="36"/>
                  </a:moveTo>
                  <a:lnTo>
                    <a:pt x="0" y="9"/>
                  </a:lnTo>
                  <a:lnTo>
                    <a:pt x="355" y="0"/>
                  </a:lnTo>
                  <a:lnTo>
                    <a:pt x="355" y="27"/>
                  </a:lnTo>
                  <a:lnTo>
                    <a:pt x="0" y="3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2" name="Arc 176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3" name="Line 177"/>
            <p:cNvSpPr>
              <a:spLocks noChangeShapeType="1"/>
            </p:cNvSpPr>
            <p:nvPr/>
          </p:nvSpPr>
          <p:spPr bwMode="auto">
            <a:xfrm flipH="1">
              <a:off x="4056" y="3458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4" name="Arc 178"/>
            <p:cNvSpPr>
              <a:spLocks/>
            </p:cNvSpPr>
            <p:nvPr/>
          </p:nvSpPr>
          <p:spPr bwMode="auto">
            <a:xfrm>
              <a:off x="4058" y="3443"/>
              <a:ext cx="40" cy="20"/>
            </a:xfrm>
            <a:custGeom>
              <a:avLst/>
              <a:gdLst>
                <a:gd name="G0" fmla="+- 21600 0 0"/>
                <a:gd name="G1" fmla="+- 3907 0 0"/>
                <a:gd name="G2" fmla="+- 21600 0 0"/>
                <a:gd name="T0" fmla="*/ 816 w 21600"/>
                <a:gd name="T1" fmla="*/ 9788 h 9788"/>
                <a:gd name="T2" fmla="*/ 356 w 21600"/>
                <a:gd name="T3" fmla="*/ 0 h 9788"/>
                <a:gd name="T4" fmla="*/ 21600 w 21600"/>
                <a:gd name="T5" fmla="*/ 3907 h 9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788" fill="none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</a:path>
                <a:path w="21600" h="9788" stroke="0" extrusionOk="0">
                  <a:moveTo>
                    <a:pt x="816" y="9787"/>
                  </a:moveTo>
                  <a:cubicBezTo>
                    <a:pt x="274" y="7874"/>
                    <a:pt x="0" y="5895"/>
                    <a:pt x="0" y="3907"/>
                  </a:cubicBezTo>
                  <a:cubicBezTo>
                    <a:pt x="-1" y="2596"/>
                    <a:pt x="119" y="1288"/>
                    <a:pt x="356" y="0"/>
                  </a:cubicBezTo>
                  <a:lnTo>
                    <a:pt x="21600" y="3907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5" name="Line 179"/>
            <p:cNvSpPr>
              <a:spLocks noChangeShapeType="1"/>
            </p:cNvSpPr>
            <p:nvPr/>
          </p:nvSpPr>
          <p:spPr bwMode="auto">
            <a:xfrm flipV="1">
              <a:off x="4055" y="3430"/>
              <a:ext cx="355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6" name="Line 180"/>
            <p:cNvSpPr>
              <a:spLocks noChangeShapeType="1"/>
            </p:cNvSpPr>
            <p:nvPr/>
          </p:nvSpPr>
          <p:spPr bwMode="auto">
            <a:xfrm>
              <a:off x="4411" y="3431"/>
              <a:ext cx="0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7" name="Freeform 181"/>
            <p:cNvSpPr>
              <a:spLocks/>
            </p:cNvSpPr>
            <p:nvPr/>
          </p:nvSpPr>
          <p:spPr bwMode="auto">
            <a:xfrm>
              <a:off x="3645" y="3493"/>
              <a:ext cx="222" cy="144"/>
            </a:xfrm>
            <a:custGeom>
              <a:avLst/>
              <a:gdLst/>
              <a:ahLst/>
              <a:cxnLst>
                <a:cxn ang="0">
                  <a:pos x="221" y="0"/>
                </a:cxn>
                <a:cxn ang="0">
                  <a:pos x="221" y="9"/>
                </a:cxn>
                <a:cxn ang="0">
                  <a:pos x="8" y="143"/>
                </a:cxn>
                <a:cxn ang="0">
                  <a:pos x="0" y="116"/>
                </a:cxn>
                <a:cxn ang="0">
                  <a:pos x="221" y="0"/>
                </a:cxn>
              </a:cxnLst>
              <a:rect l="0" t="0" r="r" b="b"/>
              <a:pathLst>
                <a:path w="222" h="144">
                  <a:moveTo>
                    <a:pt x="221" y="0"/>
                  </a:moveTo>
                  <a:lnTo>
                    <a:pt x="221" y="9"/>
                  </a:lnTo>
                  <a:lnTo>
                    <a:pt x="8" y="143"/>
                  </a:lnTo>
                  <a:lnTo>
                    <a:pt x="0" y="116"/>
                  </a:lnTo>
                  <a:lnTo>
                    <a:pt x="22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8" name="Arc 182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59" name="Line 183"/>
            <p:cNvSpPr>
              <a:spLocks noChangeShapeType="1"/>
            </p:cNvSpPr>
            <p:nvPr/>
          </p:nvSpPr>
          <p:spPr bwMode="auto">
            <a:xfrm flipV="1">
              <a:off x="3644" y="3493"/>
              <a:ext cx="221" cy="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0" name="Arc 184"/>
            <p:cNvSpPr>
              <a:spLocks/>
            </p:cNvSpPr>
            <p:nvPr/>
          </p:nvSpPr>
          <p:spPr bwMode="auto">
            <a:xfrm>
              <a:off x="3866" y="3493"/>
              <a:ext cx="8" cy="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953"/>
                <a:gd name="T2" fmla="*/ 15193 w 21600"/>
                <a:gd name="T3" fmla="*/ 36953 h 36953"/>
                <a:gd name="T4" fmla="*/ 0 w 21600"/>
                <a:gd name="T5" fmla="*/ 21600 h 36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</a:path>
                <a:path w="21600" h="369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67"/>
                    <a:pt x="19293" y="32896"/>
                    <a:pt x="15193" y="3695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1" name="Line 185"/>
            <p:cNvSpPr>
              <a:spLocks noChangeShapeType="1"/>
            </p:cNvSpPr>
            <p:nvPr/>
          </p:nvSpPr>
          <p:spPr bwMode="auto">
            <a:xfrm flipH="1">
              <a:off x="3653" y="3502"/>
              <a:ext cx="213" cy="1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2" name="Line 186"/>
            <p:cNvSpPr>
              <a:spLocks noChangeShapeType="1"/>
            </p:cNvSpPr>
            <p:nvPr/>
          </p:nvSpPr>
          <p:spPr bwMode="auto">
            <a:xfrm flipH="1" flipV="1">
              <a:off x="3645" y="3608"/>
              <a:ext cx="8" cy="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3" name="Oval 187"/>
            <p:cNvSpPr>
              <a:spLocks noChangeArrowheads="1"/>
            </p:cNvSpPr>
            <p:nvPr/>
          </p:nvSpPr>
          <p:spPr bwMode="auto">
            <a:xfrm>
              <a:off x="4415" y="3311"/>
              <a:ext cx="228" cy="258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64" name="Freeform 188"/>
            <p:cNvSpPr>
              <a:spLocks/>
            </p:cNvSpPr>
            <p:nvPr/>
          </p:nvSpPr>
          <p:spPr bwMode="auto">
            <a:xfrm>
              <a:off x="4569" y="3476"/>
              <a:ext cx="135" cy="1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34" y="71"/>
                </a:cxn>
                <a:cxn ang="0">
                  <a:pos x="110" y="106"/>
                </a:cxn>
                <a:cxn ang="0">
                  <a:pos x="0" y="0"/>
                </a:cxn>
              </a:cxnLst>
              <a:rect l="0" t="0" r="r" b="b"/>
              <a:pathLst>
                <a:path w="135" h="107">
                  <a:moveTo>
                    <a:pt x="0" y="0"/>
                  </a:moveTo>
                  <a:lnTo>
                    <a:pt x="8" y="0"/>
                  </a:lnTo>
                  <a:lnTo>
                    <a:pt x="134" y="71"/>
                  </a:lnTo>
                  <a:lnTo>
                    <a:pt x="110" y="10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5" name="Arc 189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6" name="Line 190"/>
            <p:cNvSpPr>
              <a:spLocks noChangeShapeType="1"/>
            </p:cNvSpPr>
            <p:nvPr/>
          </p:nvSpPr>
          <p:spPr bwMode="auto">
            <a:xfrm flipH="1" flipV="1">
              <a:off x="4569" y="3476"/>
              <a:ext cx="11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7" name="Arc 191"/>
            <p:cNvSpPr>
              <a:spLocks/>
            </p:cNvSpPr>
            <p:nvPr/>
          </p:nvSpPr>
          <p:spPr bwMode="auto">
            <a:xfrm>
              <a:off x="4574" y="3479"/>
              <a:ext cx="5" cy="8"/>
            </a:xfrm>
            <a:custGeom>
              <a:avLst/>
              <a:gdLst>
                <a:gd name="G0" fmla="+- 14897 0 0"/>
                <a:gd name="G1" fmla="+- 21383 0 0"/>
                <a:gd name="G2" fmla="+- 21600 0 0"/>
                <a:gd name="T0" fmla="*/ 0 w 14897"/>
                <a:gd name="T1" fmla="*/ 5742 h 21383"/>
                <a:gd name="T2" fmla="*/ 11842 w 14897"/>
                <a:gd name="T3" fmla="*/ 0 h 21383"/>
                <a:gd name="T4" fmla="*/ 14897 w 14897"/>
                <a:gd name="T5" fmla="*/ 21383 h 2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97" h="21383" fill="none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</a:path>
                <a:path w="14897" h="21383" stroke="0" extrusionOk="0">
                  <a:moveTo>
                    <a:pt x="0" y="5742"/>
                  </a:moveTo>
                  <a:cubicBezTo>
                    <a:pt x="3253" y="2642"/>
                    <a:pt x="7393" y="635"/>
                    <a:pt x="11842" y="0"/>
                  </a:cubicBezTo>
                  <a:lnTo>
                    <a:pt x="14897" y="2138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8" name="Line 192"/>
            <p:cNvSpPr>
              <a:spLocks noChangeShapeType="1"/>
            </p:cNvSpPr>
            <p:nvPr/>
          </p:nvSpPr>
          <p:spPr bwMode="auto">
            <a:xfrm>
              <a:off x="4576" y="3476"/>
              <a:ext cx="127" cy="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69" name="Line 193"/>
            <p:cNvSpPr>
              <a:spLocks noChangeShapeType="1"/>
            </p:cNvSpPr>
            <p:nvPr/>
          </p:nvSpPr>
          <p:spPr bwMode="auto">
            <a:xfrm flipH="1">
              <a:off x="4679" y="3547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0" name="Oval 194"/>
            <p:cNvSpPr>
              <a:spLocks noChangeArrowheads="1"/>
            </p:cNvSpPr>
            <p:nvPr/>
          </p:nvSpPr>
          <p:spPr bwMode="auto">
            <a:xfrm>
              <a:off x="3026" y="3604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71" name="Freeform 195"/>
            <p:cNvSpPr>
              <a:spLocks/>
            </p:cNvSpPr>
            <p:nvPr/>
          </p:nvSpPr>
          <p:spPr bwMode="auto">
            <a:xfrm>
              <a:off x="3156" y="3644"/>
              <a:ext cx="309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0" y="18"/>
                </a:cxn>
                <a:cxn ang="0">
                  <a:pos x="300" y="0"/>
                </a:cxn>
                <a:cxn ang="0">
                  <a:pos x="308" y="36"/>
                </a:cxn>
                <a:cxn ang="0">
                  <a:pos x="0" y="45"/>
                </a:cxn>
              </a:cxnLst>
              <a:rect l="0" t="0" r="r" b="b"/>
              <a:pathLst>
                <a:path w="309" h="46">
                  <a:moveTo>
                    <a:pt x="0" y="45"/>
                  </a:moveTo>
                  <a:lnTo>
                    <a:pt x="0" y="18"/>
                  </a:lnTo>
                  <a:lnTo>
                    <a:pt x="300" y="0"/>
                  </a:lnTo>
                  <a:lnTo>
                    <a:pt x="308" y="36"/>
                  </a:lnTo>
                  <a:lnTo>
                    <a:pt x="0" y="45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2" name="Arc 196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3" name="Line 197"/>
            <p:cNvSpPr>
              <a:spLocks noChangeShapeType="1"/>
            </p:cNvSpPr>
            <p:nvPr/>
          </p:nvSpPr>
          <p:spPr bwMode="auto">
            <a:xfrm flipH="1">
              <a:off x="3156" y="3680"/>
              <a:ext cx="308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4" name="Arc 198"/>
            <p:cNvSpPr>
              <a:spLocks/>
            </p:cNvSpPr>
            <p:nvPr/>
          </p:nvSpPr>
          <p:spPr bwMode="auto">
            <a:xfrm>
              <a:off x="3158" y="3661"/>
              <a:ext cx="44" cy="29"/>
            </a:xfrm>
            <a:custGeom>
              <a:avLst/>
              <a:gdLst>
                <a:gd name="G0" fmla="+- 21600 0 0"/>
                <a:gd name="G1" fmla="+- 6991 0 0"/>
                <a:gd name="G2" fmla="+- 21600 0 0"/>
                <a:gd name="T0" fmla="*/ 754 w 21600"/>
                <a:gd name="T1" fmla="*/ 12650 h 12650"/>
                <a:gd name="T2" fmla="*/ 1163 w 21600"/>
                <a:gd name="T3" fmla="*/ 0 h 12650"/>
                <a:gd name="T4" fmla="*/ 21600 w 21600"/>
                <a:gd name="T5" fmla="*/ 6991 h 12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650" fill="none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</a:path>
                <a:path w="21600" h="12650" stroke="0" extrusionOk="0">
                  <a:moveTo>
                    <a:pt x="754" y="12649"/>
                  </a:moveTo>
                  <a:cubicBezTo>
                    <a:pt x="253" y="10805"/>
                    <a:pt x="0" y="8902"/>
                    <a:pt x="0" y="6991"/>
                  </a:cubicBezTo>
                  <a:cubicBezTo>
                    <a:pt x="-1" y="4612"/>
                    <a:pt x="392" y="2250"/>
                    <a:pt x="1162" y="-1"/>
                  </a:cubicBezTo>
                  <a:lnTo>
                    <a:pt x="21600" y="699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5" name="Line 199"/>
            <p:cNvSpPr>
              <a:spLocks noChangeShapeType="1"/>
            </p:cNvSpPr>
            <p:nvPr/>
          </p:nvSpPr>
          <p:spPr bwMode="auto">
            <a:xfrm flipV="1">
              <a:off x="3156" y="3644"/>
              <a:ext cx="300" cy="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6" name="Line 200"/>
            <p:cNvSpPr>
              <a:spLocks noChangeShapeType="1"/>
            </p:cNvSpPr>
            <p:nvPr/>
          </p:nvSpPr>
          <p:spPr bwMode="auto">
            <a:xfrm>
              <a:off x="3456" y="3644"/>
              <a:ext cx="8" cy="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7" name="Oval 201"/>
            <p:cNvSpPr>
              <a:spLocks noChangeArrowheads="1"/>
            </p:cNvSpPr>
            <p:nvPr/>
          </p:nvSpPr>
          <p:spPr bwMode="auto">
            <a:xfrm>
              <a:off x="3460" y="3533"/>
              <a:ext cx="229" cy="25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78" name="Freeform 202"/>
            <p:cNvSpPr>
              <a:spLocks/>
            </p:cNvSpPr>
            <p:nvPr/>
          </p:nvSpPr>
          <p:spPr bwMode="auto">
            <a:xfrm>
              <a:off x="3622" y="3689"/>
              <a:ext cx="127" cy="116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126" y="80"/>
                </a:cxn>
                <a:cxn ang="0">
                  <a:pos x="102" y="115"/>
                </a:cxn>
                <a:cxn ang="0">
                  <a:pos x="0" y="18"/>
                </a:cxn>
              </a:cxnLst>
              <a:rect l="0" t="0" r="r" b="b"/>
              <a:pathLst>
                <a:path w="127" h="116">
                  <a:moveTo>
                    <a:pt x="0" y="18"/>
                  </a:moveTo>
                  <a:lnTo>
                    <a:pt x="0" y="0"/>
                  </a:lnTo>
                  <a:lnTo>
                    <a:pt x="126" y="80"/>
                  </a:lnTo>
                  <a:lnTo>
                    <a:pt x="102" y="115"/>
                  </a:lnTo>
                  <a:lnTo>
                    <a:pt x="0" y="1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79" name="Arc 203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80" name="Line 204"/>
            <p:cNvSpPr>
              <a:spLocks noChangeShapeType="1"/>
            </p:cNvSpPr>
            <p:nvPr/>
          </p:nvSpPr>
          <p:spPr bwMode="auto">
            <a:xfrm flipH="1" flipV="1">
              <a:off x="3622" y="3706"/>
              <a:ext cx="102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81" name="Arc 205"/>
            <p:cNvSpPr>
              <a:spLocks/>
            </p:cNvSpPr>
            <p:nvPr/>
          </p:nvSpPr>
          <p:spPr bwMode="auto">
            <a:xfrm>
              <a:off x="3624" y="3690"/>
              <a:ext cx="8" cy="14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4243 w 21600"/>
                <a:gd name="T1" fmla="*/ 34290 h 34290"/>
                <a:gd name="T2" fmla="*/ 18921 w 21600"/>
                <a:gd name="T3" fmla="*/ 0 h 34290"/>
                <a:gd name="T4" fmla="*/ 21600 w 21600"/>
                <a:gd name="T5" fmla="*/ 21433 h 34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290" fill="none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34290" stroke="0" extrusionOk="0">
                  <a:moveTo>
                    <a:pt x="4243" y="34289"/>
                  </a:moveTo>
                  <a:cubicBezTo>
                    <a:pt x="1487" y="30569"/>
                    <a:pt x="0" y="2606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82" name="Line 206"/>
            <p:cNvSpPr>
              <a:spLocks noChangeShapeType="1"/>
            </p:cNvSpPr>
            <p:nvPr/>
          </p:nvSpPr>
          <p:spPr bwMode="auto">
            <a:xfrm>
              <a:off x="3622" y="3689"/>
              <a:ext cx="126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83" name="Line 207"/>
            <p:cNvSpPr>
              <a:spLocks noChangeShapeType="1"/>
            </p:cNvSpPr>
            <p:nvPr/>
          </p:nvSpPr>
          <p:spPr bwMode="auto">
            <a:xfrm flipH="1">
              <a:off x="3724" y="3769"/>
              <a:ext cx="24" cy="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184" name="Oval 208"/>
            <p:cNvSpPr>
              <a:spLocks noChangeArrowheads="1"/>
            </p:cNvSpPr>
            <p:nvPr/>
          </p:nvSpPr>
          <p:spPr bwMode="auto">
            <a:xfrm>
              <a:off x="4651" y="3515"/>
              <a:ext cx="134" cy="152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85" name="Oval 209"/>
            <p:cNvSpPr>
              <a:spLocks noChangeArrowheads="1"/>
            </p:cNvSpPr>
            <p:nvPr/>
          </p:nvSpPr>
          <p:spPr bwMode="auto">
            <a:xfrm>
              <a:off x="3697" y="3737"/>
              <a:ext cx="134" cy="14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191" name="Group 215"/>
          <p:cNvGrpSpPr>
            <a:grpSpLocks/>
          </p:cNvGrpSpPr>
          <p:nvPr/>
        </p:nvGrpSpPr>
        <p:grpSpPr bwMode="auto">
          <a:xfrm>
            <a:off x="727075" y="3486150"/>
            <a:ext cx="2817813" cy="1028700"/>
            <a:chOff x="458" y="2196"/>
            <a:chExt cx="1775" cy="648"/>
          </a:xfrm>
        </p:grpSpPr>
        <p:sp>
          <p:nvSpPr>
            <p:cNvPr id="127187" name="Oval 211"/>
            <p:cNvSpPr>
              <a:spLocks noChangeArrowheads="1"/>
            </p:cNvSpPr>
            <p:nvPr/>
          </p:nvSpPr>
          <p:spPr bwMode="auto">
            <a:xfrm>
              <a:off x="892" y="2196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88" name="Oval 212"/>
            <p:cNvSpPr>
              <a:spLocks noChangeArrowheads="1"/>
            </p:cNvSpPr>
            <p:nvPr/>
          </p:nvSpPr>
          <p:spPr bwMode="auto">
            <a:xfrm>
              <a:off x="458" y="2382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89" name="Oval 213"/>
            <p:cNvSpPr>
              <a:spLocks noChangeArrowheads="1"/>
            </p:cNvSpPr>
            <p:nvPr/>
          </p:nvSpPr>
          <p:spPr bwMode="auto">
            <a:xfrm>
              <a:off x="1326" y="2196"/>
              <a:ext cx="591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90" name="Oval 214"/>
            <p:cNvSpPr>
              <a:spLocks noChangeArrowheads="1"/>
            </p:cNvSpPr>
            <p:nvPr/>
          </p:nvSpPr>
          <p:spPr bwMode="auto">
            <a:xfrm>
              <a:off x="1641" y="2364"/>
              <a:ext cx="592" cy="463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192" name="Oval 216"/>
          <p:cNvSpPr>
            <a:spLocks noChangeArrowheads="1"/>
          </p:cNvSpPr>
          <p:nvPr/>
        </p:nvSpPr>
        <p:spPr bwMode="auto">
          <a:xfrm>
            <a:off x="5186363" y="5010150"/>
            <a:ext cx="938212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193" name="Oval 217"/>
          <p:cNvSpPr>
            <a:spLocks noChangeArrowheads="1"/>
          </p:cNvSpPr>
          <p:nvPr/>
        </p:nvSpPr>
        <p:spPr bwMode="auto">
          <a:xfrm>
            <a:off x="5811838" y="4656138"/>
            <a:ext cx="939800" cy="735012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194" name="Oval 218"/>
          <p:cNvSpPr>
            <a:spLocks noChangeArrowheads="1"/>
          </p:cNvSpPr>
          <p:nvPr/>
        </p:nvSpPr>
        <p:spPr bwMode="auto">
          <a:xfrm>
            <a:off x="7277100" y="4346575"/>
            <a:ext cx="939800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195" name="Oval 219"/>
          <p:cNvSpPr>
            <a:spLocks noChangeArrowheads="1"/>
          </p:cNvSpPr>
          <p:nvPr/>
        </p:nvSpPr>
        <p:spPr bwMode="auto">
          <a:xfrm>
            <a:off x="6651625" y="4629150"/>
            <a:ext cx="939800" cy="73342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7198" name="Group 222"/>
          <p:cNvGrpSpPr>
            <a:grpSpLocks/>
          </p:cNvGrpSpPr>
          <p:nvPr/>
        </p:nvGrpSpPr>
        <p:grpSpPr bwMode="auto">
          <a:xfrm>
            <a:off x="3181350" y="1200150"/>
            <a:ext cx="1628775" cy="1028700"/>
            <a:chOff x="2004" y="756"/>
            <a:chExt cx="1026" cy="648"/>
          </a:xfrm>
        </p:grpSpPr>
        <p:sp>
          <p:nvSpPr>
            <p:cNvPr id="127196" name="Oval 220"/>
            <p:cNvSpPr>
              <a:spLocks noChangeArrowheads="1"/>
            </p:cNvSpPr>
            <p:nvPr/>
          </p:nvSpPr>
          <p:spPr bwMode="auto">
            <a:xfrm>
              <a:off x="2438" y="756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97" name="Oval 221"/>
            <p:cNvSpPr>
              <a:spLocks noChangeArrowheads="1"/>
            </p:cNvSpPr>
            <p:nvPr/>
          </p:nvSpPr>
          <p:spPr bwMode="auto">
            <a:xfrm>
              <a:off x="2004" y="942"/>
              <a:ext cx="592" cy="462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199" name="Line 223"/>
          <p:cNvSpPr>
            <a:spLocks noChangeShapeType="1"/>
          </p:cNvSpPr>
          <p:nvPr/>
        </p:nvSpPr>
        <p:spPr bwMode="auto">
          <a:xfrm flipV="1">
            <a:off x="4321175" y="1955800"/>
            <a:ext cx="0" cy="229235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200" name="Rectangle 224"/>
          <p:cNvSpPr>
            <a:spLocks noChangeArrowheads="1"/>
          </p:cNvSpPr>
          <p:nvPr/>
        </p:nvSpPr>
        <p:spPr bwMode="auto">
          <a:xfrm>
            <a:off x="3548063" y="3135313"/>
            <a:ext cx="1612900" cy="4603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16 kJ/mol</a:t>
            </a:r>
          </a:p>
        </p:txBody>
      </p:sp>
      <p:sp>
        <p:nvSpPr>
          <p:cNvPr id="127201" name="Line 225"/>
          <p:cNvSpPr>
            <a:spLocks noChangeShapeType="1"/>
          </p:cNvSpPr>
          <p:nvPr/>
        </p:nvSpPr>
        <p:spPr bwMode="auto">
          <a:xfrm>
            <a:off x="3719513" y="4289425"/>
            <a:ext cx="1052512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202" name="Line 226"/>
          <p:cNvSpPr>
            <a:spLocks noChangeShapeType="1"/>
          </p:cNvSpPr>
          <p:nvPr/>
        </p:nvSpPr>
        <p:spPr bwMode="auto">
          <a:xfrm flipH="1">
            <a:off x="3757613" y="6067425"/>
            <a:ext cx="1101725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203" name="Line 227"/>
          <p:cNvSpPr>
            <a:spLocks noChangeShapeType="1"/>
          </p:cNvSpPr>
          <p:nvPr/>
        </p:nvSpPr>
        <p:spPr bwMode="auto">
          <a:xfrm>
            <a:off x="4321175" y="4289425"/>
            <a:ext cx="0" cy="17780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7204" name="Rectangle 228"/>
          <p:cNvSpPr>
            <a:spLocks noChangeArrowheads="1"/>
          </p:cNvSpPr>
          <p:nvPr/>
        </p:nvSpPr>
        <p:spPr bwMode="auto">
          <a:xfrm>
            <a:off x="3557588" y="5002213"/>
            <a:ext cx="1593850" cy="40798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 kJ/mol</a:t>
            </a:r>
          </a:p>
        </p:txBody>
      </p:sp>
      <p:grpSp>
        <p:nvGrpSpPr>
          <p:cNvPr id="127207" name="Group 231"/>
          <p:cNvGrpSpPr>
            <a:grpSpLocks/>
          </p:cNvGrpSpPr>
          <p:nvPr/>
        </p:nvGrpSpPr>
        <p:grpSpPr bwMode="auto">
          <a:xfrm>
            <a:off x="4724400" y="701675"/>
            <a:ext cx="1320800" cy="1744663"/>
            <a:chOff x="2976" y="442"/>
            <a:chExt cx="832" cy="1099"/>
          </a:xfrm>
        </p:grpSpPr>
        <p:sp>
          <p:nvSpPr>
            <p:cNvPr id="127205" name="Oval 229"/>
            <p:cNvSpPr>
              <a:spLocks noChangeArrowheads="1"/>
            </p:cNvSpPr>
            <p:nvPr/>
          </p:nvSpPr>
          <p:spPr bwMode="auto">
            <a:xfrm>
              <a:off x="3210" y="442"/>
              <a:ext cx="598" cy="598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tint val="8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06" name="Oval 230"/>
            <p:cNvSpPr>
              <a:spLocks noChangeArrowheads="1"/>
            </p:cNvSpPr>
            <p:nvPr/>
          </p:nvSpPr>
          <p:spPr bwMode="auto">
            <a:xfrm>
              <a:off x="2976" y="943"/>
              <a:ext cx="598" cy="598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tint val="8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>
              <a:outerShdw dist="53882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10-62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2635250" y="2879725"/>
            <a:ext cx="3908425" cy="1100138"/>
          </a:xfrm>
          <a:noFill/>
          <a:ln/>
        </p:spPr>
        <p:txBody>
          <a:bodyPr/>
          <a:lstStyle/>
          <a:p>
            <a:r>
              <a:rPr lang="en-US" sz="2800"/>
              <a:t>10.8</a:t>
            </a:r>
            <a:br>
              <a:rPr lang="en-US" sz="2800"/>
            </a:br>
            <a:r>
              <a:rPr lang="en-US" sz="2800"/>
              <a:t>Bonding in Allenes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10-63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0850" y="3767138"/>
            <a:ext cx="8242300" cy="2016125"/>
          </a:xfrm>
          <a:noFill/>
          <a:ln/>
        </p:spPr>
        <p:txBody>
          <a:bodyPr wrap="none" lIns="19050" tIns="26988" rIns="19050" bIns="26988"/>
          <a:lstStyle/>
          <a:p>
            <a:pPr marL="0" indent="0"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cumulated dienes are less stable than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isolated and conjugated dienes</a:t>
            </a:r>
          </a:p>
          <a:p>
            <a:pPr marL="0" indent="0"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(see Problem 10.7 on p 375)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title"/>
          </p:nvPr>
        </p:nvSpPr>
        <p:spPr>
          <a:xfrm>
            <a:off x="2184400" y="588963"/>
            <a:ext cx="4776788" cy="614362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Cumulated Dienes</a:t>
            </a:r>
          </a:p>
        </p:txBody>
      </p:sp>
      <p:grpSp>
        <p:nvGrpSpPr>
          <p:cNvPr id="131094" name="Group 22"/>
          <p:cNvGrpSpPr>
            <a:grpSpLocks/>
          </p:cNvGrpSpPr>
          <p:nvPr/>
        </p:nvGrpSpPr>
        <p:grpSpPr bwMode="auto">
          <a:xfrm>
            <a:off x="3484563" y="1971675"/>
            <a:ext cx="2174875" cy="1187450"/>
            <a:chOff x="2195" y="1242"/>
            <a:chExt cx="1370" cy="748"/>
          </a:xfrm>
        </p:grpSpPr>
        <p:grpSp>
          <p:nvGrpSpPr>
            <p:cNvPr id="131081" name="Group 9"/>
            <p:cNvGrpSpPr>
              <a:grpSpLocks/>
            </p:cNvGrpSpPr>
            <p:nvPr/>
          </p:nvGrpSpPr>
          <p:grpSpPr bwMode="auto">
            <a:xfrm>
              <a:off x="3204" y="1242"/>
              <a:ext cx="361" cy="742"/>
              <a:chOff x="3204" y="1242"/>
              <a:chExt cx="361" cy="742"/>
            </a:xfrm>
          </p:grpSpPr>
          <p:sp>
            <p:nvSpPr>
              <p:cNvPr id="131078" name="Rectangle 6"/>
              <p:cNvSpPr>
                <a:spLocks noChangeArrowheads="1"/>
              </p:cNvSpPr>
              <p:nvPr/>
            </p:nvSpPr>
            <p:spPr bwMode="auto">
              <a:xfrm>
                <a:off x="3204" y="1463"/>
                <a:ext cx="276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31079" name="Line 7"/>
              <p:cNvSpPr>
                <a:spLocks noChangeShapeType="1"/>
              </p:cNvSpPr>
              <p:nvPr/>
            </p:nvSpPr>
            <p:spPr bwMode="auto">
              <a:xfrm flipH="1">
                <a:off x="3395" y="1242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080" name="Line 8"/>
              <p:cNvSpPr>
                <a:spLocks noChangeShapeType="1"/>
              </p:cNvSpPr>
              <p:nvPr/>
            </p:nvSpPr>
            <p:spPr bwMode="auto">
              <a:xfrm flipH="1" flipV="1">
                <a:off x="3394" y="1732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1085" name="Group 13"/>
            <p:cNvGrpSpPr>
              <a:grpSpLocks/>
            </p:cNvGrpSpPr>
            <p:nvPr/>
          </p:nvGrpSpPr>
          <p:grpSpPr bwMode="auto">
            <a:xfrm>
              <a:off x="2195" y="1248"/>
              <a:ext cx="368" cy="742"/>
              <a:chOff x="2195" y="1248"/>
              <a:chExt cx="368" cy="742"/>
            </a:xfrm>
          </p:grpSpPr>
          <p:sp>
            <p:nvSpPr>
              <p:cNvPr id="131082" name="Rectangle 10"/>
              <p:cNvSpPr>
                <a:spLocks noChangeArrowheads="1"/>
              </p:cNvSpPr>
              <p:nvPr/>
            </p:nvSpPr>
            <p:spPr bwMode="auto">
              <a:xfrm>
                <a:off x="2287" y="1463"/>
                <a:ext cx="276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31083" name="Line 11"/>
              <p:cNvSpPr>
                <a:spLocks noChangeShapeType="1"/>
              </p:cNvSpPr>
              <p:nvPr/>
            </p:nvSpPr>
            <p:spPr bwMode="auto">
              <a:xfrm>
                <a:off x="2195" y="1248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084" name="Line 12"/>
              <p:cNvSpPr>
                <a:spLocks noChangeShapeType="1"/>
              </p:cNvSpPr>
              <p:nvPr/>
            </p:nvSpPr>
            <p:spPr bwMode="auto">
              <a:xfrm flipV="1">
                <a:off x="2196" y="1738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1093" name="Group 21"/>
            <p:cNvGrpSpPr>
              <a:grpSpLocks/>
            </p:cNvGrpSpPr>
            <p:nvPr/>
          </p:nvGrpSpPr>
          <p:grpSpPr bwMode="auto">
            <a:xfrm>
              <a:off x="2532" y="1453"/>
              <a:ext cx="686" cy="344"/>
              <a:chOff x="2532" y="1453"/>
              <a:chExt cx="686" cy="344"/>
            </a:xfrm>
          </p:grpSpPr>
          <p:grpSp>
            <p:nvGrpSpPr>
              <p:cNvPr id="131088" name="Group 16"/>
              <p:cNvGrpSpPr>
                <a:grpSpLocks/>
              </p:cNvGrpSpPr>
              <p:nvPr/>
            </p:nvGrpSpPr>
            <p:grpSpPr bwMode="auto">
              <a:xfrm>
                <a:off x="2532" y="1591"/>
                <a:ext cx="238" cy="52"/>
                <a:chOff x="2532" y="1591"/>
                <a:chExt cx="238" cy="52"/>
              </a:xfrm>
            </p:grpSpPr>
            <p:sp>
              <p:nvSpPr>
                <p:cNvPr id="131086" name="Line 14"/>
                <p:cNvSpPr>
                  <a:spLocks noChangeShapeType="1"/>
                </p:cNvSpPr>
                <p:nvPr/>
              </p:nvSpPr>
              <p:spPr bwMode="auto">
                <a:xfrm>
                  <a:off x="2532" y="1591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087" name="Line 15"/>
                <p:cNvSpPr>
                  <a:spLocks noChangeShapeType="1"/>
                </p:cNvSpPr>
                <p:nvPr/>
              </p:nvSpPr>
              <p:spPr bwMode="auto">
                <a:xfrm>
                  <a:off x="2532" y="1643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1089" name="Rectangle 17"/>
              <p:cNvSpPr>
                <a:spLocks noChangeArrowheads="1"/>
              </p:cNvSpPr>
              <p:nvPr/>
            </p:nvSpPr>
            <p:spPr bwMode="auto">
              <a:xfrm>
                <a:off x="2742" y="1453"/>
                <a:ext cx="276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grpSp>
            <p:nvGrpSpPr>
              <p:cNvPr id="131092" name="Group 20"/>
              <p:cNvGrpSpPr>
                <a:grpSpLocks/>
              </p:cNvGrpSpPr>
              <p:nvPr/>
            </p:nvGrpSpPr>
            <p:grpSpPr bwMode="auto">
              <a:xfrm>
                <a:off x="2980" y="1591"/>
                <a:ext cx="238" cy="52"/>
                <a:chOff x="2980" y="1591"/>
                <a:chExt cx="238" cy="52"/>
              </a:xfrm>
            </p:grpSpPr>
            <p:sp>
              <p:nvSpPr>
                <p:cNvPr id="131090" name="Line 18"/>
                <p:cNvSpPr>
                  <a:spLocks noChangeShapeType="1"/>
                </p:cNvSpPr>
                <p:nvPr/>
              </p:nvSpPr>
              <p:spPr bwMode="auto">
                <a:xfrm>
                  <a:off x="2980" y="1591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091" name="Line 19"/>
                <p:cNvSpPr>
                  <a:spLocks noChangeShapeType="1"/>
                </p:cNvSpPr>
                <p:nvPr/>
              </p:nvSpPr>
              <p:spPr bwMode="auto">
                <a:xfrm>
                  <a:off x="2980" y="1643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10-45</a:t>
            </a: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1077913" y="5446713"/>
            <a:ext cx="6726237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15" name="Group 7"/>
          <p:cNvGrpSpPr>
            <a:grpSpLocks/>
          </p:cNvGrpSpPr>
          <p:nvPr/>
        </p:nvGrpSpPr>
        <p:grpSpPr bwMode="auto">
          <a:xfrm>
            <a:off x="688975" y="2300288"/>
            <a:ext cx="788988" cy="3160712"/>
            <a:chOff x="434" y="1449"/>
            <a:chExt cx="497" cy="1991"/>
          </a:xfrm>
        </p:grpSpPr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679" y="1476"/>
              <a:ext cx="0" cy="1964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>
              <a:off x="434" y="1449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18" name="Group 10"/>
          <p:cNvGrpSpPr>
            <a:grpSpLocks/>
          </p:cNvGrpSpPr>
          <p:nvPr/>
        </p:nvGrpSpPr>
        <p:grpSpPr bwMode="auto">
          <a:xfrm>
            <a:off x="7389813" y="2568575"/>
            <a:ext cx="788987" cy="2878138"/>
            <a:chOff x="4655" y="1618"/>
            <a:chExt cx="497" cy="1813"/>
          </a:xfrm>
        </p:grpSpPr>
        <p:sp>
          <p:nvSpPr>
            <p:cNvPr id="94216" name="Line 8"/>
            <p:cNvSpPr>
              <a:spLocks noChangeShapeType="1"/>
            </p:cNvSpPr>
            <p:nvPr/>
          </p:nvSpPr>
          <p:spPr bwMode="auto">
            <a:xfrm>
              <a:off x="4655" y="1618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17" name="Line 9"/>
            <p:cNvSpPr>
              <a:spLocks noChangeShapeType="1"/>
            </p:cNvSpPr>
            <p:nvPr/>
          </p:nvSpPr>
          <p:spPr bwMode="auto">
            <a:xfrm>
              <a:off x="4908" y="1618"/>
              <a:ext cx="0" cy="181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138113" y="3541713"/>
            <a:ext cx="2128837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252 kJ/mol</a:t>
            </a:r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6838950" y="3541713"/>
            <a:ext cx="2130425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226 kJ/mol</a:t>
            </a:r>
          </a:p>
        </p:txBody>
      </p:sp>
      <p:sp>
        <p:nvSpPr>
          <p:cNvPr id="94222" name="Rectangle 14"/>
          <p:cNvSpPr>
            <a:spLocks noGrp="1" noChangeArrowheads="1"/>
          </p:cNvSpPr>
          <p:nvPr>
            <p:ph type="title"/>
          </p:nvPr>
        </p:nvSpPr>
        <p:spPr>
          <a:xfrm>
            <a:off x="2422525" y="455613"/>
            <a:ext cx="4335463" cy="5461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Calor de Hidrogenação</a:t>
            </a:r>
          </a:p>
        </p:txBody>
      </p:sp>
      <p:pic>
        <p:nvPicPr>
          <p:cNvPr id="94223" name="Picture 1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9425" y="18653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224" name="Picture 1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63" y="1627188"/>
            <a:ext cx="2014537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225" name="Picture 1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250" y="5743575"/>
            <a:ext cx="1843088" cy="37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422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362200" y="1600200"/>
            <a:ext cx="4191000" cy="3733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pt-BR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1,3-pentadieno é 26 kJ/mol mais estável do que o 1,4-pentadieno, mas parte desta estabilização é devida à presença de uma dupla ligação  mais substituída.</a:t>
            </a:r>
            <a:endParaRPr lang="pt-BR" sz="280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pt-BR" sz="2800">
              <a:solidFill>
                <a:schemeClr val="tx2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10-64</a:t>
            </a:r>
          </a:p>
        </p:txBody>
      </p:sp>
      <p:pic>
        <p:nvPicPr>
          <p:cNvPr id="133124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763" y="2505075"/>
            <a:ext cx="4829175" cy="2619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4741863" y="4238625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131 pm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of Allene</a:t>
            </a:r>
          </a:p>
        </p:txBody>
      </p:sp>
      <p:sp>
        <p:nvSpPr>
          <p:cNvPr id="133127" name="Arc 7"/>
          <p:cNvSpPr>
            <a:spLocks/>
          </p:cNvSpPr>
          <p:nvPr/>
        </p:nvSpPr>
        <p:spPr bwMode="auto">
          <a:xfrm rot="2160000">
            <a:off x="1492250" y="3086100"/>
            <a:ext cx="1360488" cy="1528763"/>
          </a:xfrm>
          <a:custGeom>
            <a:avLst/>
            <a:gdLst>
              <a:gd name="G0" fmla="+- 21600 0 0"/>
              <a:gd name="G1" fmla="+- 45 0 0"/>
              <a:gd name="G2" fmla="+- 21600 0 0"/>
              <a:gd name="T0" fmla="*/ 21575 w 21600"/>
              <a:gd name="T1" fmla="*/ 21645 h 21645"/>
              <a:gd name="T2" fmla="*/ 0 w 21600"/>
              <a:gd name="T3" fmla="*/ 0 h 21645"/>
              <a:gd name="T4" fmla="*/ 21600 w 21600"/>
              <a:gd name="T5" fmla="*/ 45 h 2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45" fill="none" extrusionOk="0">
                <a:moveTo>
                  <a:pt x="21575" y="21644"/>
                </a:moveTo>
                <a:cubicBezTo>
                  <a:pt x="9655" y="21631"/>
                  <a:pt x="0" y="11964"/>
                  <a:pt x="0" y="45"/>
                </a:cubicBezTo>
                <a:cubicBezTo>
                  <a:pt x="-1" y="30"/>
                  <a:pt x="0" y="15"/>
                  <a:pt x="0" y="0"/>
                </a:cubicBezTo>
              </a:path>
              <a:path w="21600" h="21645" stroke="0" extrusionOk="0">
                <a:moveTo>
                  <a:pt x="21575" y="21644"/>
                </a:moveTo>
                <a:cubicBezTo>
                  <a:pt x="9655" y="21631"/>
                  <a:pt x="0" y="11964"/>
                  <a:pt x="0" y="45"/>
                </a:cubicBezTo>
                <a:cubicBezTo>
                  <a:pt x="-1" y="30"/>
                  <a:pt x="0" y="15"/>
                  <a:pt x="0" y="0"/>
                </a:cubicBezTo>
                <a:lnTo>
                  <a:pt x="21600" y="45"/>
                </a:lnTo>
                <a:close/>
              </a:path>
            </a:pathLst>
          </a:custGeom>
          <a:noFill/>
          <a:ln w="25400" cap="rnd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1022350" y="3627438"/>
            <a:ext cx="1587500" cy="46196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118.4°</a:t>
            </a:r>
          </a:p>
        </p:txBody>
      </p:sp>
      <p:sp>
        <p:nvSpPr>
          <p:cNvPr id="1331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63575" y="5257800"/>
            <a:ext cx="7816850" cy="1117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linear arrangement of carbons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nonplanar geometry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10-65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of Allene</a:t>
            </a:r>
          </a:p>
        </p:txBody>
      </p:sp>
      <p:pic>
        <p:nvPicPr>
          <p:cNvPr id="135173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7625" y="2436813"/>
            <a:ext cx="4287838" cy="2325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3459163" y="4065588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131 pm</a:t>
            </a:r>
          </a:p>
        </p:txBody>
      </p:sp>
      <p:sp>
        <p:nvSpPr>
          <p:cNvPr id="135175" name="Arc 7"/>
          <p:cNvSpPr>
            <a:spLocks/>
          </p:cNvSpPr>
          <p:nvPr/>
        </p:nvSpPr>
        <p:spPr bwMode="auto">
          <a:xfrm rot="2160000">
            <a:off x="731838" y="2960688"/>
            <a:ext cx="1204912" cy="14605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543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543" y="21599"/>
                </a:moveTo>
                <a:cubicBezTo>
                  <a:pt x="9635" y="21568"/>
                  <a:pt x="0" y="11907"/>
                  <a:pt x="0" y="0"/>
                </a:cubicBezTo>
              </a:path>
              <a:path w="21600" h="21600" stroke="0" extrusionOk="0">
                <a:moveTo>
                  <a:pt x="21543" y="21599"/>
                </a:moveTo>
                <a:cubicBezTo>
                  <a:pt x="9635" y="21568"/>
                  <a:pt x="0" y="11907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228600" y="3454400"/>
            <a:ext cx="1587500" cy="4619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118.4°</a:t>
            </a:r>
          </a:p>
        </p:txBody>
      </p:sp>
      <p:sp>
        <p:nvSpPr>
          <p:cNvPr id="1351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63575" y="5257800"/>
            <a:ext cx="7816850" cy="11176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linear arrangement of carbons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nonplanar geometry</a:t>
            </a:r>
          </a:p>
        </p:txBody>
      </p:sp>
      <p:pic>
        <p:nvPicPr>
          <p:cNvPr id="135178" name="Picture 1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57925" y="2414588"/>
            <a:ext cx="2459038" cy="2036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10-66</a:t>
            </a:r>
          </a:p>
        </p:txBody>
      </p:sp>
      <p:pic>
        <p:nvPicPr>
          <p:cNvPr id="137220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763" y="2505075"/>
            <a:ext cx="4829175" cy="2619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5461000" y="2808288"/>
            <a:ext cx="122713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</a:t>
            </a:r>
            <a:r>
              <a:rPr lang="en-US" sz="2800" i="1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4046538" y="2794000"/>
            <a:ext cx="105092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</a:t>
            </a:r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Bonding in Allene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2771775" y="2811463"/>
            <a:ext cx="122713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</a:t>
            </a:r>
            <a:r>
              <a:rPr lang="en-US" sz="2800" i="1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2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10-67</a:t>
            </a:r>
          </a:p>
        </p:txBody>
      </p:sp>
      <p:pic>
        <p:nvPicPr>
          <p:cNvPr id="139268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763" y="2505075"/>
            <a:ext cx="4829175" cy="2619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39269" name="Rectangle 5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Bonding in Allene</a:t>
            </a:r>
          </a:p>
        </p:txBody>
      </p:sp>
      <p:sp>
        <p:nvSpPr>
          <p:cNvPr id="139270" name="Oval 6"/>
          <p:cNvSpPr>
            <a:spLocks noChangeArrowheads="1"/>
          </p:cNvSpPr>
          <p:nvPr/>
        </p:nvSpPr>
        <p:spPr bwMode="auto">
          <a:xfrm>
            <a:off x="5027613" y="424973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Oval 7"/>
          <p:cNvSpPr>
            <a:spLocks noChangeArrowheads="1"/>
          </p:cNvSpPr>
          <p:nvPr/>
        </p:nvSpPr>
        <p:spPr bwMode="auto">
          <a:xfrm>
            <a:off x="4959350" y="179228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2" name="Oval 8"/>
          <p:cNvSpPr>
            <a:spLocks noChangeArrowheads="1"/>
          </p:cNvSpPr>
          <p:nvPr/>
        </p:nvSpPr>
        <p:spPr bwMode="auto">
          <a:xfrm>
            <a:off x="6248400" y="3817938"/>
            <a:ext cx="642938" cy="64293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60000"/>
                  <a:invGamma/>
                </a:srgbClr>
              </a:gs>
            </a:gsLst>
            <a:lin ang="270000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3" name="Oval 9"/>
          <p:cNvSpPr>
            <a:spLocks noChangeArrowheads="1"/>
          </p:cNvSpPr>
          <p:nvPr/>
        </p:nvSpPr>
        <p:spPr bwMode="auto">
          <a:xfrm>
            <a:off x="4959350" y="1774825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4" name="Oval 10"/>
          <p:cNvSpPr>
            <a:spLocks noChangeArrowheads="1"/>
          </p:cNvSpPr>
          <p:nvPr/>
        </p:nvSpPr>
        <p:spPr bwMode="auto">
          <a:xfrm>
            <a:off x="1641475" y="2765425"/>
            <a:ext cx="2066925" cy="198437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10-68</a:t>
            </a:r>
          </a:p>
        </p:txBody>
      </p:sp>
      <p:pic>
        <p:nvPicPr>
          <p:cNvPr id="141316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763" y="2505075"/>
            <a:ext cx="4829175" cy="2619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Bonding in Allene</a:t>
            </a:r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6248400" y="3817938"/>
            <a:ext cx="642938" cy="64293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60000"/>
                  <a:invGamma/>
                </a:srgbClr>
              </a:gs>
            </a:gsLst>
            <a:lin ang="270000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3538538" y="424973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Oval 8"/>
          <p:cNvSpPr>
            <a:spLocks noChangeArrowheads="1"/>
          </p:cNvSpPr>
          <p:nvPr/>
        </p:nvSpPr>
        <p:spPr bwMode="auto">
          <a:xfrm>
            <a:off x="3556000" y="4337050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Oval 9"/>
          <p:cNvSpPr>
            <a:spLocks noChangeArrowheads="1"/>
          </p:cNvSpPr>
          <p:nvPr/>
        </p:nvSpPr>
        <p:spPr bwMode="auto">
          <a:xfrm>
            <a:off x="3538538" y="1774825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3317875" y="2814638"/>
            <a:ext cx="2066925" cy="198437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10-69</a:t>
            </a:r>
          </a:p>
        </p:txBody>
      </p:sp>
      <p:pic>
        <p:nvPicPr>
          <p:cNvPr id="143364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3763" y="2505075"/>
            <a:ext cx="4829175" cy="2619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4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2354263" y="484188"/>
            <a:ext cx="4437062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Bonding in Allene</a:t>
            </a:r>
          </a:p>
        </p:txBody>
      </p:sp>
      <p:sp>
        <p:nvSpPr>
          <p:cNvPr id="143366" name="Oval 6"/>
          <p:cNvSpPr>
            <a:spLocks noChangeArrowheads="1"/>
          </p:cNvSpPr>
          <p:nvPr/>
        </p:nvSpPr>
        <p:spPr bwMode="auto">
          <a:xfrm>
            <a:off x="5027613" y="424973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7" name="Oval 7"/>
          <p:cNvSpPr>
            <a:spLocks noChangeArrowheads="1"/>
          </p:cNvSpPr>
          <p:nvPr/>
        </p:nvSpPr>
        <p:spPr bwMode="auto">
          <a:xfrm>
            <a:off x="4959350" y="179228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8" name="Oval 8"/>
          <p:cNvSpPr>
            <a:spLocks noChangeArrowheads="1"/>
          </p:cNvSpPr>
          <p:nvPr/>
        </p:nvSpPr>
        <p:spPr bwMode="auto">
          <a:xfrm>
            <a:off x="6248400" y="3817938"/>
            <a:ext cx="642938" cy="64293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60000"/>
                  <a:invGamma/>
                </a:srgbClr>
              </a:gs>
            </a:gsLst>
            <a:lin ang="2700000" scaled="1"/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9" name="Oval 9"/>
          <p:cNvSpPr>
            <a:spLocks noChangeArrowheads="1"/>
          </p:cNvSpPr>
          <p:nvPr/>
        </p:nvSpPr>
        <p:spPr bwMode="auto">
          <a:xfrm>
            <a:off x="3538538" y="4249738"/>
            <a:ext cx="2066925" cy="1579562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0" name="Oval 10"/>
          <p:cNvSpPr>
            <a:spLocks noChangeArrowheads="1"/>
          </p:cNvSpPr>
          <p:nvPr/>
        </p:nvSpPr>
        <p:spPr bwMode="auto">
          <a:xfrm>
            <a:off x="4959350" y="1774825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1" name="Oval 11"/>
          <p:cNvSpPr>
            <a:spLocks noChangeArrowheads="1"/>
          </p:cNvSpPr>
          <p:nvPr/>
        </p:nvSpPr>
        <p:spPr bwMode="auto">
          <a:xfrm>
            <a:off x="3556000" y="4337050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2" name="Oval 12"/>
          <p:cNvSpPr>
            <a:spLocks noChangeArrowheads="1"/>
          </p:cNvSpPr>
          <p:nvPr/>
        </p:nvSpPr>
        <p:spPr bwMode="auto">
          <a:xfrm>
            <a:off x="3538538" y="1774825"/>
            <a:ext cx="2066925" cy="1579563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tint val="10196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3" name="Oval 13"/>
          <p:cNvSpPr>
            <a:spLocks noChangeArrowheads="1"/>
          </p:cNvSpPr>
          <p:nvPr/>
        </p:nvSpPr>
        <p:spPr bwMode="auto">
          <a:xfrm>
            <a:off x="1641475" y="2765425"/>
            <a:ext cx="2066925" cy="198437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74" name="Oval 14"/>
          <p:cNvSpPr>
            <a:spLocks noChangeArrowheads="1"/>
          </p:cNvSpPr>
          <p:nvPr/>
        </p:nvSpPr>
        <p:spPr bwMode="auto">
          <a:xfrm>
            <a:off x="3317875" y="2814638"/>
            <a:ext cx="2066925" cy="1984375"/>
          </a:xfrm>
          <a:prstGeom prst="ellipse">
            <a:avLst/>
          </a:prstGeom>
          <a:gradFill rotWithShape="0">
            <a:gsLst>
              <a:gs pos="0">
                <a:srgbClr val="FF00FF"/>
              </a:gs>
              <a:gs pos="100000">
                <a:srgbClr val="FF00FF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10-70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27113" y="1706563"/>
            <a:ext cx="7089775" cy="931862"/>
          </a:xfrm>
          <a:noFill/>
          <a:ln/>
        </p:spPr>
        <p:txBody>
          <a:bodyPr wrap="none" lIns="19050" tIns="26988" rIns="19050" bIns="26988"/>
          <a:lstStyle/>
          <a:p>
            <a:pPr marL="0" indent="0"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Allenes of the type shown are chiral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952750" y="2430463"/>
            <a:ext cx="763588" cy="70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943225" y="3998913"/>
            <a:ext cx="7397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auto">
          <a:xfrm>
            <a:off x="5470525" y="2425700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auto">
          <a:xfrm>
            <a:off x="5480050" y="3984625"/>
            <a:ext cx="7016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</a:t>
            </a:r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3165475" y="4789488"/>
            <a:ext cx="2805113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¹</a:t>
            </a: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;</a:t>
            </a: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X 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¹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2225675" y="5538788"/>
            <a:ext cx="4697413" cy="649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Have a stereogenic axis</a:t>
            </a:r>
          </a:p>
        </p:txBody>
      </p:sp>
      <p:sp>
        <p:nvSpPr>
          <p:cNvPr id="145419" name="Rectangle 11"/>
          <p:cNvSpPr>
            <a:spLocks noGrp="1" noChangeArrowheads="1"/>
          </p:cNvSpPr>
          <p:nvPr>
            <p:ph type="title"/>
          </p:nvPr>
        </p:nvSpPr>
        <p:spPr>
          <a:xfrm>
            <a:off x="2471738" y="590550"/>
            <a:ext cx="4200525" cy="681038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Chiral Allenes</a:t>
            </a:r>
          </a:p>
        </p:txBody>
      </p:sp>
      <p:grpSp>
        <p:nvGrpSpPr>
          <p:cNvPr id="145436" name="Group 28"/>
          <p:cNvGrpSpPr>
            <a:grpSpLocks/>
          </p:cNvGrpSpPr>
          <p:nvPr/>
        </p:nvGrpSpPr>
        <p:grpSpPr bwMode="auto">
          <a:xfrm>
            <a:off x="3484563" y="2835275"/>
            <a:ext cx="2174875" cy="1187450"/>
            <a:chOff x="2195" y="1786"/>
            <a:chExt cx="1370" cy="748"/>
          </a:xfrm>
        </p:grpSpPr>
        <p:grpSp>
          <p:nvGrpSpPr>
            <p:cNvPr id="145423" name="Group 15"/>
            <p:cNvGrpSpPr>
              <a:grpSpLocks/>
            </p:cNvGrpSpPr>
            <p:nvPr/>
          </p:nvGrpSpPr>
          <p:grpSpPr bwMode="auto">
            <a:xfrm>
              <a:off x="3204" y="1786"/>
              <a:ext cx="361" cy="742"/>
              <a:chOff x="3204" y="1786"/>
              <a:chExt cx="361" cy="742"/>
            </a:xfrm>
          </p:grpSpPr>
          <p:sp>
            <p:nvSpPr>
              <p:cNvPr id="145420" name="Rectangle 12"/>
              <p:cNvSpPr>
                <a:spLocks noChangeArrowheads="1"/>
              </p:cNvSpPr>
              <p:nvPr/>
            </p:nvSpPr>
            <p:spPr bwMode="auto">
              <a:xfrm>
                <a:off x="3204" y="2007"/>
                <a:ext cx="276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45421" name="Line 13"/>
              <p:cNvSpPr>
                <a:spLocks noChangeShapeType="1"/>
              </p:cNvSpPr>
              <p:nvPr/>
            </p:nvSpPr>
            <p:spPr bwMode="auto">
              <a:xfrm flipH="1">
                <a:off x="3395" y="1786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422" name="Line 14"/>
              <p:cNvSpPr>
                <a:spLocks noChangeShapeType="1"/>
              </p:cNvSpPr>
              <p:nvPr/>
            </p:nvSpPr>
            <p:spPr bwMode="auto">
              <a:xfrm flipH="1" flipV="1">
                <a:off x="3394" y="2276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5427" name="Group 19"/>
            <p:cNvGrpSpPr>
              <a:grpSpLocks/>
            </p:cNvGrpSpPr>
            <p:nvPr/>
          </p:nvGrpSpPr>
          <p:grpSpPr bwMode="auto">
            <a:xfrm>
              <a:off x="2195" y="1792"/>
              <a:ext cx="368" cy="742"/>
              <a:chOff x="2195" y="1792"/>
              <a:chExt cx="368" cy="742"/>
            </a:xfrm>
          </p:grpSpPr>
          <p:sp>
            <p:nvSpPr>
              <p:cNvPr id="145424" name="Rectangle 16"/>
              <p:cNvSpPr>
                <a:spLocks noChangeArrowheads="1"/>
              </p:cNvSpPr>
              <p:nvPr/>
            </p:nvSpPr>
            <p:spPr bwMode="auto">
              <a:xfrm>
                <a:off x="2287" y="2007"/>
                <a:ext cx="276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marL="342900" indent="-342900" algn="ctr">
                  <a:spcBef>
                    <a:spcPct val="20000"/>
                  </a:spcBef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45425" name="Line 17"/>
              <p:cNvSpPr>
                <a:spLocks noChangeShapeType="1"/>
              </p:cNvSpPr>
              <p:nvPr/>
            </p:nvSpPr>
            <p:spPr bwMode="auto">
              <a:xfrm>
                <a:off x="2195" y="1792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426" name="Line 18"/>
              <p:cNvSpPr>
                <a:spLocks noChangeShapeType="1"/>
              </p:cNvSpPr>
              <p:nvPr/>
            </p:nvSpPr>
            <p:spPr bwMode="auto">
              <a:xfrm flipV="1">
                <a:off x="2196" y="2282"/>
                <a:ext cx="170" cy="25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5435" name="Group 27"/>
            <p:cNvGrpSpPr>
              <a:grpSpLocks/>
            </p:cNvGrpSpPr>
            <p:nvPr/>
          </p:nvGrpSpPr>
          <p:grpSpPr bwMode="auto">
            <a:xfrm>
              <a:off x="2532" y="1997"/>
              <a:ext cx="686" cy="344"/>
              <a:chOff x="2532" y="1997"/>
              <a:chExt cx="686" cy="344"/>
            </a:xfrm>
          </p:grpSpPr>
          <p:grpSp>
            <p:nvGrpSpPr>
              <p:cNvPr id="145430" name="Group 22"/>
              <p:cNvGrpSpPr>
                <a:grpSpLocks/>
              </p:cNvGrpSpPr>
              <p:nvPr/>
            </p:nvGrpSpPr>
            <p:grpSpPr bwMode="auto">
              <a:xfrm>
                <a:off x="2532" y="2135"/>
                <a:ext cx="238" cy="52"/>
                <a:chOff x="2532" y="2135"/>
                <a:chExt cx="238" cy="52"/>
              </a:xfrm>
            </p:grpSpPr>
            <p:sp>
              <p:nvSpPr>
                <p:cNvPr id="145428" name="Line 20"/>
                <p:cNvSpPr>
                  <a:spLocks noChangeShapeType="1"/>
                </p:cNvSpPr>
                <p:nvPr/>
              </p:nvSpPr>
              <p:spPr bwMode="auto">
                <a:xfrm>
                  <a:off x="2532" y="2135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429" name="Line 21"/>
                <p:cNvSpPr>
                  <a:spLocks noChangeShapeType="1"/>
                </p:cNvSpPr>
                <p:nvPr/>
              </p:nvSpPr>
              <p:spPr bwMode="auto">
                <a:xfrm>
                  <a:off x="2532" y="2187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5431" name="Rectangle 23"/>
              <p:cNvSpPr>
                <a:spLocks noChangeArrowheads="1"/>
              </p:cNvSpPr>
              <p:nvPr/>
            </p:nvSpPr>
            <p:spPr bwMode="auto">
              <a:xfrm>
                <a:off x="2742" y="1997"/>
                <a:ext cx="276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grpSp>
            <p:nvGrpSpPr>
              <p:cNvPr id="145434" name="Group 26"/>
              <p:cNvGrpSpPr>
                <a:grpSpLocks/>
              </p:cNvGrpSpPr>
              <p:nvPr/>
            </p:nvGrpSpPr>
            <p:grpSpPr bwMode="auto">
              <a:xfrm>
                <a:off x="2980" y="2135"/>
                <a:ext cx="238" cy="52"/>
                <a:chOff x="2980" y="2135"/>
                <a:chExt cx="238" cy="52"/>
              </a:xfrm>
            </p:grpSpPr>
            <p:sp>
              <p:nvSpPr>
                <p:cNvPr id="145432" name="Line 24"/>
                <p:cNvSpPr>
                  <a:spLocks noChangeShapeType="1"/>
                </p:cNvSpPr>
                <p:nvPr/>
              </p:nvSpPr>
              <p:spPr bwMode="auto">
                <a:xfrm>
                  <a:off x="2980" y="2135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433" name="Line 25"/>
                <p:cNvSpPr>
                  <a:spLocks noChangeShapeType="1"/>
                </p:cNvSpPr>
                <p:nvPr/>
              </p:nvSpPr>
              <p:spPr bwMode="auto">
                <a:xfrm>
                  <a:off x="2980" y="2187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10-71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4363" y="4479925"/>
            <a:ext cx="7916862" cy="2193925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28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analogous to difference between: </a:t>
            </a:r>
          </a:p>
          <a:p>
            <a:pPr marL="0" indent="0">
              <a:lnSpc>
                <a:spcPts val="28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 screw with a right-hand thread and one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with a left-hand thread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 right-handed helix and a left-handed helix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2024063" y="276225"/>
            <a:ext cx="5132387" cy="5969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Stereogenic Axis</a:t>
            </a:r>
          </a:p>
        </p:txBody>
      </p:sp>
      <p:pic>
        <p:nvPicPr>
          <p:cNvPr id="147462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375" y="1273175"/>
            <a:ext cx="1965325" cy="299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47463" name="Picture 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2788" y="1209675"/>
            <a:ext cx="22860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10-72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>
          <a:xfrm>
            <a:off x="2041525" y="2460625"/>
            <a:ext cx="5060950" cy="1352550"/>
          </a:xfrm>
          <a:noFill/>
          <a:ln/>
        </p:spPr>
        <p:txBody>
          <a:bodyPr wrap="none" lIns="19050" tIns="26988" rIns="19050" bIns="26988"/>
          <a:lstStyle/>
          <a:p>
            <a:pPr>
              <a:lnSpc>
                <a:spcPts val="43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10.9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Preparation of Dienes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10-73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3114675" y="2178050"/>
            <a:ext cx="1954213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138113" y="1919288"/>
            <a:ext cx="2830512" cy="655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2963863" y="1608138"/>
            <a:ext cx="1966912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spcBef>
                <a:spcPts val="10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590-675°C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3138488" y="2347913"/>
            <a:ext cx="1654175" cy="931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chromia-</a:t>
            </a:r>
          </a:p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alumina</a:t>
            </a:r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93725" y="4237038"/>
            <a:ext cx="7942263" cy="1927225"/>
          </a:xfrm>
          <a:noFill/>
          <a:ln/>
        </p:spPr>
        <p:txBody>
          <a:bodyPr wrap="none" lIns="19050" tIns="26988" rIns="19050" bIns="26988"/>
          <a:lstStyle/>
          <a:p>
            <a:pPr marL="0" indent="0" algn="ctr">
              <a:lnSpc>
                <a:spcPts val="28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than 4 billion pounds of 1,3-butadiene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prepared by this method in U.S. each year</a:t>
            </a:r>
          </a:p>
          <a:p>
            <a:pPr marL="0" indent="0" algn="ctr">
              <a:lnSpc>
                <a:spcPts val="28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used to prepare synthetic rubber (See "Diene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Polymers" box)</a:t>
            </a:r>
          </a:p>
        </p:txBody>
      </p:sp>
      <p:sp>
        <p:nvSpPr>
          <p:cNvPr id="151561" name="Rectangle 9"/>
          <p:cNvSpPr>
            <a:spLocks noGrp="1" noChangeArrowheads="1"/>
          </p:cNvSpPr>
          <p:nvPr>
            <p:ph type="title"/>
          </p:nvPr>
        </p:nvSpPr>
        <p:spPr>
          <a:xfrm>
            <a:off x="2827338" y="504825"/>
            <a:ext cx="3489325" cy="630238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1,3-Butadiene</a:t>
            </a:r>
          </a:p>
        </p:txBody>
      </p:sp>
      <p:grpSp>
        <p:nvGrpSpPr>
          <p:cNvPr id="151572" name="Group 20"/>
          <p:cNvGrpSpPr>
            <a:grpSpLocks/>
          </p:cNvGrpSpPr>
          <p:nvPr/>
        </p:nvGrpSpPr>
        <p:grpSpPr bwMode="auto">
          <a:xfrm>
            <a:off x="5181600" y="1874838"/>
            <a:ext cx="3313113" cy="635000"/>
            <a:chOff x="3264" y="1181"/>
            <a:chExt cx="2087" cy="400"/>
          </a:xfrm>
        </p:grpSpPr>
        <p:grpSp>
          <p:nvGrpSpPr>
            <p:cNvPr id="151564" name="Group 12"/>
            <p:cNvGrpSpPr>
              <a:grpSpLocks/>
            </p:cNvGrpSpPr>
            <p:nvPr/>
          </p:nvGrpSpPr>
          <p:grpSpPr bwMode="auto">
            <a:xfrm>
              <a:off x="4628" y="1318"/>
              <a:ext cx="238" cy="52"/>
              <a:chOff x="4628" y="1318"/>
              <a:chExt cx="238" cy="52"/>
            </a:xfrm>
          </p:grpSpPr>
          <p:sp>
            <p:nvSpPr>
              <p:cNvPr id="151562" name="Line 10"/>
              <p:cNvSpPr>
                <a:spLocks noChangeShapeType="1"/>
              </p:cNvSpPr>
              <p:nvPr/>
            </p:nvSpPr>
            <p:spPr bwMode="auto">
              <a:xfrm>
                <a:off x="4628" y="1318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63" name="Line 11"/>
              <p:cNvSpPr>
                <a:spLocks noChangeShapeType="1"/>
              </p:cNvSpPr>
              <p:nvPr/>
            </p:nvSpPr>
            <p:spPr bwMode="auto">
              <a:xfrm>
                <a:off x="4628" y="1370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1571" name="Group 19"/>
            <p:cNvGrpSpPr>
              <a:grpSpLocks/>
            </p:cNvGrpSpPr>
            <p:nvPr/>
          </p:nvGrpSpPr>
          <p:grpSpPr bwMode="auto">
            <a:xfrm>
              <a:off x="3264" y="1181"/>
              <a:ext cx="2087" cy="400"/>
              <a:chOff x="3264" y="1181"/>
              <a:chExt cx="2087" cy="400"/>
            </a:xfrm>
          </p:grpSpPr>
          <p:sp>
            <p:nvSpPr>
              <p:cNvPr id="151565" name="Rectangle 13"/>
              <p:cNvSpPr>
                <a:spLocks noChangeArrowheads="1"/>
              </p:cNvSpPr>
              <p:nvPr/>
            </p:nvSpPr>
            <p:spPr bwMode="auto">
              <a:xfrm>
                <a:off x="3264" y="1196"/>
                <a:ext cx="627" cy="3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51566" name="Rectangle 14"/>
              <p:cNvSpPr>
                <a:spLocks noChangeArrowheads="1"/>
              </p:cNvSpPr>
              <p:nvPr/>
            </p:nvSpPr>
            <p:spPr bwMode="auto">
              <a:xfrm>
                <a:off x="3960" y="1200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CHCH</a:t>
                </a:r>
              </a:p>
            </p:txBody>
          </p:sp>
          <p:grpSp>
            <p:nvGrpSpPr>
              <p:cNvPr id="151569" name="Group 17"/>
              <p:cNvGrpSpPr>
                <a:grpSpLocks/>
              </p:cNvGrpSpPr>
              <p:nvPr/>
            </p:nvGrpSpPr>
            <p:grpSpPr bwMode="auto">
              <a:xfrm>
                <a:off x="3711" y="1318"/>
                <a:ext cx="238" cy="52"/>
                <a:chOff x="3711" y="1318"/>
                <a:chExt cx="238" cy="52"/>
              </a:xfrm>
            </p:grpSpPr>
            <p:sp>
              <p:nvSpPr>
                <p:cNvPr id="151567" name="Line 15"/>
                <p:cNvSpPr>
                  <a:spLocks noChangeShapeType="1"/>
                </p:cNvSpPr>
                <p:nvPr/>
              </p:nvSpPr>
              <p:spPr bwMode="auto">
                <a:xfrm>
                  <a:off x="3711" y="1318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568" name="Line 16"/>
                <p:cNvSpPr>
                  <a:spLocks noChangeShapeType="1"/>
                </p:cNvSpPr>
                <p:nvPr/>
              </p:nvSpPr>
              <p:spPr bwMode="auto">
                <a:xfrm>
                  <a:off x="3711" y="1370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1570" name="Rectangle 18"/>
              <p:cNvSpPr>
                <a:spLocks noChangeArrowheads="1"/>
              </p:cNvSpPr>
              <p:nvPr/>
            </p:nvSpPr>
            <p:spPr bwMode="auto">
              <a:xfrm>
                <a:off x="4828" y="1181"/>
                <a:ext cx="523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</p:grpSp>
      <p:sp>
        <p:nvSpPr>
          <p:cNvPr id="151573" name="Rectangle 21"/>
          <p:cNvSpPr>
            <a:spLocks noChangeArrowheads="1"/>
          </p:cNvSpPr>
          <p:nvPr/>
        </p:nvSpPr>
        <p:spPr bwMode="auto">
          <a:xfrm>
            <a:off x="6461125" y="2652713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51574" name="Rectangle 22"/>
          <p:cNvSpPr>
            <a:spLocks noChangeArrowheads="1"/>
          </p:cNvSpPr>
          <p:nvPr/>
        </p:nvSpPr>
        <p:spPr bwMode="auto">
          <a:xfrm>
            <a:off x="6935788" y="2686050"/>
            <a:ext cx="7715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10-46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1077913" y="5446713"/>
            <a:ext cx="6726237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1077913" y="2343150"/>
            <a:ext cx="0" cy="311785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688975" y="2300288"/>
            <a:ext cx="7889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125413" y="5602288"/>
            <a:ext cx="2128837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252 kJ/mol</a:t>
            </a:r>
          </a:p>
        </p:txBody>
      </p:sp>
      <p:grpSp>
        <p:nvGrpSpPr>
          <p:cNvPr id="96266" name="Group 10"/>
          <p:cNvGrpSpPr>
            <a:grpSpLocks/>
          </p:cNvGrpSpPr>
          <p:nvPr/>
        </p:nvGrpSpPr>
        <p:grpSpPr bwMode="auto">
          <a:xfrm>
            <a:off x="7389813" y="2568575"/>
            <a:ext cx="788987" cy="2878138"/>
            <a:chOff x="4655" y="1618"/>
            <a:chExt cx="497" cy="1813"/>
          </a:xfrm>
        </p:grpSpPr>
        <p:sp>
          <p:nvSpPr>
            <p:cNvPr id="96264" name="Line 8"/>
            <p:cNvSpPr>
              <a:spLocks noChangeShapeType="1"/>
            </p:cNvSpPr>
            <p:nvPr/>
          </p:nvSpPr>
          <p:spPr bwMode="auto">
            <a:xfrm>
              <a:off x="4655" y="1618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265" name="Line 9"/>
            <p:cNvSpPr>
              <a:spLocks noChangeShapeType="1"/>
            </p:cNvSpPr>
            <p:nvPr/>
          </p:nvSpPr>
          <p:spPr bwMode="auto">
            <a:xfrm>
              <a:off x="4908" y="1618"/>
              <a:ext cx="0" cy="181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6800850" y="5602288"/>
            <a:ext cx="2130425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226 kJ/mol</a:t>
            </a:r>
          </a:p>
        </p:txBody>
      </p:sp>
      <p:grpSp>
        <p:nvGrpSpPr>
          <p:cNvPr id="96270" name="Group 14"/>
          <p:cNvGrpSpPr>
            <a:grpSpLocks/>
          </p:cNvGrpSpPr>
          <p:nvPr/>
        </p:nvGrpSpPr>
        <p:grpSpPr bwMode="auto">
          <a:xfrm>
            <a:off x="2781300" y="3838575"/>
            <a:ext cx="788988" cy="1608138"/>
            <a:chOff x="1752" y="2418"/>
            <a:chExt cx="497" cy="1013"/>
          </a:xfrm>
        </p:grpSpPr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>
              <a:off x="1752" y="2418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269" name="Line 13"/>
            <p:cNvSpPr>
              <a:spLocks noChangeShapeType="1"/>
            </p:cNvSpPr>
            <p:nvPr/>
          </p:nvSpPr>
          <p:spPr bwMode="auto">
            <a:xfrm>
              <a:off x="2004" y="2418"/>
              <a:ext cx="0" cy="101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273" name="Group 17"/>
          <p:cNvGrpSpPr>
            <a:grpSpLocks/>
          </p:cNvGrpSpPr>
          <p:nvPr/>
        </p:nvGrpSpPr>
        <p:grpSpPr bwMode="auto">
          <a:xfrm>
            <a:off x="5473700" y="4148138"/>
            <a:ext cx="788988" cy="1327150"/>
            <a:chOff x="3448" y="2613"/>
            <a:chExt cx="497" cy="836"/>
          </a:xfrm>
        </p:grpSpPr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>
              <a:off x="3448" y="2613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272" name="Line 16"/>
            <p:cNvSpPr>
              <a:spLocks noChangeShapeType="1"/>
            </p:cNvSpPr>
            <p:nvPr/>
          </p:nvSpPr>
          <p:spPr bwMode="auto">
            <a:xfrm>
              <a:off x="3701" y="2613"/>
              <a:ext cx="0" cy="836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2266950" y="4289425"/>
            <a:ext cx="2130425" cy="59372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126 kJ/mol</a:t>
            </a: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4784725" y="4346575"/>
            <a:ext cx="2130425" cy="592138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115 kJ/mol</a:t>
            </a:r>
          </a:p>
        </p:txBody>
      </p:sp>
      <p:pic>
        <p:nvPicPr>
          <p:cNvPr id="96277" name="Picture 2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9425" y="18653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6278" name="Picture 22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63" y="1627188"/>
            <a:ext cx="2014537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6279" name="Picture 23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250" y="5743575"/>
            <a:ext cx="1843088" cy="37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6280" name="Picture 24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38375" y="30972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6281" name="Picture 25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1250" y="3392488"/>
            <a:ext cx="1843088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6282" name="Rectangle 26"/>
          <p:cNvSpPr>
            <a:spLocks noChangeArrowheads="1"/>
          </p:cNvSpPr>
          <p:nvPr/>
        </p:nvSpPr>
        <p:spPr bwMode="auto">
          <a:xfrm>
            <a:off x="2574925" y="608013"/>
            <a:ext cx="4335463" cy="546100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0000"/>
            </a:bgClr>
          </a:patt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Calor de Hidrogenação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3425825" y="2803525"/>
            <a:ext cx="16906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KHSO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525838" y="3448050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heat</a:t>
            </a:r>
          </a:p>
        </p:txBody>
      </p:sp>
      <p:sp>
        <p:nvSpPr>
          <p:cNvPr id="153606" name="Line 6"/>
          <p:cNvSpPr>
            <a:spLocks noChangeShapeType="1"/>
          </p:cNvSpPr>
          <p:nvPr/>
        </p:nvSpPr>
        <p:spPr bwMode="auto">
          <a:xfrm>
            <a:off x="3606800" y="3425825"/>
            <a:ext cx="13779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title"/>
          </p:nvPr>
        </p:nvSpPr>
        <p:spPr>
          <a:xfrm>
            <a:off x="2624138" y="608013"/>
            <a:ext cx="3895725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Dehydration of Alcohols</a:t>
            </a:r>
          </a:p>
        </p:txBody>
      </p:sp>
      <p:pic>
        <p:nvPicPr>
          <p:cNvPr id="153608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6075" y="4503738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3609" name="Picture 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6075" y="2951163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3610" name="Picture 10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6075" y="1539875"/>
            <a:ext cx="2371725" cy="1042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53613" name="Group 13"/>
          <p:cNvGrpSpPr>
            <a:grpSpLocks/>
          </p:cNvGrpSpPr>
          <p:nvPr/>
        </p:nvGrpSpPr>
        <p:grpSpPr bwMode="auto">
          <a:xfrm>
            <a:off x="484188" y="2986088"/>
            <a:ext cx="2371725" cy="1312862"/>
            <a:chOff x="305" y="1881"/>
            <a:chExt cx="1494" cy="827"/>
          </a:xfrm>
        </p:grpSpPr>
        <p:pic>
          <p:nvPicPr>
            <p:cNvPr id="153611" name="Picture 1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5" y="1881"/>
              <a:ext cx="1494" cy="5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53612" name="Rectangle 12"/>
            <p:cNvSpPr>
              <a:spLocks noChangeArrowheads="1"/>
            </p:cNvSpPr>
            <p:nvPr/>
          </p:nvSpPr>
          <p:spPr bwMode="auto">
            <a:xfrm>
              <a:off x="1298" y="2364"/>
              <a:ext cx="450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OH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10-75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3425825" y="2803525"/>
            <a:ext cx="16906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KHSO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3525838" y="3448050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heat</a:t>
            </a:r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>
            <a:off x="3606800" y="3425825"/>
            <a:ext cx="13779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title"/>
          </p:nvPr>
        </p:nvSpPr>
        <p:spPr>
          <a:xfrm>
            <a:off x="2624138" y="608013"/>
            <a:ext cx="3895725" cy="630237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Dehydration of Alcohols</a:t>
            </a:r>
          </a:p>
        </p:txBody>
      </p:sp>
      <p:pic>
        <p:nvPicPr>
          <p:cNvPr id="155656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6075" y="4503738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5657" name="Picture 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6075" y="2951163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5658" name="Picture 10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6075" y="1539875"/>
            <a:ext cx="2371725" cy="1042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55661" name="Group 13"/>
          <p:cNvGrpSpPr>
            <a:grpSpLocks/>
          </p:cNvGrpSpPr>
          <p:nvPr/>
        </p:nvGrpSpPr>
        <p:grpSpPr bwMode="auto">
          <a:xfrm>
            <a:off x="484188" y="2986088"/>
            <a:ext cx="2371725" cy="1312862"/>
            <a:chOff x="305" y="1881"/>
            <a:chExt cx="1494" cy="827"/>
          </a:xfrm>
        </p:grpSpPr>
        <p:pic>
          <p:nvPicPr>
            <p:cNvPr id="155659" name="Picture 1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5" y="1881"/>
              <a:ext cx="1494" cy="5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55660" name="Rectangle 12"/>
            <p:cNvSpPr>
              <a:spLocks noChangeArrowheads="1"/>
            </p:cNvSpPr>
            <p:nvPr/>
          </p:nvSpPr>
          <p:spPr bwMode="auto">
            <a:xfrm>
              <a:off x="1298" y="2364"/>
              <a:ext cx="450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OH</a:t>
              </a:r>
            </a:p>
          </p:txBody>
        </p:sp>
      </p:grpSp>
      <p:sp>
        <p:nvSpPr>
          <p:cNvPr id="15566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374775" y="4597400"/>
            <a:ext cx="2959100" cy="9144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major product; 88% yield </a:t>
            </a:r>
          </a:p>
        </p:txBody>
      </p:sp>
      <p:sp>
        <p:nvSpPr>
          <p:cNvPr id="155663" name="Line 15"/>
          <p:cNvSpPr>
            <a:spLocks noChangeShapeType="1"/>
          </p:cNvSpPr>
          <p:nvPr/>
        </p:nvSpPr>
        <p:spPr bwMode="auto">
          <a:xfrm>
            <a:off x="4216400" y="4986338"/>
            <a:ext cx="10668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10-76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3425825" y="2803525"/>
            <a:ext cx="16906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KOH</a:t>
            </a: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3525838" y="3448050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heat</a:t>
            </a:r>
          </a:p>
        </p:txBody>
      </p:sp>
      <p:sp>
        <p:nvSpPr>
          <p:cNvPr id="157702" name="Line 6"/>
          <p:cNvSpPr>
            <a:spLocks noChangeShapeType="1"/>
          </p:cNvSpPr>
          <p:nvPr/>
        </p:nvSpPr>
        <p:spPr bwMode="auto">
          <a:xfrm>
            <a:off x="3606800" y="3425825"/>
            <a:ext cx="13779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title"/>
          </p:nvPr>
        </p:nvSpPr>
        <p:spPr>
          <a:xfrm>
            <a:off x="1487488" y="608013"/>
            <a:ext cx="6151562" cy="630237"/>
          </a:xfrm>
          <a:pattFill prst="dkUpDiag">
            <a:fgClr>
              <a:srgbClr val="000000"/>
            </a:fgClr>
            <a:bgClr>
              <a:srgbClr val="0000FF"/>
            </a:bgClr>
          </a:pattFill>
          <a:ln cap="flat">
            <a:solidFill>
              <a:srgbClr val="00FFFF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Dehydrohalogenation of Alkyl Halides</a:t>
            </a:r>
          </a:p>
        </p:txBody>
      </p:sp>
      <p:pic>
        <p:nvPicPr>
          <p:cNvPr id="157704" name="Picture 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6075" y="4503738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7705" name="Picture 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6075" y="2951163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7706" name="Picture 10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6075" y="1539875"/>
            <a:ext cx="2371725" cy="1042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57709" name="Group 13"/>
          <p:cNvGrpSpPr>
            <a:grpSpLocks/>
          </p:cNvGrpSpPr>
          <p:nvPr/>
        </p:nvGrpSpPr>
        <p:grpSpPr bwMode="auto">
          <a:xfrm>
            <a:off x="484188" y="2986088"/>
            <a:ext cx="2371725" cy="1312862"/>
            <a:chOff x="305" y="1881"/>
            <a:chExt cx="1494" cy="827"/>
          </a:xfrm>
        </p:grpSpPr>
        <p:pic>
          <p:nvPicPr>
            <p:cNvPr id="157707" name="Picture 1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5" y="1881"/>
              <a:ext cx="1494" cy="5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57708" name="Rectangle 12"/>
            <p:cNvSpPr>
              <a:spLocks noChangeArrowheads="1"/>
            </p:cNvSpPr>
            <p:nvPr/>
          </p:nvSpPr>
          <p:spPr bwMode="auto">
            <a:xfrm>
              <a:off x="1298" y="2364"/>
              <a:ext cx="338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10-77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3425825" y="2803525"/>
            <a:ext cx="16906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KOH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3525838" y="3448050"/>
            <a:ext cx="1339850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heat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3606800" y="3425825"/>
            <a:ext cx="137795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9751" name="Picture 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6075" y="4503738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9752" name="Picture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6075" y="2951163"/>
            <a:ext cx="237172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59753" name="Picture 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6075" y="1539875"/>
            <a:ext cx="2371725" cy="1042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59756" name="Group 12"/>
          <p:cNvGrpSpPr>
            <a:grpSpLocks/>
          </p:cNvGrpSpPr>
          <p:nvPr/>
        </p:nvGrpSpPr>
        <p:grpSpPr bwMode="auto">
          <a:xfrm>
            <a:off x="484188" y="2986088"/>
            <a:ext cx="2371725" cy="1312862"/>
            <a:chOff x="305" y="1881"/>
            <a:chExt cx="1494" cy="827"/>
          </a:xfrm>
        </p:grpSpPr>
        <p:pic>
          <p:nvPicPr>
            <p:cNvPr id="159754" name="Picture 10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5" y="1881"/>
              <a:ext cx="1494" cy="5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59755" name="Rectangle 11"/>
            <p:cNvSpPr>
              <a:spLocks noChangeArrowheads="1"/>
            </p:cNvSpPr>
            <p:nvPr/>
          </p:nvSpPr>
          <p:spPr bwMode="auto">
            <a:xfrm>
              <a:off x="1298" y="2364"/>
              <a:ext cx="338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</p:grpSp>
      <p:sp>
        <p:nvSpPr>
          <p:cNvPr id="15975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374775" y="4597400"/>
            <a:ext cx="2959100" cy="9144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major product; 78% yield </a:t>
            </a:r>
          </a:p>
        </p:txBody>
      </p:sp>
      <p:sp>
        <p:nvSpPr>
          <p:cNvPr id="159758" name="Line 14"/>
          <p:cNvSpPr>
            <a:spLocks noChangeShapeType="1"/>
          </p:cNvSpPr>
          <p:nvPr/>
        </p:nvSpPr>
        <p:spPr bwMode="auto">
          <a:xfrm>
            <a:off x="4216400" y="4986338"/>
            <a:ext cx="10668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9759" name="Rectangle 15"/>
          <p:cNvSpPr>
            <a:spLocks noGrp="1" noChangeArrowheads="1"/>
          </p:cNvSpPr>
          <p:nvPr>
            <p:ph type="title"/>
          </p:nvPr>
        </p:nvSpPr>
        <p:spPr>
          <a:xfrm>
            <a:off x="1487488" y="608013"/>
            <a:ext cx="6151562" cy="630237"/>
          </a:xfrm>
          <a:pattFill prst="dkUpDiag">
            <a:fgClr>
              <a:srgbClr val="000000"/>
            </a:fgClr>
            <a:bgClr>
              <a:srgbClr val="0000FF"/>
            </a:bgClr>
          </a:pattFill>
          <a:ln cap="flat">
            <a:solidFill>
              <a:srgbClr val="00FFFF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Dehydrohalogenation of Alkyl Halides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10-78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8150" y="2109788"/>
            <a:ext cx="8167688" cy="3013075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isolated dienes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double bonds react independently </a:t>
            </a:r>
            <a:b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one another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cumulated dienes: </a:t>
            </a: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specialized topic</a:t>
            </a:r>
          </a:p>
          <a:p>
            <a:pPr marL="0" indent="0"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conjugated dienes: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reactivity pattern requires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 to think of conjugated diene system as a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functional group of its own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>
          <a:xfrm>
            <a:off x="2524125" y="641350"/>
            <a:ext cx="4098925" cy="6477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Reactions of Dienes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684213" y="15573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35000"/>
              <a:buFontTx/>
              <a:buChar char="•"/>
            </a:pPr>
            <a:endParaRPr lang="en-CA" sz="800">
              <a:latin typeface="Arial" charset="0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16850" cy="1100138"/>
          </a:xfrm>
        </p:spPr>
        <p:txBody>
          <a:bodyPr/>
          <a:lstStyle/>
          <a:p>
            <a:r>
              <a:rPr lang="pt-BR" alt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Tipos de Reações Orgânicas</a:t>
            </a:r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752975"/>
          </a:xfrm>
          <a:solidFill>
            <a:schemeClr val="bg1"/>
          </a:solidFill>
          <a:ln w="76200">
            <a:solidFill>
              <a:srgbClr val="00FF00"/>
            </a:solidFill>
          </a:ln>
        </p:spPr>
        <p:txBody>
          <a:bodyPr/>
          <a:lstStyle/>
          <a:p>
            <a:r>
              <a:rPr lang="pt-BR" altLang="en-US">
                <a:solidFill>
                  <a:srgbClr val="0000FF"/>
                </a:solidFill>
              </a:rPr>
              <a:t>Reações de :</a:t>
            </a:r>
          </a:p>
          <a:p>
            <a:pPr lvl="1">
              <a:lnSpc>
                <a:spcPct val="140000"/>
              </a:lnSpc>
            </a:pPr>
            <a:r>
              <a:rPr lang="pt-BR" altLang="en-US">
                <a:solidFill>
                  <a:srgbClr val="0000FF"/>
                </a:solidFill>
              </a:rPr>
              <a:t>Adição</a:t>
            </a:r>
            <a:r>
              <a:rPr lang="pt-BR" altLang="en-US"/>
              <a:t> – duas moléculas se combinam</a:t>
            </a:r>
          </a:p>
          <a:p>
            <a:pPr lvl="1">
              <a:lnSpc>
                <a:spcPct val="140000"/>
              </a:lnSpc>
            </a:pPr>
            <a:r>
              <a:rPr lang="pt-BR" altLang="en-US">
                <a:solidFill>
                  <a:srgbClr val="0000FF"/>
                </a:solidFill>
              </a:rPr>
              <a:t>Eliminação</a:t>
            </a:r>
            <a:r>
              <a:rPr lang="pt-BR" altLang="en-US"/>
              <a:t> – uma molécula quebra em duas</a:t>
            </a:r>
          </a:p>
          <a:p>
            <a:pPr lvl="1">
              <a:lnSpc>
                <a:spcPct val="140000"/>
              </a:lnSpc>
            </a:pPr>
            <a:r>
              <a:rPr lang="pt-BR" altLang="en-US">
                <a:solidFill>
                  <a:srgbClr val="0000FF"/>
                </a:solidFill>
              </a:rPr>
              <a:t>Substituição </a:t>
            </a:r>
            <a:r>
              <a:rPr lang="pt-BR" altLang="en-US"/>
              <a:t>– partes de duas moléculas trocam</a:t>
            </a:r>
          </a:p>
          <a:p>
            <a:pPr lvl="1">
              <a:lnSpc>
                <a:spcPct val="140000"/>
              </a:lnSpc>
            </a:pPr>
            <a:r>
              <a:rPr lang="pt-BR" altLang="en-US">
                <a:solidFill>
                  <a:srgbClr val="0000FF"/>
                </a:solidFill>
              </a:rPr>
              <a:t>Rearranjo</a:t>
            </a:r>
            <a:r>
              <a:rPr lang="pt-BR" altLang="en-US"/>
              <a:t> – a molécula sofre mudanças no modo como seus átomos são conectados.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10-79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63575" y="2266950"/>
            <a:ext cx="7816850" cy="2252663"/>
          </a:xfrm>
          <a:noFill/>
          <a:ln/>
        </p:spPr>
        <p:txBody>
          <a:bodyPr wrap="none" lIns="19050" tIns="26988" rIns="19050" bIns="26988" anchor="t"/>
          <a:lstStyle/>
          <a:p>
            <a:pPr>
              <a:lnSpc>
                <a:spcPts val="43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10.10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of Hydrogen Halides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Conjugated Dienes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10-80</a:t>
            </a:r>
          </a:p>
        </p:txBody>
      </p:sp>
      <p:sp>
        <p:nvSpPr>
          <p:cNvPr id="165892" name="Line 4"/>
          <p:cNvSpPr>
            <a:spLocks noChangeShapeType="1"/>
          </p:cNvSpPr>
          <p:nvPr/>
        </p:nvSpPr>
        <p:spPr bwMode="auto">
          <a:xfrm>
            <a:off x="4652963" y="3121025"/>
            <a:ext cx="1285875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47750" y="4164013"/>
            <a:ext cx="7064375" cy="1566862"/>
          </a:xfrm>
          <a:noFill/>
          <a:ln/>
        </p:spPr>
        <p:txBody>
          <a:bodyPr wrap="none" lIns="19050" tIns="26988" rIns="19050" bIns="26988"/>
          <a:lstStyle/>
          <a:p>
            <a:pPr marL="0" indent="0"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Proton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adds to end of diene system</a:t>
            </a:r>
          </a:p>
          <a:p>
            <a:pPr marL="0" indent="0" algn="ctr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Carbocation formed is allylic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title"/>
          </p:nvPr>
        </p:nvSpPr>
        <p:spPr>
          <a:xfrm>
            <a:off x="809625" y="641350"/>
            <a:ext cx="7519988" cy="6651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Electrophilic Addition to Conjugated Dienes</a:t>
            </a:r>
          </a:p>
        </p:txBody>
      </p:sp>
      <p:pic>
        <p:nvPicPr>
          <p:cNvPr id="165895" name="Picture 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013" y="2505075"/>
            <a:ext cx="2300287" cy="1042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65896" name="Picture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8538" y="2514600"/>
            <a:ext cx="785812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5897" name="Rectangle 9"/>
          <p:cNvSpPr>
            <a:spLocks noChangeArrowheads="1"/>
          </p:cNvSpPr>
          <p:nvPr/>
        </p:nvSpPr>
        <p:spPr bwMode="auto">
          <a:xfrm>
            <a:off x="3187700" y="2824163"/>
            <a:ext cx="4381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65898" name="Rectangle 10"/>
          <p:cNvSpPr>
            <a:spLocks noChangeArrowheads="1"/>
          </p:cNvSpPr>
          <p:nvPr/>
        </p:nvSpPr>
        <p:spPr bwMode="auto">
          <a:xfrm>
            <a:off x="4102100" y="2843213"/>
            <a:ext cx="41751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7735888" y="3387725"/>
            <a:ext cx="4381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pic>
        <p:nvPicPr>
          <p:cNvPr id="165900" name="Picture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1413" y="2520950"/>
            <a:ext cx="1900237" cy="1014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5901" name="Rectangle 13"/>
          <p:cNvSpPr>
            <a:spLocks noChangeArrowheads="1"/>
          </p:cNvSpPr>
          <p:nvPr/>
        </p:nvSpPr>
        <p:spPr bwMode="auto">
          <a:xfrm>
            <a:off x="7162800" y="2538413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10-81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676775" y="3314700"/>
            <a:ext cx="1114425" cy="525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41288"/>
            <a:ext cx="1847850" cy="606425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 algn="l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</a:t>
            </a:r>
            <a:b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7949" name="Group 13"/>
          <p:cNvGrpSpPr>
            <a:grpSpLocks/>
          </p:cNvGrpSpPr>
          <p:nvPr/>
        </p:nvGrpSpPr>
        <p:grpSpPr bwMode="auto">
          <a:xfrm>
            <a:off x="3089275" y="131763"/>
            <a:ext cx="3001963" cy="2806700"/>
            <a:chOff x="1946" y="83"/>
            <a:chExt cx="1891" cy="1768"/>
          </a:xfrm>
        </p:grpSpPr>
        <p:sp>
          <p:nvSpPr>
            <p:cNvPr id="167942" name="Rectangle 6"/>
            <p:cNvSpPr>
              <a:spLocks noChangeArrowheads="1"/>
            </p:cNvSpPr>
            <p:nvPr/>
          </p:nvSpPr>
          <p:spPr bwMode="auto">
            <a:xfrm>
              <a:off x="2220" y="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43" name="Rectangle 7"/>
            <p:cNvSpPr>
              <a:spLocks noChangeArrowheads="1"/>
            </p:cNvSpPr>
            <p:nvPr/>
          </p:nvSpPr>
          <p:spPr bwMode="auto">
            <a:xfrm>
              <a:off x="1946" y="92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44" name="Rectangle 8"/>
            <p:cNvSpPr>
              <a:spLocks noChangeArrowheads="1"/>
            </p:cNvSpPr>
            <p:nvPr/>
          </p:nvSpPr>
          <p:spPr bwMode="auto">
            <a:xfrm>
              <a:off x="2403" y="140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pic>
          <p:nvPicPr>
            <p:cNvPr id="167945" name="Picture 9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53" y="301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7946" name="Rectangle 10"/>
            <p:cNvSpPr>
              <a:spLocks noChangeArrowheads="1"/>
            </p:cNvSpPr>
            <p:nvPr/>
          </p:nvSpPr>
          <p:spPr bwMode="auto">
            <a:xfrm>
              <a:off x="3053" y="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47" name="Rectangle 11"/>
            <p:cNvSpPr>
              <a:spLocks noChangeArrowheads="1"/>
            </p:cNvSpPr>
            <p:nvPr/>
          </p:nvSpPr>
          <p:spPr bwMode="auto">
            <a:xfrm>
              <a:off x="3364" y="92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48" name="Rectangle 12"/>
            <p:cNvSpPr>
              <a:spLocks noChangeArrowheads="1"/>
            </p:cNvSpPr>
            <p:nvPr/>
          </p:nvSpPr>
          <p:spPr bwMode="auto">
            <a:xfrm>
              <a:off x="2905" y="140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grpSp>
        <p:nvGrpSpPr>
          <p:cNvPr id="167959" name="Group 23"/>
          <p:cNvGrpSpPr>
            <a:grpSpLocks/>
          </p:cNvGrpSpPr>
          <p:nvPr/>
        </p:nvGrpSpPr>
        <p:grpSpPr bwMode="auto">
          <a:xfrm>
            <a:off x="269875" y="4038600"/>
            <a:ext cx="3036888" cy="2806700"/>
            <a:chOff x="170" y="2544"/>
            <a:chExt cx="1913" cy="1768"/>
          </a:xfrm>
        </p:grpSpPr>
        <p:sp>
          <p:nvSpPr>
            <p:cNvPr id="167950" name="Rectangle 14"/>
            <p:cNvSpPr>
              <a:spLocks noChangeArrowheads="1"/>
            </p:cNvSpPr>
            <p:nvPr/>
          </p:nvSpPr>
          <p:spPr bwMode="auto">
            <a:xfrm>
              <a:off x="1509" y="2833"/>
              <a:ext cx="52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  <p:pic>
          <p:nvPicPr>
            <p:cNvPr id="167951" name="Picture 15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" y="2763"/>
              <a:ext cx="1269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7952" name="Rectangle 16"/>
            <p:cNvSpPr>
              <a:spLocks noChangeArrowheads="1"/>
            </p:cNvSpPr>
            <p:nvPr/>
          </p:nvSpPr>
          <p:spPr bwMode="auto">
            <a:xfrm>
              <a:off x="444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3" name="Rectangle 17"/>
            <p:cNvSpPr>
              <a:spLocks noChangeArrowheads="1"/>
            </p:cNvSpPr>
            <p:nvPr/>
          </p:nvSpPr>
          <p:spPr bwMode="auto">
            <a:xfrm>
              <a:off x="170" y="33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4" name="Rectangle 18"/>
            <p:cNvSpPr>
              <a:spLocks noChangeArrowheads="1"/>
            </p:cNvSpPr>
            <p:nvPr/>
          </p:nvSpPr>
          <p:spPr bwMode="auto">
            <a:xfrm>
              <a:off x="627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5" name="Rectangle 19"/>
            <p:cNvSpPr>
              <a:spLocks noChangeArrowheads="1"/>
            </p:cNvSpPr>
            <p:nvPr/>
          </p:nvSpPr>
          <p:spPr bwMode="auto">
            <a:xfrm>
              <a:off x="1277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6" name="Rectangle 20"/>
            <p:cNvSpPr>
              <a:spLocks noChangeArrowheads="1"/>
            </p:cNvSpPr>
            <p:nvPr/>
          </p:nvSpPr>
          <p:spPr bwMode="auto">
            <a:xfrm>
              <a:off x="1610" y="324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7" name="Rectangle 21"/>
            <p:cNvSpPr>
              <a:spLocks noChangeArrowheads="1"/>
            </p:cNvSpPr>
            <p:nvPr/>
          </p:nvSpPr>
          <p:spPr bwMode="auto">
            <a:xfrm>
              <a:off x="1129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7958" name="Rectangle 22"/>
            <p:cNvSpPr>
              <a:spLocks noChangeArrowheads="1"/>
            </p:cNvSpPr>
            <p:nvPr/>
          </p:nvSpPr>
          <p:spPr bwMode="auto">
            <a:xfrm>
              <a:off x="1482" y="356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grpSp>
        <p:nvGrpSpPr>
          <p:cNvPr id="167970" name="Group 34"/>
          <p:cNvGrpSpPr>
            <a:grpSpLocks/>
          </p:cNvGrpSpPr>
          <p:nvPr/>
        </p:nvGrpSpPr>
        <p:grpSpPr bwMode="auto">
          <a:xfrm>
            <a:off x="5721350" y="4038600"/>
            <a:ext cx="3036888" cy="2806700"/>
            <a:chOff x="3604" y="2544"/>
            <a:chExt cx="1913" cy="1768"/>
          </a:xfrm>
        </p:grpSpPr>
        <p:sp>
          <p:nvSpPr>
            <p:cNvPr id="167960" name="Rectangle 24"/>
            <p:cNvSpPr>
              <a:spLocks noChangeArrowheads="1"/>
            </p:cNvSpPr>
            <p:nvPr/>
          </p:nvSpPr>
          <p:spPr bwMode="auto">
            <a:xfrm>
              <a:off x="3604" y="33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grpSp>
          <p:nvGrpSpPr>
            <p:cNvPr id="167969" name="Group 33"/>
            <p:cNvGrpSpPr>
              <a:grpSpLocks/>
            </p:cNvGrpSpPr>
            <p:nvPr/>
          </p:nvGrpSpPr>
          <p:grpSpPr bwMode="auto">
            <a:xfrm>
              <a:off x="3878" y="2544"/>
              <a:ext cx="1639" cy="1768"/>
              <a:chOff x="3878" y="2544"/>
              <a:chExt cx="1639" cy="1768"/>
            </a:xfrm>
          </p:grpSpPr>
          <p:sp>
            <p:nvSpPr>
              <p:cNvPr id="167961" name="Rectangle 25"/>
              <p:cNvSpPr>
                <a:spLocks noChangeArrowheads="1"/>
              </p:cNvSpPr>
              <p:nvPr/>
            </p:nvSpPr>
            <p:spPr bwMode="auto">
              <a:xfrm>
                <a:off x="4888" y="2833"/>
                <a:ext cx="528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  <p:pic>
            <p:nvPicPr>
              <p:cNvPr id="167962" name="Picture 26"/>
              <p:cNvPicPr>
                <a:picLocks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910" y="2763"/>
                <a:ext cx="1269" cy="11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67963" name="Rectangle 27"/>
              <p:cNvSpPr>
                <a:spLocks noChangeArrowheads="1"/>
              </p:cNvSpPr>
              <p:nvPr/>
            </p:nvSpPr>
            <p:spPr bwMode="auto">
              <a:xfrm>
                <a:off x="3878" y="2544"/>
                <a:ext cx="473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  <p:sp>
            <p:nvSpPr>
              <p:cNvPr id="167964" name="Rectangle 28"/>
              <p:cNvSpPr>
                <a:spLocks noChangeArrowheads="1"/>
              </p:cNvSpPr>
              <p:nvPr/>
            </p:nvSpPr>
            <p:spPr bwMode="auto">
              <a:xfrm>
                <a:off x="4061" y="3868"/>
                <a:ext cx="474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  <p:sp>
            <p:nvSpPr>
              <p:cNvPr id="167965" name="Rectangle 29"/>
              <p:cNvSpPr>
                <a:spLocks noChangeArrowheads="1"/>
              </p:cNvSpPr>
              <p:nvPr/>
            </p:nvSpPr>
            <p:spPr bwMode="auto">
              <a:xfrm>
                <a:off x="4711" y="2544"/>
                <a:ext cx="473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  <p:sp>
            <p:nvSpPr>
              <p:cNvPr id="167966" name="Rectangle 30"/>
              <p:cNvSpPr>
                <a:spLocks noChangeArrowheads="1"/>
              </p:cNvSpPr>
              <p:nvPr/>
            </p:nvSpPr>
            <p:spPr bwMode="auto">
              <a:xfrm>
                <a:off x="5044" y="3240"/>
                <a:ext cx="473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Cl</a:t>
                </a:r>
              </a:p>
            </p:txBody>
          </p:sp>
          <p:sp>
            <p:nvSpPr>
              <p:cNvPr id="167967" name="Rectangle 31"/>
              <p:cNvSpPr>
                <a:spLocks noChangeArrowheads="1"/>
              </p:cNvSpPr>
              <p:nvPr/>
            </p:nvSpPr>
            <p:spPr bwMode="auto">
              <a:xfrm>
                <a:off x="4563" y="3868"/>
                <a:ext cx="474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  <p:sp>
            <p:nvSpPr>
              <p:cNvPr id="167968" name="Rectangle 32"/>
              <p:cNvSpPr>
                <a:spLocks noChangeArrowheads="1"/>
              </p:cNvSpPr>
              <p:nvPr/>
            </p:nvSpPr>
            <p:spPr bwMode="auto">
              <a:xfrm>
                <a:off x="4916" y="3561"/>
                <a:ext cx="473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</a:p>
            </p:txBody>
          </p:sp>
        </p:grpSp>
      </p:grpSp>
      <p:grpSp>
        <p:nvGrpSpPr>
          <p:cNvPr id="167974" name="Group 38"/>
          <p:cNvGrpSpPr>
            <a:grpSpLocks/>
          </p:cNvGrpSpPr>
          <p:nvPr/>
        </p:nvGrpSpPr>
        <p:grpSpPr bwMode="auto">
          <a:xfrm>
            <a:off x="3541713" y="2763838"/>
            <a:ext cx="2074862" cy="2190750"/>
            <a:chOff x="2231" y="1741"/>
            <a:chExt cx="1307" cy="1380"/>
          </a:xfrm>
        </p:grpSpPr>
        <p:sp>
          <p:nvSpPr>
            <p:cNvPr id="167971" name="Line 35"/>
            <p:cNvSpPr>
              <a:spLocks noChangeShapeType="1"/>
            </p:cNvSpPr>
            <p:nvPr/>
          </p:nvSpPr>
          <p:spPr bwMode="auto">
            <a:xfrm>
              <a:off x="2891" y="1741"/>
              <a:ext cx="0" cy="1379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7972" name="Line 36"/>
            <p:cNvSpPr>
              <a:spLocks noChangeShapeType="1"/>
            </p:cNvSpPr>
            <p:nvPr/>
          </p:nvSpPr>
          <p:spPr bwMode="auto">
            <a:xfrm>
              <a:off x="2890" y="3121"/>
              <a:ext cx="648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7973" name="Line 37"/>
            <p:cNvSpPr>
              <a:spLocks noChangeShapeType="1"/>
            </p:cNvSpPr>
            <p:nvPr/>
          </p:nvSpPr>
          <p:spPr bwMode="auto">
            <a:xfrm flipH="1">
              <a:off x="2231" y="3120"/>
              <a:ext cx="641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975" name="Rectangle 39"/>
          <p:cNvSpPr>
            <a:spLocks noChangeArrowheads="1"/>
          </p:cNvSpPr>
          <p:nvPr/>
        </p:nvSpPr>
        <p:spPr bwMode="auto">
          <a:xfrm>
            <a:off x="3922713" y="4216400"/>
            <a:ext cx="37941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67976" name="Rectangle 40"/>
          <p:cNvSpPr>
            <a:spLocks noChangeArrowheads="1"/>
          </p:cNvSpPr>
          <p:nvPr/>
        </p:nvSpPr>
        <p:spPr bwMode="auto">
          <a:xfrm>
            <a:off x="4803775" y="4216400"/>
            <a:ext cx="37941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10-82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4676775" y="3314700"/>
            <a:ext cx="1114425" cy="525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41288"/>
            <a:ext cx="1847850" cy="606425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 algn="l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</a:t>
            </a:r>
            <a:b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69997" name="Group 13"/>
          <p:cNvGrpSpPr>
            <a:grpSpLocks/>
          </p:cNvGrpSpPr>
          <p:nvPr/>
        </p:nvGrpSpPr>
        <p:grpSpPr bwMode="auto">
          <a:xfrm>
            <a:off x="3089275" y="131763"/>
            <a:ext cx="3001963" cy="2806700"/>
            <a:chOff x="1946" y="83"/>
            <a:chExt cx="1891" cy="1768"/>
          </a:xfrm>
        </p:grpSpPr>
        <p:sp>
          <p:nvSpPr>
            <p:cNvPr id="169990" name="Rectangle 6"/>
            <p:cNvSpPr>
              <a:spLocks noChangeArrowheads="1"/>
            </p:cNvSpPr>
            <p:nvPr/>
          </p:nvSpPr>
          <p:spPr bwMode="auto">
            <a:xfrm>
              <a:off x="2220" y="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9991" name="Rectangle 7"/>
            <p:cNvSpPr>
              <a:spLocks noChangeArrowheads="1"/>
            </p:cNvSpPr>
            <p:nvPr/>
          </p:nvSpPr>
          <p:spPr bwMode="auto">
            <a:xfrm>
              <a:off x="1946" y="92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9992" name="Rectangle 8"/>
            <p:cNvSpPr>
              <a:spLocks noChangeArrowheads="1"/>
            </p:cNvSpPr>
            <p:nvPr/>
          </p:nvSpPr>
          <p:spPr bwMode="auto">
            <a:xfrm>
              <a:off x="2403" y="140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pic>
          <p:nvPicPr>
            <p:cNvPr id="169993" name="Picture 9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53" y="301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9994" name="Rectangle 10"/>
            <p:cNvSpPr>
              <a:spLocks noChangeArrowheads="1"/>
            </p:cNvSpPr>
            <p:nvPr/>
          </p:nvSpPr>
          <p:spPr bwMode="auto">
            <a:xfrm>
              <a:off x="3053" y="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9995" name="Rectangle 11"/>
            <p:cNvSpPr>
              <a:spLocks noChangeArrowheads="1"/>
            </p:cNvSpPr>
            <p:nvPr/>
          </p:nvSpPr>
          <p:spPr bwMode="auto">
            <a:xfrm>
              <a:off x="3364" y="92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69996" name="Rectangle 12"/>
            <p:cNvSpPr>
              <a:spLocks noChangeArrowheads="1"/>
            </p:cNvSpPr>
            <p:nvPr/>
          </p:nvSpPr>
          <p:spPr bwMode="auto">
            <a:xfrm>
              <a:off x="2905" y="140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grpSp>
        <p:nvGrpSpPr>
          <p:cNvPr id="170007" name="Group 23"/>
          <p:cNvGrpSpPr>
            <a:grpSpLocks/>
          </p:cNvGrpSpPr>
          <p:nvPr/>
        </p:nvGrpSpPr>
        <p:grpSpPr bwMode="auto">
          <a:xfrm>
            <a:off x="269875" y="4038600"/>
            <a:ext cx="3036888" cy="2806700"/>
            <a:chOff x="170" y="2544"/>
            <a:chExt cx="1913" cy="1768"/>
          </a:xfrm>
        </p:grpSpPr>
        <p:sp>
          <p:nvSpPr>
            <p:cNvPr id="169998" name="Rectangle 14"/>
            <p:cNvSpPr>
              <a:spLocks noChangeArrowheads="1"/>
            </p:cNvSpPr>
            <p:nvPr/>
          </p:nvSpPr>
          <p:spPr bwMode="auto">
            <a:xfrm>
              <a:off x="1509" y="2833"/>
              <a:ext cx="52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  <p:pic>
          <p:nvPicPr>
            <p:cNvPr id="169999" name="Picture 15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6" y="2763"/>
              <a:ext cx="1269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0000" name="Rectangle 16"/>
            <p:cNvSpPr>
              <a:spLocks noChangeArrowheads="1"/>
            </p:cNvSpPr>
            <p:nvPr/>
          </p:nvSpPr>
          <p:spPr bwMode="auto">
            <a:xfrm>
              <a:off x="444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1" name="Rectangle 17"/>
            <p:cNvSpPr>
              <a:spLocks noChangeArrowheads="1"/>
            </p:cNvSpPr>
            <p:nvPr/>
          </p:nvSpPr>
          <p:spPr bwMode="auto">
            <a:xfrm>
              <a:off x="170" y="33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2" name="Rectangle 18"/>
            <p:cNvSpPr>
              <a:spLocks noChangeArrowheads="1"/>
            </p:cNvSpPr>
            <p:nvPr/>
          </p:nvSpPr>
          <p:spPr bwMode="auto">
            <a:xfrm>
              <a:off x="627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3" name="Rectangle 19"/>
            <p:cNvSpPr>
              <a:spLocks noChangeArrowheads="1"/>
            </p:cNvSpPr>
            <p:nvPr/>
          </p:nvSpPr>
          <p:spPr bwMode="auto">
            <a:xfrm>
              <a:off x="1277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4" name="Rectangle 20"/>
            <p:cNvSpPr>
              <a:spLocks noChangeArrowheads="1"/>
            </p:cNvSpPr>
            <p:nvPr/>
          </p:nvSpPr>
          <p:spPr bwMode="auto">
            <a:xfrm>
              <a:off x="1610" y="324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5" name="Rectangle 21"/>
            <p:cNvSpPr>
              <a:spLocks noChangeArrowheads="1"/>
            </p:cNvSpPr>
            <p:nvPr/>
          </p:nvSpPr>
          <p:spPr bwMode="auto">
            <a:xfrm>
              <a:off x="1129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0006" name="Rectangle 22"/>
            <p:cNvSpPr>
              <a:spLocks noChangeArrowheads="1"/>
            </p:cNvSpPr>
            <p:nvPr/>
          </p:nvSpPr>
          <p:spPr bwMode="auto">
            <a:xfrm>
              <a:off x="1482" y="356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sp>
        <p:nvSpPr>
          <p:cNvPr id="170008" name="Line 24"/>
          <p:cNvSpPr>
            <a:spLocks noChangeShapeType="1"/>
          </p:cNvSpPr>
          <p:nvPr/>
        </p:nvSpPr>
        <p:spPr bwMode="auto">
          <a:xfrm>
            <a:off x="4589463" y="2763838"/>
            <a:ext cx="0" cy="2189162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0009" name="Line 25"/>
          <p:cNvSpPr>
            <a:spLocks noChangeShapeType="1"/>
          </p:cNvSpPr>
          <p:nvPr/>
        </p:nvSpPr>
        <p:spPr bwMode="auto">
          <a:xfrm flipH="1">
            <a:off x="3541713" y="4953000"/>
            <a:ext cx="1017587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10-47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1077913" y="5446713"/>
            <a:ext cx="6726237" cy="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1077913" y="2343150"/>
            <a:ext cx="0" cy="311785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688975" y="2300288"/>
            <a:ext cx="7889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125413" y="5602288"/>
            <a:ext cx="2128837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252 kJ/mol</a:t>
            </a:r>
          </a:p>
        </p:txBody>
      </p:sp>
      <p:grpSp>
        <p:nvGrpSpPr>
          <p:cNvPr id="98314" name="Group 10"/>
          <p:cNvGrpSpPr>
            <a:grpSpLocks/>
          </p:cNvGrpSpPr>
          <p:nvPr/>
        </p:nvGrpSpPr>
        <p:grpSpPr bwMode="auto">
          <a:xfrm>
            <a:off x="7389813" y="2568575"/>
            <a:ext cx="788987" cy="2878138"/>
            <a:chOff x="4655" y="1618"/>
            <a:chExt cx="497" cy="1813"/>
          </a:xfrm>
        </p:grpSpPr>
        <p:sp>
          <p:nvSpPr>
            <p:cNvPr id="98312" name="Line 8"/>
            <p:cNvSpPr>
              <a:spLocks noChangeShapeType="1"/>
            </p:cNvSpPr>
            <p:nvPr/>
          </p:nvSpPr>
          <p:spPr bwMode="auto">
            <a:xfrm>
              <a:off x="4655" y="1618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3" name="Line 9"/>
            <p:cNvSpPr>
              <a:spLocks noChangeShapeType="1"/>
            </p:cNvSpPr>
            <p:nvPr/>
          </p:nvSpPr>
          <p:spPr bwMode="auto">
            <a:xfrm>
              <a:off x="4908" y="1618"/>
              <a:ext cx="0" cy="181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6800850" y="5602288"/>
            <a:ext cx="2130425" cy="592137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226 kJ/mol</a:t>
            </a:r>
          </a:p>
        </p:txBody>
      </p:sp>
      <p:sp>
        <p:nvSpPr>
          <p:cNvPr id="98316" name="Line 12"/>
          <p:cNvSpPr>
            <a:spLocks noChangeShapeType="1"/>
          </p:cNvSpPr>
          <p:nvPr/>
        </p:nvSpPr>
        <p:spPr bwMode="auto">
          <a:xfrm>
            <a:off x="2166938" y="2271713"/>
            <a:ext cx="0" cy="1735137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>
            <a:off x="7115175" y="2540000"/>
            <a:ext cx="0" cy="159385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320" name="Group 16"/>
          <p:cNvGrpSpPr>
            <a:grpSpLocks/>
          </p:cNvGrpSpPr>
          <p:nvPr/>
        </p:nvGrpSpPr>
        <p:grpSpPr bwMode="auto">
          <a:xfrm>
            <a:off x="2781300" y="3838575"/>
            <a:ext cx="788988" cy="1608138"/>
            <a:chOff x="1752" y="2418"/>
            <a:chExt cx="497" cy="1013"/>
          </a:xfrm>
        </p:grpSpPr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>
              <a:off x="1752" y="2418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9" name="Line 15"/>
            <p:cNvSpPr>
              <a:spLocks noChangeShapeType="1"/>
            </p:cNvSpPr>
            <p:nvPr/>
          </p:nvSpPr>
          <p:spPr bwMode="auto">
            <a:xfrm>
              <a:off x="2004" y="2418"/>
              <a:ext cx="0" cy="101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23" name="Group 19"/>
          <p:cNvGrpSpPr>
            <a:grpSpLocks/>
          </p:cNvGrpSpPr>
          <p:nvPr/>
        </p:nvGrpSpPr>
        <p:grpSpPr bwMode="auto">
          <a:xfrm>
            <a:off x="5473700" y="4148138"/>
            <a:ext cx="788988" cy="1327150"/>
            <a:chOff x="3448" y="2613"/>
            <a:chExt cx="497" cy="836"/>
          </a:xfrm>
        </p:grpSpPr>
        <p:sp>
          <p:nvSpPr>
            <p:cNvPr id="98321" name="Line 17"/>
            <p:cNvSpPr>
              <a:spLocks noChangeShapeType="1"/>
            </p:cNvSpPr>
            <p:nvPr/>
          </p:nvSpPr>
          <p:spPr bwMode="auto">
            <a:xfrm>
              <a:off x="3448" y="2613"/>
              <a:ext cx="49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22" name="Line 18"/>
            <p:cNvSpPr>
              <a:spLocks noChangeShapeType="1"/>
            </p:cNvSpPr>
            <p:nvPr/>
          </p:nvSpPr>
          <p:spPr bwMode="auto">
            <a:xfrm>
              <a:off x="3701" y="2613"/>
              <a:ext cx="0" cy="836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2266950" y="4289425"/>
            <a:ext cx="2130425" cy="59372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126 kJ/mol</a:t>
            </a: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4784725" y="4346575"/>
            <a:ext cx="2130425" cy="592138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115 kJ/mol</a:t>
            </a: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914400" y="2497138"/>
            <a:ext cx="2128838" cy="59372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126 kJ/mol</a:t>
            </a:r>
          </a:p>
        </p:txBody>
      </p:sp>
      <p:sp>
        <p:nvSpPr>
          <p:cNvPr id="98327" name="Rectangle 23"/>
          <p:cNvSpPr>
            <a:spLocks noChangeArrowheads="1"/>
          </p:cNvSpPr>
          <p:nvPr/>
        </p:nvSpPr>
        <p:spPr bwMode="auto">
          <a:xfrm>
            <a:off x="6902450" y="2822575"/>
            <a:ext cx="2128838" cy="592138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111 kJ/mol</a:t>
            </a:r>
          </a:p>
        </p:txBody>
      </p:sp>
      <p:pic>
        <p:nvPicPr>
          <p:cNvPr id="98329" name="Picture 2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9425" y="18653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330" name="Picture 2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63" y="1627188"/>
            <a:ext cx="2014537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331" name="Picture 2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250" y="5743575"/>
            <a:ext cx="1843088" cy="37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332" name="Picture 28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38375" y="30972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333" name="Picture 29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1250" y="3392488"/>
            <a:ext cx="1843088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2574925" y="608013"/>
            <a:ext cx="4335463" cy="546100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0000"/>
            </a:bgClr>
          </a:patt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Calor de Hidrogenação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10-83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261938" y="111125"/>
            <a:ext cx="1227137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via:</a:t>
            </a:r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>
            <a:off x="4572000" y="2157413"/>
            <a:ext cx="1058863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7215188" y="3309938"/>
            <a:ext cx="0" cy="965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2048" name="Group 16"/>
          <p:cNvGrpSpPr>
            <a:grpSpLocks/>
          </p:cNvGrpSpPr>
          <p:nvPr/>
        </p:nvGrpSpPr>
        <p:grpSpPr bwMode="auto">
          <a:xfrm>
            <a:off x="5672138" y="641350"/>
            <a:ext cx="3035300" cy="2806700"/>
            <a:chOff x="3573" y="404"/>
            <a:chExt cx="1912" cy="1768"/>
          </a:xfrm>
        </p:grpSpPr>
        <p:pic>
          <p:nvPicPr>
            <p:cNvPr id="172039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75" y="647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2040" name="Rectangle 8"/>
            <p:cNvSpPr>
              <a:spLocks noChangeArrowheads="1"/>
            </p:cNvSpPr>
            <p:nvPr/>
          </p:nvSpPr>
          <p:spPr bwMode="auto">
            <a:xfrm>
              <a:off x="3847" y="40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1" name="Rectangle 9"/>
            <p:cNvSpPr>
              <a:spLocks noChangeArrowheads="1"/>
            </p:cNvSpPr>
            <p:nvPr/>
          </p:nvSpPr>
          <p:spPr bwMode="auto">
            <a:xfrm>
              <a:off x="3573" y="124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2" name="Rectangle 10"/>
            <p:cNvSpPr>
              <a:spLocks noChangeArrowheads="1"/>
            </p:cNvSpPr>
            <p:nvPr/>
          </p:nvSpPr>
          <p:spPr bwMode="auto">
            <a:xfrm>
              <a:off x="4030" y="172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3" name="Rectangle 11"/>
            <p:cNvSpPr>
              <a:spLocks noChangeArrowheads="1"/>
            </p:cNvSpPr>
            <p:nvPr/>
          </p:nvSpPr>
          <p:spPr bwMode="auto">
            <a:xfrm>
              <a:off x="4680" y="40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4" name="Rectangle 12"/>
            <p:cNvSpPr>
              <a:spLocks noChangeArrowheads="1"/>
            </p:cNvSpPr>
            <p:nvPr/>
          </p:nvSpPr>
          <p:spPr bwMode="auto">
            <a:xfrm>
              <a:off x="5012" y="10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5" name="Rectangle 13"/>
            <p:cNvSpPr>
              <a:spLocks noChangeArrowheads="1"/>
            </p:cNvSpPr>
            <p:nvPr/>
          </p:nvSpPr>
          <p:spPr bwMode="auto">
            <a:xfrm>
              <a:off x="4532" y="172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6" name="Rectangle 14"/>
            <p:cNvSpPr>
              <a:spLocks noChangeArrowheads="1"/>
            </p:cNvSpPr>
            <p:nvPr/>
          </p:nvSpPr>
          <p:spPr bwMode="auto">
            <a:xfrm>
              <a:off x="4895" y="1435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47" name="Rectangle 15"/>
            <p:cNvSpPr>
              <a:spLocks noChangeArrowheads="1"/>
            </p:cNvSpPr>
            <p:nvPr/>
          </p:nvSpPr>
          <p:spPr bwMode="auto">
            <a:xfrm>
              <a:off x="4494" y="881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grpSp>
        <p:nvGrpSpPr>
          <p:cNvPr id="172056" name="Group 24"/>
          <p:cNvGrpSpPr>
            <a:grpSpLocks/>
          </p:cNvGrpSpPr>
          <p:nvPr/>
        </p:nvGrpSpPr>
        <p:grpSpPr bwMode="auto">
          <a:xfrm>
            <a:off x="52388" y="703263"/>
            <a:ext cx="3001962" cy="2806700"/>
            <a:chOff x="33" y="443"/>
            <a:chExt cx="1891" cy="1768"/>
          </a:xfrm>
        </p:grpSpPr>
        <p:sp>
          <p:nvSpPr>
            <p:cNvPr id="172049" name="Rectangle 17"/>
            <p:cNvSpPr>
              <a:spLocks noChangeArrowheads="1"/>
            </p:cNvSpPr>
            <p:nvPr/>
          </p:nvSpPr>
          <p:spPr bwMode="auto">
            <a:xfrm>
              <a:off x="307" y="44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50" name="Rectangle 18"/>
            <p:cNvSpPr>
              <a:spLocks noChangeArrowheads="1"/>
            </p:cNvSpPr>
            <p:nvPr/>
          </p:nvSpPr>
          <p:spPr bwMode="auto">
            <a:xfrm>
              <a:off x="33" y="128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51" name="Rectangle 19"/>
            <p:cNvSpPr>
              <a:spLocks noChangeArrowheads="1"/>
            </p:cNvSpPr>
            <p:nvPr/>
          </p:nvSpPr>
          <p:spPr bwMode="auto">
            <a:xfrm>
              <a:off x="490" y="176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pic>
          <p:nvPicPr>
            <p:cNvPr id="172052" name="Picture 2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0" y="661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2053" name="Rectangle 21"/>
            <p:cNvSpPr>
              <a:spLocks noChangeArrowheads="1"/>
            </p:cNvSpPr>
            <p:nvPr/>
          </p:nvSpPr>
          <p:spPr bwMode="auto">
            <a:xfrm>
              <a:off x="1140" y="44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54" name="Rectangle 22"/>
            <p:cNvSpPr>
              <a:spLocks noChangeArrowheads="1"/>
            </p:cNvSpPr>
            <p:nvPr/>
          </p:nvSpPr>
          <p:spPr bwMode="auto">
            <a:xfrm>
              <a:off x="1451" y="128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55" name="Rectangle 23"/>
            <p:cNvSpPr>
              <a:spLocks noChangeArrowheads="1"/>
            </p:cNvSpPr>
            <p:nvPr/>
          </p:nvSpPr>
          <p:spPr bwMode="auto">
            <a:xfrm>
              <a:off x="992" y="1767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pic>
        <p:nvPicPr>
          <p:cNvPr id="172057" name="Picture 25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4525" y="1409700"/>
            <a:ext cx="1357313" cy="742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72058" name="Picture 26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75" y="1571625"/>
            <a:ext cx="785813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2059" name="Rectangle 27"/>
          <p:cNvSpPr>
            <a:spLocks noChangeArrowheads="1"/>
          </p:cNvSpPr>
          <p:nvPr/>
        </p:nvSpPr>
        <p:spPr bwMode="auto">
          <a:xfrm>
            <a:off x="3221038" y="1881188"/>
            <a:ext cx="4381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2060" name="Rectangle 28"/>
          <p:cNvSpPr>
            <a:spLocks noChangeArrowheads="1"/>
          </p:cNvSpPr>
          <p:nvPr/>
        </p:nvSpPr>
        <p:spPr bwMode="auto">
          <a:xfrm>
            <a:off x="4135438" y="1900238"/>
            <a:ext cx="41751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</a:p>
        </p:txBody>
      </p:sp>
      <p:grpSp>
        <p:nvGrpSpPr>
          <p:cNvPr id="172070" name="Group 38"/>
          <p:cNvGrpSpPr>
            <a:grpSpLocks/>
          </p:cNvGrpSpPr>
          <p:nvPr/>
        </p:nvGrpSpPr>
        <p:grpSpPr bwMode="auto">
          <a:xfrm>
            <a:off x="5672138" y="4038600"/>
            <a:ext cx="3035300" cy="2806700"/>
            <a:chOff x="3573" y="2544"/>
            <a:chExt cx="1912" cy="1768"/>
          </a:xfrm>
        </p:grpSpPr>
        <p:pic>
          <p:nvPicPr>
            <p:cNvPr id="172061" name="Picture 29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876" y="2773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2062" name="Rectangle 30"/>
            <p:cNvSpPr>
              <a:spLocks noChangeArrowheads="1"/>
            </p:cNvSpPr>
            <p:nvPr/>
          </p:nvSpPr>
          <p:spPr bwMode="auto">
            <a:xfrm>
              <a:off x="3847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3" name="Rectangle 31"/>
            <p:cNvSpPr>
              <a:spLocks noChangeArrowheads="1"/>
            </p:cNvSpPr>
            <p:nvPr/>
          </p:nvSpPr>
          <p:spPr bwMode="auto">
            <a:xfrm>
              <a:off x="3573" y="338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4" name="Rectangle 32"/>
            <p:cNvSpPr>
              <a:spLocks noChangeArrowheads="1"/>
            </p:cNvSpPr>
            <p:nvPr/>
          </p:nvSpPr>
          <p:spPr bwMode="auto">
            <a:xfrm>
              <a:off x="4030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5" name="Rectangle 33"/>
            <p:cNvSpPr>
              <a:spLocks noChangeArrowheads="1"/>
            </p:cNvSpPr>
            <p:nvPr/>
          </p:nvSpPr>
          <p:spPr bwMode="auto">
            <a:xfrm>
              <a:off x="4680" y="2544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6" name="Rectangle 34"/>
            <p:cNvSpPr>
              <a:spLocks noChangeArrowheads="1"/>
            </p:cNvSpPr>
            <p:nvPr/>
          </p:nvSpPr>
          <p:spPr bwMode="auto">
            <a:xfrm>
              <a:off x="5012" y="3223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7" name="Rectangle 35"/>
            <p:cNvSpPr>
              <a:spLocks noChangeArrowheads="1"/>
            </p:cNvSpPr>
            <p:nvPr/>
          </p:nvSpPr>
          <p:spPr bwMode="auto">
            <a:xfrm>
              <a:off x="4532" y="3868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8" name="Rectangle 36"/>
            <p:cNvSpPr>
              <a:spLocks noChangeArrowheads="1"/>
            </p:cNvSpPr>
            <p:nvPr/>
          </p:nvSpPr>
          <p:spPr bwMode="auto">
            <a:xfrm>
              <a:off x="4895" y="3575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2069" name="Rectangle 37"/>
            <p:cNvSpPr>
              <a:spLocks noChangeArrowheads="1"/>
            </p:cNvSpPr>
            <p:nvPr/>
          </p:nvSpPr>
          <p:spPr bwMode="auto">
            <a:xfrm>
              <a:off x="4241" y="3208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10-84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0" y="111125"/>
            <a:ext cx="1227138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and:</a:t>
            </a:r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3768725" y="3681413"/>
            <a:ext cx="1058863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1976438" y="3241675"/>
            <a:ext cx="0" cy="965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4096" name="Group 16"/>
          <p:cNvGrpSpPr>
            <a:grpSpLocks/>
          </p:cNvGrpSpPr>
          <p:nvPr/>
        </p:nvGrpSpPr>
        <p:grpSpPr bwMode="auto">
          <a:xfrm>
            <a:off x="433388" y="573088"/>
            <a:ext cx="3035300" cy="2806700"/>
            <a:chOff x="273" y="361"/>
            <a:chExt cx="1912" cy="1768"/>
          </a:xfrm>
        </p:grpSpPr>
        <p:pic>
          <p:nvPicPr>
            <p:cNvPr id="174087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5" y="604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4088" name="Rectangle 8"/>
            <p:cNvSpPr>
              <a:spLocks noChangeArrowheads="1"/>
            </p:cNvSpPr>
            <p:nvPr/>
          </p:nvSpPr>
          <p:spPr bwMode="auto">
            <a:xfrm>
              <a:off x="547" y="36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89" name="Rectangle 9"/>
            <p:cNvSpPr>
              <a:spLocks noChangeArrowheads="1"/>
            </p:cNvSpPr>
            <p:nvPr/>
          </p:nvSpPr>
          <p:spPr bwMode="auto">
            <a:xfrm>
              <a:off x="273" y="120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0" name="Rectangle 10"/>
            <p:cNvSpPr>
              <a:spLocks noChangeArrowheads="1"/>
            </p:cNvSpPr>
            <p:nvPr/>
          </p:nvSpPr>
          <p:spPr bwMode="auto">
            <a:xfrm>
              <a:off x="730" y="1685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1" name="Rectangle 11"/>
            <p:cNvSpPr>
              <a:spLocks noChangeArrowheads="1"/>
            </p:cNvSpPr>
            <p:nvPr/>
          </p:nvSpPr>
          <p:spPr bwMode="auto">
            <a:xfrm>
              <a:off x="1380" y="36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2" name="Rectangle 12"/>
            <p:cNvSpPr>
              <a:spLocks noChangeArrowheads="1"/>
            </p:cNvSpPr>
            <p:nvPr/>
          </p:nvSpPr>
          <p:spPr bwMode="auto">
            <a:xfrm>
              <a:off x="1712" y="104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3" name="Rectangle 13"/>
            <p:cNvSpPr>
              <a:spLocks noChangeArrowheads="1"/>
            </p:cNvSpPr>
            <p:nvPr/>
          </p:nvSpPr>
          <p:spPr bwMode="auto">
            <a:xfrm>
              <a:off x="1232" y="1685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4" name="Rectangle 14"/>
            <p:cNvSpPr>
              <a:spLocks noChangeArrowheads="1"/>
            </p:cNvSpPr>
            <p:nvPr/>
          </p:nvSpPr>
          <p:spPr bwMode="auto">
            <a:xfrm>
              <a:off x="1595" y="139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5" name="Rectangle 15"/>
            <p:cNvSpPr>
              <a:spLocks noChangeArrowheads="1"/>
            </p:cNvSpPr>
            <p:nvPr/>
          </p:nvSpPr>
          <p:spPr bwMode="auto">
            <a:xfrm>
              <a:off x="1194" y="838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grpSp>
        <p:nvGrpSpPr>
          <p:cNvPr id="174106" name="Group 26"/>
          <p:cNvGrpSpPr>
            <a:grpSpLocks/>
          </p:cNvGrpSpPr>
          <p:nvPr/>
        </p:nvGrpSpPr>
        <p:grpSpPr bwMode="auto">
          <a:xfrm>
            <a:off x="433388" y="3970338"/>
            <a:ext cx="3035300" cy="2806700"/>
            <a:chOff x="273" y="2501"/>
            <a:chExt cx="1912" cy="1768"/>
          </a:xfrm>
        </p:grpSpPr>
        <p:pic>
          <p:nvPicPr>
            <p:cNvPr id="174097" name="Picture 17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6" y="2730"/>
              <a:ext cx="1260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4098" name="Rectangle 18"/>
            <p:cNvSpPr>
              <a:spLocks noChangeArrowheads="1"/>
            </p:cNvSpPr>
            <p:nvPr/>
          </p:nvSpPr>
          <p:spPr bwMode="auto">
            <a:xfrm>
              <a:off x="547" y="250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099" name="Rectangle 19"/>
            <p:cNvSpPr>
              <a:spLocks noChangeArrowheads="1"/>
            </p:cNvSpPr>
            <p:nvPr/>
          </p:nvSpPr>
          <p:spPr bwMode="auto">
            <a:xfrm>
              <a:off x="273" y="334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0" name="Rectangle 20"/>
            <p:cNvSpPr>
              <a:spLocks noChangeArrowheads="1"/>
            </p:cNvSpPr>
            <p:nvPr/>
          </p:nvSpPr>
          <p:spPr bwMode="auto">
            <a:xfrm>
              <a:off x="730" y="3825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1" name="Rectangle 21"/>
            <p:cNvSpPr>
              <a:spLocks noChangeArrowheads="1"/>
            </p:cNvSpPr>
            <p:nvPr/>
          </p:nvSpPr>
          <p:spPr bwMode="auto">
            <a:xfrm>
              <a:off x="1380" y="2501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2" name="Rectangle 22"/>
            <p:cNvSpPr>
              <a:spLocks noChangeArrowheads="1"/>
            </p:cNvSpPr>
            <p:nvPr/>
          </p:nvSpPr>
          <p:spPr bwMode="auto">
            <a:xfrm>
              <a:off x="1712" y="3180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3" name="Rectangle 23"/>
            <p:cNvSpPr>
              <a:spLocks noChangeArrowheads="1"/>
            </p:cNvSpPr>
            <p:nvPr/>
          </p:nvSpPr>
          <p:spPr bwMode="auto">
            <a:xfrm>
              <a:off x="1232" y="3825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4" name="Rectangle 24"/>
            <p:cNvSpPr>
              <a:spLocks noChangeArrowheads="1"/>
            </p:cNvSpPr>
            <p:nvPr/>
          </p:nvSpPr>
          <p:spPr bwMode="auto">
            <a:xfrm>
              <a:off x="1595" y="3532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05" name="Rectangle 25"/>
            <p:cNvSpPr>
              <a:spLocks noChangeArrowheads="1"/>
            </p:cNvSpPr>
            <p:nvPr/>
          </p:nvSpPr>
          <p:spPr bwMode="auto">
            <a:xfrm>
              <a:off x="941" y="3165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sp>
        <p:nvSpPr>
          <p:cNvPr id="174107" name="Rectangle 27"/>
          <p:cNvSpPr>
            <a:spLocks noChangeArrowheads="1"/>
          </p:cNvSpPr>
          <p:nvPr/>
        </p:nvSpPr>
        <p:spPr bwMode="auto">
          <a:xfrm>
            <a:off x="3865563" y="2957513"/>
            <a:ext cx="65246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  <a:r>
              <a:rPr lang="en-US" sz="2800" baseline="30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–</a:t>
            </a:r>
          </a:p>
        </p:txBody>
      </p:sp>
      <p:grpSp>
        <p:nvGrpSpPr>
          <p:cNvPr id="174117" name="Group 37"/>
          <p:cNvGrpSpPr>
            <a:grpSpLocks/>
          </p:cNvGrpSpPr>
          <p:nvPr/>
        </p:nvGrpSpPr>
        <p:grpSpPr bwMode="auto">
          <a:xfrm>
            <a:off x="5243513" y="649288"/>
            <a:ext cx="3036887" cy="2806700"/>
            <a:chOff x="3303" y="409"/>
            <a:chExt cx="1913" cy="1768"/>
          </a:xfrm>
        </p:grpSpPr>
        <p:sp>
          <p:nvSpPr>
            <p:cNvPr id="174108" name="Rectangle 28"/>
            <p:cNvSpPr>
              <a:spLocks noChangeArrowheads="1"/>
            </p:cNvSpPr>
            <p:nvPr/>
          </p:nvSpPr>
          <p:spPr bwMode="auto">
            <a:xfrm>
              <a:off x="4642" y="698"/>
              <a:ext cx="528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  <p:pic>
          <p:nvPicPr>
            <p:cNvPr id="174109" name="Picture 29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09" y="628"/>
              <a:ext cx="1269" cy="1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4110" name="Rectangle 30"/>
            <p:cNvSpPr>
              <a:spLocks noChangeArrowheads="1"/>
            </p:cNvSpPr>
            <p:nvPr/>
          </p:nvSpPr>
          <p:spPr bwMode="auto">
            <a:xfrm>
              <a:off x="3577" y="409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1" name="Rectangle 31"/>
            <p:cNvSpPr>
              <a:spLocks noChangeArrowheads="1"/>
            </p:cNvSpPr>
            <p:nvPr/>
          </p:nvSpPr>
          <p:spPr bwMode="auto">
            <a:xfrm>
              <a:off x="3303" y="1248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2" name="Rectangle 32"/>
            <p:cNvSpPr>
              <a:spLocks noChangeArrowheads="1"/>
            </p:cNvSpPr>
            <p:nvPr/>
          </p:nvSpPr>
          <p:spPr bwMode="auto">
            <a:xfrm>
              <a:off x="3760" y="1733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3" name="Rectangle 33"/>
            <p:cNvSpPr>
              <a:spLocks noChangeArrowheads="1"/>
            </p:cNvSpPr>
            <p:nvPr/>
          </p:nvSpPr>
          <p:spPr bwMode="auto">
            <a:xfrm>
              <a:off x="4410" y="409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4" name="Rectangle 34"/>
            <p:cNvSpPr>
              <a:spLocks noChangeArrowheads="1"/>
            </p:cNvSpPr>
            <p:nvPr/>
          </p:nvSpPr>
          <p:spPr bwMode="auto">
            <a:xfrm>
              <a:off x="4743" y="1105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5" name="Rectangle 35"/>
            <p:cNvSpPr>
              <a:spLocks noChangeArrowheads="1"/>
            </p:cNvSpPr>
            <p:nvPr/>
          </p:nvSpPr>
          <p:spPr bwMode="auto">
            <a:xfrm>
              <a:off x="4262" y="1733"/>
              <a:ext cx="474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174116" name="Rectangle 36"/>
            <p:cNvSpPr>
              <a:spLocks noChangeArrowheads="1"/>
            </p:cNvSpPr>
            <p:nvPr/>
          </p:nvSpPr>
          <p:spPr bwMode="auto">
            <a:xfrm>
              <a:off x="4615" y="1426"/>
              <a:ext cx="473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</p:grpSp>
      <p:sp>
        <p:nvSpPr>
          <p:cNvPr id="174118" name="Rectangle 38"/>
          <p:cNvSpPr>
            <a:spLocks noChangeArrowheads="1"/>
          </p:cNvSpPr>
          <p:nvPr/>
        </p:nvSpPr>
        <p:spPr bwMode="auto">
          <a:xfrm>
            <a:off x="5702300" y="3970338"/>
            <a:ext cx="7508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19" name="Rectangle 39"/>
          <p:cNvSpPr>
            <a:spLocks noChangeArrowheads="1"/>
          </p:cNvSpPr>
          <p:nvPr/>
        </p:nvSpPr>
        <p:spPr bwMode="auto">
          <a:xfrm>
            <a:off x="5372100" y="5651500"/>
            <a:ext cx="7508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20" name="Rectangle 40"/>
          <p:cNvSpPr>
            <a:spLocks noChangeArrowheads="1"/>
          </p:cNvSpPr>
          <p:nvPr/>
        </p:nvSpPr>
        <p:spPr bwMode="auto">
          <a:xfrm>
            <a:off x="5992813" y="6072188"/>
            <a:ext cx="7524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21" name="Rectangle 41"/>
          <p:cNvSpPr>
            <a:spLocks noChangeArrowheads="1"/>
          </p:cNvSpPr>
          <p:nvPr/>
        </p:nvSpPr>
        <p:spPr bwMode="auto">
          <a:xfrm>
            <a:off x="7024688" y="3970338"/>
            <a:ext cx="750887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22" name="Rectangle 42"/>
          <p:cNvSpPr>
            <a:spLocks noChangeArrowheads="1"/>
          </p:cNvSpPr>
          <p:nvPr/>
        </p:nvSpPr>
        <p:spPr bwMode="auto">
          <a:xfrm>
            <a:off x="7551738" y="5048250"/>
            <a:ext cx="750887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23" name="Rectangle 43"/>
          <p:cNvSpPr>
            <a:spLocks noChangeArrowheads="1"/>
          </p:cNvSpPr>
          <p:nvPr/>
        </p:nvSpPr>
        <p:spPr bwMode="auto">
          <a:xfrm>
            <a:off x="6789738" y="6072188"/>
            <a:ext cx="752475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sp>
        <p:nvSpPr>
          <p:cNvPr id="174124" name="Rectangle 44"/>
          <p:cNvSpPr>
            <a:spLocks noChangeArrowheads="1"/>
          </p:cNvSpPr>
          <p:nvPr/>
        </p:nvSpPr>
        <p:spPr bwMode="auto">
          <a:xfrm>
            <a:off x="7366000" y="5607050"/>
            <a:ext cx="750888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pic>
        <p:nvPicPr>
          <p:cNvPr id="174125" name="Picture 4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53100" y="4325938"/>
            <a:ext cx="2000250" cy="185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4126" name="Rectangle 46"/>
          <p:cNvSpPr>
            <a:spLocks noChangeArrowheads="1"/>
          </p:cNvSpPr>
          <p:nvPr/>
        </p:nvSpPr>
        <p:spPr bwMode="auto">
          <a:xfrm>
            <a:off x="5316538" y="4956175"/>
            <a:ext cx="5175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5168900" y="3405188"/>
            <a:ext cx="36496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3-Chlorocyclopentene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10-85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title"/>
          </p:nvPr>
        </p:nvSpPr>
        <p:spPr>
          <a:xfrm>
            <a:off x="2058988" y="234950"/>
            <a:ext cx="4995862" cy="5635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1,2-Addition versus 1,4-Addition</a:t>
            </a:r>
          </a:p>
        </p:txBody>
      </p:sp>
      <p:pic>
        <p:nvPicPr>
          <p:cNvPr id="176133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5350" y="1216025"/>
            <a:ext cx="2286000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466725" y="2058988"/>
            <a:ext cx="301148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1,2-addition of XY</a:t>
            </a:r>
          </a:p>
        </p:txBody>
      </p:sp>
      <p:grpSp>
        <p:nvGrpSpPr>
          <p:cNvPr id="176138" name="Group 10"/>
          <p:cNvGrpSpPr>
            <a:grpSpLocks/>
          </p:cNvGrpSpPr>
          <p:nvPr/>
        </p:nvGrpSpPr>
        <p:grpSpPr bwMode="auto">
          <a:xfrm>
            <a:off x="646113" y="2809875"/>
            <a:ext cx="2286000" cy="2373313"/>
            <a:chOff x="407" y="1770"/>
            <a:chExt cx="1440" cy="1495"/>
          </a:xfrm>
        </p:grpSpPr>
        <p:sp>
          <p:nvSpPr>
            <p:cNvPr id="176135" name="Rectangle 7"/>
            <p:cNvSpPr>
              <a:spLocks noChangeArrowheads="1"/>
            </p:cNvSpPr>
            <p:nvPr/>
          </p:nvSpPr>
          <p:spPr bwMode="auto">
            <a:xfrm>
              <a:off x="504" y="2820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76136" name="Rectangle 8"/>
            <p:cNvSpPr>
              <a:spLocks noChangeArrowheads="1"/>
            </p:cNvSpPr>
            <p:nvPr/>
          </p:nvSpPr>
          <p:spPr bwMode="auto">
            <a:xfrm>
              <a:off x="775" y="1770"/>
              <a:ext cx="449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</a:t>
              </a:r>
            </a:p>
          </p:txBody>
        </p:sp>
        <p:pic>
          <p:nvPicPr>
            <p:cNvPr id="176137" name="Picture 9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7" y="2001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176139" name="Line 11"/>
          <p:cNvSpPr>
            <a:spLocks noChangeShapeType="1"/>
          </p:cNvSpPr>
          <p:nvPr/>
        </p:nvSpPr>
        <p:spPr bwMode="auto">
          <a:xfrm>
            <a:off x="4572000" y="2689225"/>
            <a:ext cx="0" cy="1285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3513138" y="3975100"/>
            <a:ext cx="1058862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10-86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xfrm>
            <a:off x="2058988" y="234950"/>
            <a:ext cx="4995862" cy="5635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1,2-Addition versus 1,4-Addition</a:t>
            </a:r>
          </a:p>
        </p:txBody>
      </p:sp>
      <p:pic>
        <p:nvPicPr>
          <p:cNvPr id="178181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5350" y="1216025"/>
            <a:ext cx="2286000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466725" y="2058988"/>
            <a:ext cx="301148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1,2-addition of XY</a:t>
            </a: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5614988" y="2058988"/>
            <a:ext cx="301148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1,4-addition of XY</a:t>
            </a:r>
          </a:p>
        </p:txBody>
      </p:sp>
      <p:grpSp>
        <p:nvGrpSpPr>
          <p:cNvPr id="178187" name="Group 11"/>
          <p:cNvGrpSpPr>
            <a:grpSpLocks/>
          </p:cNvGrpSpPr>
          <p:nvPr/>
        </p:nvGrpSpPr>
        <p:grpSpPr bwMode="auto">
          <a:xfrm>
            <a:off x="646113" y="2809875"/>
            <a:ext cx="2286000" cy="2373313"/>
            <a:chOff x="407" y="1770"/>
            <a:chExt cx="1440" cy="1495"/>
          </a:xfrm>
        </p:grpSpPr>
        <p:sp>
          <p:nvSpPr>
            <p:cNvPr id="178184" name="Rectangle 8"/>
            <p:cNvSpPr>
              <a:spLocks noChangeArrowheads="1"/>
            </p:cNvSpPr>
            <p:nvPr/>
          </p:nvSpPr>
          <p:spPr bwMode="auto">
            <a:xfrm>
              <a:off x="504" y="2820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78185" name="Rectangle 9"/>
            <p:cNvSpPr>
              <a:spLocks noChangeArrowheads="1"/>
            </p:cNvSpPr>
            <p:nvPr/>
          </p:nvSpPr>
          <p:spPr bwMode="auto">
            <a:xfrm>
              <a:off x="775" y="1770"/>
              <a:ext cx="449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</a:t>
              </a:r>
            </a:p>
          </p:txBody>
        </p:sp>
        <p:pic>
          <p:nvPicPr>
            <p:cNvPr id="178186" name="Picture 1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7" y="2001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78191" name="Group 15"/>
          <p:cNvGrpSpPr>
            <a:grpSpLocks/>
          </p:cNvGrpSpPr>
          <p:nvPr/>
        </p:nvGrpSpPr>
        <p:grpSpPr bwMode="auto">
          <a:xfrm>
            <a:off x="6030913" y="2760663"/>
            <a:ext cx="2286000" cy="2422525"/>
            <a:chOff x="3799" y="1739"/>
            <a:chExt cx="1440" cy="1526"/>
          </a:xfrm>
        </p:grpSpPr>
        <p:sp>
          <p:nvSpPr>
            <p:cNvPr id="178188" name="Rectangle 12"/>
            <p:cNvSpPr>
              <a:spLocks noChangeArrowheads="1"/>
            </p:cNvSpPr>
            <p:nvPr/>
          </p:nvSpPr>
          <p:spPr bwMode="auto">
            <a:xfrm>
              <a:off x="3910" y="2820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78189" name="Rectangle 13"/>
            <p:cNvSpPr>
              <a:spLocks noChangeArrowheads="1"/>
            </p:cNvSpPr>
            <p:nvPr/>
          </p:nvSpPr>
          <p:spPr bwMode="auto">
            <a:xfrm>
              <a:off x="4715" y="1739"/>
              <a:ext cx="45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</a:t>
              </a:r>
            </a:p>
          </p:txBody>
        </p:sp>
        <p:pic>
          <p:nvPicPr>
            <p:cNvPr id="178190" name="Picture 14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99" y="1982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78195" name="Group 19"/>
          <p:cNvGrpSpPr>
            <a:grpSpLocks/>
          </p:cNvGrpSpPr>
          <p:nvPr/>
        </p:nvGrpSpPr>
        <p:grpSpPr bwMode="auto">
          <a:xfrm>
            <a:off x="3513138" y="2689225"/>
            <a:ext cx="2100262" cy="1285875"/>
            <a:chOff x="2213" y="1694"/>
            <a:chExt cx="1323" cy="810"/>
          </a:xfrm>
        </p:grpSpPr>
        <p:sp>
          <p:nvSpPr>
            <p:cNvPr id="178192" name="Line 16"/>
            <p:cNvSpPr>
              <a:spLocks noChangeShapeType="1"/>
            </p:cNvSpPr>
            <p:nvPr/>
          </p:nvSpPr>
          <p:spPr bwMode="auto">
            <a:xfrm>
              <a:off x="2869" y="2504"/>
              <a:ext cx="66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8193" name="Line 17"/>
            <p:cNvSpPr>
              <a:spLocks noChangeShapeType="1"/>
            </p:cNvSpPr>
            <p:nvPr/>
          </p:nvSpPr>
          <p:spPr bwMode="auto">
            <a:xfrm>
              <a:off x="2880" y="1694"/>
              <a:ext cx="0" cy="81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8194" name="Line 18"/>
            <p:cNvSpPr>
              <a:spLocks noChangeShapeType="1"/>
            </p:cNvSpPr>
            <p:nvPr/>
          </p:nvSpPr>
          <p:spPr bwMode="auto">
            <a:xfrm>
              <a:off x="2213" y="2504"/>
              <a:ext cx="66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10-87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4103688" y="4516438"/>
            <a:ext cx="1027112" cy="704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via</a:t>
            </a: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/>
          </p:nvPr>
        </p:nvSpPr>
        <p:spPr>
          <a:xfrm>
            <a:off x="2058988" y="234950"/>
            <a:ext cx="4995862" cy="563563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1,2-Addition versus 1,4-Addition</a:t>
            </a:r>
          </a:p>
        </p:txBody>
      </p:sp>
      <p:pic>
        <p:nvPicPr>
          <p:cNvPr id="180230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5350" y="1216025"/>
            <a:ext cx="2286000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466725" y="2058988"/>
            <a:ext cx="301148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1,2-addition of XY</a:t>
            </a:r>
          </a:p>
        </p:txBody>
      </p:sp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5614988" y="2058988"/>
            <a:ext cx="301148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1,4-addition of XY</a:t>
            </a:r>
          </a:p>
        </p:txBody>
      </p:sp>
      <p:grpSp>
        <p:nvGrpSpPr>
          <p:cNvPr id="180236" name="Group 12"/>
          <p:cNvGrpSpPr>
            <a:grpSpLocks/>
          </p:cNvGrpSpPr>
          <p:nvPr/>
        </p:nvGrpSpPr>
        <p:grpSpPr bwMode="auto">
          <a:xfrm>
            <a:off x="646113" y="2809875"/>
            <a:ext cx="2286000" cy="2373313"/>
            <a:chOff x="407" y="1770"/>
            <a:chExt cx="1440" cy="1495"/>
          </a:xfrm>
        </p:grpSpPr>
        <p:sp>
          <p:nvSpPr>
            <p:cNvPr id="180233" name="Rectangle 9"/>
            <p:cNvSpPr>
              <a:spLocks noChangeArrowheads="1"/>
            </p:cNvSpPr>
            <p:nvPr/>
          </p:nvSpPr>
          <p:spPr bwMode="auto">
            <a:xfrm>
              <a:off x="504" y="2820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80234" name="Rectangle 10"/>
            <p:cNvSpPr>
              <a:spLocks noChangeArrowheads="1"/>
            </p:cNvSpPr>
            <p:nvPr/>
          </p:nvSpPr>
          <p:spPr bwMode="auto">
            <a:xfrm>
              <a:off x="775" y="1770"/>
              <a:ext cx="449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</a:t>
              </a:r>
            </a:p>
          </p:txBody>
        </p:sp>
        <p:pic>
          <p:nvPicPr>
            <p:cNvPr id="180235" name="Picture 11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7" y="2001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80240" name="Group 16"/>
          <p:cNvGrpSpPr>
            <a:grpSpLocks/>
          </p:cNvGrpSpPr>
          <p:nvPr/>
        </p:nvGrpSpPr>
        <p:grpSpPr bwMode="auto">
          <a:xfrm>
            <a:off x="6030913" y="2760663"/>
            <a:ext cx="2286000" cy="2422525"/>
            <a:chOff x="3799" y="1739"/>
            <a:chExt cx="1440" cy="1526"/>
          </a:xfrm>
        </p:grpSpPr>
        <p:sp>
          <p:nvSpPr>
            <p:cNvPr id="180237" name="Rectangle 13"/>
            <p:cNvSpPr>
              <a:spLocks noChangeArrowheads="1"/>
            </p:cNvSpPr>
            <p:nvPr/>
          </p:nvSpPr>
          <p:spPr bwMode="auto">
            <a:xfrm>
              <a:off x="3910" y="2820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80238" name="Rectangle 14"/>
            <p:cNvSpPr>
              <a:spLocks noChangeArrowheads="1"/>
            </p:cNvSpPr>
            <p:nvPr/>
          </p:nvSpPr>
          <p:spPr bwMode="auto">
            <a:xfrm>
              <a:off x="4715" y="1739"/>
              <a:ext cx="45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Y</a:t>
              </a:r>
            </a:p>
          </p:txBody>
        </p:sp>
        <p:pic>
          <p:nvPicPr>
            <p:cNvPr id="180239" name="Picture 15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99" y="1982"/>
              <a:ext cx="1440" cy="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80244" name="Group 20"/>
          <p:cNvGrpSpPr>
            <a:grpSpLocks/>
          </p:cNvGrpSpPr>
          <p:nvPr/>
        </p:nvGrpSpPr>
        <p:grpSpPr bwMode="auto">
          <a:xfrm>
            <a:off x="3444875" y="5122863"/>
            <a:ext cx="2286000" cy="1603375"/>
            <a:chOff x="2170" y="3227"/>
            <a:chExt cx="1440" cy="1010"/>
          </a:xfrm>
        </p:grpSpPr>
        <p:pic>
          <p:nvPicPr>
            <p:cNvPr id="180241" name="Picture 17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70" y="3227"/>
              <a:ext cx="1440" cy="6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80242" name="Rectangle 18"/>
            <p:cNvSpPr>
              <a:spLocks noChangeArrowheads="1"/>
            </p:cNvSpPr>
            <p:nvPr/>
          </p:nvSpPr>
          <p:spPr bwMode="auto">
            <a:xfrm>
              <a:off x="2278" y="3792"/>
              <a:ext cx="450" cy="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X</a:t>
              </a:r>
            </a:p>
          </p:txBody>
        </p:sp>
        <p:sp>
          <p:nvSpPr>
            <p:cNvPr id="180243" name="Rectangle 19"/>
            <p:cNvSpPr>
              <a:spLocks noChangeArrowheads="1"/>
            </p:cNvSpPr>
            <p:nvPr/>
          </p:nvSpPr>
          <p:spPr bwMode="auto">
            <a:xfrm>
              <a:off x="2634" y="3271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grpSp>
        <p:nvGrpSpPr>
          <p:cNvPr id="180248" name="Group 24"/>
          <p:cNvGrpSpPr>
            <a:grpSpLocks/>
          </p:cNvGrpSpPr>
          <p:nvPr/>
        </p:nvGrpSpPr>
        <p:grpSpPr bwMode="auto">
          <a:xfrm>
            <a:off x="3513138" y="2689225"/>
            <a:ext cx="2100262" cy="1285875"/>
            <a:chOff x="2213" y="1694"/>
            <a:chExt cx="1323" cy="810"/>
          </a:xfrm>
        </p:grpSpPr>
        <p:sp>
          <p:nvSpPr>
            <p:cNvPr id="180245" name="Line 21"/>
            <p:cNvSpPr>
              <a:spLocks noChangeShapeType="1"/>
            </p:cNvSpPr>
            <p:nvPr/>
          </p:nvSpPr>
          <p:spPr bwMode="auto">
            <a:xfrm>
              <a:off x="2869" y="2504"/>
              <a:ext cx="66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0246" name="Line 22"/>
            <p:cNvSpPr>
              <a:spLocks noChangeShapeType="1"/>
            </p:cNvSpPr>
            <p:nvPr/>
          </p:nvSpPr>
          <p:spPr bwMode="auto">
            <a:xfrm>
              <a:off x="2880" y="1694"/>
              <a:ext cx="0" cy="81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0247" name="Line 23"/>
            <p:cNvSpPr>
              <a:spLocks noChangeShapeType="1"/>
            </p:cNvSpPr>
            <p:nvPr/>
          </p:nvSpPr>
          <p:spPr bwMode="auto">
            <a:xfrm>
              <a:off x="2213" y="2504"/>
              <a:ext cx="667" cy="0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10-88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692275" y="4725988"/>
            <a:ext cx="6267450" cy="1504950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electrophilic addition</a:t>
            </a:r>
          </a:p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1,2 and 1,4-addition both observed</a:t>
            </a:r>
            <a:endParaRPr lang="en-US" sz="2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product ratio depends on temperature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title"/>
          </p:nvPr>
        </p:nvSpPr>
        <p:spPr>
          <a:xfrm>
            <a:off x="1333500" y="169863"/>
            <a:ext cx="6453188" cy="5969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HBr Addition to 1,3-Butadiene</a:t>
            </a:r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>
            <a:off x="4572000" y="1939925"/>
            <a:ext cx="0" cy="1058863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82289" name="Group 17"/>
          <p:cNvGrpSpPr>
            <a:grpSpLocks/>
          </p:cNvGrpSpPr>
          <p:nvPr/>
        </p:nvGrpSpPr>
        <p:grpSpPr bwMode="auto">
          <a:xfrm>
            <a:off x="2932113" y="1403350"/>
            <a:ext cx="3313112" cy="635000"/>
            <a:chOff x="1847" y="884"/>
            <a:chExt cx="2087" cy="400"/>
          </a:xfrm>
        </p:grpSpPr>
        <p:grpSp>
          <p:nvGrpSpPr>
            <p:cNvPr id="182281" name="Group 9"/>
            <p:cNvGrpSpPr>
              <a:grpSpLocks/>
            </p:cNvGrpSpPr>
            <p:nvPr/>
          </p:nvGrpSpPr>
          <p:grpSpPr bwMode="auto">
            <a:xfrm>
              <a:off x="3211" y="1021"/>
              <a:ext cx="238" cy="52"/>
              <a:chOff x="3211" y="1021"/>
              <a:chExt cx="238" cy="52"/>
            </a:xfrm>
          </p:grpSpPr>
          <p:sp>
            <p:nvSpPr>
              <p:cNvPr id="182279" name="Line 7"/>
              <p:cNvSpPr>
                <a:spLocks noChangeShapeType="1"/>
              </p:cNvSpPr>
              <p:nvPr/>
            </p:nvSpPr>
            <p:spPr bwMode="auto">
              <a:xfrm>
                <a:off x="3211" y="1021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80" name="Line 8"/>
              <p:cNvSpPr>
                <a:spLocks noChangeShapeType="1"/>
              </p:cNvSpPr>
              <p:nvPr/>
            </p:nvSpPr>
            <p:spPr bwMode="auto">
              <a:xfrm>
                <a:off x="3211" y="1073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2288" name="Group 16"/>
            <p:cNvGrpSpPr>
              <a:grpSpLocks/>
            </p:cNvGrpSpPr>
            <p:nvPr/>
          </p:nvGrpSpPr>
          <p:grpSpPr bwMode="auto">
            <a:xfrm>
              <a:off x="1847" y="884"/>
              <a:ext cx="2087" cy="400"/>
              <a:chOff x="1847" y="884"/>
              <a:chExt cx="2087" cy="400"/>
            </a:xfrm>
          </p:grpSpPr>
          <p:sp>
            <p:nvSpPr>
              <p:cNvPr id="182282" name="Rectangle 10"/>
              <p:cNvSpPr>
                <a:spLocks noChangeArrowheads="1"/>
              </p:cNvSpPr>
              <p:nvPr/>
            </p:nvSpPr>
            <p:spPr bwMode="auto">
              <a:xfrm>
                <a:off x="1847" y="899"/>
                <a:ext cx="627" cy="3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</a:t>
                </a:r>
              </a:p>
            </p:txBody>
          </p:sp>
          <p:sp>
            <p:nvSpPr>
              <p:cNvPr id="182283" name="Rectangle 11"/>
              <p:cNvSpPr>
                <a:spLocks noChangeArrowheads="1"/>
              </p:cNvSpPr>
              <p:nvPr/>
            </p:nvSpPr>
            <p:spPr bwMode="auto">
              <a:xfrm>
                <a:off x="2543" y="903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CHCH</a:t>
                </a:r>
              </a:p>
            </p:txBody>
          </p:sp>
          <p:grpSp>
            <p:nvGrpSpPr>
              <p:cNvPr id="182286" name="Group 14"/>
              <p:cNvGrpSpPr>
                <a:grpSpLocks/>
              </p:cNvGrpSpPr>
              <p:nvPr/>
            </p:nvGrpSpPr>
            <p:grpSpPr bwMode="auto">
              <a:xfrm>
                <a:off x="2294" y="1021"/>
                <a:ext cx="238" cy="52"/>
                <a:chOff x="2294" y="1021"/>
                <a:chExt cx="238" cy="52"/>
              </a:xfrm>
            </p:grpSpPr>
            <p:sp>
              <p:nvSpPr>
                <p:cNvPr id="182284" name="Line 12"/>
                <p:cNvSpPr>
                  <a:spLocks noChangeShapeType="1"/>
                </p:cNvSpPr>
                <p:nvPr/>
              </p:nvSpPr>
              <p:spPr bwMode="auto">
                <a:xfrm>
                  <a:off x="2294" y="1021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2285" name="Line 13"/>
                <p:cNvSpPr>
                  <a:spLocks noChangeShapeType="1"/>
                </p:cNvSpPr>
                <p:nvPr/>
              </p:nvSpPr>
              <p:spPr bwMode="auto">
                <a:xfrm>
                  <a:off x="2294" y="1073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287" name="Rectangle 15"/>
              <p:cNvSpPr>
                <a:spLocks noChangeArrowheads="1"/>
              </p:cNvSpPr>
              <p:nvPr/>
            </p:nvSpPr>
            <p:spPr bwMode="auto">
              <a:xfrm>
                <a:off x="3411" y="884"/>
                <a:ext cx="523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</p:grp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4702175" y="2111375"/>
            <a:ext cx="7937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</a:t>
            </a:r>
          </a:p>
        </p:txBody>
      </p:sp>
      <p:grpSp>
        <p:nvGrpSpPr>
          <p:cNvPr id="182298" name="Group 26"/>
          <p:cNvGrpSpPr>
            <a:grpSpLocks/>
          </p:cNvGrpSpPr>
          <p:nvPr/>
        </p:nvGrpSpPr>
        <p:grpSpPr bwMode="auto">
          <a:xfrm>
            <a:off x="827088" y="3159125"/>
            <a:ext cx="3154362" cy="1535113"/>
            <a:chOff x="521" y="1990"/>
            <a:chExt cx="1987" cy="967"/>
          </a:xfrm>
        </p:grpSpPr>
        <p:sp>
          <p:nvSpPr>
            <p:cNvPr id="182291" name="Rectangle 19"/>
            <p:cNvSpPr>
              <a:spLocks noChangeArrowheads="1"/>
            </p:cNvSpPr>
            <p:nvPr/>
          </p:nvSpPr>
          <p:spPr bwMode="auto">
            <a:xfrm>
              <a:off x="820" y="2513"/>
              <a:ext cx="56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2292" name="Line 20"/>
            <p:cNvSpPr>
              <a:spLocks noChangeShapeType="1"/>
            </p:cNvSpPr>
            <p:nvPr/>
          </p:nvSpPr>
          <p:spPr bwMode="auto">
            <a:xfrm>
              <a:off x="1067" y="2268"/>
              <a:ext cx="0" cy="267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2296" name="Group 24"/>
            <p:cNvGrpSpPr>
              <a:grpSpLocks/>
            </p:cNvGrpSpPr>
            <p:nvPr/>
          </p:nvGrpSpPr>
          <p:grpSpPr bwMode="auto">
            <a:xfrm>
              <a:off x="1633" y="2009"/>
              <a:ext cx="875" cy="381"/>
              <a:chOff x="1633" y="2009"/>
              <a:chExt cx="875" cy="381"/>
            </a:xfrm>
          </p:grpSpPr>
          <p:sp>
            <p:nvSpPr>
              <p:cNvPr id="182293" name="Rectangle 21"/>
              <p:cNvSpPr>
                <a:spLocks noChangeArrowheads="1"/>
              </p:cNvSpPr>
              <p:nvPr/>
            </p:nvSpPr>
            <p:spPr bwMode="auto">
              <a:xfrm>
                <a:off x="1882" y="2009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82294" name="Line 22"/>
              <p:cNvSpPr>
                <a:spLocks noChangeShapeType="1"/>
              </p:cNvSpPr>
              <p:nvPr/>
            </p:nvSpPr>
            <p:spPr bwMode="auto">
              <a:xfrm>
                <a:off x="1633" y="2127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295" name="Line 23"/>
              <p:cNvSpPr>
                <a:spLocks noChangeShapeType="1"/>
              </p:cNvSpPr>
              <p:nvPr/>
            </p:nvSpPr>
            <p:spPr bwMode="auto">
              <a:xfrm>
                <a:off x="1633" y="2179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2297" name="Rectangle 25"/>
            <p:cNvSpPr>
              <a:spLocks noChangeArrowheads="1"/>
            </p:cNvSpPr>
            <p:nvPr/>
          </p:nvSpPr>
          <p:spPr bwMode="auto">
            <a:xfrm>
              <a:off x="521" y="1990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</a:p>
          </p:txBody>
        </p:sp>
      </p:grpSp>
      <p:grpSp>
        <p:nvGrpSpPr>
          <p:cNvPr id="182303" name="Group 31"/>
          <p:cNvGrpSpPr>
            <a:grpSpLocks/>
          </p:cNvGrpSpPr>
          <p:nvPr/>
        </p:nvGrpSpPr>
        <p:grpSpPr bwMode="auto">
          <a:xfrm>
            <a:off x="5189538" y="3159125"/>
            <a:ext cx="3397250" cy="635000"/>
            <a:chOff x="3269" y="1990"/>
            <a:chExt cx="2140" cy="400"/>
          </a:xfrm>
        </p:grpSpPr>
        <p:sp>
          <p:nvSpPr>
            <p:cNvPr id="182299" name="Rectangle 27"/>
            <p:cNvSpPr>
              <a:spLocks noChangeArrowheads="1"/>
            </p:cNvSpPr>
            <p:nvPr/>
          </p:nvSpPr>
          <p:spPr bwMode="auto">
            <a:xfrm>
              <a:off x="4322" y="2009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2300" name="Line 28"/>
            <p:cNvSpPr>
              <a:spLocks noChangeShapeType="1"/>
            </p:cNvSpPr>
            <p:nvPr/>
          </p:nvSpPr>
          <p:spPr bwMode="auto">
            <a:xfrm>
              <a:off x="4073" y="2127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301" name="Line 29"/>
            <p:cNvSpPr>
              <a:spLocks noChangeShapeType="1"/>
            </p:cNvSpPr>
            <p:nvPr/>
          </p:nvSpPr>
          <p:spPr bwMode="auto">
            <a:xfrm>
              <a:off x="4073" y="2179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302" name="Rectangle 30"/>
            <p:cNvSpPr>
              <a:spLocks noChangeArrowheads="1"/>
            </p:cNvSpPr>
            <p:nvPr/>
          </p:nvSpPr>
          <p:spPr bwMode="auto">
            <a:xfrm>
              <a:off x="3269" y="1990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</a:p>
          </p:txBody>
        </p:sp>
      </p:grp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4400550" y="3117850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10-89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8150" y="992188"/>
            <a:ext cx="8267700" cy="1905000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3-Bromo-1-butene is formed faster than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1-bromo-2-butene because allylic carbocations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 with nucleophiles preferentially at the carbon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bears the greater share of positive charge.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" y="153988"/>
            <a:ext cx="2198688" cy="596900"/>
          </a:xfrm>
          <a:solidFill>
            <a:schemeClr val="bg1"/>
          </a:solidFill>
          <a:ln cap="flat">
            <a:solidFill>
              <a:schemeClr val="bg2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Rationale</a:t>
            </a:r>
          </a:p>
        </p:txBody>
      </p:sp>
      <p:grpSp>
        <p:nvGrpSpPr>
          <p:cNvPr id="184333" name="Group 13"/>
          <p:cNvGrpSpPr>
            <a:grpSpLocks/>
          </p:cNvGrpSpPr>
          <p:nvPr/>
        </p:nvGrpSpPr>
        <p:grpSpPr bwMode="auto">
          <a:xfrm>
            <a:off x="827088" y="3159125"/>
            <a:ext cx="3154362" cy="1535113"/>
            <a:chOff x="521" y="1990"/>
            <a:chExt cx="1987" cy="967"/>
          </a:xfrm>
        </p:grpSpPr>
        <p:sp>
          <p:nvSpPr>
            <p:cNvPr id="184326" name="Rectangle 6"/>
            <p:cNvSpPr>
              <a:spLocks noChangeArrowheads="1"/>
            </p:cNvSpPr>
            <p:nvPr/>
          </p:nvSpPr>
          <p:spPr bwMode="auto">
            <a:xfrm>
              <a:off x="820" y="2513"/>
              <a:ext cx="56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4327" name="Line 7"/>
            <p:cNvSpPr>
              <a:spLocks noChangeShapeType="1"/>
            </p:cNvSpPr>
            <p:nvPr/>
          </p:nvSpPr>
          <p:spPr bwMode="auto">
            <a:xfrm>
              <a:off x="1067" y="2268"/>
              <a:ext cx="0" cy="267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331" name="Group 11"/>
            <p:cNvGrpSpPr>
              <a:grpSpLocks/>
            </p:cNvGrpSpPr>
            <p:nvPr/>
          </p:nvGrpSpPr>
          <p:grpSpPr bwMode="auto">
            <a:xfrm>
              <a:off x="1633" y="2009"/>
              <a:ext cx="875" cy="381"/>
              <a:chOff x="1633" y="2009"/>
              <a:chExt cx="875" cy="381"/>
            </a:xfrm>
          </p:grpSpPr>
          <p:sp>
            <p:nvSpPr>
              <p:cNvPr id="184328" name="Rectangle 8"/>
              <p:cNvSpPr>
                <a:spLocks noChangeArrowheads="1"/>
              </p:cNvSpPr>
              <p:nvPr/>
            </p:nvSpPr>
            <p:spPr bwMode="auto">
              <a:xfrm>
                <a:off x="1882" y="2009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84329" name="Line 9"/>
              <p:cNvSpPr>
                <a:spLocks noChangeShapeType="1"/>
              </p:cNvSpPr>
              <p:nvPr/>
            </p:nvSpPr>
            <p:spPr bwMode="auto">
              <a:xfrm>
                <a:off x="1633" y="2127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0" name="Line 10"/>
              <p:cNvSpPr>
                <a:spLocks noChangeShapeType="1"/>
              </p:cNvSpPr>
              <p:nvPr/>
            </p:nvSpPr>
            <p:spPr bwMode="auto">
              <a:xfrm>
                <a:off x="1633" y="2179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332" name="Rectangle 12"/>
            <p:cNvSpPr>
              <a:spLocks noChangeArrowheads="1"/>
            </p:cNvSpPr>
            <p:nvPr/>
          </p:nvSpPr>
          <p:spPr bwMode="auto">
            <a:xfrm>
              <a:off x="521" y="1990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</a:p>
          </p:txBody>
        </p:sp>
      </p:grpSp>
      <p:grpSp>
        <p:nvGrpSpPr>
          <p:cNvPr id="184338" name="Group 18"/>
          <p:cNvGrpSpPr>
            <a:grpSpLocks/>
          </p:cNvGrpSpPr>
          <p:nvPr/>
        </p:nvGrpSpPr>
        <p:grpSpPr bwMode="auto">
          <a:xfrm>
            <a:off x="5189538" y="3159125"/>
            <a:ext cx="3397250" cy="635000"/>
            <a:chOff x="3269" y="1990"/>
            <a:chExt cx="2140" cy="400"/>
          </a:xfrm>
        </p:grpSpPr>
        <p:sp>
          <p:nvSpPr>
            <p:cNvPr id="184334" name="Rectangle 14"/>
            <p:cNvSpPr>
              <a:spLocks noChangeArrowheads="1"/>
            </p:cNvSpPr>
            <p:nvPr/>
          </p:nvSpPr>
          <p:spPr bwMode="auto">
            <a:xfrm>
              <a:off x="4322" y="2009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4335" name="Line 15"/>
            <p:cNvSpPr>
              <a:spLocks noChangeShapeType="1"/>
            </p:cNvSpPr>
            <p:nvPr/>
          </p:nvSpPr>
          <p:spPr bwMode="auto">
            <a:xfrm>
              <a:off x="4073" y="2127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336" name="Line 16"/>
            <p:cNvSpPr>
              <a:spLocks noChangeShapeType="1"/>
            </p:cNvSpPr>
            <p:nvPr/>
          </p:nvSpPr>
          <p:spPr bwMode="auto">
            <a:xfrm>
              <a:off x="4073" y="2179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337" name="Rectangle 17"/>
            <p:cNvSpPr>
              <a:spLocks noChangeArrowheads="1"/>
            </p:cNvSpPr>
            <p:nvPr/>
          </p:nvSpPr>
          <p:spPr bwMode="auto">
            <a:xfrm>
              <a:off x="3269" y="1990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</a:p>
          </p:txBody>
        </p:sp>
      </p:grp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4400550" y="3117850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grpSp>
        <p:nvGrpSpPr>
          <p:cNvPr id="184352" name="Group 32"/>
          <p:cNvGrpSpPr>
            <a:grpSpLocks/>
          </p:cNvGrpSpPr>
          <p:nvPr/>
        </p:nvGrpSpPr>
        <p:grpSpPr bwMode="auto">
          <a:xfrm>
            <a:off x="827088" y="5327650"/>
            <a:ext cx="7759700" cy="635000"/>
            <a:chOff x="521" y="3356"/>
            <a:chExt cx="4888" cy="400"/>
          </a:xfrm>
        </p:grpSpPr>
        <p:grpSp>
          <p:nvGrpSpPr>
            <p:cNvPr id="184343" name="Group 23"/>
            <p:cNvGrpSpPr>
              <a:grpSpLocks/>
            </p:cNvGrpSpPr>
            <p:nvPr/>
          </p:nvGrpSpPr>
          <p:grpSpPr bwMode="auto">
            <a:xfrm>
              <a:off x="1633" y="3375"/>
              <a:ext cx="875" cy="381"/>
              <a:chOff x="1633" y="3375"/>
              <a:chExt cx="875" cy="381"/>
            </a:xfrm>
          </p:grpSpPr>
          <p:sp>
            <p:nvSpPr>
              <p:cNvPr id="184340" name="Rectangle 20"/>
              <p:cNvSpPr>
                <a:spLocks noChangeArrowheads="1"/>
              </p:cNvSpPr>
              <p:nvPr/>
            </p:nvSpPr>
            <p:spPr bwMode="auto">
              <a:xfrm>
                <a:off x="1882" y="3375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84341" name="Line 21"/>
              <p:cNvSpPr>
                <a:spLocks noChangeShapeType="1"/>
              </p:cNvSpPr>
              <p:nvPr/>
            </p:nvSpPr>
            <p:spPr bwMode="auto">
              <a:xfrm>
                <a:off x="1633" y="3493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42" name="Line 22"/>
              <p:cNvSpPr>
                <a:spLocks noChangeShapeType="1"/>
              </p:cNvSpPr>
              <p:nvPr/>
            </p:nvSpPr>
            <p:spPr bwMode="auto">
              <a:xfrm>
                <a:off x="1633" y="3545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351" name="Group 31"/>
            <p:cNvGrpSpPr>
              <a:grpSpLocks/>
            </p:cNvGrpSpPr>
            <p:nvPr/>
          </p:nvGrpSpPr>
          <p:grpSpPr bwMode="auto">
            <a:xfrm>
              <a:off x="521" y="3356"/>
              <a:ext cx="4888" cy="400"/>
              <a:chOff x="521" y="3356"/>
              <a:chExt cx="4888" cy="400"/>
            </a:xfrm>
          </p:grpSpPr>
          <p:sp>
            <p:nvSpPr>
              <p:cNvPr id="184344" name="Rectangle 24"/>
              <p:cNvSpPr>
                <a:spLocks noChangeArrowheads="1"/>
              </p:cNvSpPr>
              <p:nvPr/>
            </p:nvSpPr>
            <p:spPr bwMode="auto">
              <a:xfrm>
                <a:off x="521" y="3356"/>
                <a:ext cx="1171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3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CHCH</a:t>
                </a:r>
              </a:p>
            </p:txBody>
          </p:sp>
          <p:grpSp>
            <p:nvGrpSpPr>
              <p:cNvPr id="184349" name="Group 29"/>
              <p:cNvGrpSpPr>
                <a:grpSpLocks/>
              </p:cNvGrpSpPr>
              <p:nvPr/>
            </p:nvGrpSpPr>
            <p:grpSpPr bwMode="auto">
              <a:xfrm>
                <a:off x="3269" y="3356"/>
                <a:ext cx="2140" cy="400"/>
                <a:chOff x="3269" y="3356"/>
                <a:chExt cx="2140" cy="400"/>
              </a:xfrm>
            </p:grpSpPr>
            <p:sp>
              <p:nvSpPr>
                <p:cNvPr id="184345" name="Rectangle 25"/>
                <p:cNvSpPr>
                  <a:spLocks noChangeArrowheads="1"/>
                </p:cNvSpPr>
                <p:nvPr/>
              </p:nvSpPr>
              <p:spPr bwMode="auto">
                <a:xfrm>
                  <a:off x="4322" y="3375"/>
                  <a:ext cx="1087" cy="38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17463" tIns="23813" rIns="17463" bIns="23813"/>
                <a:lstStyle/>
                <a:p>
                  <a:pPr defTabSz="822325">
                    <a:lnSpc>
                      <a:spcPts val="3500"/>
                    </a:lnSpc>
                    <a:tabLst>
                      <a:tab pos="411163" algn="l"/>
                      <a:tab pos="822325" algn="l"/>
                      <a:tab pos="1235075" algn="l"/>
                    </a:tabLst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CHCH</a:t>
                  </a:r>
                  <a:r>
                    <a:rPr lang="en-US" sz="2800" baseline="-250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84346" name="Line 26"/>
                <p:cNvSpPr>
                  <a:spLocks noChangeShapeType="1"/>
                </p:cNvSpPr>
                <p:nvPr/>
              </p:nvSpPr>
              <p:spPr bwMode="auto">
                <a:xfrm>
                  <a:off x="4073" y="3493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347" name="Line 27"/>
                <p:cNvSpPr>
                  <a:spLocks noChangeShapeType="1"/>
                </p:cNvSpPr>
                <p:nvPr/>
              </p:nvSpPr>
              <p:spPr bwMode="auto">
                <a:xfrm>
                  <a:off x="4073" y="3545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348" name="Rectangle 28"/>
                <p:cNvSpPr>
                  <a:spLocks noChangeArrowheads="1"/>
                </p:cNvSpPr>
                <p:nvPr/>
              </p:nvSpPr>
              <p:spPr bwMode="auto">
                <a:xfrm>
                  <a:off x="3269" y="3356"/>
                  <a:ext cx="847" cy="34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lnSpc>
                      <a:spcPts val="3600"/>
                    </a:lnSpc>
                    <a:tabLst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</a:tabLst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CH</a:t>
                  </a:r>
                  <a:r>
                    <a:rPr lang="en-US" sz="2800" baseline="-250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3</a:t>
                  </a: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CH</a:t>
                  </a:r>
                </a:p>
              </p:txBody>
            </p:sp>
          </p:grpSp>
          <p:sp>
            <p:nvSpPr>
              <p:cNvPr id="184350" name="Line 30"/>
              <p:cNvSpPr>
                <a:spLocks noChangeShapeType="1"/>
              </p:cNvSpPr>
              <p:nvPr/>
            </p:nvSpPr>
            <p:spPr bwMode="auto">
              <a:xfrm>
                <a:off x="2505" y="3526"/>
                <a:ext cx="704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298450" y="4722813"/>
            <a:ext cx="73501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via: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1484313" y="4972050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84355" name="Rectangle 35"/>
          <p:cNvSpPr>
            <a:spLocks noChangeArrowheads="1"/>
          </p:cNvSpPr>
          <p:nvPr/>
        </p:nvSpPr>
        <p:spPr bwMode="auto">
          <a:xfrm>
            <a:off x="7326313" y="4972050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10-90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8150" y="992188"/>
            <a:ext cx="8267700" cy="1905000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3-Bromo-1-butene is formed faster than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1-bromo-2-butene because allylic carbocations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 with nucleophiles preferentially at the carbon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bears the greater share of positive charge. </a:t>
            </a:r>
            <a:b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" y="153988"/>
            <a:ext cx="2198688" cy="596900"/>
          </a:xfrm>
          <a:solidFill>
            <a:schemeClr val="bg1"/>
          </a:solidFill>
          <a:ln cap="flat">
            <a:solidFill>
              <a:schemeClr val="bg2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Rationale</a:t>
            </a:r>
          </a:p>
        </p:txBody>
      </p:sp>
      <p:grpSp>
        <p:nvGrpSpPr>
          <p:cNvPr id="186381" name="Group 13"/>
          <p:cNvGrpSpPr>
            <a:grpSpLocks/>
          </p:cNvGrpSpPr>
          <p:nvPr/>
        </p:nvGrpSpPr>
        <p:grpSpPr bwMode="auto">
          <a:xfrm>
            <a:off x="827088" y="3159125"/>
            <a:ext cx="3154362" cy="1535113"/>
            <a:chOff x="521" y="1990"/>
            <a:chExt cx="1987" cy="967"/>
          </a:xfrm>
        </p:grpSpPr>
        <p:sp>
          <p:nvSpPr>
            <p:cNvPr id="186374" name="Rectangle 6"/>
            <p:cNvSpPr>
              <a:spLocks noChangeArrowheads="1"/>
            </p:cNvSpPr>
            <p:nvPr/>
          </p:nvSpPr>
          <p:spPr bwMode="auto">
            <a:xfrm>
              <a:off x="820" y="2513"/>
              <a:ext cx="56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6375" name="Line 7"/>
            <p:cNvSpPr>
              <a:spLocks noChangeShapeType="1"/>
            </p:cNvSpPr>
            <p:nvPr/>
          </p:nvSpPr>
          <p:spPr bwMode="auto">
            <a:xfrm>
              <a:off x="1067" y="2268"/>
              <a:ext cx="0" cy="267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6379" name="Group 11"/>
            <p:cNvGrpSpPr>
              <a:grpSpLocks/>
            </p:cNvGrpSpPr>
            <p:nvPr/>
          </p:nvGrpSpPr>
          <p:grpSpPr bwMode="auto">
            <a:xfrm>
              <a:off x="1633" y="2009"/>
              <a:ext cx="875" cy="381"/>
              <a:chOff x="1633" y="2009"/>
              <a:chExt cx="875" cy="381"/>
            </a:xfrm>
          </p:grpSpPr>
          <p:sp>
            <p:nvSpPr>
              <p:cNvPr id="186376" name="Rectangle 8"/>
              <p:cNvSpPr>
                <a:spLocks noChangeArrowheads="1"/>
              </p:cNvSpPr>
              <p:nvPr/>
            </p:nvSpPr>
            <p:spPr bwMode="auto">
              <a:xfrm>
                <a:off x="1882" y="2009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86377" name="Line 9"/>
              <p:cNvSpPr>
                <a:spLocks noChangeShapeType="1"/>
              </p:cNvSpPr>
              <p:nvPr/>
            </p:nvSpPr>
            <p:spPr bwMode="auto">
              <a:xfrm>
                <a:off x="1633" y="2127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78" name="Line 10"/>
              <p:cNvSpPr>
                <a:spLocks noChangeShapeType="1"/>
              </p:cNvSpPr>
              <p:nvPr/>
            </p:nvSpPr>
            <p:spPr bwMode="auto">
              <a:xfrm>
                <a:off x="1633" y="2179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6380" name="Rectangle 12"/>
            <p:cNvSpPr>
              <a:spLocks noChangeArrowheads="1"/>
            </p:cNvSpPr>
            <p:nvPr/>
          </p:nvSpPr>
          <p:spPr bwMode="auto">
            <a:xfrm>
              <a:off x="521" y="1990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</a:p>
          </p:txBody>
        </p:sp>
      </p:grpSp>
      <p:grpSp>
        <p:nvGrpSpPr>
          <p:cNvPr id="186386" name="Group 18"/>
          <p:cNvGrpSpPr>
            <a:grpSpLocks/>
          </p:cNvGrpSpPr>
          <p:nvPr/>
        </p:nvGrpSpPr>
        <p:grpSpPr bwMode="auto">
          <a:xfrm>
            <a:off x="5189538" y="3159125"/>
            <a:ext cx="3397250" cy="635000"/>
            <a:chOff x="3269" y="1990"/>
            <a:chExt cx="2140" cy="400"/>
          </a:xfrm>
        </p:grpSpPr>
        <p:sp>
          <p:nvSpPr>
            <p:cNvPr id="186382" name="Rectangle 14"/>
            <p:cNvSpPr>
              <a:spLocks noChangeArrowheads="1"/>
            </p:cNvSpPr>
            <p:nvPr/>
          </p:nvSpPr>
          <p:spPr bwMode="auto">
            <a:xfrm>
              <a:off x="4322" y="2009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6383" name="Line 15"/>
            <p:cNvSpPr>
              <a:spLocks noChangeShapeType="1"/>
            </p:cNvSpPr>
            <p:nvPr/>
          </p:nvSpPr>
          <p:spPr bwMode="auto">
            <a:xfrm>
              <a:off x="4073" y="2127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6384" name="Line 16"/>
            <p:cNvSpPr>
              <a:spLocks noChangeShapeType="1"/>
            </p:cNvSpPr>
            <p:nvPr/>
          </p:nvSpPr>
          <p:spPr bwMode="auto">
            <a:xfrm>
              <a:off x="4073" y="2179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3269" y="1990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</a:p>
          </p:txBody>
        </p:sp>
      </p:grp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4400550" y="3117850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1060450" y="4752975"/>
            <a:ext cx="22796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formed faster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10-91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22950" y="4689475"/>
            <a:ext cx="2203450" cy="498475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stable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" y="153988"/>
            <a:ext cx="2198688" cy="596900"/>
          </a:xfrm>
          <a:solidFill>
            <a:schemeClr val="bg1"/>
          </a:solidFill>
          <a:ln cap="flat">
            <a:solidFill>
              <a:schemeClr val="bg2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Rationale</a:t>
            </a:r>
          </a:p>
        </p:txBody>
      </p:sp>
      <p:grpSp>
        <p:nvGrpSpPr>
          <p:cNvPr id="188429" name="Group 13"/>
          <p:cNvGrpSpPr>
            <a:grpSpLocks/>
          </p:cNvGrpSpPr>
          <p:nvPr/>
        </p:nvGrpSpPr>
        <p:grpSpPr bwMode="auto">
          <a:xfrm>
            <a:off x="827088" y="3159125"/>
            <a:ext cx="3154362" cy="1535113"/>
            <a:chOff x="521" y="1990"/>
            <a:chExt cx="1987" cy="967"/>
          </a:xfrm>
        </p:grpSpPr>
        <p:sp>
          <p:nvSpPr>
            <p:cNvPr id="188422" name="Rectangle 6"/>
            <p:cNvSpPr>
              <a:spLocks noChangeArrowheads="1"/>
            </p:cNvSpPr>
            <p:nvPr/>
          </p:nvSpPr>
          <p:spPr bwMode="auto">
            <a:xfrm>
              <a:off x="820" y="2513"/>
              <a:ext cx="56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8423" name="Line 7"/>
            <p:cNvSpPr>
              <a:spLocks noChangeShapeType="1"/>
            </p:cNvSpPr>
            <p:nvPr/>
          </p:nvSpPr>
          <p:spPr bwMode="auto">
            <a:xfrm>
              <a:off x="1067" y="2268"/>
              <a:ext cx="0" cy="267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8427" name="Group 11"/>
            <p:cNvGrpSpPr>
              <a:grpSpLocks/>
            </p:cNvGrpSpPr>
            <p:nvPr/>
          </p:nvGrpSpPr>
          <p:grpSpPr bwMode="auto">
            <a:xfrm>
              <a:off x="1633" y="2009"/>
              <a:ext cx="875" cy="381"/>
              <a:chOff x="1633" y="2009"/>
              <a:chExt cx="875" cy="381"/>
            </a:xfrm>
          </p:grpSpPr>
          <p:sp>
            <p:nvSpPr>
              <p:cNvPr id="188424" name="Rectangle 8"/>
              <p:cNvSpPr>
                <a:spLocks noChangeArrowheads="1"/>
              </p:cNvSpPr>
              <p:nvPr/>
            </p:nvSpPr>
            <p:spPr bwMode="auto">
              <a:xfrm>
                <a:off x="1882" y="2009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88425" name="Line 9"/>
              <p:cNvSpPr>
                <a:spLocks noChangeShapeType="1"/>
              </p:cNvSpPr>
              <p:nvPr/>
            </p:nvSpPr>
            <p:spPr bwMode="auto">
              <a:xfrm>
                <a:off x="1633" y="2127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426" name="Line 10"/>
              <p:cNvSpPr>
                <a:spLocks noChangeShapeType="1"/>
              </p:cNvSpPr>
              <p:nvPr/>
            </p:nvSpPr>
            <p:spPr bwMode="auto">
              <a:xfrm>
                <a:off x="1633" y="2179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8428" name="Rectangle 12"/>
            <p:cNvSpPr>
              <a:spLocks noChangeArrowheads="1"/>
            </p:cNvSpPr>
            <p:nvPr/>
          </p:nvSpPr>
          <p:spPr bwMode="auto">
            <a:xfrm>
              <a:off x="521" y="1990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</a:p>
          </p:txBody>
        </p:sp>
      </p:grpSp>
      <p:grpSp>
        <p:nvGrpSpPr>
          <p:cNvPr id="188434" name="Group 18"/>
          <p:cNvGrpSpPr>
            <a:grpSpLocks/>
          </p:cNvGrpSpPr>
          <p:nvPr/>
        </p:nvGrpSpPr>
        <p:grpSpPr bwMode="auto">
          <a:xfrm>
            <a:off x="5189538" y="3159125"/>
            <a:ext cx="3397250" cy="635000"/>
            <a:chOff x="3269" y="1990"/>
            <a:chExt cx="2140" cy="400"/>
          </a:xfrm>
        </p:grpSpPr>
        <p:sp>
          <p:nvSpPr>
            <p:cNvPr id="188430" name="Rectangle 14"/>
            <p:cNvSpPr>
              <a:spLocks noChangeArrowheads="1"/>
            </p:cNvSpPr>
            <p:nvPr/>
          </p:nvSpPr>
          <p:spPr bwMode="auto">
            <a:xfrm>
              <a:off x="4322" y="2009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Br</a:t>
              </a:r>
            </a:p>
          </p:txBody>
        </p:sp>
        <p:sp>
          <p:nvSpPr>
            <p:cNvPr id="188431" name="Line 15"/>
            <p:cNvSpPr>
              <a:spLocks noChangeShapeType="1"/>
            </p:cNvSpPr>
            <p:nvPr/>
          </p:nvSpPr>
          <p:spPr bwMode="auto">
            <a:xfrm>
              <a:off x="4073" y="2127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432" name="Line 16"/>
            <p:cNvSpPr>
              <a:spLocks noChangeShapeType="1"/>
            </p:cNvSpPr>
            <p:nvPr/>
          </p:nvSpPr>
          <p:spPr bwMode="auto">
            <a:xfrm>
              <a:off x="4073" y="2179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433" name="Rectangle 17"/>
            <p:cNvSpPr>
              <a:spLocks noChangeArrowheads="1"/>
            </p:cNvSpPr>
            <p:nvPr/>
          </p:nvSpPr>
          <p:spPr bwMode="auto">
            <a:xfrm>
              <a:off x="3269" y="1990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</a:p>
          </p:txBody>
        </p:sp>
      </p:grp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4400550" y="3117850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88436" name="Rectangle 20"/>
          <p:cNvSpPr>
            <a:spLocks noChangeArrowheads="1"/>
          </p:cNvSpPr>
          <p:nvPr/>
        </p:nvSpPr>
        <p:spPr bwMode="auto">
          <a:xfrm>
            <a:off x="1458913" y="1001713"/>
            <a:ext cx="6183312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1-Bromo-2-butene is more stable than</a:t>
            </a:r>
            <a:b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3-bromo-1-butene because it has a</a:t>
            </a:r>
            <a:b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more highly substituted double bond.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10-92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568325" y="4468813"/>
            <a:ext cx="3833813" cy="592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major product at -80°C</a:t>
            </a:r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" y="153988"/>
            <a:ext cx="2198688" cy="596900"/>
          </a:xfrm>
          <a:solidFill>
            <a:schemeClr val="bg1"/>
          </a:solidFill>
          <a:ln cap="flat">
            <a:solidFill>
              <a:schemeClr val="bg2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Rationale</a:t>
            </a:r>
          </a:p>
        </p:txBody>
      </p:sp>
      <p:sp>
        <p:nvSpPr>
          <p:cNvPr id="190470" name="Rectangle 6"/>
          <p:cNvSpPr>
            <a:spLocks noChangeArrowheads="1"/>
          </p:cNvSpPr>
          <p:nvPr/>
        </p:nvSpPr>
        <p:spPr bwMode="auto">
          <a:xfrm>
            <a:off x="4984750" y="4468813"/>
            <a:ext cx="3833813" cy="592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major product at 25°C</a:t>
            </a:r>
          </a:p>
        </p:txBody>
      </p:sp>
      <p:sp>
        <p:nvSpPr>
          <p:cNvPr id="190471" name="Rectangle 7"/>
          <p:cNvSpPr>
            <a:spLocks noChangeArrowheads="1"/>
          </p:cNvSpPr>
          <p:nvPr/>
        </p:nvSpPr>
        <p:spPr bwMode="auto">
          <a:xfrm>
            <a:off x="1238250" y="1039813"/>
            <a:ext cx="6716713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two products equilibrate at 25°C.</a:t>
            </a:r>
            <a:b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Once equilibrium is established, the more</a:t>
            </a:r>
            <a:b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stable isomer predominates.</a:t>
            </a:r>
          </a:p>
        </p:txBody>
      </p:sp>
      <p:grpSp>
        <p:nvGrpSpPr>
          <p:cNvPr id="190488" name="Group 24"/>
          <p:cNvGrpSpPr>
            <a:grpSpLocks/>
          </p:cNvGrpSpPr>
          <p:nvPr/>
        </p:nvGrpSpPr>
        <p:grpSpPr bwMode="auto">
          <a:xfrm>
            <a:off x="827088" y="3159125"/>
            <a:ext cx="7759700" cy="1535113"/>
            <a:chOff x="521" y="1990"/>
            <a:chExt cx="4888" cy="967"/>
          </a:xfrm>
        </p:grpSpPr>
        <p:grpSp>
          <p:nvGrpSpPr>
            <p:cNvPr id="190479" name="Group 15"/>
            <p:cNvGrpSpPr>
              <a:grpSpLocks/>
            </p:cNvGrpSpPr>
            <p:nvPr/>
          </p:nvGrpSpPr>
          <p:grpSpPr bwMode="auto">
            <a:xfrm>
              <a:off x="521" y="1990"/>
              <a:ext cx="1987" cy="967"/>
              <a:chOff x="521" y="1990"/>
              <a:chExt cx="1987" cy="967"/>
            </a:xfrm>
          </p:grpSpPr>
          <p:sp>
            <p:nvSpPr>
              <p:cNvPr id="190472" name="Rectangle 8"/>
              <p:cNvSpPr>
                <a:spLocks noChangeArrowheads="1"/>
              </p:cNvSpPr>
              <p:nvPr/>
            </p:nvSpPr>
            <p:spPr bwMode="auto">
              <a:xfrm>
                <a:off x="820" y="2513"/>
                <a:ext cx="560" cy="4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8" rIns="19050" bIns="26988"/>
              <a:lstStyle/>
              <a:p>
                <a:pPr algn="ctr">
                  <a:lnSpc>
                    <a:spcPts val="3600"/>
                  </a:lnSpc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Br</a:t>
                </a:r>
              </a:p>
            </p:txBody>
          </p:sp>
          <p:sp>
            <p:nvSpPr>
              <p:cNvPr id="190473" name="Line 9"/>
              <p:cNvSpPr>
                <a:spLocks noChangeShapeType="1"/>
              </p:cNvSpPr>
              <p:nvPr/>
            </p:nvSpPr>
            <p:spPr bwMode="auto">
              <a:xfrm>
                <a:off x="1067" y="2268"/>
                <a:ext cx="0" cy="267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0477" name="Group 13"/>
              <p:cNvGrpSpPr>
                <a:grpSpLocks/>
              </p:cNvGrpSpPr>
              <p:nvPr/>
            </p:nvGrpSpPr>
            <p:grpSpPr bwMode="auto">
              <a:xfrm>
                <a:off x="1633" y="2009"/>
                <a:ext cx="875" cy="381"/>
                <a:chOff x="1633" y="2009"/>
                <a:chExt cx="875" cy="381"/>
              </a:xfrm>
            </p:grpSpPr>
            <p:sp>
              <p:nvSpPr>
                <p:cNvPr id="190474" name="Rectangle 10"/>
                <p:cNvSpPr>
                  <a:spLocks noChangeArrowheads="1"/>
                </p:cNvSpPr>
                <p:nvPr/>
              </p:nvSpPr>
              <p:spPr bwMode="auto">
                <a:xfrm>
                  <a:off x="1882" y="2009"/>
                  <a:ext cx="626" cy="38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17463" tIns="23813" rIns="17463" bIns="23813"/>
                <a:lstStyle/>
                <a:p>
                  <a:pPr defTabSz="822325">
                    <a:lnSpc>
                      <a:spcPts val="3500"/>
                    </a:lnSpc>
                    <a:tabLst>
                      <a:tab pos="411163" algn="l"/>
                      <a:tab pos="822325" algn="l"/>
                      <a:tab pos="1235075" algn="l"/>
                    </a:tabLst>
                  </a:pPr>
                  <a:r>
                    <a:rPr lang="en-US" sz="28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CH</a:t>
                  </a:r>
                  <a:r>
                    <a:rPr lang="en-US" sz="2800" baseline="-2500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90475" name="Line 11"/>
                <p:cNvSpPr>
                  <a:spLocks noChangeShapeType="1"/>
                </p:cNvSpPr>
                <p:nvPr/>
              </p:nvSpPr>
              <p:spPr bwMode="auto">
                <a:xfrm>
                  <a:off x="1633" y="2127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476" name="Line 12"/>
                <p:cNvSpPr>
                  <a:spLocks noChangeShapeType="1"/>
                </p:cNvSpPr>
                <p:nvPr/>
              </p:nvSpPr>
              <p:spPr bwMode="auto">
                <a:xfrm>
                  <a:off x="1633" y="2179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0478" name="Rectangle 14"/>
              <p:cNvSpPr>
                <a:spLocks noChangeArrowheads="1"/>
              </p:cNvSpPr>
              <p:nvPr/>
            </p:nvSpPr>
            <p:spPr bwMode="auto">
              <a:xfrm>
                <a:off x="521" y="1990"/>
                <a:ext cx="1171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3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CHCH</a:t>
                </a:r>
              </a:p>
            </p:txBody>
          </p:sp>
        </p:grpSp>
        <p:grpSp>
          <p:nvGrpSpPr>
            <p:cNvPr id="190484" name="Group 20"/>
            <p:cNvGrpSpPr>
              <a:grpSpLocks/>
            </p:cNvGrpSpPr>
            <p:nvPr/>
          </p:nvGrpSpPr>
          <p:grpSpPr bwMode="auto">
            <a:xfrm>
              <a:off x="3269" y="1990"/>
              <a:ext cx="2140" cy="400"/>
              <a:chOff x="3269" y="1990"/>
              <a:chExt cx="2140" cy="400"/>
            </a:xfrm>
          </p:grpSpPr>
          <p:sp>
            <p:nvSpPr>
              <p:cNvPr id="190480" name="Rectangle 16"/>
              <p:cNvSpPr>
                <a:spLocks noChangeArrowheads="1"/>
              </p:cNvSpPr>
              <p:nvPr/>
            </p:nvSpPr>
            <p:spPr bwMode="auto">
              <a:xfrm>
                <a:off x="4322" y="2009"/>
                <a:ext cx="1087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Br</a:t>
                </a:r>
              </a:p>
            </p:txBody>
          </p:sp>
          <p:sp>
            <p:nvSpPr>
              <p:cNvPr id="190481" name="Line 17"/>
              <p:cNvSpPr>
                <a:spLocks noChangeShapeType="1"/>
              </p:cNvSpPr>
              <p:nvPr/>
            </p:nvSpPr>
            <p:spPr bwMode="auto">
              <a:xfrm>
                <a:off x="4073" y="2127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82" name="Line 18"/>
              <p:cNvSpPr>
                <a:spLocks noChangeShapeType="1"/>
              </p:cNvSpPr>
              <p:nvPr/>
            </p:nvSpPr>
            <p:spPr bwMode="auto">
              <a:xfrm>
                <a:off x="4073" y="2179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83" name="Rectangle 19"/>
              <p:cNvSpPr>
                <a:spLocks noChangeArrowheads="1"/>
              </p:cNvSpPr>
              <p:nvPr/>
            </p:nvSpPr>
            <p:spPr bwMode="auto">
              <a:xfrm>
                <a:off x="3269" y="1990"/>
                <a:ext cx="847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3</a:t>
                </a:r>
                <a:r>
                  <a:rPr lang="en-US" sz="280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CH</a:t>
                </a:r>
              </a:p>
            </p:txBody>
          </p:sp>
        </p:grpSp>
        <p:grpSp>
          <p:nvGrpSpPr>
            <p:cNvPr id="190487" name="Group 23"/>
            <p:cNvGrpSpPr>
              <a:grpSpLocks/>
            </p:cNvGrpSpPr>
            <p:nvPr/>
          </p:nvGrpSpPr>
          <p:grpSpPr bwMode="auto">
            <a:xfrm>
              <a:off x="2436" y="2105"/>
              <a:ext cx="648" cy="107"/>
              <a:chOff x="2436" y="2105"/>
              <a:chExt cx="648" cy="107"/>
            </a:xfrm>
          </p:grpSpPr>
          <p:sp>
            <p:nvSpPr>
              <p:cNvPr id="190485" name="Line 21"/>
              <p:cNvSpPr>
                <a:spLocks noChangeShapeType="1"/>
              </p:cNvSpPr>
              <p:nvPr/>
            </p:nvSpPr>
            <p:spPr bwMode="auto">
              <a:xfrm>
                <a:off x="2436" y="2105"/>
                <a:ext cx="648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486" name="Line 22"/>
              <p:cNvSpPr>
                <a:spLocks noChangeShapeType="1"/>
              </p:cNvSpPr>
              <p:nvPr/>
            </p:nvSpPr>
            <p:spPr bwMode="auto">
              <a:xfrm flipH="1">
                <a:off x="2440" y="2212"/>
                <a:ext cx="641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0489" name="Rectangle 25"/>
          <p:cNvSpPr>
            <a:spLocks noChangeArrowheads="1"/>
          </p:cNvSpPr>
          <p:nvPr/>
        </p:nvSpPr>
        <p:spPr bwMode="auto">
          <a:xfrm>
            <a:off x="908050" y="5145088"/>
            <a:ext cx="251777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(formed faster)</a:t>
            </a:r>
          </a:p>
        </p:txBody>
      </p:sp>
      <p:sp>
        <p:nvSpPr>
          <p:cNvPr id="190490" name="Rectangle 26"/>
          <p:cNvSpPr>
            <a:spLocks noChangeArrowheads="1"/>
          </p:cNvSpPr>
          <p:nvPr/>
        </p:nvSpPr>
        <p:spPr bwMode="auto">
          <a:xfrm>
            <a:off x="5464175" y="5145088"/>
            <a:ext cx="22812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(more stable)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10-49</a:t>
            </a:r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>
            <a:off x="688975" y="2300288"/>
            <a:ext cx="7889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5" name="Line 5"/>
          <p:cNvSpPr>
            <a:spLocks noChangeShapeType="1"/>
          </p:cNvSpPr>
          <p:nvPr/>
        </p:nvSpPr>
        <p:spPr bwMode="auto">
          <a:xfrm>
            <a:off x="7389813" y="2568575"/>
            <a:ext cx="788987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6" name="Line 6"/>
          <p:cNvSpPr>
            <a:spLocks noChangeShapeType="1"/>
          </p:cNvSpPr>
          <p:nvPr/>
        </p:nvSpPr>
        <p:spPr bwMode="auto">
          <a:xfrm>
            <a:off x="2166938" y="2271713"/>
            <a:ext cx="0" cy="1735137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7115175" y="2540000"/>
            <a:ext cx="0" cy="159385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>
            <a:off x="2781300" y="3838575"/>
            <a:ext cx="7889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9" name="Line 9"/>
          <p:cNvSpPr>
            <a:spLocks noChangeShapeType="1"/>
          </p:cNvSpPr>
          <p:nvPr/>
        </p:nvSpPr>
        <p:spPr bwMode="auto">
          <a:xfrm>
            <a:off x="5473700" y="4148138"/>
            <a:ext cx="788988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914400" y="2497138"/>
            <a:ext cx="2128838" cy="59372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126 kJ/mol</a:t>
            </a:r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6902450" y="2822575"/>
            <a:ext cx="2128838" cy="592138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8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111 kJ/mol</a:t>
            </a:r>
          </a:p>
        </p:txBody>
      </p:sp>
      <p:pic>
        <p:nvPicPr>
          <p:cNvPr id="102413" name="Picture 1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9425" y="18653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414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563" y="1627188"/>
            <a:ext cx="2014537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415" name="Picture 15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38375" y="3097213"/>
            <a:ext cx="1928813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416" name="Picture 16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1250" y="3392488"/>
            <a:ext cx="1843088" cy="542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0241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663575" y="4443413"/>
            <a:ext cx="7816850" cy="21177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este adicional de 15 kJ/mol é conhecido por nomes diferentes: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Energia de estabilização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Energia de deslocalização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Energia de Ressoância</a:t>
            </a:r>
          </a:p>
        </p:txBody>
      </p:sp>
      <p:sp>
        <p:nvSpPr>
          <p:cNvPr id="102419" name="Rectangle 19"/>
          <p:cNvSpPr>
            <a:spLocks noChangeArrowheads="1"/>
          </p:cNvSpPr>
          <p:nvPr/>
        </p:nvSpPr>
        <p:spPr bwMode="auto">
          <a:xfrm>
            <a:off x="2574925" y="608013"/>
            <a:ext cx="4335463" cy="546100"/>
          </a:xfrm>
          <a:prstGeom prst="rect">
            <a:avLst/>
          </a:prstGeom>
          <a:pattFill prst="dkUpDiag">
            <a:fgClr>
              <a:srgbClr val="000000"/>
            </a:fgClr>
            <a:bgClr>
              <a:srgbClr val="FF0000"/>
            </a:bgClr>
          </a:patt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Calor de Hidrogenação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2" descr="hydroghea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4713"/>
            <a:ext cx="9144000" cy="5513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8382000" cy="1303338"/>
          </a:xfrm>
        </p:spPr>
        <p:txBody>
          <a:bodyPr/>
          <a:lstStyle/>
          <a:p>
            <a:pPr defTabSz="1019175"/>
            <a:r>
              <a:rPr lang="en-US">
                <a:solidFill>
                  <a:srgbClr val="FFFF00"/>
                </a:solidFill>
              </a:rPr>
              <a:t>Alkene Stabilities from </a:t>
            </a:r>
            <a:r>
              <a:rPr lang="en-US">
                <a:solidFill>
                  <a:srgbClr val="FFFF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FFFF00"/>
                </a:solidFill>
              </a:rPr>
              <a:t>H’s:</a:t>
            </a:r>
          </a:p>
        </p:txBody>
      </p:sp>
      <p:pic>
        <p:nvPicPr>
          <p:cNvPr id="280579" name="Picture 3" descr="alkenestab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16000" y="2286000"/>
            <a:ext cx="7288213" cy="1924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16850" cy="1100138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 lIns="91418" tIns="45709" rIns="91418" bIns="45709"/>
          <a:lstStyle/>
          <a:p>
            <a:r>
              <a:rPr lang="en-US" altLang="en-US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Hiperconjugação</a:t>
            </a:r>
          </a:p>
        </p:txBody>
      </p:sp>
      <p:sp>
        <p:nvSpPr>
          <p:cNvPr id="281603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1447800"/>
            <a:ext cx="7816850" cy="1752600"/>
          </a:xfrm>
          <a:noFill/>
          <a:ln/>
        </p:spPr>
        <p:txBody>
          <a:bodyPr lIns="91418" tIns="45709" rIns="91418" bIns="45709"/>
          <a:lstStyle/>
          <a:p>
            <a:pPr marL="382588" indent="-382588" defTabSz="1019175">
              <a:lnSpc>
                <a:spcPct val="80000"/>
              </a:lnSpc>
            </a:pP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Elétrons no orbital vizinho </a:t>
            </a: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</a:t>
            </a: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(lig. C-H) estabiliza o orbital antiligante </a:t>
            </a: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vazio  – Interação com efeito líquido positivo interaction</a:t>
            </a:r>
          </a:p>
          <a:p>
            <a:pPr marL="382588" indent="-382588" defTabSz="1019175">
              <a:lnSpc>
                <a:spcPct val="80000"/>
              </a:lnSpc>
            </a:pPr>
            <a:endParaRPr lang="en-US" alt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82588" indent="-382588" defTabSz="1019175">
              <a:lnSpc>
                <a:spcPct val="80000"/>
              </a:lnSpc>
            </a:pPr>
            <a:r>
              <a:rPr lang="en-US" alt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Grupos Alquila interagem melhor que  H</a:t>
            </a:r>
          </a:p>
        </p:txBody>
      </p:sp>
      <p:pic>
        <p:nvPicPr>
          <p:cNvPr id="281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352800"/>
            <a:ext cx="512603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10-93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2125663" y="590550"/>
            <a:ext cx="4894262" cy="16129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Kinetic Control</a:t>
            </a:r>
            <a:b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versus</a:t>
            </a:r>
            <a:b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Thermodynamic Control</a:t>
            </a:r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3575" y="3173413"/>
            <a:ext cx="7816850" cy="1965325"/>
          </a:xfrm>
          <a:noFill/>
          <a:ln/>
        </p:spPr>
        <p:txBody>
          <a:bodyPr/>
          <a:lstStyle/>
          <a:p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Kinetic control:  major product is the one formed at the fastest rate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Thermodynamic control:  major product is the one that is the most stable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10-94</a:t>
            </a:r>
          </a:p>
        </p:txBody>
      </p:sp>
      <p:sp>
        <p:nvSpPr>
          <p:cNvPr id="194564" name="Line 4"/>
          <p:cNvSpPr>
            <a:spLocks noChangeShapeType="1"/>
          </p:cNvSpPr>
          <p:nvPr/>
        </p:nvSpPr>
        <p:spPr bwMode="auto">
          <a:xfrm>
            <a:off x="4572000" y="2795588"/>
            <a:ext cx="0" cy="1058862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94575" name="Group 15"/>
          <p:cNvGrpSpPr>
            <a:grpSpLocks/>
          </p:cNvGrpSpPr>
          <p:nvPr/>
        </p:nvGrpSpPr>
        <p:grpSpPr bwMode="auto">
          <a:xfrm>
            <a:off x="2932113" y="4057650"/>
            <a:ext cx="3313112" cy="635000"/>
            <a:chOff x="1847" y="2556"/>
            <a:chExt cx="2087" cy="400"/>
          </a:xfrm>
        </p:grpSpPr>
        <p:grpSp>
          <p:nvGrpSpPr>
            <p:cNvPr id="194567" name="Group 7"/>
            <p:cNvGrpSpPr>
              <a:grpSpLocks/>
            </p:cNvGrpSpPr>
            <p:nvPr/>
          </p:nvGrpSpPr>
          <p:grpSpPr bwMode="auto">
            <a:xfrm>
              <a:off x="3211" y="2693"/>
              <a:ext cx="238" cy="52"/>
              <a:chOff x="3211" y="2693"/>
              <a:chExt cx="238" cy="52"/>
            </a:xfrm>
          </p:grpSpPr>
          <p:sp>
            <p:nvSpPr>
              <p:cNvPr id="194565" name="Line 5"/>
              <p:cNvSpPr>
                <a:spLocks noChangeShapeType="1"/>
              </p:cNvSpPr>
              <p:nvPr/>
            </p:nvSpPr>
            <p:spPr bwMode="auto">
              <a:xfrm>
                <a:off x="3211" y="2693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566" name="Line 6"/>
              <p:cNvSpPr>
                <a:spLocks noChangeShapeType="1"/>
              </p:cNvSpPr>
              <p:nvPr/>
            </p:nvSpPr>
            <p:spPr bwMode="auto">
              <a:xfrm>
                <a:off x="3211" y="2745"/>
                <a:ext cx="238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574" name="Group 14"/>
            <p:cNvGrpSpPr>
              <a:grpSpLocks/>
            </p:cNvGrpSpPr>
            <p:nvPr/>
          </p:nvGrpSpPr>
          <p:grpSpPr bwMode="auto">
            <a:xfrm>
              <a:off x="1847" y="2556"/>
              <a:ext cx="2087" cy="400"/>
              <a:chOff x="1847" y="2556"/>
              <a:chExt cx="2087" cy="400"/>
            </a:xfrm>
          </p:grpSpPr>
          <p:sp>
            <p:nvSpPr>
              <p:cNvPr id="194568" name="Rectangle 8"/>
              <p:cNvSpPr>
                <a:spLocks noChangeArrowheads="1"/>
              </p:cNvSpPr>
              <p:nvPr/>
            </p:nvSpPr>
            <p:spPr bwMode="auto">
              <a:xfrm>
                <a:off x="1847" y="2571"/>
                <a:ext cx="627" cy="38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latin typeface="Arial" charset="0"/>
                  </a:rPr>
                  <a:t>H</a:t>
                </a:r>
                <a:r>
                  <a:rPr lang="en-US" sz="2800" baseline="-25000">
                    <a:solidFill>
                      <a:srgbClr val="FFFF00"/>
                    </a:solidFill>
                    <a:latin typeface="Arial" charset="0"/>
                  </a:rPr>
                  <a:t>2</a:t>
                </a:r>
                <a:r>
                  <a:rPr lang="en-US" sz="2800">
                    <a:solidFill>
                      <a:srgbClr val="FFFF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94569" name="Rectangle 9"/>
              <p:cNvSpPr>
                <a:spLocks noChangeArrowheads="1"/>
              </p:cNvSpPr>
              <p:nvPr/>
            </p:nvSpPr>
            <p:spPr bwMode="auto">
              <a:xfrm>
                <a:off x="2543" y="2575"/>
                <a:ext cx="626" cy="3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7463" tIns="23813" rIns="17463" bIns="23813"/>
              <a:lstStyle/>
              <a:p>
                <a:pPr defTabSz="822325">
                  <a:lnSpc>
                    <a:spcPts val="3500"/>
                  </a:lnSpc>
                  <a:tabLst>
                    <a:tab pos="411163" algn="l"/>
                    <a:tab pos="822325" algn="l"/>
                    <a:tab pos="1235075" algn="l"/>
                  </a:tabLst>
                </a:pPr>
                <a:r>
                  <a:rPr lang="en-US" sz="2800">
                    <a:solidFill>
                      <a:srgbClr val="FFFF00"/>
                    </a:solidFill>
                    <a:latin typeface="Arial" charset="0"/>
                  </a:rPr>
                  <a:t>CHCH</a:t>
                </a:r>
              </a:p>
            </p:txBody>
          </p:sp>
          <p:grpSp>
            <p:nvGrpSpPr>
              <p:cNvPr id="194572" name="Group 12"/>
              <p:cNvGrpSpPr>
                <a:grpSpLocks/>
              </p:cNvGrpSpPr>
              <p:nvPr/>
            </p:nvGrpSpPr>
            <p:grpSpPr bwMode="auto">
              <a:xfrm>
                <a:off x="2294" y="2693"/>
                <a:ext cx="238" cy="52"/>
                <a:chOff x="2294" y="2693"/>
                <a:chExt cx="238" cy="52"/>
              </a:xfrm>
            </p:grpSpPr>
            <p:sp>
              <p:nvSpPr>
                <p:cNvPr id="194570" name="Line 10"/>
                <p:cNvSpPr>
                  <a:spLocks noChangeShapeType="1"/>
                </p:cNvSpPr>
                <p:nvPr/>
              </p:nvSpPr>
              <p:spPr bwMode="auto">
                <a:xfrm>
                  <a:off x="2294" y="2693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571" name="Line 11"/>
                <p:cNvSpPr>
                  <a:spLocks noChangeShapeType="1"/>
                </p:cNvSpPr>
                <p:nvPr/>
              </p:nvSpPr>
              <p:spPr bwMode="auto">
                <a:xfrm>
                  <a:off x="2294" y="2745"/>
                  <a:ext cx="238" cy="0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4573" name="Rectangle 13"/>
              <p:cNvSpPr>
                <a:spLocks noChangeArrowheads="1"/>
              </p:cNvSpPr>
              <p:nvPr/>
            </p:nvSpPr>
            <p:spPr bwMode="auto">
              <a:xfrm>
                <a:off x="3411" y="2556"/>
                <a:ext cx="523" cy="3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ts val="3600"/>
                  </a:lnSpc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</a:tabLst>
                </a:pPr>
                <a:r>
                  <a:rPr lang="en-US" sz="2800">
                    <a:solidFill>
                      <a:srgbClr val="FFFF00"/>
                    </a:solidFill>
                    <a:latin typeface="Arial" charset="0"/>
                  </a:rPr>
                  <a:t>CH</a:t>
                </a:r>
                <a:r>
                  <a:rPr lang="en-US" sz="2800" baseline="-25000">
                    <a:solidFill>
                      <a:srgbClr val="FFFF00"/>
                    </a:solidFill>
                    <a:latin typeface="Arial" charset="0"/>
                  </a:rPr>
                  <a:t>2</a:t>
                </a:r>
              </a:p>
            </p:txBody>
          </p:sp>
        </p:grpSp>
      </p:grpSp>
      <p:sp>
        <p:nvSpPr>
          <p:cNvPr id="194576" name="Rectangle 16"/>
          <p:cNvSpPr>
            <a:spLocks noChangeArrowheads="1"/>
          </p:cNvSpPr>
          <p:nvPr/>
        </p:nvSpPr>
        <p:spPr bwMode="auto">
          <a:xfrm>
            <a:off x="4702175" y="3179763"/>
            <a:ext cx="7937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HBr</a:t>
            </a:r>
          </a:p>
        </p:txBody>
      </p:sp>
      <p:grpSp>
        <p:nvGrpSpPr>
          <p:cNvPr id="194588" name="Group 28"/>
          <p:cNvGrpSpPr>
            <a:grpSpLocks/>
          </p:cNvGrpSpPr>
          <p:nvPr/>
        </p:nvGrpSpPr>
        <p:grpSpPr bwMode="auto">
          <a:xfrm>
            <a:off x="642938" y="1854200"/>
            <a:ext cx="7759700" cy="990600"/>
            <a:chOff x="405" y="1168"/>
            <a:chExt cx="4888" cy="624"/>
          </a:xfrm>
        </p:grpSpPr>
        <p:sp>
          <p:nvSpPr>
            <p:cNvPr id="194577" name="Rectangle 17"/>
            <p:cNvSpPr>
              <a:spLocks noChangeArrowheads="1"/>
            </p:cNvSpPr>
            <p:nvPr/>
          </p:nvSpPr>
          <p:spPr bwMode="auto">
            <a:xfrm>
              <a:off x="1766" y="1411"/>
              <a:ext cx="626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chemeClr val="accent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94578" name="Line 18"/>
            <p:cNvSpPr>
              <a:spLocks noChangeShapeType="1"/>
            </p:cNvSpPr>
            <p:nvPr/>
          </p:nvSpPr>
          <p:spPr bwMode="auto">
            <a:xfrm>
              <a:off x="1517" y="1529"/>
              <a:ext cx="23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79" name="Line 19"/>
            <p:cNvSpPr>
              <a:spLocks noChangeShapeType="1"/>
            </p:cNvSpPr>
            <p:nvPr/>
          </p:nvSpPr>
          <p:spPr bwMode="auto">
            <a:xfrm>
              <a:off x="1517" y="1581"/>
              <a:ext cx="23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80" name="Rectangle 20"/>
            <p:cNvSpPr>
              <a:spLocks noChangeArrowheads="1"/>
            </p:cNvSpPr>
            <p:nvPr/>
          </p:nvSpPr>
          <p:spPr bwMode="auto">
            <a:xfrm>
              <a:off x="405" y="1392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chemeClr val="accent1"/>
                  </a:solidFill>
                  <a:latin typeface="Arial" charset="0"/>
                </a:rPr>
                <a:t>3</a:t>
              </a: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CHCH</a:t>
              </a:r>
            </a:p>
          </p:txBody>
        </p:sp>
        <p:sp>
          <p:nvSpPr>
            <p:cNvPr id="194581" name="Rectangle 21"/>
            <p:cNvSpPr>
              <a:spLocks noChangeArrowheads="1"/>
            </p:cNvSpPr>
            <p:nvPr/>
          </p:nvSpPr>
          <p:spPr bwMode="auto">
            <a:xfrm>
              <a:off x="4206" y="1411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CHCH</a:t>
              </a:r>
              <a:r>
                <a:rPr lang="en-US" sz="2800" baseline="-25000">
                  <a:solidFill>
                    <a:schemeClr val="accent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94582" name="Line 22"/>
            <p:cNvSpPr>
              <a:spLocks noChangeShapeType="1"/>
            </p:cNvSpPr>
            <p:nvPr/>
          </p:nvSpPr>
          <p:spPr bwMode="auto">
            <a:xfrm>
              <a:off x="3957" y="1529"/>
              <a:ext cx="23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83" name="Line 23"/>
            <p:cNvSpPr>
              <a:spLocks noChangeShapeType="1"/>
            </p:cNvSpPr>
            <p:nvPr/>
          </p:nvSpPr>
          <p:spPr bwMode="auto">
            <a:xfrm>
              <a:off x="3957" y="1581"/>
              <a:ext cx="23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84" name="Rectangle 24"/>
            <p:cNvSpPr>
              <a:spLocks noChangeArrowheads="1"/>
            </p:cNvSpPr>
            <p:nvPr/>
          </p:nvSpPr>
          <p:spPr bwMode="auto">
            <a:xfrm>
              <a:off x="3153" y="1392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chemeClr val="accent1"/>
                  </a:solidFill>
                  <a:latin typeface="Arial" charset="0"/>
                </a:rPr>
                <a:t>3</a:t>
              </a: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CH</a:t>
              </a:r>
            </a:p>
          </p:txBody>
        </p:sp>
        <p:sp>
          <p:nvSpPr>
            <p:cNvPr id="194585" name="Line 25"/>
            <p:cNvSpPr>
              <a:spLocks noChangeShapeType="1"/>
            </p:cNvSpPr>
            <p:nvPr/>
          </p:nvSpPr>
          <p:spPr bwMode="auto">
            <a:xfrm>
              <a:off x="2389" y="1562"/>
              <a:ext cx="704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86" name="Rectangle 26"/>
            <p:cNvSpPr>
              <a:spLocks noChangeArrowheads="1"/>
            </p:cNvSpPr>
            <p:nvPr/>
          </p:nvSpPr>
          <p:spPr bwMode="auto">
            <a:xfrm>
              <a:off x="819" y="1168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94587" name="Rectangle 27"/>
            <p:cNvSpPr>
              <a:spLocks noChangeArrowheads="1"/>
            </p:cNvSpPr>
            <p:nvPr/>
          </p:nvSpPr>
          <p:spPr bwMode="auto">
            <a:xfrm>
              <a:off x="4499" y="1168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chemeClr val="accent1"/>
                  </a:solidFill>
                  <a:latin typeface="Arial" charset="0"/>
                </a:rPr>
                <a:t>+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10-95</a:t>
            </a:r>
          </a:p>
        </p:txBody>
      </p:sp>
      <p:pic>
        <p:nvPicPr>
          <p:cNvPr id="196612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8175" y="80963"/>
            <a:ext cx="3695700" cy="5978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6613" name="Line 5"/>
          <p:cNvSpPr>
            <a:spLocks noChangeShapeType="1"/>
          </p:cNvSpPr>
          <p:nvPr/>
        </p:nvSpPr>
        <p:spPr bwMode="auto">
          <a:xfrm>
            <a:off x="3840163" y="1444625"/>
            <a:ext cx="1077912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2719388" y="427038"/>
            <a:ext cx="993775" cy="604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7463" tIns="23813" rIns="17463" bIns="23813"/>
          <a:lstStyle/>
          <a:p>
            <a:pPr defTabSz="822325">
              <a:lnSpc>
                <a:spcPts val="3500"/>
              </a:lnSpc>
              <a:tabLst>
                <a:tab pos="411163" algn="l"/>
                <a:tab pos="822325" algn="l"/>
                <a:tab pos="1235075" algn="l"/>
              </a:tabLst>
            </a:pPr>
            <a:r>
              <a:rPr lang="en-US" sz="2800">
                <a:solidFill>
                  <a:schemeClr val="accent1"/>
                </a:solidFill>
                <a:latin typeface="Arial" charset="0"/>
              </a:rPr>
              <a:t>CH</a:t>
            </a:r>
            <a:r>
              <a:rPr lang="en-US" sz="2800" baseline="-25000">
                <a:solidFill>
                  <a:schemeClr val="accent1"/>
                </a:solidFill>
                <a:latin typeface="Arial" charset="0"/>
              </a:rPr>
              <a:t>2</a:t>
            </a:r>
          </a:p>
        </p:txBody>
      </p:sp>
      <p:sp>
        <p:nvSpPr>
          <p:cNvPr id="196615" name="Line 7"/>
          <p:cNvSpPr>
            <a:spLocks noChangeShapeType="1"/>
          </p:cNvSpPr>
          <p:nvPr/>
        </p:nvSpPr>
        <p:spPr bwMode="auto">
          <a:xfrm>
            <a:off x="2324100" y="614363"/>
            <a:ext cx="37782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>
            <a:off x="2324100" y="696913"/>
            <a:ext cx="37782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558800" y="396875"/>
            <a:ext cx="18589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chemeClr val="accent1"/>
                </a:solidFill>
                <a:latin typeface="Arial" charset="0"/>
              </a:rPr>
              <a:t>CH</a:t>
            </a:r>
            <a:r>
              <a:rPr lang="en-US" sz="2800" baseline="-25000">
                <a:solidFill>
                  <a:schemeClr val="accent1"/>
                </a:solidFill>
                <a:latin typeface="Arial" charset="0"/>
              </a:rPr>
              <a:t>3</a:t>
            </a:r>
            <a:r>
              <a:rPr lang="en-US" sz="2800">
                <a:solidFill>
                  <a:schemeClr val="accent1"/>
                </a:solidFill>
                <a:latin typeface="Arial" charset="0"/>
              </a:rPr>
              <a:t>CHCH</a:t>
            </a:r>
          </a:p>
        </p:txBody>
      </p:sp>
      <p:sp>
        <p:nvSpPr>
          <p:cNvPr id="196618" name="Line 10"/>
          <p:cNvSpPr>
            <a:spLocks noChangeShapeType="1"/>
          </p:cNvSpPr>
          <p:nvPr/>
        </p:nvSpPr>
        <p:spPr bwMode="auto">
          <a:xfrm>
            <a:off x="1897063" y="1073150"/>
            <a:ext cx="0" cy="1117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9" name="Rectangle 11"/>
          <p:cNvSpPr>
            <a:spLocks noChangeArrowheads="1"/>
          </p:cNvSpPr>
          <p:nvPr/>
        </p:nvSpPr>
        <p:spPr bwMode="auto">
          <a:xfrm>
            <a:off x="1216025" y="41275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chemeClr val="accent1"/>
                </a:solidFill>
                <a:latin typeface="Arial" charset="0"/>
              </a:rPr>
              <a:t>+</a:t>
            </a:r>
          </a:p>
        </p:txBody>
      </p:sp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2038350" y="2316163"/>
            <a:ext cx="1725613" cy="604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7463" tIns="23813" rIns="17463" bIns="23813"/>
          <a:lstStyle/>
          <a:p>
            <a:pPr defTabSz="822325">
              <a:lnSpc>
                <a:spcPts val="3500"/>
              </a:lnSpc>
              <a:tabLst>
                <a:tab pos="411163" algn="l"/>
                <a:tab pos="822325" algn="l"/>
                <a:tab pos="1235075" algn="l"/>
              </a:tabLst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CHCH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96621" name="Line 13"/>
          <p:cNvSpPr>
            <a:spLocks noChangeShapeType="1"/>
          </p:cNvSpPr>
          <p:nvPr/>
        </p:nvSpPr>
        <p:spPr bwMode="auto">
          <a:xfrm>
            <a:off x="1643063" y="2503488"/>
            <a:ext cx="37782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2" name="Line 14"/>
          <p:cNvSpPr>
            <a:spLocks noChangeShapeType="1"/>
          </p:cNvSpPr>
          <p:nvPr/>
        </p:nvSpPr>
        <p:spPr bwMode="auto">
          <a:xfrm>
            <a:off x="1643063" y="2586038"/>
            <a:ext cx="37782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3" name="Rectangle 15"/>
          <p:cNvSpPr>
            <a:spLocks noChangeArrowheads="1"/>
          </p:cNvSpPr>
          <p:nvPr/>
        </p:nvSpPr>
        <p:spPr bwMode="auto">
          <a:xfrm>
            <a:off x="366713" y="2286000"/>
            <a:ext cx="134461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  <p:sp>
        <p:nvSpPr>
          <p:cNvPr id="196624" name="Rectangle 16"/>
          <p:cNvSpPr>
            <a:spLocks noChangeArrowheads="1"/>
          </p:cNvSpPr>
          <p:nvPr/>
        </p:nvSpPr>
        <p:spPr bwMode="auto">
          <a:xfrm>
            <a:off x="2503488" y="1930400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+</a:t>
            </a:r>
          </a:p>
        </p:txBody>
      </p:sp>
      <p:grpSp>
        <p:nvGrpSpPr>
          <p:cNvPr id="196631" name="Group 23"/>
          <p:cNvGrpSpPr>
            <a:grpSpLocks/>
          </p:cNvGrpSpPr>
          <p:nvPr/>
        </p:nvGrpSpPr>
        <p:grpSpPr bwMode="auto">
          <a:xfrm>
            <a:off x="2503488" y="4578350"/>
            <a:ext cx="3154362" cy="1535113"/>
            <a:chOff x="1577" y="2884"/>
            <a:chExt cx="1987" cy="967"/>
          </a:xfrm>
        </p:grpSpPr>
        <p:sp>
          <p:nvSpPr>
            <p:cNvPr id="196625" name="Rectangle 17"/>
            <p:cNvSpPr>
              <a:spLocks noChangeArrowheads="1"/>
            </p:cNvSpPr>
            <p:nvPr/>
          </p:nvSpPr>
          <p:spPr bwMode="auto">
            <a:xfrm>
              <a:off x="1876" y="3407"/>
              <a:ext cx="560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9050" tIns="26988" rIns="19050" bIns="26988"/>
            <a:lstStyle/>
            <a:p>
              <a:pPr algn="ctr">
                <a:lnSpc>
                  <a:spcPts val="3600"/>
                </a:lnSpc>
                <a:tabLst>
                  <a:tab pos="457200" algn="l"/>
                  <a:tab pos="914400" algn="l"/>
                  <a:tab pos="1371600" algn="l"/>
                </a:tabLst>
              </a:pPr>
              <a:r>
                <a:rPr lang="en-US" sz="2800">
                  <a:solidFill>
                    <a:srgbClr val="EF9100"/>
                  </a:solidFill>
                  <a:latin typeface="Arial" charset="0"/>
                </a:rPr>
                <a:t>Br</a:t>
              </a:r>
            </a:p>
          </p:txBody>
        </p:sp>
        <p:sp>
          <p:nvSpPr>
            <p:cNvPr id="196626" name="Line 18"/>
            <p:cNvSpPr>
              <a:spLocks noChangeShapeType="1"/>
            </p:cNvSpPr>
            <p:nvPr/>
          </p:nvSpPr>
          <p:spPr bwMode="auto">
            <a:xfrm>
              <a:off x="2123" y="3162"/>
              <a:ext cx="0" cy="267"/>
            </a:xfrm>
            <a:prstGeom prst="line">
              <a:avLst/>
            </a:prstGeom>
            <a:noFill/>
            <a:ln w="25400">
              <a:solidFill>
                <a:srgbClr val="EF91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27" name="Rectangle 19"/>
            <p:cNvSpPr>
              <a:spLocks noChangeArrowheads="1"/>
            </p:cNvSpPr>
            <p:nvPr/>
          </p:nvSpPr>
          <p:spPr bwMode="auto">
            <a:xfrm>
              <a:off x="2938" y="2903"/>
              <a:ext cx="626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EF9100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EF91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96628" name="Line 20"/>
            <p:cNvSpPr>
              <a:spLocks noChangeShapeType="1"/>
            </p:cNvSpPr>
            <p:nvPr/>
          </p:nvSpPr>
          <p:spPr bwMode="auto">
            <a:xfrm>
              <a:off x="2689" y="3021"/>
              <a:ext cx="238" cy="0"/>
            </a:xfrm>
            <a:prstGeom prst="line">
              <a:avLst/>
            </a:prstGeom>
            <a:noFill/>
            <a:ln w="25400">
              <a:solidFill>
                <a:srgbClr val="EF91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29" name="Line 21"/>
            <p:cNvSpPr>
              <a:spLocks noChangeShapeType="1"/>
            </p:cNvSpPr>
            <p:nvPr/>
          </p:nvSpPr>
          <p:spPr bwMode="auto">
            <a:xfrm>
              <a:off x="2689" y="3073"/>
              <a:ext cx="238" cy="0"/>
            </a:xfrm>
            <a:prstGeom prst="line">
              <a:avLst/>
            </a:prstGeom>
            <a:noFill/>
            <a:ln w="25400">
              <a:solidFill>
                <a:srgbClr val="EF91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0" name="Rectangle 22"/>
            <p:cNvSpPr>
              <a:spLocks noChangeArrowheads="1"/>
            </p:cNvSpPr>
            <p:nvPr/>
          </p:nvSpPr>
          <p:spPr bwMode="auto">
            <a:xfrm>
              <a:off x="1577" y="2884"/>
              <a:ext cx="1171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EF9100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EF9100"/>
                  </a:solidFill>
                  <a:latin typeface="Arial" charset="0"/>
                </a:rPr>
                <a:t>3</a:t>
              </a:r>
              <a:r>
                <a:rPr lang="en-US" sz="2800">
                  <a:solidFill>
                    <a:srgbClr val="EF9100"/>
                  </a:solidFill>
                  <a:latin typeface="Arial" charset="0"/>
                </a:rPr>
                <a:t>CHCH</a:t>
              </a:r>
            </a:p>
          </p:txBody>
        </p:sp>
      </p:grpSp>
      <p:grpSp>
        <p:nvGrpSpPr>
          <p:cNvPr id="196636" name="Group 28"/>
          <p:cNvGrpSpPr>
            <a:grpSpLocks/>
          </p:cNvGrpSpPr>
          <p:nvPr/>
        </p:nvGrpSpPr>
        <p:grpSpPr bwMode="auto">
          <a:xfrm>
            <a:off x="5578475" y="6105525"/>
            <a:ext cx="3397250" cy="635000"/>
            <a:chOff x="3514" y="3846"/>
            <a:chExt cx="2140" cy="400"/>
          </a:xfrm>
        </p:grpSpPr>
        <p:sp>
          <p:nvSpPr>
            <p:cNvPr id="196632" name="Rectangle 24"/>
            <p:cNvSpPr>
              <a:spLocks noChangeArrowheads="1"/>
            </p:cNvSpPr>
            <p:nvPr/>
          </p:nvSpPr>
          <p:spPr bwMode="auto">
            <a:xfrm>
              <a:off x="4567" y="3865"/>
              <a:ext cx="1087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00FFFF"/>
                  </a:solidFill>
                  <a:latin typeface="Arial" charset="0"/>
                </a:rPr>
                <a:t>CHCH</a:t>
              </a:r>
              <a:r>
                <a:rPr lang="en-US" sz="2800" baseline="-25000">
                  <a:solidFill>
                    <a:srgbClr val="00FFFF"/>
                  </a:solidFill>
                  <a:latin typeface="Arial" charset="0"/>
                </a:rPr>
                <a:t>2</a:t>
              </a:r>
              <a:r>
                <a:rPr lang="en-US" sz="2800">
                  <a:solidFill>
                    <a:srgbClr val="00FFFF"/>
                  </a:solidFill>
                  <a:latin typeface="Arial" charset="0"/>
                </a:rPr>
                <a:t>Br</a:t>
              </a:r>
            </a:p>
          </p:txBody>
        </p:sp>
        <p:sp>
          <p:nvSpPr>
            <p:cNvPr id="196633" name="Line 25"/>
            <p:cNvSpPr>
              <a:spLocks noChangeShapeType="1"/>
            </p:cNvSpPr>
            <p:nvPr/>
          </p:nvSpPr>
          <p:spPr bwMode="auto">
            <a:xfrm>
              <a:off x="4318" y="3983"/>
              <a:ext cx="238" cy="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4" name="Line 26"/>
            <p:cNvSpPr>
              <a:spLocks noChangeShapeType="1"/>
            </p:cNvSpPr>
            <p:nvPr/>
          </p:nvSpPr>
          <p:spPr bwMode="auto">
            <a:xfrm>
              <a:off x="4318" y="4035"/>
              <a:ext cx="238" cy="0"/>
            </a:xfrm>
            <a:prstGeom prst="line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635" name="Rectangle 27"/>
            <p:cNvSpPr>
              <a:spLocks noChangeArrowheads="1"/>
            </p:cNvSpPr>
            <p:nvPr/>
          </p:nvSpPr>
          <p:spPr bwMode="auto">
            <a:xfrm>
              <a:off x="3514" y="3846"/>
              <a:ext cx="847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00FFFF"/>
                  </a:solidFill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00FFFF"/>
                  </a:solidFill>
                  <a:latin typeface="Arial" charset="0"/>
                </a:rPr>
                <a:t>3</a:t>
              </a:r>
              <a:r>
                <a:rPr lang="en-US" sz="2800">
                  <a:solidFill>
                    <a:srgbClr val="00FFFF"/>
                  </a:solidFill>
                  <a:latin typeface="Arial" charset="0"/>
                </a:rPr>
                <a:t>CH</a:t>
              </a:r>
            </a:p>
          </p:txBody>
        </p:sp>
      </p:grpSp>
      <p:sp>
        <p:nvSpPr>
          <p:cNvPr id="196637" name="Rectangle 29"/>
          <p:cNvSpPr>
            <a:spLocks noChangeArrowheads="1"/>
          </p:cNvSpPr>
          <p:nvPr/>
        </p:nvSpPr>
        <p:spPr bwMode="auto">
          <a:xfrm>
            <a:off x="6778625" y="179388"/>
            <a:ext cx="2205038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latin typeface="Arial" charset="0"/>
              </a:rPr>
              <a:t>higher activation energy</a:t>
            </a:r>
          </a:p>
        </p:txBody>
      </p:sp>
      <p:sp>
        <p:nvSpPr>
          <p:cNvPr id="196638" name="Line 30"/>
          <p:cNvSpPr>
            <a:spLocks noChangeShapeType="1"/>
          </p:cNvSpPr>
          <p:nvPr/>
        </p:nvSpPr>
        <p:spPr bwMode="auto">
          <a:xfrm>
            <a:off x="5686425" y="4864100"/>
            <a:ext cx="1077913" cy="0"/>
          </a:xfrm>
          <a:prstGeom prst="line">
            <a:avLst/>
          </a:prstGeom>
          <a:noFill/>
          <a:ln w="50800">
            <a:solidFill>
              <a:srgbClr val="EF91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39" name="Line 31"/>
          <p:cNvSpPr>
            <a:spLocks noChangeShapeType="1"/>
          </p:cNvSpPr>
          <p:nvPr/>
        </p:nvSpPr>
        <p:spPr bwMode="auto">
          <a:xfrm>
            <a:off x="6938963" y="5930900"/>
            <a:ext cx="1077912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40" name="Rectangle 32"/>
          <p:cNvSpPr>
            <a:spLocks noChangeArrowheads="1"/>
          </p:cNvSpPr>
          <p:nvPr/>
        </p:nvSpPr>
        <p:spPr bwMode="auto">
          <a:xfrm>
            <a:off x="7466013" y="4294188"/>
            <a:ext cx="1663700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latin typeface="Arial" charset="0"/>
              </a:rPr>
              <a:t>formed more slowly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10-96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0850" y="1706563"/>
            <a:ext cx="7967663" cy="2963862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of hydrogen chloride to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2-methyl-1,3-butadiene is a kinetically controlled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reaction and gives one product in much greater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amounts than any isomers.  What is this product?</a:t>
            </a:r>
          </a:p>
        </p:txBody>
      </p:sp>
      <p:pic>
        <p:nvPicPr>
          <p:cNvPr id="198662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4327525"/>
            <a:ext cx="1585913" cy="95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2998788" y="4614863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3683000" y="4616450"/>
            <a:ext cx="7747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HCl</a:t>
            </a: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6188075" y="4616450"/>
            <a:ext cx="37941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98666" name="Line 10"/>
          <p:cNvSpPr>
            <a:spLocks noChangeShapeType="1"/>
          </p:cNvSpPr>
          <p:nvPr/>
        </p:nvSpPr>
        <p:spPr bwMode="auto">
          <a:xfrm>
            <a:off x="4586288" y="4876800"/>
            <a:ext cx="1320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10-97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8963" y="1858963"/>
            <a:ext cx="7967662" cy="3822700"/>
          </a:xfrm>
          <a:noFill/>
          <a:ln/>
        </p:spPr>
        <p:txBody>
          <a:bodyPr wrap="none" lIns="19050" tIns="26988" rIns="19050" bIns="26988"/>
          <a:lstStyle/>
          <a:p>
            <a:pPr marL="0" indent="0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Think mechanistically.</a:t>
            </a:r>
          </a:p>
          <a:p>
            <a:pPr marL="0" indent="0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Protonation occurs:</a:t>
            </a:r>
            <a:b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 end of diene system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direction that gives most stable carbocation</a:t>
            </a: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ts val="3600"/>
              </a:lnSpc>
              <a:spcBef>
                <a:spcPts val="1000"/>
              </a:spcBef>
              <a:spcAft>
                <a:spcPts val="1000"/>
              </a:spcAft>
              <a:buFontTx/>
              <a:buNone/>
              <a:tabLst>
                <a:tab pos="457200" algn="l"/>
                <a:tab pos="3657600" algn="l"/>
                <a:tab pos="5486400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Kinetically controlled product corresponds to attack by </a:t>
            </a:r>
            <a:b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chloride ion at carbon that has the greatest share of </a:t>
            </a:r>
            <a:b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positive charge in the carbocation</a:t>
            </a:r>
          </a:p>
        </p:txBody>
      </p:sp>
      <p:pic>
        <p:nvPicPr>
          <p:cNvPr id="200710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6813" y="2058988"/>
            <a:ext cx="1585912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6689725" y="2346325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7373938" y="2347913"/>
            <a:ext cx="7747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HCl</a:t>
            </a:r>
          </a:p>
        </p:txBody>
      </p:sp>
      <p:sp>
        <p:nvSpPr>
          <p:cNvPr id="20071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10-98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2532063" y="977900"/>
            <a:ext cx="4079875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Think mechanistically    </a:t>
            </a:r>
          </a:p>
        </p:txBody>
      </p:sp>
      <p:grpSp>
        <p:nvGrpSpPr>
          <p:cNvPr id="202761" name="Group 9"/>
          <p:cNvGrpSpPr>
            <a:grpSpLocks/>
          </p:cNvGrpSpPr>
          <p:nvPr/>
        </p:nvGrpSpPr>
        <p:grpSpPr bwMode="auto">
          <a:xfrm>
            <a:off x="2540000" y="1822450"/>
            <a:ext cx="1431925" cy="874713"/>
            <a:chOff x="1600" y="1148"/>
            <a:chExt cx="902" cy="551"/>
          </a:xfrm>
        </p:grpSpPr>
        <p:pic>
          <p:nvPicPr>
            <p:cNvPr id="202758" name="Picture 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1" y="1148"/>
              <a:ext cx="495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2759" name="Rectangle 7"/>
            <p:cNvSpPr>
              <a:spLocks noChangeArrowheads="1"/>
            </p:cNvSpPr>
            <p:nvPr/>
          </p:nvSpPr>
          <p:spPr bwMode="auto">
            <a:xfrm>
              <a:off x="1600" y="1343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202760" name="Rectangle 8"/>
            <p:cNvSpPr>
              <a:spLocks noChangeArrowheads="1"/>
            </p:cNvSpPr>
            <p:nvPr/>
          </p:nvSpPr>
          <p:spPr bwMode="auto">
            <a:xfrm>
              <a:off x="2176" y="1355"/>
              <a:ext cx="32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</p:grpSp>
      <p:pic>
        <p:nvPicPr>
          <p:cNvPr id="202762" name="Picture 1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225" y="1690688"/>
            <a:ext cx="231457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2386013" y="2754313"/>
            <a:ext cx="0" cy="9255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2764" name="Picture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463" y="3957638"/>
            <a:ext cx="1500187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02765" name="Picture 13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60713" y="3957638"/>
            <a:ext cx="1414462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2766" name="Line 14"/>
          <p:cNvSpPr>
            <a:spLocks noChangeShapeType="1"/>
          </p:cNvSpPr>
          <p:nvPr/>
        </p:nvSpPr>
        <p:spPr bwMode="auto">
          <a:xfrm flipH="1">
            <a:off x="1881188" y="4489450"/>
            <a:ext cx="9652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1163638" y="4110038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3043238" y="4041775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276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71500" y="5124450"/>
            <a:ext cx="3567113" cy="1460500"/>
          </a:xfrm>
          <a:noFill/>
          <a:ln/>
        </p:spPr>
        <p:txBody>
          <a:bodyPr>
            <a:spAutoFit/>
          </a:bodyPr>
          <a:lstStyle/>
          <a:p>
            <a:pPr marL="0" indent="0" algn="ctr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resonance form is tertiary carbocation;  other is primary</a:t>
            </a:r>
          </a:p>
        </p:txBody>
      </p:sp>
      <p:sp>
        <p:nvSpPr>
          <p:cNvPr id="20277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10-99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2532063" y="977900"/>
            <a:ext cx="4079875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Think mechanistically    </a:t>
            </a:r>
          </a:p>
        </p:txBody>
      </p:sp>
      <p:grpSp>
        <p:nvGrpSpPr>
          <p:cNvPr id="204809" name="Group 9"/>
          <p:cNvGrpSpPr>
            <a:grpSpLocks/>
          </p:cNvGrpSpPr>
          <p:nvPr/>
        </p:nvGrpSpPr>
        <p:grpSpPr bwMode="auto">
          <a:xfrm>
            <a:off x="2540000" y="1822450"/>
            <a:ext cx="1431925" cy="874713"/>
            <a:chOff x="1600" y="1148"/>
            <a:chExt cx="902" cy="551"/>
          </a:xfrm>
        </p:grpSpPr>
        <p:pic>
          <p:nvPicPr>
            <p:cNvPr id="204806" name="Picture 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1" y="1148"/>
              <a:ext cx="495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4807" name="Rectangle 7"/>
            <p:cNvSpPr>
              <a:spLocks noChangeArrowheads="1"/>
            </p:cNvSpPr>
            <p:nvPr/>
          </p:nvSpPr>
          <p:spPr bwMode="auto">
            <a:xfrm>
              <a:off x="1600" y="1343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204808" name="Rectangle 8"/>
            <p:cNvSpPr>
              <a:spLocks noChangeArrowheads="1"/>
            </p:cNvSpPr>
            <p:nvPr/>
          </p:nvSpPr>
          <p:spPr bwMode="auto">
            <a:xfrm>
              <a:off x="2176" y="1355"/>
              <a:ext cx="32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</p:grpSp>
      <p:pic>
        <p:nvPicPr>
          <p:cNvPr id="204810" name="Picture 1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225" y="1690688"/>
            <a:ext cx="231457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4811" name="Line 11"/>
          <p:cNvSpPr>
            <a:spLocks noChangeShapeType="1"/>
          </p:cNvSpPr>
          <p:nvPr/>
        </p:nvSpPr>
        <p:spPr bwMode="auto">
          <a:xfrm>
            <a:off x="2386013" y="2754313"/>
            <a:ext cx="0" cy="9255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4812" name="Picture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463" y="3957638"/>
            <a:ext cx="1500187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04813" name="Picture 13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60713" y="3957638"/>
            <a:ext cx="1414462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4814" name="Line 14"/>
          <p:cNvSpPr>
            <a:spLocks noChangeShapeType="1"/>
          </p:cNvSpPr>
          <p:nvPr/>
        </p:nvSpPr>
        <p:spPr bwMode="auto">
          <a:xfrm flipH="1">
            <a:off x="1881188" y="4489450"/>
            <a:ext cx="9652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5" name="Rectangle 15"/>
          <p:cNvSpPr>
            <a:spLocks noChangeArrowheads="1"/>
          </p:cNvSpPr>
          <p:nvPr/>
        </p:nvSpPr>
        <p:spPr bwMode="auto">
          <a:xfrm>
            <a:off x="1163638" y="4110038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4816" name="Rectangle 16"/>
          <p:cNvSpPr>
            <a:spLocks noChangeArrowheads="1"/>
          </p:cNvSpPr>
          <p:nvPr/>
        </p:nvSpPr>
        <p:spPr bwMode="auto">
          <a:xfrm>
            <a:off x="3043238" y="4041775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481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278438" y="5124450"/>
            <a:ext cx="3567112" cy="1460500"/>
          </a:xfrm>
          <a:noFill/>
          <a:ln/>
        </p:spPr>
        <p:txBody>
          <a:bodyPr>
            <a:spAutoFit/>
          </a:bodyPr>
          <a:lstStyle/>
          <a:p>
            <a:pPr marL="0" indent="0" algn="ctr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one resonance form is secondary carbocation;  other is primary</a:t>
            </a:r>
          </a:p>
        </p:txBody>
      </p:sp>
      <p:sp>
        <p:nvSpPr>
          <p:cNvPr id="204818" name="Rectangle 18"/>
          <p:cNvSpPr>
            <a:spLocks noChangeArrowheads="1"/>
          </p:cNvSpPr>
          <p:nvPr/>
        </p:nvSpPr>
        <p:spPr bwMode="auto">
          <a:xfrm>
            <a:off x="604838" y="5124450"/>
            <a:ext cx="3567112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one resonance form is tertiary carbocation;  other is primary</a:t>
            </a:r>
          </a:p>
        </p:txBody>
      </p:sp>
      <p:sp>
        <p:nvSpPr>
          <p:cNvPr id="204819" name="Line 19"/>
          <p:cNvSpPr>
            <a:spLocks noChangeShapeType="1"/>
          </p:cNvSpPr>
          <p:nvPr/>
        </p:nvSpPr>
        <p:spPr bwMode="auto">
          <a:xfrm>
            <a:off x="4673600" y="1600200"/>
            <a:ext cx="0" cy="4691063"/>
          </a:xfrm>
          <a:prstGeom prst="lin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auto">
          <a:xfrm>
            <a:off x="7008813" y="2754313"/>
            <a:ext cx="0" cy="9255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4821" name="Picture 21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11938" y="1719263"/>
            <a:ext cx="2171700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4822" name="Rectangle 22"/>
          <p:cNvSpPr>
            <a:spLocks noChangeArrowheads="1"/>
          </p:cNvSpPr>
          <p:nvPr/>
        </p:nvSpPr>
        <p:spPr bwMode="auto">
          <a:xfrm>
            <a:off x="5235575" y="2132013"/>
            <a:ext cx="5175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204823" name="Rectangle 23"/>
          <p:cNvSpPr>
            <a:spLocks noChangeArrowheads="1"/>
          </p:cNvSpPr>
          <p:nvPr/>
        </p:nvSpPr>
        <p:spPr bwMode="auto">
          <a:xfrm>
            <a:off x="6149975" y="2151063"/>
            <a:ext cx="4381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</a:p>
        </p:txBody>
      </p:sp>
      <p:pic>
        <p:nvPicPr>
          <p:cNvPr id="204824" name="Picture 24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14975" y="1825625"/>
            <a:ext cx="742950" cy="614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4825" name="Line 25"/>
          <p:cNvSpPr>
            <a:spLocks noChangeShapeType="1"/>
          </p:cNvSpPr>
          <p:nvPr/>
        </p:nvSpPr>
        <p:spPr bwMode="auto">
          <a:xfrm flipH="1">
            <a:off x="6345238" y="4489450"/>
            <a:ext cx="9652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4828" name="Group 28"/>
          <p:cNvGrpSpPr>
            <a:grpSpLocks/>
          </p:cNvGrpSpPr>
          <p:nvPr/>
        </p:nvGrpSpPr>
        <p:grpSpPr bwMode="auto">
          <a:xfrm>
            <a:off x="4791075" y="4038600"/>
            <a:ext cx="1500188" cy="1243013"/>
            <a:chOff x="3018" y="2544"/>
            <a:chExt cx="945" cy="783"/>
          </a:xfrm>
        </p:grpSpPr>
        <p:pic>
          <p:nvPicPr>
            <p:cNvPr id="204826" name="Picture 26"/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018" y="2544"/>
              <a:ext cx="945" cy="6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4827" name="Rectangle 27"/>
            <p:cNvSpPr>
              <a:spLocks noChangeArrowheads="1"/>
            </p:cNvSpPr>
            <p:nvPr/>
          </p:nvSpPr>
          <p:spPr bwMode="auto">
            <a:xfrm>
              <a:off x="3206" y="2983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grpSp>
        <p:nvGrpSpPr>
          <p:cNvPr id="204831" name="Group 31"/>
          <p:cNvGrpSpPr>
            <a:grpSpLocks/>
          </p:cNvGrpSpPr>
          <p:nvPr/>
        </p:nvGrpSpPr>
        <p:grpSpPr bwMode="auto">
          <a:xfrm>
            <a:off x="7462838" y="3970338"/>
            <a:ext cx="1608137" cy="957262"/>
            <a:chOff x="4701" y="2501"/>
            <a:chExt cx="1013" cy="603"/>
          </a:xfrm>
        </p:grpSpPr>
        <p:pic>
          <p:nvPicPr>
            <p:cNvPr id="204829" name="Picture 29"/>
            <p:cNvPicPr>
              <a:picLocks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701" y="2501"/>
              <a:ext cx="891" cy="6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4830" name="Rectangle 30"/>
            <p:cNvSpPr>
              <a:spLocks noChangeArrowheads="1"/>
            </p:cNvSpPr>
            <p:nvPr/>
          </p:nvSpPr>
          <p:spPr bwMode="auto">
            <a:xfrm>
              <a:off x="5469" y="2706"/>
              <a:ext cx="245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+</a:t>
              </a:r>
            </a:p>
          </p:txBody>
        </p:sp>
      </p:grpSp>
      <p:sp>
        <p:nvSpPr>
          <p:cNvPr id="20483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10-50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1303338" y="1333500"/>
            <a:ext cx="7154862" cy="1011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Cumulated double bonds have relatively 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 heats of hydrogenation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3371850" y="3338513"/>
            <a:ext cx="4044950" cy="70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° = -295 kJ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title"/>
          </p:nvPr>
        </p:nvSpPr>
        <p:spPr>
          <a:xfrm>
            <a:off x="2422525" y="455613"/>
            <a:ext cx="4335463" cy="546100"/>
          </a:xfrm>
          <a:pattFill prst="dkUpDiag">
            <a:fgClr>
              <a:srgbClr val="000000"/>
            </a:fgClr>
            <a:bgClr>
              <a:srgbClr val="FF0000"/>
            </a:bgClr>
          </a:pattFill>
          <a:ln cap="flat">
            <a:solidFill>
              <a:srgbClr val="FF0000"/>
            </a:solidFill>
          </a:ln>
          <a:effectLst>
            <a:outerShdw dist="161645" dir="2700000" algn="ctr" rotWithShape="0">
              <a:srgbClr val="000000"/>
            </a:outerShdw>
          </a:effectLst>
        </p:spPr>
        <p:txBody>
          <a:bodyPr wrap="none" lIns="19050" tIns="26988" rIns="19050" bIns="26988" anchor="t"/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Heats of Hydrogenation</a:t>
            </a:r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4694238" y="3014663"/>
            <a:ext cx="1320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490538" y="2773363"/>
            <a:ext cx="995362" cy="606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7463" tIns="23813" rIns="17463" bIns="23813"/>
          <a:lstStyle/>
          <a:p>
            <a:pPr defTabSz="822325">
              <a:lnSpc>
                <a:spcPts val="3500"/>
              </a:lnSpc>
              <a:tabLst>
                <a:tab pos="411163" algn="l"/>
                <a:tab pos="822325" algn="l"/>
                <a:tab pos="1235075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2322513" y="2782888"/>
            <a:ext cx="993775" cy="604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7463" tIns="23813" rIns="17463" bIns="23813"/>
          <a:lstStyle/>
          <a:p>
            <a:pPr defTabSz="822325">
              <a:lnSpc>
                <a:spcPts val="3500"/>
              </a:lnSpc>
              <a:tabLst>
                <a:tab pos="411163" algn="l"/>
                <a:tab pos="822325" algn="l"/>
                <a:tab pos="1235075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104458" name="Line 10"/>
          <p:cNvSpPr>
            <a:spLocks noChangeShapeType="1"/>
          </p:cNvSpPr>
          <p:nvPr/>
        </p:nvSpPr>
        <p:spPr bwMode="auto">
          <a:xfrm>
            <a:off x="1200150" y="2967038"/>
            <a:ext cx="3778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>
            <a:off x="1200150" y="3049588"/>
            <a:ext cx="3778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1536700" y="2751138"/>
            <a:ext cx="43815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1911350" y="2967038"/>
            <a:ext cx="3778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1911350" y="3049588"/>
            <a:ext cx="3778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3" name="Rectangle 15"/>
          <p:cNvSpPr>
            <a:spLocks noChangeArrowheads="1"/>
          </p:cNvSpPr>
          <p:nvPr/>
        </p:nvSpPr>
        <p:spPr bwMode="auto">
          <a:xfrm>
            <a:off x="3143250" y="2716213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3705225" y="2752725"/>
            <a:ext cx="7715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6245225" y="2746375"/>
            <a:ext cx="21288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3406775" y="5754688"/>
            <a:ext cx="4044950" cy="706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° = -125 kJ</a:t>
            </a:r>
          </a:p>
        </p:txBody>
      </p:sp>
      <p:grpSp>
        <p:nvGrpSpPr>
          <p:cNvPr id="104471" name="Group 23"/>
          <p:cNvGrpSpPr>
            <a:grpSpLocks/>
          </p:cNvGrpSpPr>
          <p:nvPr/>
        </p:nvGrpSpPr>
        <p:grpSpPr bwMode="auto">
          <a:xfrm>
            <a:off x="547688" y="5041900"/>
            <a:ext cx="2098675" cy="611188"/>
            <a:chOff x="345" y="3176"/>
            <a:chExt cx="1322" cy="385"/>
          </a:xfrm>
        </p:grpSpPr>
        <p:sp>
          <p:nvSpPr>
            <p:cNvPr id="104467" name="Rectangle 19"/>
            <p:cNvSpPr>
              <a:spLocks noChangeArrowheads="1"/>
            </p:cNvSpPr>
            <p:nvPr/>
          </p:nvSpPr>
          <p:spPr bwMode="auto">
            <a:xfrm>
              <a:off x="345" y="3176"/>
              <a:ext cx="627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</a:t>
              </a:r>
            </a:p>
          </p:txBody>
        </p:sp>
        <p:sp>
          <p:nvSpPr>
            <p:cNvPr id="104468" name="Rectangle 20"/>
            <p:cNvSpPr>
              <a:spLocks noChangeArrowheads="1"/>
            </p:cNvSpPr>
            <p:nvPr/>
          </p:nvSpPr>
          <p:spPr bwMode="auto">
            <a:xfrm>
              <a:off x="1041" y="3180"/>
              <a:ext cx="626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7463" tIns="23813" rIns="17463" bIns="23813"/>
            <a:lstStyle/>
            <a:p>
              <a:pPr defTabSz="822325">
                <a:lnSpc>
                  <a:spcPts val="3500"/>
                </a:lnSpc>
                <a:tabLst>
                  <a:tab pos="411163" algn="l"/>
                  <a:tab pos="822325" algn="l"/>
                  <a:tab pos="1235075" algn="l"/>
                </a:tabLst>
              </a:pP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r>
                <a:rPr lang="en-US" sz="28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CH</a:t>
              </a:r>
              <a:r>
                <a:rPr lang="en-US" sz="2800" baseline="-250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104469" name="Line 21"/>
            <p:cNvSpPr>
              <a:spLocks noChangeShapeType="1"/>
            </p:cNvSpPr>
            <p:nvPr/>
          </p:nvSpPr>
          <p:spPr bwMode="auto">
            <a:xfrm>
              <a:off x="792" y="3298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70" name="Line 22"/>
            <p:cNvSpPr>
              <a:spLocks noChangeShapeType="1"/>
            </p:cNvSpPr>
            <p:nvPr/>
          </p:nvSpPr>
          <p:spPr bwMode="auto">
            <a:xfrm>
              <a:off x="792" y="3350"/>
              <a:ext cx="23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4694238" y="5267325"/>
            <a:ext cx="1320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3143250" y="4968875"/>
            <a:ext cx="3889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3600450" y="5005388"/>
            <a:ext cx="57308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6245225" y="4999038"/>
            <a:ext cx="21288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</a:t>
            </a:r>
            <a:r>
              <a:rPr lang="en-US" sz="2800" baseline="-25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10-100</a:t>
            </a:r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2532063" y="977900"/>
            <a:ext cx="4079875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Think mechanistically    </a:t>
            </a:r>
          </a:p>
        </p:txBody>
      </p:sp>
      <p:grpSp>
        <p:nvGrpSpPr>
          <p:cNvPr id="206857" name="Group 9"/>
          <p:cNvGrpSpPr>
            <a:grpSpLocks/>
          </p:cNvGrpSpPr>
          <p:nvPr/>
        </p:nvGrpSpPr>
        <p:grpSpPr bwMode="auto">
          <a:xfrm>
            <a:off x="2540000" y="1822450"/>
            <a:ext cx="1431925" cy="874713"/>
            <a:chOff x="1600" y="1148"/>
            <a:chExt cx="902" cy="551"/>
          </a:xfrm>
        </p:grpSpPr>
        <p:pic>
          <p:nvPicPr>
            <p:cNvPr id="206854" name="Picture 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1" y="1148"/>
              <a:ext cx="495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6855" name="Rectangle 7"/>
            <p:cNvSpPr>
              <a:spLocks noChangeArrowheads="1"/>
            </p:cNvSpPr>
            <p:nvPr/>
          </p:nvSpPr>
          <p:spPr bwMode="auto">
            <a:xfrm>
              <a:off x="1600" y="1343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206856" name="Rectangle 8"/>
            <p:cNvSpPr>
              <a:spLocks noChangeArrowheads="1"/>
            </p:cNvSpPr>
            <p:nvPr/>
          </p:nvSpPr>
          <p:spPr bwMode="auto">
            <a:xfrm>
              <a:off x="2176" y="1355"/>
              <a:ext cx="32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</p:grpSp>
      <p:pic>
        <p:nvPicPr>
          <p:cNvPr id="206858" name="Picture 1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225" y="1690688"/>
            <a:ext cx="231457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6859" name="Line 11"/>
          <p:cNvSpPr>
            <a:spLocks noChangeShapeType="1"/>
          </p:cNvSpPr>
          <p:nvPr/>
        </p:nvSpPr>
        <p:spPr bwMode="auto">
          <a:xfrm>
            <a:off x="2386013" y="2754313"/>
            <a:ext cx="0" cy="9255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6860" name="Picture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463" y="3957638"/>
            <a:ext cx="1500187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06861" name="Picture 13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60713" y="3957638"/>
            <a:ext cx="1414462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6862" name="Line 14"/>
          <p:cNvSpPr>
            <a:spLocks noChangeShapeType="1"/>
          </p:cNvSpPr>
          <p:nvPr/>
        </p:nvSpPr>
        <p:spPr bwMode="auto">
          <a:xfrm flipH="1">
            <a:off x="1881188" y="4489450"/>
            <a:ext cx="9652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63" name="Rectangle 15"/>
          <p:cNvSpPr>
            <a:spLocks noChangeArrowheads="1"/>
          </p:cNvSpPr>
          <p:nvPr/>
        </p:nvSpPr>
        <p:spPr bwMode="auto">
          <a:xfrm>
            <a:off x="1163638" y="4110038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3043238" y="4041775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6865" name="Rectangle 17"/>
          <p:cNvSpPr>
            <a:spLocks noChangeArrowheads="1"/>
          </p:cNvSpPr>
          <p:nvPr/>
        </p:nvSpPr>
        <p:spPr bwMode="auto">
          <a:xfrm>
            <a:off x="604838" y="5124450"/>
            <a:ext cx="3567112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one resonance form is tertiary carbocation;  other is primary</a:t>
            </a:r>
          </a:p>
        </p:txBody>
      </p:sp>
      <p:sp>
        <p:nvSpPr>
          <p:cNvPr id="206866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932363" y="3536950"/>
            <a:ext cx="3905250" cy="2832100"/>
          </a:xfrm>
          <a:noFill/>
          <a:ln/>
        </p:spPr>
        <p:txBody>
          <a:bodyPr>
            <a:spAutoFit/>
          </a:bodyPr>
          <a:lstStyle/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4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stable carbocation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ts val="3600"/>
              </a:lnSpc>
              <a:spcBef>
                <a:spcPct val="0"/>
              </a:spcBef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attacked by chloride ion at carbon that bears greater share of positive charge</a:t>
            </a:r>
          </a:p>
        </p:txBody>
      </p:sp>
      <p:sp>
        <p:nvSpPr>
          <p:cNvPr id="20686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10-101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2532063" y="977900"/>
            <a:ext cx="4079875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Think mechanistically    </a:t>
            </a:r>
          </a:p>
        </p:txBody>
      </p:sp>
      <p:grpSp>
        <p:nvGrpSpPr>
          <p:cNvPr id="208905" name="Group 9"/>
          <p:cNvGrpSpPr>
            <a:grpSpLocks/>
          </p:cNvGrpSpPr>
          <p:nvPr/>
        </p:nvGrpSpPr>
        <p:grpSpPr bwMode="auto">
          <a:xfrm>
            <a:off x="2540000" y="1822450"/>
            <a:ext cx="1431925" cy="874713"/>
            <a:chOff x="1600" y="1148"/>
            <a:chExt cx="902" cy="551"/>
          </a:xfrm>
        </p:grpSpPr>
        <p:pic>
          <p:nvPicPr>
            <p:cNvPr id="208902" name="Picture 6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1" y="1148"/>
              <a:ext cx="495" cy="3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08903" name="Rectangle 7"/>
            <p:cNvSpPr>
              <a:spLocks noChangeArrowheads="1"/>
            </p:cNvSpPr>
            <p:nvPr/>
          </p:nvSpPr>
          <p:spPr bwMode="auto">
            <a:xfrm>
              <a:off x="1600" y="1343"/>
              <a:ext cx="27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H</a:t>
              </a:r>
            </a:p>
          </p:txBody>
        </p:sp>
        <p:sp>
          <p:nvSpPr>
            <p:cNvPr id="208904" name="Rectangle 8"/>
            <p:cNvSpPr>
              <a:spLocks noChangeArrowheads="1"/>
            </p:cNvSpPr>
            <p:nvPr/>
          </p:nvSpPr>
          <p:spPr bwMode="auto">
            <a:xfrm>
              <a:off x="2176" y="1355"/>
              <a:ext cx="326" cy="3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ts val="36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</a:tabLst>
              </a:pP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Cl</a:t>
              </a:r>
            </a:p>
          </p:txBody>
        </p:sp>
      </p:grpSp>
      <p:pic>
        <p:nvPicPr>
          <p:cNvPr id="208906" name="Picture 1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225" y="1690688"/>
            <a:ext cx="2314575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8907" name="Line 11"/>
          <p:cNvSpPr>
            <a:spLocks noChangeShapeType="1"/>
          </p:cNvSpPr>
          <p:nvPr/>
        </p:nvSpPr>
        <p:spPr bwMode="auto">
          <a:xfrm>
            <a:off x="2386013" y="2754313"/>
            <a:ext cx="0" cy="9255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8908" name="Picture 1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463" y="3957638"/>
            <a:ext cx="1500187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08909" name="Picture 13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60713" y="3957638"/>
            <a:ext cx="1414462" cy="957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8910" name="Line 14"/>
          <p:cNvSpPr>
            <a:spLocks noChangeShapeType="1"/>
          </p:cNvSpPr>
          <p:nvPr/>
        </p:nvSpPr>
        <p:spPr bwMode="auto">
          <a:xfrm flipH="1">
            <a:off x="1881188" y="4489450"/>
            <a:ext cx="9652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1163638" y="4110038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8912" name="Rectangle 16"/>
          <p:cNvSpPr>
            <a:spLocks noChangeArrowheads="1"/>
          </p:cNvSpPr>
          <p:nvPr/>
        </p:nvSpPr>
        <p:spPr bwMode="auto">
          <a:xfrm>
            <a:off x="3043238" y="4041775"/>
            <a:ext cx="388937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</a:p>
        </p:txBody>
      </p:sp>
      <p:sp>
        <p:nvSpPr>
          <p:cNvPr id="208913" name="Rectangle 17"/>
          <p:cNvSpPr>
            <a:spLocks noChangeArrowheads="1"/>
          </p:cNvSpPr>
          <p:nvPr/>
        </p:nvSpPr>
        <p:spPr bwMode="auto">
          <a:xfrm>
            <a:off x="604838" y="5124450"/>
            <a:ext cx="3567112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one resonance form is tertiary carbocation;  other is primary</a:t>
            </a:r>
          </a:p>
        </p:txBody>
      </p:sp>
      <p:sp>
        <p:nvSpPr>
          <p:cNvPr id="208914" name="Rectangle 18"/>
          <p:cNvSpPr>
            <a:spLocks noChangeArrowheads="1"/>
          </p:cNvSpPr>
          <p:nvPr/>
        </p:nvSpPr>
        <p:spPr bwMode="auto">
          <a:xfrm>
            <a:off x="192088" y="3757613"/>
            <a:ext cx="4475162" cy="1323975"/>
          </a:xfrm>
          <a:prstGeom prst="rect">
            <a:avLst/>
          </a:prstGeom>
          <a:noFill/>
          <a:ln w="127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5" name="Line 19"/>
          <p:cNvSpPr>
            <a:spLocks noChangeShapeType="1"/>
          </p:cNvSpPr>
          <p:nvPr/>
        </p:nvSpPr>
        <p:spPr bwMode="auto">
          <a:xfrm>
            <a:off x="4978400" y="4445000"/>
            <a:ext cx="846138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8916" name="Picture 20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7913" y="3968750"/>
            <a:ext cx="1500187" cy="95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08917" name="Rectangle 21"/>
          <p:cNvSpPr>
            <a:spLocks noChangeArrowheads="1"/>
          </p:cNvSpPr>
          <p:nvPr/>
        </p:nvSpPr>
        <p:spPr bwMode="auto">
          <a:xfrm>
            <a:off x="7615238" y="3971925"/>
            <a:ext cx="517525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208918" name="Rectangle 22"/>
          <p:cNvSpPr>
            <a:spLocks noChangeArrowheads="1"/>
          </p:cNvSpPr>
          <p:nvPr/>
        </p:nvSpPr>
        <p:spPr bwMode="auto">
          <a:xfrm>
            <a:off x="5108575" y="3819525"/>
            <a:ext cx="6524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  <a:r>
              <a:rPr lang="en-US" sz="2800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–</a:t>
            </a:r>
          </a:p>
        </p:txBody>
      </p:sp>
      <p:sp>
        <p:nvSpPr>
          <p:cNvPr id="208919" name="Rectangle 23"/>
          <p:cNvSpPr>
            <a:spLocks noChangeArrowheads="1"/>
          </p:cNvSpPr>
          <p:nvPr/>
        </p:nvSpPr>
        <p:spPr bwMode="auto">
          <a:xfrm>
            <a:off x="6445250" y="5138738"/>
            <a:ext cx="137001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major</a:t>
            </a:r>
            <a:b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product</a:t>
            </a:r>
          </a:p>
        </p:txBody>
      </p:sp>
      <p:sp>
        <p:nvSpPr>
          <p:cNvPr id="20892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ext Box 2"/>
          <p:cNvSpPr txBox="1">
            <a:spLocks noChangeArrowheads="1"/>
          </p:cNvSpPr>
          <p:nvPr/>
        </p:nvSpPr>
        <p:spPr bwMode="auto">
          <a:xfrm>
            <a:off x="990600" y="762000"/>
            <a:ext cx="723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4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Terpenos e Terpenóides</a:t>
            </a:r>
            <a:endParaRPr lang="en-GB"/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1600200" y="1676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>
                <a:latin typeface="Comic Sans MS" pitchFamily="66" charset="0"/>
              </a:rPr>
              <a:t>Regra do isopreno  - Wallach (1887)</a:t>
            </a:r>
          </a:p>
        </p:txBody>
      </p:sp>
      <p:graphicFrame>
        <p:nvGraphicFramePr>
          <p:cNvPr id="288772" name="Object 4"/>
          <p:cNvGraphicFramePr>
            <a:graphicFrameLocks noChangeAspect="1"/>
          </p:cNvGraphicFramePr>
          <p:nvPr/>
        </p:nvGraphicFramePr>
        <p:xfrm>
          <a:off x="2922588" y="2562225"/>
          <a:ext cx="2640012" cy="1857375"/>
        </p:xfrm>
        <a:graphic>
          <a:graphicData uri="http://schemas.openxmlformats.org/presentationml/2006/ole">
            <p:oleObj spid="_x0000_s288772" name="CS ChemDraw Drawing" r:id="rId3" imgW="1468080" imgH="1033560" progId="ChemDraw.Document.4.0">
              <p:embed/>
            </p:oleObj>
          </a:graphicData>
        </a:graphic>
      </p:graphicFrame>
      <p:sp>
        <p:nvSpPr>
          <p:cNvPr id="288773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b="1">
                <a:solidFill>
                  <a:srgbClr val="FF9933"/>
                </a:solidFill>
                <a:latin typeface="Comic Sans MS" pitchFamily="66" charset="0"/>
              </a:rPr>
              <a:t>O nome terpeno deriva da terebentina (turpentine) de onde foram isolados a cânfora e o </a:t>
            </a:r>
            <a:r>
              <a:rPr lang="en-GB" b="1">
                <a:solidFill>
                  <a:srgbClr val="FF9933"/>
                </a:solidFill>
                <a:latin typeface="Symbol" pitchFamily="18" charset="2"/>
              </a:rPr>
              <a:t>a</a:t>
            </a:r>
            <a:r>
              <a:rPr lang="en-GB" b="1">
                <a:solidFill>
                  <a:srgbClr val="FF9933"/>
                </a:solidFill>
                <a:latin typeface="Comic Sans MS" pitchFamily="66" charset="0"/>
              </a:rPr>
              <a:t>-pineno. As estruturas foram elucidadas em torno de 1894.</a:t>
            </a:r>
            <a:endParaRPr lang="en-GB" b="1">
              <a:solidFill>
                <a:srgbClr val="BC37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2362200" y="1752600"/>
          <a:ext cx="4343400" cy="4254500"/>
        </p:xfrm>
        <a:graphic>
          <a:graphicData uri="http://schemas.openxmlformats.org/presentationml/2006/ole">
            <p:oleObj spid="_x0000_s292866" name="CS ChemDraw Drawing" r:id="rId3" imgW="4343400" imgH="4254480" progId="ChemDraw.Document.4.0">
              <p:embed/>
            </p:oleObj>
          </a:graphicData>
        </a:graphic>
      </p:graphicFrame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2362200" y="609600"/>
            <a:ext cx="40640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Borracha Natural</a:t>
            </a:r>
            <a:endParaRPr lang="en-GB" sz="1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702550" cy="762000"/>
          </a:xfrm>
        </p:spPr>
        <p:txBody>
          <a:bodyPr/>
          <a:lstStyle/>
          <a:p>
            <a:r>
              <a:rPr lang="en-US" sz="3200"/>
              <a:t>Borracha Natural</a:t>
            </a: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4800600"/>
          </a:xfrm>
        </p:spPr>
        <p:txBody>
          <a:bodyPr/>
          <a:lstStyle/>
          <a:p>
            <a:r>
              <a:rPr lang="en-US" sz="2400">
                <a:solidFill>
                  <a:srgbClr val="FF9933"/>
                </a:solidFill>
              </a:rPr>
              <a:t>Gutta percha</a:t>
            </a:r>
            <a:endParaRPr lang="en-US" sz="2400"/>
          </a:p>
          <a:p>
            <a:pPr lvl="1"/>
            <a:r>
              <a:rPr lang="en-US" sz="2400"/>
              <a:t>History</a:t>
            </a:r>
          </a:p>
          <a:p>
            <a:pPr lvl="2"/>
            <a:r>
              <a:rPr lang="en-US" sz="2000" i="1"/>
              <a:t>Palaquium gutta</a:t>
            </a:r>
            <a:r>
              <a:rPr lang="en-US" sz="2000"/>
              <a:t> trees from the Malay peninsula</a:t>
            </a:r>
          </a:p>
          <a:p>
            <a:pPr lvl="2"/>
            <a:r>
              <a:rPr lang="en-US" sz="2000"/>
              <a:t>(1843) Gutta percha was used to make knife handles</a:t>
            </a:r>
          </a:p>
          <a:p>
            <a:pPr lvl="1"/>
            <a:r>
              <a:rPr lang="en-US" sz="2400">
                <a:solidFill>
                  <a:srgbClr val="FF9933"/>
                </a:solidFill>
              </a:rPr>
              <a:t>Properties</a:t>
            </a:r>
            <a:endParaRPr lang="en-US" sz="2400"/>
          </a:p>
          <a:p>
            <a:pPr lvl="2"/>
            <a:r>
              <a:rPr lang="en-US" sz="2000" i="1"/>
              <a:t>trans</a:t>
            </a:r>
            <a:r>
              <a:rPr lang="en-US" sz="2000"/>
              <a:t>-1,4-polyisoprene</a:t>
            </a:r>
          </a:p>
          <a:p>
            <a:pPr lvl="2"/>
            <a:r>
              <a:rPr lang="en-US" sz="2000"/>
              <a:t>Softened in hot water and then pressed into desired shape</a:t>
            </a:r>
          </a:p>
          <a:p>
            <a:pPr lvl="2"/>
            <a:r>
              <a:rPr lang="en-US" sz="2000"/>
              <a:t>Solid at room temperature and is ductile and strong</a:t>
            </a:r>
          </a:p>
          <a:p>
            <a:pPr lvl="2"/>
            <a:r>
              <a:rPr lang="en-US" sz="2000"/>
              <a:t>At higher temperature it can be drawn out into strips with no recoil like rubber</a:t>
            </a:r>
          </a:p>
          <a:p>
            <a:pPr lvl="2"/>
            <a:r>
              <a:rPr lang="en-US" sz="2000"/>
              <a:t>Highly inert and resists vulcanization</a:t>
            </a:r>
          </a:p>
          <a:p>
            <a:pPr lvl="1"/>
            <a:r>
              <a:rPr lang="en-US" sz="2400">
                <a:solidFill>
                  <a:srgbClr val="FF9933"/>
                </a:solidFill>
              </a:rPr>
              <a:t>Applications</a:t>
            </a:r>
            <a:endParaRPr lang="en-US" sz="2400"/>
          </a:p>
          <a:p>
            <a:pPr lvl="2"/>
            <a:r>
              <a:rPr lang="en-US" sz="2000"/>
              <a:t>Excellent insulator for Transatlantic Cables (Used until the 1930s)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382000" cy="609600"/>
          </a:xfrm>
        </p:spPr>
        <p:txBody>
          <a:bodyPr/>
          <a:lstStyle/>
          <a:p>
            <a:r>
              <a:rPr lang="en-GB" sz="3200"/>
              <a:t>Natural rubber</a:t>
            </a:r>
            <a:endParaRPr lang="en-GB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487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b="1"/>
              <a:t>Natural rubber consists of 1,4-</a:t>
            </a:r>
            <a:r>
              <a:rPr lang="en-GB" sz="2000" b="1" i="1"/>
              <a:t>cis</a:t>
            </a:r>
            <a:r>
              <a:rPr lang="en-GB" sz="2000" b="1"/>
              <a:t>-polyisoprene, extracted from the rubber tree (</a:t>
            </a:r>
            <a:r>
              <a:rPr lang="en-GB" sz="2000" b="1" i="1"/>
              <a:t>Hevea brasiliensis</a:t>
            </a:r>
            <a:r>
              <a:rPr lang="en-GB" sz="2000" b="1"/>
              <a:t>).</a:t>
            </a:r>
          </a:p>
          <a:p>
            <a:pPr>
              <a:lnSpc>
                <a:spcPct val="90000"/>
              </a:lnSpc>
            </a:pPr>
            <a:r>
              <a:rPr lang="en-GB" sz="2000" b="1"/>
              <a:t>It is produced in the tree by the biocatalyst hydroxynitrilelyase (</a:t>
            </a:r>
            <a:r>
              <a:rPr lang="en-GB" sz="2000" b="1" i="1"/>
              <a:t>2-hydroxyisobutyronitrile acetone-lyase</a:t>
            </a:r>
            <a:r>
              <a:rPr lang="en-GB" sz="2000" b="1"/>
              <a:t>).</a:t>
            </a:r>
            <a:r>
              <a:rPr lang="en-GB" sz="2000" b="1">
                <a:latin typeface="Garamond" pitchFamily="18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GB" sz="2000" b="1"/>
              <a:t>Synthetic rubber accounts for 75 % of rubber usage.  However, natural rubber has advantages of elasticity, resilience and thermal properties.</a:t>
            </a:r>
          </a:p>
          <a:p>
            <a:pPr>
              <a:lnSpc>
                <a:spcPct val="90000"/>
              </a:lnSpc>
            </a:pPr>
            <a:r>
              <a:rPr lang="en-GB" sz="2000" b="1"/>
              <a:t>Natural rubber is easily broken down in the environment, however vulcanisation (treatment with sulfur) renders it resistant to biodegradation.</a:t>
            </a:r>
            <a:endParaRPr lang="en-GB" sz="2400" b="1">
              <a:latin typeface="Garamond" pitchFamily="18" charset="0"/>
            </a:endParaRPr>
          </a:p>
        </p:txBody>
      </p:sp>
      <p:pic>
        <p:nvPicPr>
          <p:cNvPr id="290820" name="Picture 4" descr="heveabra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10200" y="1447800"/>
            <a:ext cx="2557463" cy="2922588"/>
          </a:xfrm>
        </p:spPr>
      </p:pic>
      <p:graphicFrame>
        <p:nvGraphicFramePr>
          <p:cNvPr id="290821" name="Object 5"/>
          <p:cNvGraphicFramePr>
            <a:graphicFrameLocks noChangeAspect="1"/>
          </p:cNvGraphicFramePr>
          <p:nvPr/>
        </p:nvGraphicFramePr>
        <p:xfrm>
          <a:off x="5867400" y="4648200"/>
          <a:ext cx="1924050" cy="1285875"/>
        </p:xfrm>
        <a:graphic>
          <a:graphicData uri="http://schemas.openxmlformats.org/presentationml/2006/ole">
            <p:oleObj spid="_x0000_s290821" name="ISIS/Draw Sketch" r:id="rId5" imgW="1923840" imgH="12855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Tomates</a:t>
            </a:r>
          </a:p>
        </p:txBody>
      </p:sp>
      <p:pic>
        <p:nvPicPr>
          <p:cNvPr id="283651" name="Picture 3" descr="j034487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228600"/>
            <a:ext cx="1858963" cy="1155700"/>
          </a:xfrm>
          <a:noFill/>
          <a:ln/>
        </p:spPr>
      </p:pic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3413125" y="3124200"/>
            <a:ext cx="329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 sz="1800">
              <a:latin typeface="Arial" charset="0"/>
            </a:endParaRP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898525" y="3465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3654" name="Text Box 6"/>
          <p:cNvSpPr txBox="1">
            <a:spLocks noChangeArrowheads="1"/>
          </p:cNvSpPr>
          <p:nvPr/>
        </p:nvSpPr>
        <p:spPr bwMode="auto">
          <a:xfrm>
            <a:off x="3352800" y="35814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6600"/>
                </a:solidFill>
                <a:latin typeface="Arial" charset="0"/>
              </a:rPr>
              <a:t>Licopeno</a:t>
            </a:r>
          </a:p>
        </p:txBody>
      </p:sp>
      <p:sp>
        <p:nvSpPr>
          <p:cNvPr id="283655" name="Text Box 7"/>
          <p:cNvSpPr txBox="1">
            <a:spLocks noChangeArrowheads="1"/>
          </p:cNvSpPr>
          <p:nvPr/>
        </p:nvSpPr>
        <p:spPr bwMode="auto">
          <a:xfrm>
            <a:off x="1752600" y="4800600"/>
            <a:ext cx="6858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480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283656" name="Text Box 8"/>
          <p:cNvSpPr txBox="1">
            <a:spLocks noChangeArrowheads="1"/>
          </p:cNvSpPr>
          <p:nvPr/>
        </p:nvSpPr>
        <p:spPr bwMode="auto">
          <a:xfrm>
            <a:off x="2574925" y="4846638"/>
            <a:ext cx="56546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 sz="480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283657" name="Text Box 9"/>
          <p:cNvSpPr txBox="1">
            <a:spLocks noChangeArrowheads="1"/>
          </p:cNvSpPr>
          <p:nvPr/>
        </p:nvSpPr>
        <p:spPr bwMode="auto">
          <a:xfrm>
            <a:off x="1295400" y="4572000"/>
            <a:ext cx="6553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6600"/>
                </a:solidFill>
                <a:latin typeface="Arial" charset="0"/>
              </a:rPr>
              <a:t>Pigmento vermelho dos tomates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6600"/>
                </a:solidFill>
                <a:latin typeface="Arial" charset="0"/>
              </a:rPr>
              <a:t>Polieno Conjugado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6600"/>
                </a:solidFill>
                <a:latin typeface="Arial" charset="0"/>
              </a:rPr>
              <a:t>Antioxidante, neutraliza radicais Livres </a:t>
            </a:r>
          </a:p>
        </p:txBody>
      </p:sp>
      <p:pic>
        <p:nvPicPr>
          <p:cNvPr id="283665" name="Picture 1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209800"/>
            <a:ext cx="8077200" cy="990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3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3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83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/>
      <p:bldP spid="28365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Sunscreen</a:t>
            </a:r>
          </a:p>
        </p:txBody>
      </p:sp>
      <p:pic>
        <p:nvPicPr>
          <p:cNvPr id="295941" name="Picture 5" descr="j019919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433513" cy="2362200"/>
          </a:xfrm>
          <a:noFill/>
          <a:ln/>
        </p:spPr>
      </p:pic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2209800" y="3429000"/>
            <a:ext cx="52308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>
                <a:solidFill>
                  <a:srgbClr val="FFFF00"/>
                </a:solidFill>
                <a:latin typeface="Arial" charset="0"/>
              </a:rPr>
              <a:t>Octyl</a:t>
            </a:r>
            <a:r>
              <a:rPr lang="en-US" sz="480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methoxycinnamate</a:t>
            </a:r>
          </a:p>
        </p:txBody>
      </p:sp>
      <p:sp>
        <p:nvSpPr>
          <p:cNvPr id="295943" name="Text Box 7"/>
          <p:cNvSpPr txBox="1">
            <a:spLocks noChangeArrowheads="1"/>
          </p:cNvSpPr>
          <p:nvPr/>
        </p:nvSpPr>
        <p:spPr bwMode="auto">
          <a:xfrm>
            <a:off x="1295400" y="4419600"/>
            <a:ext cx="73914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Conjugated cinnamate ester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Found in Coppertone Sport, Bullfrog           Sunblock, Hawaiian Tropic Water Sport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Absorbs radiation, preventing skin damage</a:t>
            </a:r>
          </a:p>
        </p:txBody>
      </p:sp>
      <p:pic>
        <p:nvPicPr>
          <p:cNvPr id="29594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76400" y="1752600"/>
            <a:ext cx="6172200" cy="1558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5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5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5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/>
      <p:bldP spid="2959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10-51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663575" y="2413000"/>
            <a:ext cx="7816850" cy="1616075"/>
          </a:xfrm>
          <a:noFill/>
          <a:ln/>
        </p:spPr>
        <p:txBody>
          <a:bodyPr/>
          <a:lstStyle/>
          <a:p>
            <a:r>
              <a:rPr lang="en-US" sz="2800"/>
              <a:t>10.7</a:t>
            </a:r>
            <a:br>
              <a:rPr lang="en-US" sz="2800"/>
            </a:br>
            <a:r>
              <a:rPr lang="en-US" sz="2800"/>
              <a:t>Bonding</a:t>
            </a:r>
            <a:br>
              <a:rPr lang="en-US" sz="2800"/>
            </a:br>
            <a:r>
              <a:rPr lang="en-US" sz="2800"/>
              <a:t>in Conjugated Dienes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10-52</a:t>
            </a:r>
          </a:p>
        </p:txBody>
      </p:sp>
      <p:grpSp>
        <p:nvGrpSpPr>
          <p:cNvPr id="108633" name="Group 89"/>
          <p:cNvGrpSpPr>
            <a:grpSpLocks/>
          </p:cNvGrpSpPr>
          <p:nvPr/>
        </p:nvGrpSpPr>
        <p:grpSpPr bwMode="auto">
          <a:xfrm>
            <a:off x="434975" y="1592263"/>
            <a:ext cx="4760913" cy="1431925"/>
            <a:chOff x="274" y="1003"/>
            <a:chExt cx="2999" cy="902"/>
          </a:xfrm>
        </p:grpSpPr>
        <p:sp>
          <p:nvSpPr>
            <p:cNvPr id="108548" name="Oval 4"/>
            <p:cNvSpPr>
              <a:spLocks noChangeArrowheads="1"/>
            </p:cNvSpPr>
            <p:nvPr/>
          </p:nvSpPr>
          <p:spPr bwMode="auto">
            <a:xfrm>
              <a:off x="1292" y="1019"/>
              <a:ext cx="119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49" name="Freeform 5"/>
            <p:cNvSpPr>
              <a:spLocks/>
            </p:cNvSpPr>
            <p:nvPr/>
          </p:nvSpPr>
          <p:spPr bwMode="auto">
            <a:xfrm>
              <a:off x="1249" y="1096"/>
              <a:ext cx="88" cy="11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87" y="8"/>
                </a:cxn>
                <a:cxn ang="0">
                  <a:pos x="24" y="113"/>
                </a:cxn>
                <a:cxn ang="0">
                  <a:pos x="0" y="97"/>
                </a:cxn>
                <a:cxn ang="0">
                  <a:pos x="79" y="0"/>
                </a:cxn>
              </a:cxnLst>
              <a:rect l="0" t="0" r="r" b="b"/>
              <a:pathLst>
                <a:path w="88" h="114">
                  <a:moveTo>
                    <a:pt x="79" y="0"/>
                  </a:moveTo>
                  <a:lnTo>
                    <a:pt x="87" y="8"/>
                  </a:lnTo>
                  <a:lnTo>
                    <a:pt x="24" y="113"/>
                  </a:lnTo>
                  <a:lnTo>
                    <a:pt x="0" y="97"/>
                  </a:lnTo>
                  <a:lnTo>
                    <a:pt x="7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0" name="Arc 6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1" name="Line 7"/>
            <p:cNvSpPr>
              <a:spLocks noChangeShapeType="1"/>
            </p:cNvSpPr>
            <p:nvPr/>
          </p:nvSpPr>
          <p:spPr bwMode="auto">
            <a:xfrm flipV="1">
              <a:off x="1248" y="1096"/>
              <a:ext cx="79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2" name="Arc 8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 flipH="1">
              <a:off x="1273" y="1104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4" name="Line 10"/>
            <p:cNvSpPr>
              <a:spLocks noChangeShapeType="1"/>
            </p:cNvSpPr>
            <p:nvPr/>
          </p:nvSpPr>
          <p:spPr bwMode="auto">
            <a:xfrm flipH="1" flipV="1">
              <a:off x="1249" y="1191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5" name="Oval 11"/>
            <p:cNvSpPr>
              <a:spLocks noChangeArrowheads="1"/>
            </p:cNvSpPr>
            <p:nvPr/>
          </p:nvSpPr>
          <p:spPr bwMode="auto">
            <a:xfrm>
              <a:off x="2279" y="1003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Freeform 12"/>
            <p:cNvSpPr>
              <a:spLocks/>
            </p:cNvSpPr>
            <p:nvPr/>
          </p:nvSpPr>
          <p:spPr bwMode="auto">
            <a:xfrm>
              <a:off x="2298" y="1087"/>
              <a:ext cx="41" cy="11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0" y="0"/>
                </a:cxn>
                <a:cxn ang="0">
                  <a:pos x="32" y="114"/>
                </a:cxn>
                <a:cxn ang="0">
                  <a:pos x="0" y="106"/>
                </a:cxn>
                <a:cxn ang="0">
                  <a:pos x="32" y="0"/>
                </a:cxn>
              </a:cxnLst>
              <a:rect l="0" t="0" r="r" b="b"/>
              <a:pathLst>
                <a:path w="41" h="115">
                  <a:moveTo>
                    <a:pt x="32" y="0"/>
                  </a:moveTo>
                  <a:lnTo>
                    <a:pt x="40" y="0"/>
                  </a:lnTo>
                  <a:lnTo>
                    <a:pt x="32" y="114"/>
                  </a:lnTo>
                  <a:lnTo>
                    <a:pt x="0" y="106"/>
                  </a:lnTo>
                  <a:lnTo>
                    <a:pt x="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7" name="Arc 13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8" name="Line 14"/>
            <p:cNvSpPr>
              <a:spLocks noChangeShapeType="1"/>
            </p:cNvSpPr>
            <p:nvPr/>
          </p:nvSpPr>
          <p:spPr bwMode="auto">
            <a:xfrm flipV="1">
              <a:off x="2298" y="1086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9" name="Arc 15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0" name="Line 16"/>
            <p:cNvSpPr>
              <a:spLocks noChangeShapeType="1"/>
            </p:cNvSpPr>
            <p:nvPr/>
          </p:nvSpPr>
          <p:spPr bwMode="auto">
            <a:xfrm flipH="1">
              <a:off x="2330" y="1087"/>
              <a:ext cx="8" cy="1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1" name="Line 17"/>
            <p:cNvSpPr>
              <a:spLocks noChangeShapeType="1"/>
            </p:cNvSpPr>
            <p:nvPr/>
          </p:nvSpPr>
          <p:spPr bwMode="auto">
            <a:xfrm flipH="1" flipV="1">
              <a:off x="2298" y="1191"/>
              <a:ext cx="3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2" name="Oval 18"/>
            <p:cNvSpPr>
              <a:spLocks noChangeArrowheads="1"/>
            </p:cNvSpPr>
            <p:nvPr/>
          </p:nvSpPr>
          <p:spPr bwMode="auto">
            <a:xfrm>
              <a:off x="27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3" name="Freeform 19"/>
            <p:cNvSpPr>
              <a:spLocks/>
            </p:cNvSpPr>
            <p:nvPr/>
          </p:nvSpPr>
          <p:spPr bwMode="auto">
            <a:xfrm>
              <a:off x="381" y="1232"/>
              <a:ext cx="214" cy="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13" y="57"/>
                </a:cxn>
                <a:cxn ang="0">
                  <a:pos x="205" y="81"/>
                </a:cxn>
                <a:cxn ang="0">
                  <a:pos x="0" y="16"/>
                </a:cxn>
              </a:cxnLst>
              <a:rect l="0" t="0" r="r" b="b"/>
              <a:pathLst>
                <a:path w="214" h="82">
                  <a:moveTo>
                    <a:pt x="0" y="16"/>
                  </a:moveTo>
                  <a:lnTo>
                    <a:pt x="0" y="0"/>
                  </a:lnTo>
                  <a:lnTo>
                    <a:pt x="213" y="57"/>
                  </a:lnTo>
                  <a:lnTo>
                    <a:pt x="205" y="81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4" name="Arc 20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5" name="Line 21"/>
            <p:cNvSpPr>
              <a:spLocks noChangeShapeType="1"/>
            </p:cNvSpPr>
            <p:nvPr/>
          </p:nvSpPr>
          <p:spPr bwMode="auto">
            <a:xfrm flipH="1" flipV="1">
              <a:off x="380" y="1247"/>
              <a:ext cx="205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6" name="Arc 22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7" name="Line 23"/>
            <p:cNvSpPr>
              <a:spLocks noChangeShapeType="1"/>
            </p:cNvSpPr>
            <p:nvPr/>
          </p:nvSpPr>
          <p:spPr bwMode="auto">
            <a:xfrm>
              <a:off x="381" y="1232"/>
              <a:ext cx="213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8" name="Line 24"/>
            <p:cNvSpPr>
              <a:spLocks noChangeShapeType="1"/>
            </p:cNvSpPr>
            <p:nvPr/>
          </p:nvSpPr>
          <p:spPr bwMode="auto">
            <a:xfrm flipH="1">
              <a:off x="586" y="1288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69" name="Oval 25"/>
            <p:cNvSpPr>
              <a:spLocks noChangeArrowheads="1"/>
            </p:cNvSpPr>
            <p:nvPr/>
          </p:nvSpPr>
          <p:spPr bwMode="auto">
            <a:xfrm>
              <a:off x="1119" y="1124"/>
              <a:ext cx="228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70" name="Freeform 26"/>
            <p:cNvSpPr>
              <a:spLocks/>
            </p:cNvSpPr>
            <p:nvPr/>
          </p:nvSpPr>
          <p:spPr bwMode="auto">
            <a:xfrm>
              <a:off x="783" y="1248"/>
              <a:ext cx="341" cy="75"/>
            </a:xfrm>
            <a:custGeom>
              <a:avLst/>
              <a:gdLst/>
              <a:ahLst/>
              <a:cxnLst>
                <a:cxn ang="0">
                  <a:pos x="332" y="0"/>
                </a:cxn>
                <a:cxn ang="0">
                  <a:pos x="340" y="16"/>
                </a:cxn>
                <a:cxn ang="0">
                  <a:pos x="8" y="74"/>
                </a:cxn>
                <a:cxn ang="0">
                  <a:pos x="0" y="49"/>
                </a:cxn>
                <a:cxn ang="0">
                  <a:pos x="332" y="0"/>
                </a:cxn>
              </a:cxnLst>
              <a:rect l="0" t="0" r="r" b="b"/>
              <a:pathLst>
                <a:path w="341" h="75">
                  <a:moveTo>
                    <a:pt x="332" y="0"/>
                  </a:moveTo>
                  <a:lnTo>
                    <a:pt x="340" y="16"/>
                  </a:lnTo>
                  <a:lnTo>
                    <a:pt x="8" y="74"/>
                  </a:lnTo>
                  <a:lnTo>
                    <a:pt x="0" y="49"/>
                  </a:lnTo>
                  <a:lnTo>
                    <a:pt x="3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1" name="Arc 27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2" name="Line 28"/>
            <p:cNvSpPr>
              <a:spLocks noChangeShapeType="1"/>
            </p:cNvSpPr>
            <p:nvPr/>
          </p:nvSpPr>
          <p:spPr bwMode="auto">
            <a:xfrm flipV="1">
              <a:off x="783" y="1247"/>
              <a:ext cx="332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3" name="Arc 29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4" name="Line 30"/>
            <p:cNvSpPr>
              <a:spLocks noChangeShapeType="1"/>
            </p:cNvSpPr>
            <p:nvPr/>
          </p:nvSpPr>
          <p:spPr bwMode="auto">
            <a:xfrm flipH="1">
              <a:off x="791" y="1265"/>
              <a:ext cx="33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5" name="Line 31"/>
            <p:cNvSpPr>
              <a:spLocks noChangeShapeType="1"/>
            </p:cNvSpPr>
            <p:nvPr/>
          </p:nvSpPr>
          <p:spPr bwMode="auto">
            <a:xfrm flipH="1" flipV="1">
              <a:off x="783" y="1296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6" name="Freeform 32"/>
            <p:cNvSpPr>
              <a:spLocks/>
            </p:cNvSpPr>
            <p:nvPr/>
          </p:nvSpPr>
          <p:spPr bwMode="auto">
            <a:xfrm>
              <a:off x="1312" y="1257"/>
              <a:ext cx="317" cy="10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6" y="72"/>
                </a:cxn>
                <a:cxn ang="0">
                  <a:pos x="308" y="104"/>
                </a:cxn>
                <a:cxn ang="0">
                  <a:pos x="0" y="8"/>
                </a:cxn>
              </a:cxnLst>
              <a:rect l="0" t="0" r="r" b="b"/>
              <a:pathLst>
                <a:path w="317" h="105">
                  <a:moveTo>
                    <a:pt x="0" y="8"/>
                  </a:moveTo>
                  <a:lnTo>
                    <a:pt x="8" y="0"/>
                  </a:lnTo>
                  <a:lnTo>
                    <a:pt x="316" y="72"/>
                  </a:lnTo>
                  <a:lnTo>
                    <a:pt x="308" y="104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7" name="Arc 33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8" name="Line 34"/>
            <p:cNvSpPr>
              <a:spLocks noChangeShapeType="1"/>
            </p:cNvSpPr>
            <p:nvPr/>
          </p:nvSpPr>
          <p:spPr bwMode="auto">
            <a:xfrm flipH="1" flipV="1">
              <a:off x="1312" y="1265"/>
              <a:ext cx="308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79" name="Arc 35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0" name="Line 36"/>
            <p:cNvSpPr>
              <a:spLocks noChangeShapeType="1"/>
            </p:cNvSpPr>
            <p:nvPr/>
          </p:nvSpPr>
          <p:spPr bwMode="auto">
            <a:xfrm>
              <a:off x="1320" y="1257"/>
              <a:ext cx="308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1" name="Line 37"/>
            <p:cNvSpPr>
              <a:spLocks noChangeShapeType="1"/>
            </p:cNvSpPr>
            <p:nvPr/>
          </p:nvSpPr>
          <p:spPr bwMode="auto">
            <a:xfrm flipH="1">
              <a:off x="1620" y="1329"/>
              <a:ext cx="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2" name="Oval 38"/>
            <p:cNvSpPr>
              <a:spLocks noChangeArrowheads="1"/>
            </p:cNvSpPr>
            <p:nvPr/>
          </p:nvSpPr>
          <p:spPr bwMode="auto">
            <a:xfrm>
              <a:off x="558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3" name="Freeform 39"/>
            <p:cNvSpPr>
              <a:spLocks/>
            </p:cNvSpPr>
            <p:nvPr/>
          </p:nvSpPr>
          <p:spPr bwMode="auto">
            <a:xfrm>
              <a:off x="554" y="1361"/>
              <a:ext cx="96" cy="114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5" y="8"/>
                </a:cxn>
                <a:cxn ang="0">
                  <a:pos x="32" y="113"/>
                </a:cxn>
                <a:cxn ang="0">
                  <a:pos x="0" y="89"/>
                </a:cxn>
                <a:cxn ang="0">
                  <a:pos x="87" y="0"/>
                </a:cxn>
              </a:cxnLst>
              <a:rect l="0" t="0" r="r" b="b"/>
              <a:pathLst>
                <a:path w="96" h="114">
                  <a:moveTo>
                    <a:pt x="87" y="0"/>
                  </a:moveTo>
                  <a:lnTo>
                    <a:pt x="95" y="8"/>
                  </a:lnTo>
                  <a:lnTo>
                    <a:pt x="32" y="113"/>
                  </a:lnTo>
                  <a:lnTo>
                    <a:pt x="0" y="89"/>
                  </a:lnTo>
                  <a:lnTo>
                    <a:pt x="87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4" name="Arc 40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5" name="Line 41"/>
            <p:cNvSpPr>
              <a:spLocks noChangeShapeType="1"/>
            </p:cNvSpPr>
            <p:nvPr/>
          </p:nvSpPr>
          <p:spPr bwMode="auto">
            <a:xfrm flipV="1">
              <a:off x="553" y="1360"/>
              <a:ext cx="87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6" name="Arc 42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7" name="Line 43"/>
            <p:cNvSpPr>
              <a:spLocks noChangeShapeType="1"/>
            </p:cNvSpPr>
            <p:nvPr/>
          </p:nvSpPr>
          <p:spPr bwMode="auto">
            <a:xfrm flipH="1">
              <a:off x="586" y="1369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8" name="Line 44"/>
            <p:cNvSpPr>
              <a:spLocks noChangeShapeType="1"/>
            </p:cNvSpPr>
            <p:nvPr/>
          </p:nvSpPr>
          <p:spPr bwMode="auto">
            <a:xfrm flipH="1" flipV="1">
              <a:off x="554" y="1450"/>
              <a:ext cx="3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89" name="Oval 45"/>
            <p:cNvSpPr>
              <a:spLocks noChangeArrowheads="1"/>
            </p:cNvSpPr>
            <p:nvPr/>
          </p:nvSpPr>
          <p:spPr bwMode="auto">
            <a:xfrm>
              <a:off x="2192" y="1116"/>
              <a:ext cx="229" cy="234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0" name="Freeform 46"/>
            <p:cNvSpPr>
              <a:spLocks/>
            </p:cNvSpPr>
            <p:nvPr/>
          </p:nvSpPr>
          <p:spPr bwMode="auto">
            <a:xfrm>
              <a:off x="1809" y="1248"/>
              <a:ext cx="396" cy="114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95" y="24"/>
                </a:cxn>
                <a:cxn ang="0">
                  <a:pos x="8" y="113"/>
                </a:cxn>
                <a:cxn ang="0">
                  <a:pos x="0" y="89"/>
                </a:cxn>
                <a:cxn ang="0">
                  <a:pos x="395" y="0"/>
                </a:cxn>
              </a:cxnLst>
              <a:rect l="0" t="0" r="r" b="b"/>
              <a:pathLst>
                <a:path w="396" h="114">
                  <a:moveTo>
                    <a:pt x="395" y="0"/>
                  </a:moveTo>
                  <a:lnTo>
                    <a:pt x="395" y="24"/>
                  </a:lnTo>
                  <a:lnTo>
                    <a:pt x="8" y="113"/>
                  </a:lnTo>
                  <a:lnTo>
                    <a:pt x="0" y="89"/>
                  </a:lnTo>
                  <a:lnTo>
                    <a:pt x="395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1" name="Arc 47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2" name="Line 48"/>
            <p:cNvSpPr>
              <a:spLocks noChangeShapeType="1"/>
            </p:cNvSpPr>
            <p:nvPr/>
          </p:nvSpPr>
          <p:spPr bwMode="auto">
            <a:xfrm flipV="1">
              <a:off x="1808" y="1248"/>
              <a:ext cx="395" cy="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3" name="Arc 49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4" name="Line 50"/>
            <p:cNvSpPr>
              <a:spLocks noChangeShapeType="1"/>
            </p:cNvSpPr>
            <p:nvPr/>
          </p:nvSpPr>
          <p:spPr bwMode="auto">
            <a:xfrm flipH="1">
              <a:off x="1817" y="1273"/>
              <a:ext cx="387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5" name="Line 51"/>
            <p:cNvSpPr>
              <a:spLocks noChangeShapeType="1"/>
            </p:cNvSpPr>
            <p:nvPr/>
          </p:nvSpPr>
          <p:spPr bwMode="auto">
            <a:xfrm flipH="1" flipV="1">
              <a:off x="1809" y="1337"/>
              <a:ext cx="8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6" name="Freeform 52"/>
            <p:cNvSpPr>
              <a:spLocks/>
            </p:cNvSpPr>
            <p:nvPr/>
          </p:nvSpPr>
          <p:spPr bwMode="auto">
            <a:xfrm>
              <a:off x="2401" y="1248"/>
              <a:ext cx="293" cy="7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292" y="41"/>
                </a:cxn>
                <a:cxn ang="0">
                  <a:pos x="292" y="74"/>
                </a:cxn>
                <a:cxn ang="0">
                  <a:pos x="0" y="16"/>
                </a:cxn>
              </a:cxnLst>
              <a:rect l="0" t="0" r="r" b="b"/>
              <a:pathLst>
                <a:path w="293" h="75">
                  <a:moveTo>
                    <a:pt x="0" y="16"/>
                  </a:moveTo>
                  <a:lnTo>
                    <a:pt x="8" y="0"/>
                  </a:lnTo>
                  <a:lnTo>
                    <a:pt x="292" y="41"/>
                  </a:lnTo>
                  <a:lnTo>
                    <a:pt x="292" y="74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7" name="Arc 53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8" name="Line 54"/>
            <p:cNvSpPr>
              <a:spLocks noChangeShapeType="1"/>
            </p:cNvSpPr>
            <p:nvPr/>
          </p:nvSpPr>
          <p:spPr bwMode="auto">
            <a:xfrm flipH="1" flipV="1">
              <a:off x="2401" y="1264"/>
              <a:ext cx="29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99" name="Arc 55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0" name="Line 56"/>
            <p:cNvSpPr>
              <a:spLocks noChangeShapeType="1"/>
            </p:cNvSpPr>
            <p:nvPr/>
          </p:nvSpPr>
          <p:spPr bwMode="auto">
            <a:xfrm>
              <a:off x="2409" y="1248"/>
              <a:ext cx="284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1" name="Line 57"/>
            <p:cNvSpPr>
              <a:spLocks noChangeShapeType="1"/>
            </p:cNvSpPr>
            <p:nvPr/>
          </p:nvSpPr>
          <p:spPr bwMode="auto">
            <a:xfrm>
              <a:off x="2693" y="1288"/>
              <a:ext cx="0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2" name="Oval 58"/>
            <p:cNvSpPr>
              <a:spLocks noChangeArrowheads="1"/>
            </p:cNvSpPr>
            <p:nvPr/>
          </p:nvSpPr>
          <p:spPr bwMode="auto">
            <a:xfrm>
              <a:off x="315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03" name="Freeform 59"/>
            <p:cNvSpPr>
              <a:spLocks/>
            </p:cNvSpPr>
            <p:nvPr/>
          </p:nvSpPr>
          <p:spPr bwMode="auto">
            <a:xfrm>
              <a:off x="2890" y="1224"/>
              <a:ext cx="269" cy="9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268" y="24"/>
                </a:cxn>
                <a:cxn ang="0">
                  <a:pos x="8" y="89"/>
                </a:cxn>
                <a:cxn ang="0">
                  <a:pos x="0" y="57"/>
                </a:cxn>
                <a:cxn ang="0">
                  <a:pos x="268" y="0"/>
                </a:cxn>
              </a:cxnLst>
              <a:rect l="0" t="0" r="r" b="b"/>
              <a:pathLst>
                <a:path w="269" h="90">
                  <a:moveTo>
                    <a:pt x="268" y="0"/>
                  </a:moveTo>
                  <a:lnTo>
                    <a:pt x="268" y="24"/>
                  </a:lnTo>
                  <a:lnTo>
                    <a:pt x="8" y="89"/>
                  </a:lnTo>
                  <a:lnTo>
                    <a:pt x="0" y="57"/>
                  </a:lnTo>
                  <a:lnTo>
                    <a:pt x="268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4" name="Arc 60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5" name="Line 61"/>
            <p:cNvSpPr>
              <a:spLocks noChangeShapeType="1"/>
            </p:cNvSpPr>
            <p:nvPr/>
          </p:nvSpPr>
          <p:spPr bwMode="auto">
            <a:xfrm flipV="1">
              <a:off x="2890" y="1224"/>
              <a:ext cx="268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6" name="Arc 62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7" name="Line 63"/>
            <p:cNvSpPr>
              <a:spLocks noChangeShapeType="1"/>
            </p:cNvSpPr>
            <p:nvPr/>
          </p:nvSpPr>
          <p:spPr bwMode="auto">
            <a:xfrm flipH="1">
              <a:off x="2898" y="1248"/>
              <a:ext cx="260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8" name="Line 64"/>
            <p:cNvSpPr>
              <a:spLocks noChangeShapeType="1"/>
            </p:cNvSpPr>
            <p:nvPr/>
          </p:nvSpPr>
          <p:spPr bwMode="auto">
            <a:xfrm flipH="1" flipV="1">
              <a:off x="2890" y="1281"/>
              <a:ext cx="8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09" name="Oval 65"/>
            <p:cNvSpPr>
              <a:spLocks noChangeArrowheads="1"/>
            </p:cNvSpPr>
            <p:nvPr/>
          </p:nvSpPr>
          <p:spPr bwMode="auto">
            <a:xfrm>
              <a:off x="1592" y="1252"/>
              <a:ext cx="229" cy="23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10" name="Freeform 66"/>
            <p:cNvSpPr>
              <a:spLocks/>
            </p:cNvSpPr>
            <p:nvPr/>
          </p:nvSpPr>
          <p:spPr bwMode="auto">
            <a:xfrm>
              <a:off x="1675" y="1490"/>
              <a:ext cx="40" cy="29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9" y="0"/>
                </a:cxn>
                <a:cxn ang="0">
                  <a:pos x="31" y="290"/>
                </a:cxn>
                <a:cxn ang="0">
                  <a:pos x="0" y="290"/>
                </a:cxn>
                <a:cxn ang="0">
                  <a:pos x="16" y="0"/>
                </a:cxn>
              </a:cxnLst>
              <a:rect l="0" t="0" r="r" b="b"/>
              <a:pathLst>
                <a:path w="40" h="291">
                  <a:moveTo>
                    <a:pt x="16" y="0"/>
                  </a:moveTo>
                  <a:lnTo>
                    <a:pt x="39" y="0"/>
                  </a:lnTo>
                  <a:lnTo>
                    <a:pt x="31" y="290"/>
                  </a:lnTo>
                  <a:lnTo>
                    <a:pt x="0" y="290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1" name="Arc 67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2" name="Line 68"/>
            <p:cNvSpPr>
              <a:spLocks noChangeShapeType="1"/>
            </p:cNvSpPr>
            <p:nvPr/>
          </p:nvSpPr>
          <p:spPr bwMode="auto">
            <a:xfrm flipV="1">
              <a:off x="1675" y="1490"/>
              <a:ext cx="16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3" name="Arc 69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4" name="Line 70"/>
            <p:cNvSpPr>
              <a:spLocks noChangeShapeType="1"/>
            </p:cNvSpPr>
            <p:nvPr/>
          </p:nvSpPr>
          <p:spPr bwMode="auto">
            <a:xfrm flipH="1">
              <a:off x="1706" y="1490"/>
              <a:ext cx="8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5" name="Line 71"/>
            <p:cNvSpPr>
              <a:spLocks noChangeShapeType="1"/>
            </p:cNvSpPr>
            <p:nvPr/>
          </p:nvSpPr>
          <p:spPr bwMode="auto">
            <a:xfrm flipH="1">
              <a:off x="1675" y="1780"/>
              <a:ext cx="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6" name="Freeform 72"/>
            <p:cNvSpPr>
              <a:spLocks/>
            </p:cNvSpPr>
            <p:nvPr/>
          </p:nvSpPr>
          <p:spPr bwMode="auto">
            <a:xfrm>
              <a:off x="1635" y="1120"/>
              <a:ext cx="65" cy="185"/>
            </a:xfrm>
            <a:custGeom>
              <a:avLst/>
              <a:gdLst/>
              <a:ahLst/>
              <a:cxnLst>
                <a:cxn ang="0">
                  <a:pos x="64" y="184"/>
                </a:cxn>
                <a:cxn ang="0">
                  <a:pos x="48" y="184"/>
                </a:cxn>
                <a:cxn ang="0">
                  <a:pos x="0" y="16"/>
                </a:cxn>
                <a:cxn ang="0">
                  <a:pos x="32" y="0"/>
                </a:cxn>
                <a:cxn ang="0">
                  <a:pos x="64" y="184"/>
                </a:cxn>
              </a:cxnLst>
              <a:rect l="0" t="0" r="r" b="b"/>
              <a:pathLst>
                <a:path w="65" h="185">
                  <a:moveTo>
                    <a:pt x="64" y="184"/>
                  </a:moveTo>
                  <a:lnTo>
                    <a:pt x="48" y="184"/>
                  </a:lnTo>
                  <a:lnTo>
                    <a:pt x="0" y="16"/>
                  </a:lnTo>
                  <a:lnTo>
                    <a:pt x="32" y="0"/>
                  </a:lnTo>
                  <a:lnTo>
                    <a:pt x="64" y="18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7" name="Arc 73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8" name="Line 74"/>
            <p:cNvSpPr>
              <a:spLocks noChangeShapeType="1"/>
            </p:cNvSpPr>
            <p:nvPr/>
          </p:nvSpPr>
          <p:spPr bwMode="auto">
            <a:xfrm>
              <a:off x="1667" y="1120"/>
              <a:ext cx="32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19" name="Arc 75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0" name="Line 76"/>
            <p:cNvSpPr>
              <a:spLocks noChangeShapeType="1"/>
            </p:cNvSpPr>
            <p:nvPr/>
          </p:nvSpPr>
          <p:spPr bwMode="auto">
            <a:xfrm flipH="1" flipV="1">
              <a:off x="1635" y="1136"/>
              <a:ext cx="48" cy="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1" name="Line 77"/>
            <p:cNvSpPr>
              <a:spLocks noChangeShapeType="1"/>
            </p:cNvSpPr>
            <p:nvPr/>
          </p:nvSpPr>
          <p:spPr bwMode="auto">
            <a:xfrm flipV="1">
              <a:off x="1635" y="1120"/>
              <a:ext cx="32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2" name="Oval 78"/>
            <p:cNvSpPr>
              <a:spLocks noChangeArrowheads="1"/>
            </p:cNvSpPr>
            <p:nvPr/>
          </p:nvSpPr>
          <p:spPr bwMode="auto">
            <a:xfrm>
              <a:off x="2673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3" name="Freeform 79"/>
            <p:cNvSpPr>
              <a:spLocks/>
            </p:cNvSpPr>
            <p:nvPr/>
          </p:nvSpPr>
          <p:spPr bwMode="auto">
            <a:xfrm>
              <a:off x="2740" y="1361"/>
              <a:ext cx="48" cy="11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7" y="0"/>
                </a:cxn>
                <a:cxn ang="0">
                  <a:pos x="39" y="113"/>
                </a:cxn>
                <a:cxn ang="0">
                  <a:pos x="0" y="105"/>
                </a:cxn>
                <a:cxn ang="0">
                  <a:pos x="31" y="0"/>
                </a:cxn>
              </a:cxnLst>
              <a:rect l="0" t="0" r="r" b="b"/>
              <a:pathLst>
                <a:path w="48" h="114">
                  <a:moveTo>
                    <a:pt x="31" y="0"/>
                  </a:moveTo>
                  <a:lnTo>
                    <a:pt x="47" y="0"/>
                  </a:lnTo>
                  <a:lnTo>
                    <a:pt x="39" y="113"/>
                  </a:lnTo>
                  <a:lnTo>
                    <a:pt x="0" y="105"/>
                  </a:lnTo>
                  <a:lnTo>
                    <a:pt x="3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4" name="Arc 80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5" name="Line 81"/>
            <p:cNvSpPr>
              <a:spLocks noChangeShapeType="1"/>
            </p:cNvSpPr>
            <p:nvPr/>
          </p:nvSpPr>
          <p:spPr bwMode="auto">
            <a:xfrm flipV="1">
              <a:off x="2740" y="1360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6" name="Arc 82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7" name="Line 83"/>
            <p:cNvSpPr>
              <a:spLocks noChangeShapeType="1"/>
            </p:cNvSpPr>
            <p:nvPr/>
          </p:nvSpPr>
          <p:spPr bwMode="auto">
            <a:xfrm flipH="1">
              <a:off x="2780" y="1361"/>
              <a:ext cx="7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8" name="Line 84"/>
            <p:cNvSpPr>
              <a:spLocks noChangeShapeType="1"/>
            </p:cNvSpPr>
            <p:nvPr/>
          </p:nvSpPr>
          <p:spPr bwMode="auto">
            <a:xfrm flipH="1" flipV="1">
              <a:off x="2740" y="1466"/>
              <a:ext cx="4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29" name="Oval 85"/>
            <p:cNvSpPr>
              <a:spLocks noChangeArrowheads="1"/>
            </p:cNvSpPr>
            <p:nvPr/>
          </p:nvSpPr>
          <p:spPr bwMode="auto">
            <a:xfrm>
              <a:off x="495" y="1422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0" name="Oval 86"/>
            <p:cNvSpPr>
              <a:spLocks noChangeArrowheads="1"/>
            </p:cNvSpPr>
            <p:nvPr/>
          </p:nvSpPr>
          <p:spPr bwMode="auto">
            <a:xfrm>
              <a:off x="1632" y="1784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1" name="Oval 87"/>
            <p:cNvSpPr>
              <a:spLocks noChangeArrowheads="1"/>
            </p:cNvSpPr>
            <p:nvPr/>
          </p:nvSpPr>
          <p:spPr bwMode="auto">
            <a:xfrm>
              <a:off x="1584" y="1028"/>
              <a:ext cx="118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2" name="Oval 88"/>
            <p:cNvSpPr>
              <a:spLocks noChangeArrowheads="1"/>
            </p:cNvSpPr>
            <p:nvPr/>
          </p:nvSpPr>
          <p:spPr bwMode="auto">
            <a:xfrm>
              <a:off x="2697" y="1430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718" name="Group 174"/>
          <p:cNvGrpSpPr>
            <a:grpSpLocks/>
          </p:cNvGrpSpPr>
          <p:nvPr/>
        </p:nvGrpSpPr>
        <p:grpSpPr bwMode="auto">
          <a:xfrm>
            <a:off x="354013" y="4225925"/>
            <a:ext cx="4708525" cy="1500188"/>
            <a:chOff x="223" y="2662"/>
            <a:chExt cx="2966" cy="945"/>
          </a:xfrm>
        </p:grpSpPr>
        <p:sp>
          <p:nvSpPr>
            <p:cNvPr id="108634" name="Oval 90"/>
            <p:cNvSpPr>
              <a:spLocks noChangeArrowheads="1"/>
            </p:cNvSpPr>
            <p:nvPr/>
          </p:nvSpPr>
          <p:spPr bwMode="auto">
            <a:xfrm>
              <a:off x="1335" y="2686"/>
              <a:ext cx="134" cy="1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35" name="Freeform 91"/>
            <p:cNvSpPr>
              <a:spLocks/>
            </p:cNvSpPr>
            <p:nvPr/>
          </p:nvSpPr>
          <p:spPr bwMode="auto">
            <a:xfrm>
              <a:off x="1268" y="2778"/>
              <a:ext cx="112" cy="124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11" y="8"/>
                </a:cxn>
                <a:cxn ang="0">
                  <a:pos x="16" y="123"/>
                </a:cxn>
                <a:cxn ang="0">
                  <a:pos x="0" y="98"/>
                </a:cxn>
                <a:cxn ang="0">
                  <a:pos x="103" y="0"/>
                </a:cxn>
              </a:cxnLst>
              <a:rect l="0" t="0" r="r" b="b"/>
              <a:pathLst>
                <a:path w="112" h="124">
                  <a:moveTo>
                    <a:pt x="103" y="0"/>
                  </a:moveTo>
                  <a:lnTo>
                    <a:pt x="111" y="8"/>
                  </a:lnTo>
                  <a:lnTo>
                    <a:pt x="16" y="123"/>
                  </a:lnTo>
                  <a:lnTo>
                    <a:pt x="0" y="98"/>
                  </a:lnTo>
                  <a:lnTo>
                    <a:pt x="103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36" name="Arc 92"/>
            <p:cNvSpPr>
              <a:spLocks/>
            </p:cNvSpPr>
            <p:nvPr/>
          </p:nvSpPr>
          <p:spPr bwMode="auto">
            <a:xfrm>
              <a:off x="1373" y="2775"/>
              <a:ext cx="8" cy="7"/>
            </a:xfrm>
            <a:custGeom>
              <a:avLst/>
              <a:gdLst>
                <a:gd name="G0" fmla="+- 21383 0 0"/>
                <a:gd name="G1" fmla="+- 21433 0 0"/>
                <a:gd name="G2" fmla="+- 21600 0 0"/>
                <a:gd name="T0" fmla="*/ 0 w 21383"/>
                <a:gd name="T1" fmla="*/ 18378 h 21433"/>
                <a:gd name="T2" fmla="*/ 18704 w 21383"/>
                <a:gd name="T3" fmla="*/ 0 h 21433"/>
                <a:gd name="T4" fmla="*/ 21383 w 2138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83" h="21433" fill="none" extrusionOk="0">
                  <a:moveTo>
                    <a:pt x="0" y="18378"/>
                  </a:moveTo>
                  <a:cubicBezTo>
                    <a:pt x="1377" y="8735"/>
                    <a:pt x="9038" y="1207"/>
                    <a:pt x="18703" y="-1"/>
                  </a:cubicBezTo>
                </a:path>
                <a:path w="21383" h="21433" stroke="0" extrusionOk="0">
                  <a:moveTo>
                    <a:pt x="0" y="18378"/>
                  </a:moveTo>
                  <a:cubicBezTo>
                    <a:pt x="1377" y="8735"/>
                    <a:pt x="9038" y="1207"/>
                    <a:pt x="18703" y="-1"/>
                  </a:cubicBezTo>
                  <a:lnTo>
                    <a:pt x="2138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37" name="Line 93"/>
            <p:cNvSpPr>
              <a:spLocks noChangeShapeType="1"/>
            </p:cNvSpPr>
            <p:nvPr/>
          </p:nvSpPr>
          <p:spPr bwMode="auto">
            <a:xfrm flipV="1">
              <a:off x="1267" y="2778"/>
              <a:ext cx="103" cy="9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38" name="Arc 94"/>
            <p:cNvSpPr>
              <a:spLocks/>
            </p:cNvSpPr>
            <p:nvPr/>
          </p:nvSpPr>
          <p:spPr bwMode="auto">
            <a:xfrm>
              <a:off x="1373" y="2775"/>
              <a:ext cx="8" cy="7"/>
            </a:xfrm>
            <a:custGeom>
              <a:avLst/>
              <a:gdLst>
                <a:gd name="G0" fmla="+- 21383 0 0"/>
                <a:gd name="G1" fmla="+- 21433 0 0"/>
                <a:gd name="G2" fmla="+- 21600 0 0"/>
                <a:gd name="T0" fmla="*/ 0 w 21383"/>
                <a:gd name="T1" fmla="*/ 18378 h 21433"/>
                <a:gd name="T2" fmla="*/ 18704 w 21383"/>
                <a:gd name="T3" fmla="*/ 0 h 21433"/>
                <a:gd name="T4" fmla="*/ 21383 w 2138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83" h="21433" fill="none" extrusionOk="0">
                  <a:moveTo>
                    <a:pt x="0" y="18378"/>
                  </a:moveTo>
                  <a:cubicBezTo>
                    <a:pt x="1377" y="8735"/>
                    <a:pt x="9038" y="1207"/>
                    <a:pt x="18703" y="-1"/>
                  </a:cubicBezTo>
                </a:path>
                <a:path w="21383" h="21433" stroke="0" extrusionOk="0">
                  <a:moveTo>
                    <a:pt x="0" y="18378"/>
                  </a:moveTo>
                  <a:cubicBezTo>
                    <a:pt x="1377" y="8735"/>
                    <a:pt x="9038" y="1207"/>
                    <a:pt x="18703" y="-1"/>
                  </a:cubicBezTo>
                  <a:lnTo>
                    <a:pt x="2138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39" name="Line 95"/>
            <p:cNvSpPr>
              <a:spLocks noChangeShapeType="1"/>
            </p:cNvSpPr>
            <p:nvPr/>
          </p:nvSpPr>
          <p:spPr bwMode="auto">
            <a:xfrm flipH="1">
              <a:off x="1284" y="2787"/>
              <a:ext cx="95" cy="1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0" name="Line 96"/>
            <p:cNvSpPr>
              <a:spLocks noChangeShapeType="1"/>
            </p:cNvSpPr>
            <p:nvPr/>
          </p:nvSpPr>
          <p:spPr bwMode="auto">
            <a:xfrm flipH="1" flipV="1">
              <a:off x="1268" y="2875"/>
              <a:ext cx="16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1" name="Oval 97"/>
            <p:cNvSpPr>
              <a:spLocks noChangeArrowheads="1"/>
            </p:cNvSpPr>
            <p:nvPr/>
          </p:nvSpPr>
          <p:spPr bwMode="auto">
            <a:xfrm>
              <a:off x="223" y="2840"/>
              <a:ext cx="134" cy="1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2" name="Freeform 98"/>
            <p:cNvSpPr>
              <a:spLocks/>
            </p:cNvSpPr>
            <p:nvPr/>
          </p:nvSpPr>
          <p:spPr bwMode="auto">
            <a:xfrm>
              <a:off x="321" y="2916"/>
              <a:ext cx="167" cy="9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66" y="73"/>
                </a:cxn>
                <a:cxn ang="0">
                  <a:pos x="158" y="97"/>
                </a:cxn>
                <a:cxn ang="0">
                  <a:pos x="0" y="8"/>
                </a:cxn>
              </a:cxnLst>
              <a:rect l="0" t="0" r="r" b="b"/>
              <a:pathLst>
                <a:path w="167" h="98">
                  <a:moveTo>
                    <a:pt x="0" y="8"/>
                  </a:moveTo>
                  <a:lnTo>
                    <a:pt x="8" y="0"/>
                  </a:lnTo>
                  <a:lnTo>
                    <a:pt x="166" y="73"/>
                  </a:lnTo>
                  <a:lnTo>
                    <a:pt x="158" y="97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3" name="Arc 99"/>
            <p:cNvSpPr>
              <a:spLocks/>
            </p:cNvSpPr>
            <p:nvPr/>
          </p:nvSpPr>
          <p:spPr bwMode="auto">
            <a:xfrm>
              <a:off x="323" y="2918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4" name="Line 100"/>
            <p:cNvSpPr>
              <a:spLocks noChangeShapeType="1"/>
            </p:cNvSpPr>
            <p:nvPr/>
          </p:nvSpPr>
          <p:spPr bwMode="auto">
            <a:xfrm flipH="1" flipV="1">
              <a:off x="321" y="2923"/>
              <a:ext cx="158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5" name="Arc 101"/>
            <p:cNvSpPr>
              <a:spLocks/>
            </p:cNvSpPr>
            <p:nvPr/>
          </p:nvSpPr>
          <p:spPr bwMode="auto">
            <a:xfrm>
              <a:off x="323" y="2918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6" name="Line 102"/>
            <p:cNvSpPr>
              <a:spLocks noChangeShapeType="1"/>
            </p:cNvSpPr>
            <p:nvPr/>
          </p:nvSpPr>
          <p:spPr bwMode="auto">
            <a:xfrm>
              <a:off x="329" y="2916"/>
              <a:ext cx="158" cy="7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7" name="Line 103"/>
            <p:cNvSpPr>
              <a:spLocks noChangeShapeType="1"/>
            </p:cNvSpPr>
            <p:nvPr/>
          </p:nvSpPr>
          <p:spPr bwMode="auto">
            <a:xfrm flipH="1">
              <a:off x="479" y="2990"/>
              <a:ext cx="8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48" name="Oval 104"/>
            <p:cNvSpPr>
              <a:spLocks noChangeArrowheads="1"/>
            </p:cNvSpPr>
            <p:nvPr/>
          </p:nvSpPr>
          <p:spPr bwMode="auto">
            <a:xfrm>
              <a:off x="2330" y="2710"/>
              <a:ext cx="134" cy="1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49" name="Freeform 105"/>
            <p:cNvSpPr>
              <a:spLocks/>
            </p:cNvSpPr>
            <p:nvPr/>
          </p:nvSpPr>
          <p:spPr bwMode="auto">
            <a:xfrm>
              <a:off x="2262" y="2803"/>
              <a:ext cx="120" cy="130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9" y="8"/>
                </a:cxn>
                <a:cxn ang="0">
                  <a:pos x="24" y="129"/>
                </a:cxn>
                <a:cxn ang="0">
                  <a:pos x="0" y="105"/>
                </a:cxn>
                <a:cxn ang="0">
                  <a:pos x="111" y="0"/>
                </a:cxn>
              </a:cxnLst>
              <a:rect l="0" t="0" r="r" b="b"/>
              <a:pathLst>
                <a:path w="120" h="130">
                  <a:moveTo>
                    <a:pt x="111" y="0"/>
                  </a:moveTo>
                  <a:lnTo>
                    <a:pt x="119" y="8"/>
                  </a:lnTo>
                  <a:lnTo>
                    <a:pt x="24" y="129"/>
                  </a:lnTo>
                  <a:lnTo>
                    <a:pt x="0" y="105"/>
                  </a:lnTo>
                  <a:lnTo>
                    <a:pt x="11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0" name="Arc 106"/>
            <p:cNvSpPr>
              <a:spLocks/>
            </p:cNvSpPr>
            <p:nvPr/>
          </p:nvSpPr>
          <p:spPr bwMode="auto">
            <a:xfrm>
              <a:off x="2373" y="2795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874"/>
                <a:gd name="T2" fmla="*/ 15274 w 21600"/>
                <a:gd name="T3" fmla="*/ 36874 h 36874"/>
                <a:gd name="T4" fmla="*/ 0 w 21600"/>
                <a:gd name="T5" fmla="*/ 21600 h 36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87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28"/>
                    <a:pt x="19324" y="32822"/>
                    <a:pt x="15273" y="36873"/>
                  </a:cubicBezTo>
                </a:path>
                <a:path w="21600" h="3687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28"/>
                    <a:pt x="19324" y="32822"/>
                    <a:pt x="15273" y="3687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1" name="Line 107"/>
            <p:cNvSpPr>
              <a:spLocks noChangeShapeType="1"/>
            </p:cNvSpPr>
            <p:nvPr/>
          </p:nvSpPr>
          <p:spPr bwMode="auto">
            <a:xfrm flipV="1">
              <a:off x="2261" y="2803"/>
              <a:ext cx="111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2" name="Arc 108"/>
            <p:cNvSpPr>
              <a:spLocks/>
            </p:cNvSpPr>
            <p:nvPr/>
          </p:nvSpPr>
          <p:spPr bwMode="auto">
            <a:xfrm>
              <a:off x="2373" y="2795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874"/>
                <a:gd name="T2" fmla="*/ 15274 w 21600"/>
                <a:gd name="T3" fmla="*/ 36874 h 36874"/>
                <a:gd name="T4" fmla="*/ 0 w 21600"/>
                <a:gd name="T5" fmla="*/ 21600 h 36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87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28"/>
                    <a:pt x="19324" y="32822"/>
                    <a:pt x="15273" y="36873"/>
                  </a:cubicBezTo>
                </a:path>
                <a:path w="21600" h="3687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328"/>
                    <a:pt x="19324" y="32822"/>
                    <a:pt x="15273" y="36873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3" name="Line 109"/>
            <p:cNvSpPr>
              <a:spLocks noChangeShapeType="1"/>
            </p:cNvSpPr>
            <p:nvPr/>
          </p:nvSpPr>
          <p:spPr bwMode="auto">
            <a:xfrm flipH="1">
              <a:off x="2286" y="2811"/>
              <a:ext cx="95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4" name="Line 110"/>
            <p:cNvSpPr>
              <a:spLocks noChangeShapeType="1"/>
            </p:cNvSpPr>
            <p:nvPr/>
          </p:nvSpPr>
          <p:spPr bwMode="auto">
            <a:xfrm flipH="1" flipV="1">
              <a:off x="2262" y="2908"/>
              <a:ext cx="24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5" name="Oval 111"/>
            <p:cNvSpPr>
              <a:spLocks noChangeArrowheads="1"/>
            </p:cNvSpPr>
            <p:nvPr/>
          </p:nvSpPr>
          <p:spPr bwMode="auto">
            <a:xfrm>
              <a:off x="1114" y="2807"/>
              <a:ext cx="245" cy="251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56" name="Freeform 112"/>
            <p:cNvSpPr>
              <a:spLocks/>
            </p:cNvSpPr>
            <p:nvPr/>
          </p:nvSpPr>
          <p:spPr bwMode="auto">
            <a:xfrm>
              <a:off x="669" y="2940"/>
              <a:ext cx="450" cy="90"/>
            </a:xfrm>
            <a:custGeom>
              <a:avLst/>
              <a:gdLst/>
              <a:ahLst/>
              <a:cxnLst>
                <a:cxn ang="0">
                  <a:pos x="441" y="0"/>
                </a:cxn>
                <a:cxn ang="0">
                  <a:pos x="449" y="16"/>
                </a:cxn>
                <a:cxn ang="0">
                  <a:pos x="0" y="89"/>
                </a:cxn>
                <a:cxn ang="0">
                  <a:pos x="0" y="65"/>
                </a:cxn>
                <a:cxn ang="0">
                  <a:pos x="441" y="0"/>
                </a:cxn>
              </a:cxnLst>
              <a:rect l="0" t="0" r="r" b="b"/>
              <a:pathLst>
                <a:path w="450" h="90">
                  <a:moveTo>
                    <a:pt x="441" y="0"/>
                  </a:moveTo>
                  <a:lnTo>
                    <a:pt x="449" y="16"/>
                  </a:lnTo>
                  <a:lnTo>
                    <a:pt x="0" y="89"/>
                  </a:lnTo>
                  <a:lnTo>
                    <a:pt x="0" y="65"/>
                  </a:lnTo>
                  <a:lnTo>
                    <a:pt x="44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7" name="Arc 113"/>
            <p:cNvSpPr>
              <a:spLocks/>
            </p:cNvSpPr>
            <p:nvPr/>
          </p:nvSpPr>
          <p:spPr bwMode="auto">
            <a:xfrm>
              <a:off x="1087" y="2940"/>
              <a:ext cx="32" cy="18"/>
            </a:xfrm>
            <a:custGeom>
              <a:avLst/>
              <a:gdLst>
                <a:gd name="G0" fmla="+- 0 0 0"/>
                <a:gd name="G1" fmla="+- 7436 0 0"/>
                <a:gd name="G2" fmla="+- 21600 0 0"/>
                <a:gd name="T0" fmla="*/ 20280 w 21600"/>
                <a:gd name="T1" fmla="*/ 0 h 12194"/>
                <a:gd name="T2" fmla="*/ 21070 w 21600"/>
                <a:gd name="T3" fmla="*/ 12194 h 12194"/>
                <a:gd name="T4" fmla="*/ 0 w 21600"/>
                <a:gd name="T5" fmla="*/ 7436 h 1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194" fill="none" extrusionOk="0">
                  <a:moveTo>
                    <a:pt x="20279" y="0"/>
                  </a:moveTo>
                  <a:cubicBezTo>
                    <a:pt x="21153" y="2381"/>
                    <a:pt x="21600" y="4899"/>
                    <a:pt x="21600" y="7436"/>
                  </a:cubicBezTo>
                  <a:cubicBezTo>
                    <a:pt x="21600" y="9036"/>
                    <a:pt x="21422" y="10632"/>
                    <a:pt x="21069" y="12193"/>
                  </a:cubicBezTo>
                </a:path>
                <a:path w="21600" h="12194" stroke="0" extrusionOk="0">
                  <a:moveTo>
                    <a:pt x="20279" y="0"/>
                  </a:moveTo>
                  <a:cubicBezTo>
                    <a:pt x="21153" y="2381"/>
                    <a:pt x="21600" y="4899"/>
                    <a:pt x="21600" y="7436"/>
                  </a:cubicBezTo>
                  <a:cubicBezTo>
                    <a:pt x="21600" y="9036"/>
                    <a:pt x="21422" y="10632"/>
                    <a:pt x="21069" y="12193"/>
                  </a:cubicBezTo>
                  <a:lnTo>
                    <a:pt x="0" y="743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8" name="Line 114"/>
            <p:cNvSpPr>
              <a:spLocks noChangeShapeType="1"/>
            </p:cNvSpPr>
            <p:nvPr/>
          </p:nvSpPr>
          <p:spPr bwMode="auto">
            <a:xfrm flipV="1">
              <a:off x="668" y="2939"/>
              <a:ext cx="441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59" name="Arc 115"/>
            <p:cNvSpPr>
              <a:spLocks/>
            </p:cNvSpPr>
            <p:nvPr/>
          </p:nvSpPr>
          <p:spPr bwMode="auto">
            <a:xfrm>
              <a:off x="1087" y="2940"/>
              <a:ext cx="32" cy="18"/>
            </a:xfrm>
            <a:custGeom>
              <a:avLst/>
              <a:gdLst>
                <a:gd name="G0" fmla="+- 0 0 0"/>
                <a:gd name="G1" fmla="+- 7436 0 0"/>
                <a:gd name="G2" fmla="+- 21600 0 0"/>
                <a:gd name="T0" fmla="*/ 20280 w 21600"/>
                <a:gd name="T1" fmla="*/ 0 h 12194"/>
                <a:gd name="T2" fmla="*/ 21070 w 21600"/>
                <a:gd name="T3" fmla="*/ 12194 h 12194"/>
                <a:gd name="T4" fmla="*/ 0 w 21600"/>
                <a:gd name="T5" fmla="*/ 7436 h 1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194" fill="none" extrusionOk="0">
                  <a:moveTo>
                    <a:pt x="20279" y="0"/>
                  </a:moveTo>
                  <a:cubicBezTo>
                    <a:pt x="21153" y="2381"/>
                    <a:pt x="21600" y="4899"/>
                    <a:pt x="21600" y="7436"/>
                  </a:cubicBezTo>
                  <a:cubicBezTo>
                    <a:pt x="21600" y="9036"/>
                    <a:pt x="21422" y="10632"/>
                    <a:pt x="21069" y="12193"/>
                  </a:cubicBezTo>
                </a:path>
                <a:path w="21600" h="12194" stroke="0" extrusionOk="0">
                  <a:moveTo>
                    <a:pt x="20279" y="0"/>
                  </a:moveTo>
                  <a:cubicBezTo>
                    <a:pt x="21153" y="2381"/>
                    <a:pt x="21600" y="4899"/>
                    <a:pt x="21600" y="7436"/>
                  </a:cubicBezTo>
                  <a:cubicBezTo>
                    <a:pt x="21600" y="9036"/>
                    <a:pt x="21422" y="10632"/>
                    <a:pt x="21069" y="12193"/>
                  </a:cubicBezTo>
                  <a:lnTo>
                    <a:pt x="0" y="7436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0" name="Line 116"/>
            <p:cNvSpPr>
              <a:spLocks noChangeShapeType="1"/>
            </p:cNvSpPr>
            <p:nvPr/>
          </p:nvSpPr>
          <p:spPr bwMode="auto">
            <a:xfrm flipH="1">
              <a:off x="669" y="2957"/>
              <a:ext cx="449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1" name="Line 117"/>
            <p:cNvSpPr>
              <a:spLocks noChangeShapeType="1"/>
            </p:cNvSpPr>
            <p:nvPr/>
          </p:nvSpPr>
          <p:spPr bwMode="auto">
            <a:xfrm flipV="1">
              <a:off x="669" y="3005"/>
              <a:ext cx="0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2" name="Freeform 118"/>
            <p:cNvSpPr>
              <a:spLocks/>
            </p:cNvSpPr>
            <p:nvPr/>
          </p:nvSpPr>
          <p:spPr bwMode="auto">
            <a:xfrm>
              <a:off x="1316" y="2948"/>
              <a:ext cx="245" cy="9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244" y="65"/>
                </a:cxn>
                <a:cxn ang="0">
                  <a:pos x="236" y="98"/>
                </a:cxn>
                <a:cxn ang="0">
                  <a:pos x="0" y="8"/>
                </a:cxn>
              </a:cxnLst>
              <a:rect l="0" t="0" r="r" b="b"/>
              <a:pathLst>
                <a:path w="245" h="99">
                  <a:moveTo>
                    <a:pt x="0" y="8"/>
                  </a:moveTo>
                  <a:lnTo>
                    <a:pt x="0" y="0"/>
                  </a:lnTo>
                  <a:lnTo>
                    <a:pt x="244" y="65"/>
                  </a:lnTo>
                  <a:lnTo>
                    <a:pt x="236" y="98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3" name="Line 119"/>
            <p:cNvSpPr>
              <a:spLocks noChangeShapeType="1"/>
            </p:cNvSpPr>
            <p:nvPr/>
          </p:nvSpPr>
          <p:spPr bwMode="auto">
            <a:xfrm flipH="1" flipV="1">
              <a:off x="1316" y="2956"/>
              <a:ext cx="236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4" name="Line 120"/>
            <p:cNvSpPr>
              <a:spLocks noChangeShapeType="1"/>
            </p:cNvSpPr>
            <p:nvPr/>
          </p:nvSpPr>
          <p:spPr bwMode="auto">
            <a:xfrm flipV="1">
              <a:off x="1316" y="2947"/>
              <a:ext cx="0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5" name="Line 121"/>
            <p:cNvSpPr>
              <a:spLocks noChangeShapeType="1"/>
            </p:cNvSpPr>
            <p:nvPr/>
          </p:nvSpPr>
          <p:spPr bwMode="auto">
            <a:xfrm>
              <a:off x="1316" y="2948"/>
              <a:ext cx="244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6" name="Line 122"/>
            <p:cNvSpPr>
              <a:spLocks noChangeShapeType="1"/>
            </p:cNvSpPr>
            <p:nvPr/>
          </p:nvSpPr>
          <p:spPr bwMode="auto">
            <a:xfrm flipH="1">
              <a:off x="1552" y="3013"/>
              <a:ext cx="8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7" name="Oval 123"/>
            <p:cNvSpPr>
              <a:spLocks noChangeArrowheads="1"/>
            </p:cNvSpPr>
            <p:nvPr/>
          </p:nvSpPr>
          <p:spPr bwMode="auto">
            <a:xfrm>
              <a:off x="420" y="2905"/>
              <a:ext cx="245" cy="249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68" name="Freeform 124"/>
            <p:cNvSpPr>
              <a:spLocks/>
            </p:cNvSpPr>
            <p:nvPr/>
          </p:nvSpPr>
          <p:spPr bwMode="auto">
            <a:xfrm>
              <a:off x="463" y="3151"/>
              <a:ext cx="72" cy="315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71" y="8"/>
                </a:cxn>
                <a:cxn ang="0">
                  <a:pos x="24" y="314"/>
                </a:cxn>
                <a:cxn ang="0">
                  <a:pos x="0" y="314"/>
                </a:cxn>
                <a:cxn ang="0">
                  <a:pos x="55" y="0"/>
                </a:cxn>
              </a:cxnLst>
              <a:rect l="0" t="0" r="r" b="b"/>
              <a:pathLst>
                <a:path w="72" h="315">
                  <a:moveTo>
                    <a:pt x="55" y="0"/>
                  </a:moveTo>
                  <a:lnTo>
                    <a:pt x="71" y="8"/>
                  </a:lnTo>
                  <a:lnTo>
                    <a:pt x="24" y="314"/>
                  </a:lnTo>
                  <a:lnTo>
                    <a:pt x="0" y="314"/>
                  </a:lnTo>
                  <a:lnTo>
                    <a:pt x="55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69" name="Arc 125"/>
            <p:cNvSpPr>
              <a:spLocks/>
            </p:cNvSpPr>
            <p:nvPr/>
          </p:nvSpPr>
          <p:spPr bwMode="auto">
            <a:xfrm>
              <a:off x="519" y="3153"/>
              <a:ext cx="17" cy="24"/>
            </a:xfrm>
            <a:custGeom>
              <a:avLst/>
              <a:gdLst>
                <a:gd name="G0" fmla="+- 938 0 0"/>
                <a:gd name="G1" fmla="+- 21600 0 0"/>
                <a:gd name="G2" fmla="+- 21600 0 0"/>
                <a:gd name="T0" fmla="*/ 0 w 15627"/>
                <a:gd name="T1" fmla="*/ 20 h 21600"/>
                <a:gd name="T2" fmla="*/ 15627 w 15627"/>
                <a:gd name="T3" fmla="*/ 5763 h 21600"/>
                <a:gd name="T4" fmla="*/ 938 w 1562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27" h="21600" fill="none" extrusionOk="0">
                  <a:moveTo>
                    <a:pt x="0" y="20"/>
                  </a:moveTo>
                  <a:cubicBezTo>
                    <a:pt x="312" y="6"/>
                    <a:pt x="625" y="-1"/>
                    <a:pt x="938" y="0"/>
                  </a:cubicBezTo>
                  <a:cubicBezTo>
                    <a:pt x="6385" y="0"/>
                    <a:pt x="11632" y="2058"/>
                    <a:pt x="15626" y="5763"/>
                  </a:cubicBezTo>
                </a:path>
                <a:path w="15627" h="21600" stroke="0" extrusionOk="0">
                  <a:moveTo>
                    <a:pt x="0" y="20"/>
                  </a:moveTo>
                  <a:cubicBezTo>
                    <a:pt x="312" y="6"/>
                    <a:pt x="625" y="-1"/>
                    <a:pt x="938" y="0"/>
                  </a:cubicBezTo>
                  <a:cubicBezTo>
                    <a:pt x="6385" y="0"/>
                    <a:pt x="11632" y="2058"/>
                    <a:pt x="15626" y="5763"/>
                  </a:cubicBezTo>
                  <a:lnTo>
                    <a:pt x="93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0" name="Line 126"/>
            <p:cNvSpPr>
              <a:spLocks noChangeShapeType="1"/>
            </p:cNvSpPr>
            <p:nvPr/>
          </p:nvSpPr>
          <p:spPr bwMode="auto">
            <a:xfrm flipV="1">
              <a:off x="463" y="3151"/>
              <a:ext cx="56" cy="3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1" name="Arc 127"/>
            <p:cNvSpPr>
              <a:spLocks/>
            </p:cNvSpPr>
            <p:nvPr/>
          </p:nvSpPr>
          <p:spPr bwMode="auto">
            <a:xfrm>
              <a:off x="519" y="3153"/>
              <a:ext cx="17" cy="24"/>
            </a:xfrm>
            <a:custGeom>
              <a:avLst/>
              <a:gdLst>
                <a:gd name="G0" fmla="+- 938 0 0"/>
                <a:gd name="G1" fmla="+- 21600 0 0"/>
                <a:gd name="G2" fmla="+- 21600 0 0"/>
                <a:gd name="T0" fmla="*/ 0 w 15627"/>
                <a:gd name="T1" fmla="*/ 20 h 21600"/>
                <a:gd name="T2" fmla="*/ 15627 w 15627"/>
                <a:gd name="T3" fmla="*/ 5763 h 21600"/>
                <a:gd name="T4" fmla="*/ 938 w 1562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27" h="21600" fill="none" extrusionOk="0">
                  <a:moveTo>
                    <a:pt x="0" y="20"/>
                  </a:moveTo>
                  <a:cubicBezTo>
                    <a:pt x="312" y="6"/>
                    <a:pt x="625" y="-1"/>
                    <a:pt x="938" y="0"/>
                  </a:cubicBezTo>
                  <a:cubicBezTo>
                    <a:pt x="6385" y="0"/>
                    <a:pt x="11632" y="2058"/>
                    <a:pt x="15626" y="5763"/>
                  </a:cubicBezTo>
                </a:path>
                <a:path w="15627" h="21600" stroke="0" extrusionOk="0">
                  <a:moveTo>
                    <a:pt x="0" y="20"/>
                  </a:moveTo>
                  <a:cubicBezTo>
                    <a:pt x="312" y="6"/>
                    <a:pt x="625" y="-1"/>
                    <a:pt x="938" y="0"/>
                  </a:cubicBezTo>
                  <a:cubicBezTo>
                    <a:pt x="6385" y="0"/>
                    <a:pt x="11632" y="2058"/>
                    <a:pt x="15626" y="5763"/>
                  </a:cubicBezTo>
                  <a:lnTo>
                    <a:pt x="93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2" name="Line 128"/>
            <p:cNvSpPr>
              <a:spLocks noChangeShapeType="1"/>
            </p:cNvSpPr>
            <p:nvPr/>
          </p:nvSpPr>
          <p:spPr bwMode="auto">
            <a:xfrm flipH="1">
              <a:off x="487" y="3158"/>
              <a:ext cx="47" cy="3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3" name="Line 129"/>
            <p:cNvSpPr>
              <a:spLocks noChangeShapeType="1"/>
            </p:cNvSpPr>
            <p:nvPr/>
          </p:nvSpPr>
          <p:spPr bwMode="auto">
            <a:xfrm flipH="1">
              <a:off x="463" y="3465"/>
              <a:ext cx="2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4" name="Freeform 130"/>
            <p:cNvSpPr>
              <a:spLocks/>
            </p:cNvSpPr>
            <p:nvPr/>
          </p:nvSpPr>
          <p:spPr bwMode="auto">
            <a:xfrm>
              <a:off x="392" y="2763"/>
              <a:ext cx="120" cy="202"/>
            </a:xfrm>
            <a:custGeom>
              <a:avLst/>
              <a:gdLst/>
              <a:ahLst/>
              <a:cxnLst>
                <a:cxn ang="0">
                  <a:pos x="119" y="193"/>
                </a:cxn>
                <a:cxn ang="0">
                  <a:pos x="111" y="201"/>
                </a:cxn>
                <a:cxn ang="0">
                  <a:pos x="0" y="16"/>
                </a:cxn>
                <a:cxn ang="0">
                  <a:pos x="32" y="0"/>
                </a:cxn>
                <a:cxn ang="0">
                  <a:pos x="119" y="193"/>
                </a:cxn>
              </a:cxnLst>
              <a:rect l="0" t="0" r="r" b="b"/>
              <a:pathLst>
                <a:path w="120" h="202">
                  <a:moveTo>
                    <a:pt x="119" y="193"/>
                  </a:moveTo>
                  <a:lnTo>
                    <a:pt x="111" y="201"/>
                  </a:lnTo>
                  <a:lnTo>
                    <a:pt x="0" y="16"/>
                  </a:lnTo>
                  <a:lnTo>
                    <a:pt x="32" y="0"/>
                  </a:lnTo>
                  <a:lnTo>
                    <a:pt x="119" y="193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5" name="Arc 131"/>
            <p:cNvSpPr>
              <a:spLocks/>
            </p:cNvSpPr>
            <p:nvPr/>
          </p:nvSpPr>
          <p:spPr bwMode="auto">
            <a:xfrm>
              <a:off x="503" y="2956"/>
              <a:ext cx="8" cy="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6" name="Line 132"/>
            <p:cNvSpPr>
              <a:spLocks noChangeShapeType="1"/>
            </p:cNvSpPr>
            <p:nvPr/>
          </p:nvSpPr>
          <p:spPr bwMode="auto">
            <a:xfrm>
              <a:off x="424" y="2763"/>
              <a:ext cx="87" cy="19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7" name="Arc 133"/>
            <p:cNvSpPr>
              <a:spLocks/>
            </p:cNvSpPr>
            <p:nvPr/>
          </p:nvSpPr>
          <p:spPr bwMode="auto">
            <a:xfrm>
              <a:off x="503" y="2956"/>
              <a:ext cx="8" cy="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8" name="Line 134"/>
            <p:cNvSpPr>
              <a:spLocks noChangeShapeType="1"/>
            </p:cNvSpPr>
            <p:nvPr/>
          </p:nvSpPr>
          <p:spPr bwMode="auto">
            <a:xfrm flipH="1" flipV="1">
              <a:off x="391" y="2778"/>
              <a:ext cx="111" cy="1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79" name="Line 135"/>
            <p:cNvSpPr>
              <a:spLocks noChangeShapeType="1"/>
            </p:cNvSpPr>
            <p:nvPr/>
          </p:nvSpPr>
          <p:spPr bwMode="auto">
            <a:xfrm flipV="1">
              <a:off x="392" y="2762"/>
              <a:ext cx="32" cy="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0" name="Oval 136"/>
            <p:cNvSpPr>
              <a:spLocks noChangeArrowheads="1"/>
            </p:cNvSpPr>
            <p:nvPr/>
          </p:nvSpPr>
          <p:spPr bwMode="auto">
            <a:xfrm>
              <a:off x="396" y="3469"/>
              <a:ext cx="134" cy="1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1" name="Oval 137"/>
            <p:cNvSpPr>
              <a:spLocks noChangeArrowheads="1"/>
            </p:cNvSpPr>
            <p:nvPr/>
          </p:nvSpPr>
          <p:spPr bwMode="auto">
            <a:xfrm>
              <a:off x="2109" y="2840"/>
              <a:ext cx="244" cy="250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82" name="Freeform 138"/>
            <p:cNvSpPr>
              <a:spLocks/>
            </p:cNvSpPr>
            <p:nvPr/>
          </p:nvSpPr>
          <p:spPr bwMode="auto">
            <a:xfrm>
              <a:off x="1750" y="2964"/>
              <a:ext cx="363" cy="83"/>
            </a:xfrm>
            <a:custGeom>
              <a:avLst/>
              <a:gdLst/>
              <a:ahLst/>
              <a:cxnLst>
                <a:cxn ang="0">
                  <a:pos x="362" y="0"/>
                </a:cxn>
                <a:cxn ang="0">
                  <a:pos x="362" y="25"/>
                </a:cxn>
                <a:cxn ang="0">
                  <a:pos x="8" y="82"/>
                </a:cxn>
                <a:cxn ang="0">
                  <a:pos x="0" y="57"/>
                </a:cxn>
                <a:cxn ang="0">
                  <a:pos x="362" y="0"/>
                </a:cxn>
              </a:cxnLst>
              <a:rect l="0" t="0" r="r" b="b"/>
              <a:pathLst>
                <a:path w="363" h="83">
                  <a:moveTo>
                    <a:pt x="362" y="0"/>
                  </a:moveTo>
                  <a:lnTo>
                    <a:pt x="362" y="25"/>
                  </a:lnTo>
                  <a:lnTo>
                    <a:pt x="8" y="82"/>
                  </a:lnTo>
                  <a:lnTo>
                    <a:pt x="0" y="57"/>
                  </a:lnTo>
                  <a:lnTo>
                    <a:pt x="36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3" name="Arc 139"/>
            <p:cNvSpPr>
              <a:spLocks/>
            </p:cNvSpPr>
            <p:nvPr/>
          </p:nvSpPr>
          <p:spPr bwMode="auto">
            <a:xfrm>
              <a:off x="2073" y="2967"/>
              <a:ext cx="39" cy="23"/>
            </a:xfrm>
            <a:custGeom>
              <a:avLst/>
              <a:gdLst>
                <a:gd name="G0" fmla="+- 0 0 0"/>
                <a:gd name="G1" fmla="+- 8499 0 0"/>
                <a:gd name="G2" fmla="+- 21600 0 0"/>
                <a:gd name="T0" fmla="*/ 19858 w 21600"/>
                <a:gd name="T1" fmla="*/ 0 h 12272"/>
                <a:gd name="T2" fmla="*/ 21268 w 21600"/>
                <a:gd name="T3" fmla="*/ 12272 h 12272"/>
                <a:gd name="T4" fmla="*/ 0 w 21600"/>
                <a:gd name="T5" fmla="*/ 8499 h 1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272" fill="none" extrusionOk="0">
                  <a:moveTo>
                    <a:pt x="19857" y="0"/>
                  </a:moveTo>
                  <a:cubicBezTo>
                    <a:pt x="21007" y="2686"/>
                    <a:pt x="21600" y="5577"/>
                    <a:pt x="21600" y="8499"/>
                  </a:cubicBezTo>
                  <a:cubicBezTo>
                    <a:pt x="21600" y="9763"/>
                    <a:pt x="21488" y="11026"/>
                    <a:pt x="21267" y="12271"/>
                  </a:cubicBezTo>
                </a:path>
                <a:path w="21600" h="12272" stroke="0" extrusionOk="0">
                  <a:moveTo>
                    <a:pt x="19857" y="0"/>
                  </a:moveTo>
                  <a:cubicBezTo>
                    <a:pt x="21007" y="2686"/>
                    <a:pt x="21600" y="5577"/>
                    <a:pt x="21600" y="8499"/>
                  </a:cubicBezTo>
                  <a:cubicBezTo>
                    <a:pt x="21600" y="9763"/>
                    <a:pt x="21488" y="11026"/>
                    <a:pt x="21267" y="12271"/>
                  </a:cubicBezTo>
                  <a:lnTo>
                    <a:pt x="0" y="849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4" name="Line 140"/>
            <p:cNvSpPr>
              <a:spLocks noChangeShapeType="1"/>
            </p:cNvSpPr>
            <p:nvPr/>
          </p:nvSpPr>
          <p:spPr bwMode="auto">
            <a:xfrm flipV="1">
              <a:off x="1750" y="2963"/>
              <a:ext cx="36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5" name="Arc 141"/>
            <p:cNvSpPr>
              <a:spLocks/>
            </p:cNvSpPr>
            <p:nvPr/>
          </p:nvSpPr>
          <p:spPr bwMode="auto">
            <a:xfrm>
              <a:off x="2073" y="2967"/>
              <a:ext cx="39" cy="23"/>
            </a:xfrm>
            <a:custGeom>
              <a:avLst/>
              <a:gdLst>
                <a:gd name="G0" fmla="+- 0 0 0"/>
                <a:gd name="G1" fmla="+- 8499 0 0"/>
                <a:gd name="G2" fmla="+- 21600 0 0"/>
                <a:gd name="T0" fmla="*/ 19858 w 21600"/>
                <a:gd name="T1" fmla="*/ 0 h 12272"/>
                <a:gd name="T2" fmla="*/ 21268 w 21600"/>
                <a:gd name="T3" fmla="*/ 12272 h 12272"/>
                <a:gd name="T4" fmla="*/ 0 w 21600"/>
                <a:gd name="T5" fmla="*/ 8499 h 1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2272" fill="none" extrusionOk="0">
                  <a:moveTo>
                    <a:pt x="19857" y="0"/>
                  </a:moveTo>
                  <a:cubicBezTo>
                    <a:pt x="21007" y="2686"/>
                    <a:pt x="21600" y="5577"/>
                    <a:pt x="21600" y="8499"/>
                  </a:cubicBezTo>
                  <a:cubicBezTo>
                    <a:pt x="21600" y="9763"/>
                    <a:pt x="21488" y="11026"/>
                    <a:pt x="21267" y="12271"/>
                  </a:cubicBezTo>
                </a:path>
                <a:path w="21600" h="12272" stroke="0" extrusionOk="0">
                  <a:moveTo>
                    <a:pt x="19857" y="0"/>
                  </a:moveTo>
                  <a:cubicBezTo>
                    <a:pt x="21007" y="2686"/>
                    <a:pt x="21600" y="5577"/>
                    <a:pt x="21600" y="8499"/>
                  </a:cubicBezTo>
                  <a:cubicBezTo>
                    <a:pt x="21600" y="9763"/>
                    <a:pt x="21488" y="11026"/>
                    <a:pt x="21267" y="12271"/>
                  </a:cubicBezTo>
                  <a:lnTo>
                    <a:pt x="0" y="849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6" name="Line 142"/>
            <p:cNvSpPr>
              <a:spLocks noChangeShapeType="1"/>
            </p:cNvSpPr>
            <p:nvPr/>
          </p:nvSpPr>
          <p:spPr bwMode="auto">
            <a:xfrm flipH="1">
              <a:off x="1757" y="2990"/>
              <a:ext cx="355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7" name="Line 143"/>
            <p:cNvSpPr>
              <a:spLocks noChangeShapeType="1"/>
            </p:cNvSpPr>
            <p:nvPr/>
          </p:nvSpPr>
          <p:spPr bwMode="auto">
            <a:xfrm flipH="1" flipV="1">
              <a:off x="1749" y="3020"/>
              <a:ext cx="7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8" name="Freeform 144"/>
            <p:cNvSpPr>
              <a:spLocks/>
            </p:cNvSpPr>
            <p:nvPr/>
          </p:nvSpPr>
          <p:spPr bwMode="auto">
            <a:xfrm>
              <a:off x="2310" y="2981"/>
              <a:ext cx="245" cy="97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244" y="56"/>
                </a:cxn>
                <a:cxn ang="0">
                  <a:pos x="236" y="96"/>
                </a:cxn>
                <a:cxn ang="0">
                  <a:pos x="0" y="16"/>
                </a:cxn>
              </a:cxnLst>
              <a:rect l="0" t="0" r="r" b="b"/>
              <a:pathLst>
                <a:path w="245" h="97">
                  <a:moveTo>
                    <a:pt x="0" y="16"/>
                  </a:moveTo>
                  <a:lnTo>
                    <a:pt x="8" y="0"/>
                  </a:lnTo>
                  <a:lnTo>
                    <a:pt x="244" y="56"/>
                  </a:lnTo>
                  <a:lnTo>
                    <a:pt x="236" y="96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89" name="Arc 145"/>
            <p:cNvSpPr>
              <a:spLocks/>
            </p:cNvSpPr>
            <p:nvPr/>
          </p:nvSpPr>
          <p:spPr bwMode="auto">
            <a:xfrm>
              <a:off x="2312" y="2984"/>
              <a:ext cx="8" cy="11"/>
            </a:xfrm>
            <a:custGeom>
              <a:avLst/>
              <a:gdLst>
                <a:gd name="G0" fmla="+- 21600 0 0"/>
                <a:gd name="G1" fmla="+- 21453 0 0"/>
                <a:gd name="G2" fmla="+- 21600 0 0"/>
                <a:gd name="T0" fmla="*/ 3156 w 21600"/>
                <a:gd name="T1" fmla="*/ 32695 h 32695"/>
                <a:gd name="T2" fmla="*/ 19086 w 21600"/>
                <a:gd name="T3" fmla="*/ 0 h 32695"/>
                <a:gd name="T4" fmla="*/ 21600 w 21600"/>
                <a:gd name="T5" fmla="*/ 21453 h 32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2695" fill="none" extrusionOk="0">
                  <a:moveTo>
                    <a:pt x="3156" y="32694"/>
                  </a:moveTo>
                  <a:cubicBezTo>
                    <a:pt x="1091" y="29308"/>
                    <a:pt x="0" y="25419"/>
                    <a:pt x="0" y="21453"/>
                  </a:cubicBezTo>
                  <a:cubicBezTo>
                    <a:pt x="-1" y="10496"/>
                    <a:pt x="8203" y="1275"/>
                    <a:pt x="19085" y="-1"/>
                  </a:cubicBezTo>
                </a:path>
                <a:path w="21600" h="32695" stroke="0" extrusionOk="0">
                  <a:moveTo>
                    <a:pt x="3156" y="32694"/>
                  </a:moveTo>
                  <a:cubicBezTo>
                    <a:pt x="1091" y="29308"/>
                    <a:pt x="0" y="25419"/>
                    <a:pt x="0" y="21453"/>
                  </a:cubicBezTo>
                  <a:cubicBezTo>
                    <a:pt x="-1" y="10496"/>
                    <a:pt x="8203" y="1275"/>
                    <a:pt x="19085" y="-1"/>
                  </a:cubicBezTo>
                  <a:lnTo>
                    <a:pt x="21600" y="2145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0" name="Line 146"/>
            <p:cNvSpPr>
              <a:spLocks noChangeShapeType="1"/>
            </p:cNvSpPr>
            <p:nvPr/>
          </p:nvSpPr>
          <p:spPr bwMode="auto">
            <a:xfrm flipH="1" flipV="1">
              <a:off x="2310" y="2995"/>
              <a:ext cx="236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1" name="Arc 147"/>
            <p:cNvSpPr>
              <a:spLocks/>
            </p:cNvSpPr>
            <p:nvPr/>
          </p:nvSpPr>
          <p:spPr bwMode="auto">
            <a:xfrm>
              <a:off x="2312" y="2984"/>
              <a:ext cx="8" cy="11"/>
            </a:xfrm>
            <a:custGeom>
              <a:avLst/>
              <a:gdLst>
                <a:gd name="G0" fmla="+- 21600 0 0"/>
                <a:gd name="G1" fmla="+- 21453 0 0"/>
                <a:gd name="G2" fmla="+- 21600 0 0"/>
                <a:gd name="T0" fmla="*/ 3156 w 21600"/>
                <a:gd name="T1" fmla="*/ 32695 h 32695"/>
                <a:gd name="T2" fmla="*/ 19086 w 21600"/>
                <a:gd name="T3" fmla="*/ 0 h 32695"/>
                <a:gd name="T4" fmla="*/ 21600 w 21600"/>
                <a:gd name="T5" fmla="*/ 21453 h 32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2695" fill="none" extrusionOk="0">
                  <a:moveTo>
                    <a:pt x="3156" y="32694"/>
                  </a:moveTo>
                  <a:cubicBezTo>
                    <a:pt x="1091" y="29308"/>
                    <a:pt x="0" y="25419"/>
                    <a:pt x="0" y="21453"/>
                  </a:cubicBezTo>
                  <a:cubicBezTo>
                    <a:pt x="-1" y="10496"/>
                    <a:pt x="8203" y="1275"/>
                    <a:pt x="19085" y="-1"/>
                  </a:cubicBezTo>
                </a:path>
                <a:path w="21600" h="32695" stroke="0" extrusionOk="0">
                  <a:moveTo>
                    <a:pt x="3156" y="32694"/>
                  </a:moveTo>
                  <a:cubicBezTo>
                    <a:pt x="1091" y="29308"/>
                    <a:pt x="0" y="25419"/>
                    <a:pt x="0" y="21453"/>
                  </a:cubicBezTo>
                  <a:cubicBezTo>
                    <a:pt x="-1" y="10496"/>
                    <a:pt x="8203" y="1275"/>
                    <a:pt x="19085" y="-1"/>
                  </a:cubicBezTo>
                  <a:lnTo>
                    <a:pt x="21600" y="2145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2" name="Line 148"/>
            <p:cNvSpPr>
              <a:spLocks noChangeShapeType="1"/>
            </p:cNvSpPr>
            <p:nvPr/>
          </p:nvSpPr>
          <p:spPr bwMode="auto">
            <a:xfrm>
              <a:off x="2318" y="2981"/>
              <a:ext cx="236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3" name="Line 149"/>
            <p:cNvSpPr>
              <a:spLocks noChangeShapeType="1"/>
            </p:cNvSpPr>
            <p:nvPr/>
          </p:nvSpPr>
          <p:spPr bwMode="auto">
            <a:xfrm flipH="1">
              <a:off x="2546" y="3038"/>
              <a:ext cx="8" cy="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4" name="Oval 150"/>
            <p:cNvSpPr>
              <a:spLocks noChangeArrowheads="1"/>
            </p:cNvSpPr>
            <p:nvPr/>
          </p:nvSpPr>
          <p:spPr bwMode="auto">
            <a:xfrm>
              <a:off x="1509" y="2928"/>
              <a:ext cx="244" cy="251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5" name="Freeform 151"/>
            <p:cNvSpPr>
              <a:spLocks/>
            </p:cNvSpPr>
            <p:nvPr/>
          </p:nvSpPr>
          <p:spPr bwMode="auto">
            <a:xfrm>
              <a:off x="1481" y="3094"/>
              <a:ext cx="120" cy="130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9" y="8"/>
                </a:cxn>
                <a:cxn ang="0">
                  <a:pos x="24" y="129"/>
                </a:cxn>
                <a:cxn ang="0">
                  <a:pos x="0" y="97"/>
                </a:cxn>
                <a:cxn ang="0">
                  <a:pos x="111" y="0"/>
                </a:cxn>
              </a:cxnLst>
              <a:rect l="0" t="0" r="r" b="b"/>
              <a:pathLst>
                <a:path w="120" h="130">
                  <a:moveTo>
                    <a:pt x="111" y="0"/>
                  </a:moveTo>
                  <a:lnTo>
                    <a:pt x="119" y="8"/>
                  </a:lnTo>
                  <a:lnTo>
                    <a:pt x="24" y="129"/>
                  </a:lnTo>
                  <a:lnTo>
                    <a:pt x="0" y="97"/>
                  </a:lnTo>
                  <a:lnTo>
                    <a:pt x="11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6" name="Arc 152"/>
            <p:cNvSpPr>
              <a:spLocks/>
            </p:cNvSpPr>
            <p:nvPr/>
          </p:nvSpPr>
          <p:spPr bwMode="auto">
            <a:xfrm>
              <a:off x="1592" y="308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7" name="Line 153"/>
            <p:cNvSpPr>
              <a:spLocks noChangeShapeType="1"/>
            </p:cNvSpPr>
            <p:nvPr/>
          </p:nvSpPr>
          <p:spPr bwMode="auto">
            <a:xfrm flipV="1">
              <a:off x="1480" y="3093"/>
              <a:ext cx="111" cy="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8" name="Arc 154"/>
            <p:cNvSpPr>
              <a:spLocks/>
            </p:cNvSpPr>
            <p:nvPr/>
          </p:nvSpPr>
          <p:spPr bwMode="auto">
            <a:xfrm>
              <a:off x="1592" y="3086"/>
              <a:ext cx="8" cy="1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6404"/>
                <a:gd name="T2" fmla="*/ 15729 w 21600"/>
                <a:gd name="T3" fmla="*/ 36404 h 36404"/>
                <a:gd name="T4" fmla="*/ 0 w 21600"/>
                <a:gd name="T5" fmla="*/ 21600 h 36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40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</a:path>
                <a:path w="21600" h="3640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7102"/>
                    <a:pt x="19500" y="32397"/>
                    <a:pt x="15729" y="36404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99" name="Line 155"/>
            <p:cNvSpPr>
              <a:spLocks noChangeShapeType="1"/>
            </p:cNvSpPr>
            <p:nvPr/>
          </p:nvSpPr>
          <p:spPr bwMode="auto">
            <a:xfrm flipH="1">
              <a:off x="1505" y="3103"/>
              <a:ext cx="95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0" name="Line 156"/>
            <p:cNvSpPr>
              <a:spLocks noChangeShapeType="1"/>
            </p:cNvSpPr>
            <p:nvPr/>
          </p:nvSpPr>
          <p:spPr bwMode="auto">
            <a:xfrm flipH="1" flipV="1">
              <a:off x="1481" y="3191"/>
              <a:ext cx="24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1" name="Oval 157"/>
            <p:cNvSpPr>
              <a:spLocks noChangeArrowheads="1"/>
            </p:cNvSpPr>
            <p:nvPr/>
          </p:nvSpPr>
          <p:spPr bwMode="auto">
            <a:xfrm>
              <a:off x="317" y="2662"/>
              <a:ext cx="134" cy="13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2" name="Oval 158"/>
            <p:cNvSpPr>
              <a:spLocks noChangeArrowheads="1"/>
            </p:cNvSpPr>
            <p:nvPr/>
          </p:nvSpPr>
          <p:spPr bwMode="auto">
            <a:xfrm>
              <a:off x="3055" y="2944"/>
              <a:ext cx="134" cy="1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03" name="Freeform 159"/>
            <p:cNvSpPr>
              <a:spLocks/>
            </p:cNvSpPr>
            <p:nvPr/>
          </p:nvSpPr>
          <p:spPr bwMode="auto">
            <a:xfrm>
              <a:off x="2752" y="3005"/>
              <a:ext cx="308" cy="73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307" y="24"/>
                </a:cxn>
                <a:cxn ang="0">
                  <a:pos x="0" y="72"/>
                </a:cxn>
                <a:cxn ang="0">
                  <a:pos x="0" y="48"/>
                </a:cxn>
                <a:cxn ang="0">
                  <a:pos x="299" y="0"/>
                </a:cxn>
              </a:cxnLst>
              <a:rect l="0" t="0" r="r" b="b"/>
              <a:pathLst>
                <a:path w="308" h="73">
                  <a:moveTo>
                    <a:pt x="299" y="0"/>
                  </a:moveTo>
                  <a:lnTo>
                    <a:pt x="307" y="24"/>
                  </a:lnTo>
                  <a:lnTo>
                    <a:pt x="0" y="72"/>
                  </a:lnTo>
                  <a:lnTo>
                    <a:pt x="0" y="48"/>
                  </a:lnTo>
                  <a:lnTo>
                    <a:pt x="29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4" name="Arc 160"/>
            <p:cNvSpPr>
              <a:spLocks/>
            </p:cNvSpPr>
            <p:nvPr/>
          </p:nvSpPr>
          <p:spPr bwMode="auto">
            <a:xfrm>
              <a:off x="3020" y="3006"/>
              <a:ext cx="40" cy="26"/>
            </a:xfrm>
            <a:custGeom>
              <a:avLst/>
              <a:gdLst>
                <a:gd name="G0" fmla="+- 0 0 0"/>
                <a:gd name="G1" fmla="+- 13880 0 0"/>
                <a:gd name="G2" fmla="+- 21600 0 0"/>
                <a:gd name="T0" fmla="*/ 16550 w 21600"/>
                <a:gd name="T1" fmla="*/ 0 h 13880"/>
                <a:gd name="T2" fmla="*/ 21600 w 21600"/>
                <a:gd name="T3" fmla="*/ 13880 h 13880"/>
                <a:gd name="T4" fmla="*/ 0 w 21600"/>
                <a:gd name="T5" fmla="*/ 13880 h 13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880" fill="none" extrusionOk="0">
                  <a:moveTo>
                    <a:pt x="16550" y="-1"/>
                  </a:moveTo>
                  <a:cubicBezTo>
                    <a:pt x="19812" y="3889"/>
                    <a:pt x="21600" y="8803"/>
                    <a:pt x="21600" y="13880"/>
                  </a:cubicBezTo>
                </a:path>
                <a:path w="21600" h="13880" stroke="0" extrusionOk="0">
                  <a:moveTo>
                    <a:pt x="16550" y="-1"/>
                  </a:moveTo>
                  <a:cubicBezTo>
                    <a:pt x="19812" y="3889"/>
                    <a:pt x="21600" y="8803"/>
                    <a:pt x="21600" y="13880"/>
                  </a:cubicBezTo>
                  <a:lnTo>
                    <a:pt x="0" y="1388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5" name="Line 161"/>
            <p:cNvSpPr>
              <a:spLocks noChangeShapeType="1"/>
            </p:cNvSpPr>
            <p:nvPr/>
          </p:nvSpPr>
          <p:spPr bwMode="auto">
            <a:xfrm flipV="1">
              <a:off x="2751" y="3004"/>
              <a:ext cx="299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6" name="Arc 162"/>
            <p:cNvSpPr>
              <a:spLocks/>
            </p:cNvSpPr>
            <p:nvPr/>
          </p:nvSpPr>
          <p:spPr bwMode="auto">
            <a:xfrm>
              <a:off x="3020" y="3006"/>
              <a:ext cx="40" cy="26"/>
            </a:xfrm>
            <a:custGeom>
              <a:avLst/>
              <a:gdLst>
                <a:gd name="G0" fmla="+- 0 0 0"/>
                <a:gd name="G1" fmla="+- 13880 0 0"/>
                <a:gd name="G2" fmla="+- 21600 0 0"/>
                <a:gd name="T0" fmla="*/ 16550 w 21600"/>
                <a:gd name="T1" fmla="*/ 0 h 13880"/>
                <a:gd name="T2" fmla="*/ 21600 w 21600"/>
                <a:gd name="T3" fmla="*/ 13880 h 13880"/>
                <a:gd name="T4" fmla="*/ 0 w 21600"/>
                <a:gd name="T5" fmla="*/ 13880 h 13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3880" fill="none" extrusionOk="0">
                  <a:moveTo>
                    <a:pt x="16550" y="-1"/>
                  </a:moveTo>
                  <a:cubicBezTo>
                    <a:pt x="19812" y="3889"/>
                    <a:pt x="21600" y="8803"/>
                    <a:pt x="21600" y="13880"/>
                  </a:cubicBezTo>
                </a:path>
                <a:path w="21600" h="13880" stroke="0" extrusionOk="0">
                  <a:moveTo>
                    <a:pt x="16550" y="-1"/>
                  </a:moveTo>
                  <a:cubicBezTo>
                    <a:pt x="19812" y="3889"/>
                    <a:pt x="21600" y="8803"/>
                    <a:pt x="21600" y="13880"/>
                  </a:cubicBezTo>
                  <a:lnTo>
                    <a:pt x="0" y="1388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7" name="Line 163"/>
            <p:cNvSpPr>
              <a:spLocks noChangeShapeType="1"/>
            </p:cNvSpPr>
            <p:nvPr/>
          </p:nvSpPr>
          <p:spPr bwMode="auto">
            <a:xfrm flipH="1">
              <a:off x="2752" y="3029"/>
              <a:ext cx="307" cy="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8" name="Line 164"/>
            <p:cNvSpPr>
              <a:spLocks noChangeShapeType="1"/>
            </p:cNvSpPr>
            <p:nvPr/>
          </p:nvSpPr>
          <p:spPr bwMode="auto">
            <a:xfrm flipV="1">
              <a:off x="2752" y="3053"/>
              <a:ext cx="0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09" name="Oval 165"/>
            <p:cNvSpPr>
              <a:spLocks noChangeArrowheads="1"/>
            </p:cNvSpPr>
            <p:nvPr/>
          </p:nvSpPr>
          <p:spPr bwMode="auto">
            <a:xfrm>
              <a:off x="2511" y="2961"/>
              <a:ext cx="244" cy="249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10" name="Freeform 166"/>
            <p:cNvSpPr>
              <a:spLocks/>
            </p:cNvSpPr>
            <p:nvPr/>
          </p:nvSpPr>
          <p:spPr bwMode="auto">
            <a:xfrm>
              <a:off x="2475" y="3127"/>
              <a:ext cx="120" cy="130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19" y="8"/>
                </a:cxn>
                <a:cxn ang="0">
                  <a:pos x="32" y="129"/>
                </a:cxn>
                <a:cxn ang="0">
                  <a:pos x="0" y="97"/>
                </a:cxn>
                <a:cxn ang="0">
                  <a:pos x="111" y="0"/>
                </a:cxn>
              </a:cxnLst>
              <a:rect l="0" t="0" r="r" b="b"/>
              <a:pathLst>
                <a:path w="120" h="130">
                  <a:moveTo>
                    <a:pt x="111" y="0"/>
                  </a:moveTo>
                  <a:lnTo>
                    <a:pt x="119" y="8"/>
                  </a:lnTo>
                  <a:lnTo>
                    <a:pt x="32" y="129"/>
                  </a:lnTo>
                  <a:lnTo>
                    <a:pt x="0" y="97"/>
                  </a:lnTo>
                  <a:lnTo>
                    <a:pt x="11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1" name="Arc 167"/>
            <p:cNvSpPr>
              <a:spLocks/>
            </p:cNvSpPr>
            <p:nvPr/>
          </p:nvSpPr>
          <p:spPr bwMode="auto">
            <a:xfrm>
              <a:off x="2588" y="3121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2" name="Line 168"/>
            <p:cNvSpPr>
              <a:spLocks noChangeShapeType="1"/>
            </p:cNvSpPr>
            <p:nvPr/>
          </p:nvSpPr>
          <p:spPr bwMode="auto">
            <a:xfrm flipV="1">
              <a:off x="2474" y="3127"/>
              <a:ext cx="11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3" name="Arc 169"/>
            <p:cNvSpPr>
              <a:spLocks/>
            </p:cNvSpPr>
            <p:nvPr/>
          </p:nvSpPr>
          <p:spPr bwMode="auto">
            <a:xfrm>
              <a:off x="2588" y="3121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4" name="Line 170"/>
            <p:cNvSpPr>
              <a:spLocks noChangeShapeType="1"/>
            </p:cNvSpPr>
            <p:nvPr/>
          </p:nvSpPr>
          <p:spPr bwMode="auto">
            <a:xfrm flipH="1">
              <a:off x="2507" y="3135"/>
              <a:ext cx="87" cy="1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5" name="Line 171"/>
            <p:cNvSpPr>
              <a:spLocks noChangeShapeType="1"/>
            </p:cNvSpPr>
            <p:nvPr/>
          </p:nvSpPr>
          <p:spPr bwMode="auto">
            <a:xfrm flipH="1" flipV="1">
              <a:off x="2475" y="3222"/>
              <a:ext cx="32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16" name="Oval 172"/>
            <p:cNvSpPr>
              <a:spLocks noChangeArrowheads="1"/>
            </p:cNvSpPr>
            <p:nvPr/>
          </p:nvSpPr>
          <p:spPr bwMode="auto">
            <a:xfrm>
              <a:off x="1406" y="3162"/>
              <a:ext cx="134" cy="1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17" name="Oval 173"/>
            <p:cNvSpPr>
              <a:spLocks noChangeArrowheads="1"/>
            </p:cNvSpPr>
            <p:nvPr/>
          </p:nvSpPr>
          <p:spPr bwMode="auto">
            <a:xfrm>
              <a:off x="2401" y="3195"/>
              <a:ext cx="134" cy="1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719" name="Rectangle 175"/>
          <p:cNvSpPr>
            <a:spLocks noChangeArrowheads="1"/>
          </p:cNvSpPr>
          <p:nvPr/>
        </p:nvSpPr>
        <p:spPr bwMode="auto">
          <a:xfrm>
            <a:off x="1435100" y="215900"/>
            <a:ext cx="23415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isolado</a:t>
            </a:r>
          </a:p>
        </p:txBody>
      </p:sp>
      <p:sp>
        <p:nvSpPr>
          <p:cNvPr id="108720" name="Rectangle 176"/>
          <p:cNvSpPr>
            <a:spLocks noChangeArrowheads="1"/>
          </p:cNvSpPr>
          <p:nvPr/>
        </p:nvSpPr>
        <p:spPr bwMode="auto">
          <a:xfrm>
            <a:off x="968375" y="6054725"/>
            <a:ext cx="28575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conjugado</a:t>
            </a:r>
          </a:p>
        </p:txBody>
      </p:sp>
      <p:sp>
        <p:nvSpPr>
          <p:cNvPr id="108721" name="Rectangle 177"/>
          <p:cNvSpPr>
            <a:spLocks noChangeArrowheads="1"/>
          </p:cNvSpPr>
          <p:nvPr/>
        </p:nvSpPr>
        <p:spPr bwMode="auto">
          <a:xfrm>
            <a:off x="5962650" y="1619250"/>
            <a:ext cx="25606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1,4-pentadieno</a:t>
            </a:r>
          </a:p>
        </p:txBody>
      </p:sp>
      <p:sp>
        <p:nvSpPr>
          <p:cNvPr id="108722" name="Rectangle 178"/>
          <p:cNvSpPr>
            <a:spLocks noChangeArrowheads="1"/>
          </p:cNvSpPr>
          <p:nvPr/>
        </p:nvSpPr>
        <p:spPr bwMode="auto">
          <a:xfrm>
            <a:off x="5969000" y="4497388"/>
            <a:ext cx="25606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1,3-pentadieno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6400800"/>
            <a:ext cx="3276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ts val="3600"/>
              </a:lnSpc>
            </a:pPr>
            <a:r>
              <a:rPr lang="en-US" sz="1400" b="1">
                <a:latin typeface="Arial" charset="0"/>
              </a:rPr>
              <a:t>Dr. Wolf's CHM 201 &amp; 202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r">
              <a:lnSpc>
                <a:spcPts val="3600"/>
              </a:lnSpc>
            </a:pPr>
            <a:r>
              <a:rPr lang="en-US" sz="1800" b="1">
                <a:latin typeface="Arial" charset="0"/>
              </a:rPr>
              <a:t>10-53</a:t>
            </a:r>
          </a:p>
        </p:txBody>
      </p:sp>
      <p:grpSp>
        <p:nvGrpSpPr>
          <p:cNvPr id="110691" name="Group 99"/>
          <p:cNvGrpSpPr>
            <a:grpSpLocks/>
          </p:cNvGrpSpPr>
          <p:nvPr/>
        </p:nvGrpSpPr>
        <p:grpSpPr bwMode="auto">
          <a:xfrm>
            <a:off x="434975" y="1138238"/>
            <a:ext cx="4760913" cy="1885950"/>
            <a:chOff x="274" y="717"/>
            <a:chExt cx="2999" cy="1188"/>
          </a:xfrm>
        </p:grpSpPr>
        <p:grpSp>
          <p:nvGrpSpPr>
            <p:cNvPr id="110598" name="Group 6"/>
            <p:cNvGrpSpPr>
              <a:grpSpLocks/>
            </p:cNvGrpSpPr>
            <p:nvPr/>
          </p:nvGrpSpPr>
          <p:grpSpPr bwMode="auto">
            <a:xfrm>
              <a:off x="1943" y="1282"/>
              <a:ext cx="1192" cy="555"/>
              <a:chOff x="1943" y="1282"/>
              <a:chExt cx="1192" cy="555"/>
            </a:xfrm>
          </p:grpSpPr>
          <p:sp>
            <p:nvSpPr>
              <p:cNvPr id="110596" name="Oval 4"/>
              <p:cNvSpPr>
                <a:spLocks noChangeArrowheads="1"/>
              </p:cNvSpPr>
              <p:nvPr/>
            </p:nvSpPr>
            <p:spPr bwMode="auto">
              <a:xfrm>
                <a:off x="1943" y="1282"/>
                <a:ext cx="695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97" name="Oval 5"/>
              <p:cNvSpPr>
                <a:spLocks noChangeArrowheads="1"/>
              </p:cNvSpPr>
              <p:nvPr/>
            </p:nvSpPr>
            <p:spPr bwMode="auto">
              <a:xfrm>
                <a:off x="2440" y="1369"/>
                <a:ext cx="695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01" name="Group 9"/>
            <p:cNvGrpSpPr>
              <a:grpSpLocks/>
            </p:cNvGrpSpPr>
            <p:nvPr/>
          </p:nvGrpSpPr>
          <p:grpSpPr bwMode="auto">
            <a:xfrm>
              <a:off x="381" y="1304"/>
              <a:ext cx="1215" cy="516"/>
              <a:chOff x="381" y="1304"/>
              <a:chExt cx="1215" cy="516"/>
            </a:xfrm>
          </p:grpSpPr>
          <p:sp>
            <p:nvSpPr>
              <p:cNvPr id="110599" name="Oval 7"/>
              <p:cNvSpPr>
                <a:spLocks noChangeArrowheads="1"/>
              </p:cNvSpPr>
              <p:nvPr/>
            </p:nvSpPr>
            <p:spPr bwMode="auto">
              <a:xfrm>
                <a:off x="902" y="1304"/>
                <a:ext cx="694" cy="468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0" name="Oval 8"/>
              <p:cNvSpPr>
                <a:spLocks noChangeArrowheads="1"/>
              </p:cNvSpPr>
              <p:nvPr/>
            </p:nvSpPr>
            <p:spPr bwMode="auto">
              <a:xfrm>
                <a:off x="381" y="1354"/>
                <a:ext cx="694" cy="466"/>
              </a:xfrm>
              <a:prstGeom prst="ellipse">
                <a:avLst/>
              </a:prstGeom>
              <a:gradFill rotWithShape="0">
                <a:gsLst>
                  <a:gs pos="0">
                    <a:srgbClr val="FF00FF"/>
                  </a:gs>
                  <a:gs pos="100000">
                    <a:srgbClr val="FF00FF">
                      <a:gamma/>
                      <a:shade val="6980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02" name="Oval 10"/>
            <p:cNvSpPr>
              <a:spLocks noChangeArrowheads="1"/>
            </p:cNvSpPr>
            <p:nvPr/>
          </p:nvSpPr>
          <p:spPr bwMode="auto">
            <a:xfrm>
              <a:off x="1292" y="1019"/>
              <a:ext cx="119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3" name="Freeform 11"/>
            <p:cNvSpPr>
              <a:spLocks/>
            </p:cNvSpPr>
            <p:nvPr/>
          </p:nvSpPr>
          <p:spPr bwMode="auto">
            <a:xfrm>
              <a:off x="1249" y="1096"/>
              <a:ext cx="88" cy="114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87" y="8"/>
                </a:cxn>
                <a:cxn ang="0">
                  <a:pos x="24" y="113"/>
                </a:cxn>
                <a:cxn ang="0">
                  <a:pos x="0" y="97"/>
                </a:cxn>
                <a:cxn ang="0">
                  <a:pos x="79" y="0"/>
                </a:cxn>
              </a:cxnLst>
              <a:rect l="0" t="0" r="r" b="b"/>
              <a:pathLst>
                <a:path w="88" h="114">
                  <a:moveTo>
                    <a:pt x="79" y="0"/>
                  </a:moveTo>
                  <a:lnTo>
                    <a:pt x="87" y="8"/>
                  </a:lnTo>
                  <a:lnTo>
                    <a:pt x="24" y="113"/>
                  </a:lnTo>
                  <a:lnTo>
                    <a:pt x="0" y="97"/>
                  </a:lnTo>
                  <a:lnTo>
                    <a:pt x="79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4" name="Arc 12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5" name="Line 13"/>
            <p:cNvSpPr>
              <a:spLocks noChangeShapeType="1"/>
            </p:cNvSpPr>
            <p:nvPr/>
          </p:nvSpPr>
          <p:spPr bwMode="auto">
            <a:xfrm flipV="1">
              <a:off x="1248" y="1096"/>
              <a:ext cx="79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6" name="Arc 14"/>
            <p:cNvSpPr>
              <a:spLocks/>
            </p:cNvSpPr>
            <p:nvPr/>
          </p:nvSpPr>
          <p:spPr bwMode="auto">
            <a:xfrm>
              <a:off x="1330" y="1090"/>
              <a:ext cx="8" cy="8"/>
            </a:xfrm>
            <a:custGeom>
              <a:avLst/>
              <a:gdLst>
                <a:gd name="G0" fmla="+- 20955 0 0"/>
                <a:gd name="G1" fmla="+- 21433 0 0"/>
                <a:gd name="G2" fmla="+- 21600 0 0"/>
                <a:gd name="T0" fmla="*/ 0 w 20955"/>
                <a:gd name="T1" fmla="*/ 16194 h 21433"/>
                <a:gd name="T2" fmla="*/ 18276 w 20955"/>
                <a:gd name="T3" fmla="*/ 0 h 21433"/>
                <a:gd name="T4" fmla="*/ 20955 w 20955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433" fill="none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</a:path>
                <a:path w="20955" h="21433" stroke="0" extrusionOk="0">
                  <a:moveTo>
                    <a:pt x="-1" y="16193"/>
                  </a:moveTo>
                  <a:cubicBezTo>
                    <a:pt x="2163" y="7539"/>
                    <a:pt x="9424" y="1106"/>
                    <a:pt x="18275" y="-1"/>
                  </a:cubicBezTo>
                  <a:lnTo>
                    <a:pt x="20955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7" name="Line 15"/>
            <p:cNvSpPr>
              <a:spLocks noChangeShapeType="1"/>
            </p:cNvSpPr>
            <p:nvPr/>
          </p:nvSpPr>
          <p:spPr bwMode="auto">
            <a:xfrm flipH="1">
              <a:off x="1273" y="1104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8" name="Line 16"/>
            <p:cNvSpPr>
              <a:spLocks noChangeShapeType="1"/>
            </p:cNvSpPr>
            <p:nvPr/>
          </p:nvSpPr>
          <p:spPr bwMode="auto">
            <a:xfrm flipH="1" flipV="1">
              <a:off x="1249" y="1191"/>
              <a:ext cx="24" cy="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9" name="Oval 17"/>
            <p:cNvSpPr>
              <a:spLocks noChangeArrowheads="1"/>
            </p:cNvSpPr>
            <p:nvPr/>
          </p:nvSpPr>
          <p:spPr bwMode="auto">
            <a:xfrm>
              <a:off x="2279" y="1003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0" name="Freeform 18"/>
            <p:cNvSpPr>
              <a:spLocks/>
            </p:cNvSpPr>
            <p:nvPr/>
          </p:nvSpPr>
          <p:spPr bwMode="auto">
            <a:xfrm>
              <a:off x="2298" y="1087"/>
              <a:ext cx="41" cy="11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0" y="0"/>
                </a:cxn>
                <a:cxn ang="0">
                  <a:pos x="32" y="114"/>
                </a:cxn>
                <a:cxn ang="0">
                  <a:pos x="0" y="106"/>
                </a:cxn>
                <a:cxn ang="0">
                  <a:pos x="32" y="0"/>
                </a:cxn>
              </a:cxnLst>
              <a:rect l="0" t="0" r="r" b="b"/>
              <a:pathLst>
                <a:path w="41" h="115">
                  <a:moveTo>
                    <a:pt x="32" y="0"/>
                  </a:moveTo>
                  <a:lnTo>
                    <a:pt x="40" y="0"/>
                  </a:lnTo>
                  <a:lnTo>
                    <a:pt x="32" y="114"/>
                  </a:lnTo>
                  <a:lnTo>
                    <a:pt x="0" y="106"/>
                  </a:lnTo>
                  <a:lnTo>
                    <a:pt x="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1" name="Arc 19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2" name="Line 20"/>
            <p:cNvSpPr>
              <a:spLocks noChangeShapeType="1"/>
            </p:cNvSpPr>
            <p:nvPr/>
          </p:nvSpPr>
          <p:spPr bwMode="auto">
            <a:xfrm flipV="1">
              <a:off x="2298" y="1086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3" name="Arc 21"/>
            <p:cNvSpPr>
              <a:spLocks/>
            </p:cNvSpPr>
            <p:nvPr/>
          </p:nvSpPr>
          <p:spPr bwMode="auto">
            <a:xfrm>
              <a:off x="2332" y="1082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4" name="Line 22"/>
            <p:cNvSpPr>
              <a:spLocks noChangeShapeType="1"/>
            </p:cNvSpPr>
            <p:nvPr/>
          </p:nvSpPr>
          <p:spPr bwMode="auto">
            <a:xfrm flipH="1">
              <a:off x="2330" y="1087"/>
              <a:ext cx="8" cy="1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5" name="Line 23"/>
            <p:cNvSpPr>
              <a:spLocks noChangeShapeType="1"/>
            </p:cNvSpPr>
            <p:nvPr/>
          </p:nvSpPr>
          <p:spPr bwMode="auto">
            <a:xfrm flipH="1" flipV="1">
              <a:off x="2298" y="1191"/>
              <a:ext cx="32" cy="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6" name="Oval 24"/>
            <p:cNvSpPr>
              <a:spLocks noChangeArrowheads="1"/>
            </p:cNvSpPr>
            <p:nvPr/>
          </p:nvSpPr>
          <p:spPr bwMode="auto">
            <a:xfrm>
              <a:off x="27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7" name="Freeform 25"/>
            <p:cNvSpPr>
              <a:spLocks/>
            </p:cNvSpPr>
            <p:nvPr/>
          </p:nvSpPr>
          <p:spPr bwMode="auto">
            <a:xfrm>
              <a:off x="381" y="1232"/>
              <a:ext cx="214" cy="8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0"/>
                </a:cxn>
                <a:cxn ang="0">
                  <a:pos x="213" y="57"/>
                </a:cxn>
                <a:cxn ang="0">
                  <a:pos x="205" y="81"/>
                </a:cxn>
                <a:cxn ang="0">
                  <a:pos x="0" y="16"/>
                </a:cxn>
              </a:cxnLst>
              <a:rect l="0" t="0" r="r" b="b"/>
              <a:pathLst>
                <a:path w="214" h="82">
                  <a:moveTo>
                    <a:pt x="0" y="16"/>
                  </a:moveTo>
                  <a:lnTo>
                    <a:pt x="0" y="0"/>
                  </a:lnTo>
                  <a:lnTo>
                    <a:pt x="213" y="57"/>
                  </a:lnTo>
                  <a:lnTo>
                    <a:pt x="205" y="81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8" name="Arc 26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19" name="Line 27"/>
            <p:cNvSpPr>
              <a:spLocks noChangeShapeType="1"/>
            </p:cNvSpPr>
            <p:nvPr/>
          </p:nvSpPr>
          <p:spPr bwMode="auto">
            <a:xfrm flipH="1" flipV="1">
              <a:off x="380" y="1247"/>
              <a:ext cx="205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0" name="Arc 28"/>
            <p:cNvSpPr>
              <a:spLocks/>
            </p:cNvSpPr>
            <p:nvPr/>
          </p:nvSpPr>
          <p:spPr bwMode="auto">
            <a:xfrm>
              <a:off x="375" y="1233"/>
              <a:ext cx="8" cy="16"/>
            </a:xfrm>
            <a:custGeom>
              <a:avLst/>
              <a:gdLst>
                <a:gd name="G0" fmla="+- 21600 0 0"/>
                <a:gd name="G1" fmla="+- 21433 0 0"/>
                <a:gd name="G2" fmla="+- 21600 0 0"/>
                <a:gd name="T0" fmla="*/ 18545 w 21600"/>
                <a:gd name="T1" fmla="*/ 42816 h 42816"/>
                <a:gd name="T2" fmla="*/ 18921 w 21600"/>
                <a:gd name="T3" fmla="*/ 0 h 42816"/>
                <a:gd name="T4" fmla="*/ 21600 w 21600"/>
                <a:gd name="T5" fmla="*/ 21433 h 42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816" fill="none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</a:path>
                <a:path w="21600" h="42816" stroke="0" extrusionOk="0">
                  <a:moveTo>
                    <a:pt x="18545" y="42815"/>
                  </a:moveTo>
                  <a:cubicBezTo>
                    <a:pt x="7903" y="41295"/>
                    <a:pt x="0" y="32182"/>
                    <a:pt x="0" y="21433"/>
                  </a:cubicBezTo>
                  <a:cubicBezTo>
                    <a:pt x="-1" y="10539"/>
                    <a:pt x="8111" y="1350"/>
                    <a:pt x="18920" y="-1"/>
                  </a:cubicBezTo>
                  <a:lnTo>
                    <a:pt x="21600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1" name="Line 29"/>
            <p:cNvSpPr>
              <a:spLocks noChangeShapeType="1"/>
            </p:cNvSpPr>
            <p:nvPr/>
          </p:nvSpPr>
          <p:spPr bwMode="auto">
            <a:xfrm>
              <a:off x="381" y="1232"/>
              <a:ext cx="213" cy="5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2" name="Line 30"/>
            <p:cNvSpPr>
              <a:spLocks noChangeShapeType="1"/>
            </p:cNvSpPr>
            <p:nvPr/>
          </p:nvSpPr>
          <p:spPr bwMode="auto">
            <a:xfrm flipH="1">
              <a:off x="586" y="1288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3" name="Oval 31"/>
            <p:cNvSpPr>
              <a:spLocks noChangeArrowheads="1"/>
            </p:cNvSpPr>
            <p:nvPr/>
          </p:nvSpPr>
          <p:spPr bwMode="auto">
            <a:xfrm>
              <a:off x="1119" y="1124"/>
              <a:ext cx="228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4" name="Freeform 32"/>
            <p:cNvSpPr>
              <a:spLocks/>
            </p:cNvSpPr>
            <p:nvPr/>
          </p:nvSpPr>
          <p:spPr bwMode="auto">
            <a:xfrm>
              <a:off x="783" y="1248"/>
              <a:ext cx="341" cy="75"/>
            </a:xfrm>
            <a:custGeom>
              <a:avLst/>
              <a:gdLst/>
              <a:ahLst/>
              <a:cxnLst>
                <a:cxn ang="0">
                  <a:pos x="332" y="0"/>
                </a:cxn>
                <a:cxn ang="0">
                  <a:pos x="340" y="16"/>
                </a:cxn>
                <a:cxn ang="0">
                  <a:pos x="8" y="74"/>
                </a:cxn>
                <a:cxn ang="0">
                  <a:pos x="0" y="49"/>
                </a:cxn>
                <a:cxn ang="0">
                  <a:pos x="332" y="0"/>
                </a:cxn>
              </a:cxnLst>
              <a:rect l="0" t="0" r="r" b="b"/>
              <a:pathLst>
                <a:path w="341" h="75">
                  <a:moveTo>
                    <a:pt x="332" y="0"/>
                  </a:moveTo>
                  <a:lnTo>
                    <a:pt x="340" y="16"/>
                  </a:lnTo>
                  <a:lnTo>
                    <a:pt x="8" y="74"/>
                  </a:lnTo>
                  <a:lnTo>
                    <a:pt x="0" y="49"/>
                  </a:lnTo>
                  <a:lnTo>
                    <a:pt x="332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5" name="Arc 33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6" name="Line 34"/>
            <p:cNvSpPr>
              <a:spLocks noChangeShapeType="1"/>
            </p:cNvSpPr>
            <p:nvPr/>
          </p:nvSpPr>
          <p:spPr bwMode="auto">
            <a:xfrm flipV="1">
              <a:off x="783" y="1247"/>
              <a:ext cx="332" cy="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7" name="Arc 35"/>
            <p:cNvSpPr>
              <a:spLocks/>
            </p:cNvSpPr>
            <p:nvPr/>
          </p:nvSpPr>
          <p:spPr bwMode="auto">
            <a:xfrm>
              <a:off x="1099" y="1248"/>
              <a:ext cx="24" cy="19"/>
            </a:xfrm>
            <a:custGeom>
              <a:avLst/>
              <a:gdLst>
                <a:gd name="G0" fmla="+- 0 0 0"/>
                <a:gd name="G1" fmla="+- 10231 0 0"/>
                <a:gd name="G2" fmla="+- 21600 0 0"/>
                <a:gd name="T0" fmla="*/ 19023 w 21600"/>
                <a:gd name="T1" fmla="*/ 0 h 16428"/>
                <a:gd name="T2" fmla="*/ 20692 w 21600"/>
                <a:gd name="T3" fmla="*/ 16428 h 16428"/>
                <a:gd name="T4" fmla="*/ 0 w 21600"/>
                <a:gd name="T5" fmla="*/ 10231 h 16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6428" fill="none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</a:path>
                <a:path w="21600" h="16428" stroke="0" extrusionOk="0">
                  <a:moveTo>
                    <a:pt x="19023" y="-1"/>
                  </a:moveTo>
                  <a:cubicBezTo>
                    <a:pt x="20714" y="3144"/>
                    <a:pt x="21600" y="6660"/>
                    <a:pt x="21600" y="10231"/>
                  </a:cubicBezTo>
                  <a:cubicBezTo>
                    <a:pt x="21600" y="12329"/>
                    <a:pt x="21294" y="14417"/>
                    <a:pt x="20691" y="16427"/>
                  </a:cubicBezTo>
                  <a:lnTo>
                    <a:pt x="0" y="1023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8" name="Line 36"/>
            <p:cNvSpPr>
              <a:spLocks noChangeShapeType="1"/>
            </p:cNvSpPr>
            <p:nvPr/>
          </p:nvSpPr>
          <p:spPr bwMode="auto">
            <a:xfrm flipH="1">
              <a:off x="791" y="1265"/>
              <a:ext cx="33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29" name="Line 37"/>
            <p:cNvSpPr>
              <a:spLocks noChangeShapeType="1"/>
            </p:cNvSpPr>
            <p:nvPr/>
          </p:nvSpPr>
          <p:spPr bwMode="auto">
            <a:xfrm flipH="1" flipV="1">
              <a:off x="783" y="1296"/>
              <a:ext cx="8" cy="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0" name="Freeform 38"/>
            <p:cNvSpPr>
              <a:spLocks/>
            </p:cNvSpPr>
            <p:nvPr/>
          </p:nvSpPr>
          <p:spPr bwMode="auto">
            <a:xfrm>
              <a:off x="1312" y="1257"/>
              <a:ext cx="317" cy="10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316" y="72"/>
                </a:cxn>
                <a:cxn ang="0">
                  <a:pos x="308" y="104"/>
                </a:cxn>
                <a:cxn ang="0">
                  <a:pos x="0" y="8"/>
                </a:cxn>
              </a:cxnLst>
              <a:rect l="0" t="0" r="r" b="b"/>
              <a:pathLst>
                <a:path w="317" h="105">
                  <a:moveTo>
                    <a:pt x="0" y="8"/>
                  </a:moveTo>
                  <a:lnTo>
                    <a:pt x="8" y="0"/>
                  </a:lnTo>
                  <a:lnTo>
                    <a:pt x="316" y="72"/>
                  </a:lnTo>
                  <a:lnTo>
                    <a:pt x="308" y="104"/>
                  </a:lnTo>
                  <a:lnTo>
                    <a:pt x="0" y="8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1" name="Arc 39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2" name="Line 40"/>
            <p:cNvSpPr>
              <a:spLocks noChangeShapeType="1"/>
            </p:cNvSpPr>
            <p:nvPr/>
          </p:nvSpPr>
          <p:spPr bwMode="auto">
            <a:xfrm flipH="1" flipV="1">
              <a:off x="1312" y="1265"/>
              <a:ext cx="308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3" name="Arc 41"/>
            <p:cNvSpPr>
              <a:spLocks/>
            </p:cNvSpPr>
            <p:nvPr/>
          </p:nvSpPr>
          <p:spPr bwMode="auto">
            <a:xfrm>
              <a:off x="1314" y="1259"/>
              <a:ext cx="8" cy="8"/>
            </a:xfrm>
            <a:custGeom>
              <a:avLst/>
              <a:gdLst>
                <a:gd name="G0" fmla="+- 21433 0 0"/>
                <a:gd name="G1" fmla="+- 21433 0 0"/>
                <a:gd name="G2" fmla="+- 21600 0 0"/>
                <a:gd name="T0" fmla="*/ 0 w 21433"/>
                <a:gd name="T1" fmla="*/ 18754 h 21433"/>
                <a:gd name="T2" fmla="*/ 18754 w 21433"/>
                <a:gd name="T3" fmla="*/ 0 h 21433"/>
                <a:gd name="T4" fmla="*/ 21433 w 21433"/>
                <a:gd name="T5" fmla="*/ 21433 h 21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33" h="21433" fill="none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</a:path>
                <a:path w="21433" h="21433" stroke="0" extrusionOk="0">
                  <a:moveTo>
                    <a:pt x="-1" y="18753"/>
                  </a:moveTo>
                  <a:cubicBezTo>
                    <a:pt x="1225" y="8948"/>
                    <a:pt x="8948" y="1225"/>
                    <a:pt x="18753" y="-1"/>
                  </a:cubicBezTo>
                  <a:lnTo>
                    <a:pt x="21433" y="21433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4" name="Line 42"/>
            <p:cNvSpPr>
              <a:spLocks noChangeShapeType="1"/>
            </p:cNvSpPr>
            <p:nvPr/>
          </p:nvSpPr>
          <p:spPr bwMode="auto">
            <a:xfrm>
              <a:off x="1320" y="1257"/>
              <a:ext cx="308" cy="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5" name="Line 43"/>
            <p:cNvSpPr>
              <a:spLocks noChangeShapeType="1"/>
            </p:cNvSpPr>
            <p:nvPr/>
          </p:nvSpPr>
          <p:spPr bwMode="auto">
            <a:xfrm flipH="1">
              <a:off x="1620" y="1329"/>
              <a:ext cx="8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6" name="Oval 44"/>
            <p:cNvSpPr>
              <a:spLocks noChangeArrowheads="1"/>
            </p:cNvSpPr>
            <p:nvPr/>
          </p:nvSpPr>
          <p:spPr bwMode="auto">
            <a:xfrm>
              <a:off x="558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7" name="Freeform 45"/>
            <p:cNvSpPr>
              <a:spLocks/>
            </p:cNvSpPr>
            <p:nvPr/>
          </p:nvSpPr>
          <p:spPr bwMode="auto">
            <a:xfrm>
              <a:off x="554" y="1361"/>
              <a:ext cx="96" cy="114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5" y="8"/>
                </a:cxn>
                <a:cxn ang="0">
                  <a:pos x="32" y="113"/>
                </a:cxn>
                <a:cxn ang="0">
                  <a:pos x="0" y="89"/>
                </a:cxn>
                <a:cxn ang="0">
                  <a:pos x="87" y="0"/>
                </a:cxn>
              </a:cxnLst>
              <a:rect l="0" t="0" r="r" b="b"/>
              <a:pathLst>
                <a:path w="96" h="114">
                  <a:moveTo>
                    <a:pt x="87" y="0"/>
                  </a:moveTo>
                  <a:lnTo>
                    <a:pt x="95" y="8"/>
                  </a:lnTo>
                  <a:lnTo>
                    <a:pt x="32" y="113"/>
                  </a:lnTo>
                  <a:lnTo>
                    <a:pt x="0" y="89"/>
                  </a:lnTo>
                  <a:lnTo>
                    <a:pt x="87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8" name="Arc 46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39" name="Line 47"/>
            <p:cNvSpPr>
              <a:spLocks noChangeShapeType="1"/>
            </p:cNvSpPr>
            <p:nvPr/>
          </p:nvSpPr>
          <p:spPr bwMode="auto">
            <a:xfrm flipV="1">
              <a:off x="553" y="1360"/>
              <a:ext cx="87" cy="8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0" name="Arc 48"/>
            <p:cNvSpPr>
              <a:spLocks/>
            </p:cNvSpPr>
            <p:nvPr/>
          </p:nvSpPr>
          <p:spPr bwMode="auto">
            <a:xfrm>
              <a:off x="641" y="1354"/>
              <a:ext cx="8" cy="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5621"/>
                <a:gd name="T2" fmla="*/ 16431 w 21600"/>
                <a:gd name="T3" fmla="*/ 35621 h 35621"/>
                <a:gd name="T4" fmla="*/ 0 w 21600"/>
                <a:gd name="T5" fmla="*/ 21600 h 35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56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</a:path>
                <a:path w="21600" h="356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6739"/>
                    <a:pt x="19767" y="31711"/>
                    <a:pt x="16430" y="3562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1" name="Line 49"/>
            <p:cNvSpPr>
              <a:spLocks noChangeShapeType="1"/>
            </p:cNvSpPr>
            <p:nvPr/>
          </p:nvSpPr>
          <p:spPr bwMode="auto">
            <a:xfrm flipH="1">
              <a:off x="586" y="1369"/>
              <a:ext cx="63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2" name="Line 50"/>
            <p:cNvSpPr>
              <a:spLocks noChangeShapeType="1"/>
            </p:cNvSpPr>
            <p:nvPr/>
          </p:nvSpPr>
          <p:spPr bwMode="auto">
            <a:xfrm flipH="1" flipV="1">
              <a:off x="554" y="1450"/>
              <a:ext cx="32" cy="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3" name="Oval 51"/>
            <p:cNvSpPr>
              <a:spLocks noChangeArrowheads="1"/>
            </p:cNvSpPr>
            <p:nvPr/>
          </p:nvSpPr>
          <p:spPr bwMode="auto">
            <a:xfrm>
              <a:off x="2192" y="1116"/>
              <a:ext cx="229" cy="234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44" name="Freeform 52"/>
            <p:cNvSpPr>
              <a:spLocks/>
            </p:cNvSpPr>
            <p:nvPr/>
          </p:nvSpPr>
          <p:spPr bwMode="auto">
            <a:xfrm>
              <a:off x="1809" y="1248"/>
              <a:ext cx="396" cy="114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95" y="24"/>
                </a:cxn>
                <a:cxn ang="0">
                  <a:pos x="8" y="113"/>
                </a:cxn>
                <a:cxn ang="0">
                  <a:pos x="0" y="89"/>
                </a:cxn>
                <a:cxn ang="0">
                  <a:pos x="395" y="0"/>
                </a:cxn>
              </a:cxnLst>
              <a:rect l="0" t="0" r="r" b="b"/>
              <a:pathLst>
                <a:path w="396" h="114">
                  <a:moveTo>
                    <a:pt x="395" y="0"/>
                  </a:moveTo>
                  <a:lnTo>
                    <a:pt x="395" y="24"/>
                  </a:lnTo>
                  <a:lnTo>
                    <a:pt x="8" y="113"/>
                  </a:lnTo>
                  <a:lnTo>
                    <a:pt x="0" y="89"/>
                  </a:lnTo>
                  <a:lnTo>
                    <a:pt x="395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5" name="Arc 53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6" name="Line 54"/>
            <p:cNvSpPr>
              <a:spLocks noChangeShapeType="1"/>
            </p:cNvSpPr>
            <p:nvPr/>
          </p:nvSpPr>
          <p:spPr bwMode="auto">
            <a:xfrm flipV="1">
              <a:off x="1808" y="1248"/>
              <a:ext cx="395" cy="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7" name="Arc 55"/>
            <p:cNvSpPr>
              <a:spLocks/>
            </p:cNvSpPr>
            <p:nvPr/>
          </p:nvSpPr>
          <p:spPr bwMode="auto">
            <a:xfrm>
              <a:off x="2196" y="1251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941"/>
                <a:gd name="T2" fmla="*/ 14078 w 21600"/>
                <a:gd name="T3" fmla="*/ 36941 h 36941"/>
                <a:gd name="T4" fmla="*/ 0 w 21600"/>
                <a:gd name="T5" fmla="*/ 20559 h 36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941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</a:path>
                <a:path w="21600" h="36941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854"/>
                    <a:pt x="18853" y="32837"/>
                    <a:pt x="14077" y="36940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8" name="Line 56"/>
            <p:cNvSpPr>
              <a:spLocks noChangeShapeType="1"/>
            </p:cNvSpPr>
            <p:nvPr/>
          </p:nvSpPr>
          <p:spPr bwMode="auto">
            <a:xfrm flipH="1">
              <a:off x="1817" y="1273"/>
              <a:ext cx="387" cy="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49" name="Line 57"/>
            <p:cNvSpPr>
              <a:spLocks noChangeShapeType="1"/>
            </p:cNvSpPr>
            <p:nvPr/>
          </p:nvSpPr>
          <p:spPr bwMode="auto">
            <a:xfrm flipH="1" flipV="1">
              <a:off x="1809" y="1337"/>
              <a:ext cx="8" cy="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0" name="Freeform 58"/>
            <p:cNvSpPr>
              <a:spLocks/>
            </p:cNvSpPr>
            <p:nvPr/>
          </p:nvSpPr>
          <p:spPr bwMode="auto">
            <a:xfrm>
              <a:off x="2401" y="1248"/>
              <a:ext cx="293" cy="7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292" y="41"/>
                </a:cxn>
                <a:cxn ang="0">
                  <a:pos x="292" y="74"/>
                </a:cxn>
                <a:cxn ang="0">
                  <a:pos x="0" y="16"/>
                </a:cxn>
              </a:cxnLst>
              <a:rect l="0" t="0" r="r" b="b"/>
              <a:pathLst>
                <a:path w="293" h="75">
                  <a:moveTo>
                    <a:pt x="0" y="16"/>
                  </a:moveTo>
                  <a:lnTo>
                    <a:pt x="8" y="0"/>
                  </a:lnTo>
                  <a:lnTo>
                    <a:pt x="292" y="41"/>
                  </a:lnTo>
                  <a:lnTo>
                    <a:pt x="292" y="74"/>
                  </a:lnTo>
                  <a:lnTo>
                    <a:pt x="0" y="16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1" name="Arc 59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2" name="Line 60"/>
            <p:cNvSpPr>
              <a:spLocks noChangeShapeType="1"/>
            </p:cNvSpPr>
            <p:nvPr/>
          </p:nvSpPr>
          <p:spPr bwMode="auto">
            <a:xfrm flipH="1" flipV="1">
              <a:off x="2401" y="1264"/>
              <a:ext cx="292" cy="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3" name="Arc 61"/>
            <p:cNvSpPr>
              <a:spLocks/>
            </p:cNvSpPr>
            <p:nvPr/>
          </p:nvSpPr>
          <p:spPr bwMode="auto">
            <a:xfrm>
              <a:off x="2403" y="1252"/>
              <a:ext cx="8" cy="14"/>
            </a:xfrm>
            <a:custGeom>
              <a:avLst/>
              <a:gdLst>
                <a:gd name="G0" fmla="+- 21600 0 0"/>
                <a:gd name="G1" fmla="+- 21451 0 0"/>
                <a:gd name="G2" fmla="+- 21600 0 0"/>
                <a:gd name="T0" fmla="*/ 4604 w 21600"/>
                <a:gd name="T1" fmla="*/ 34781 h 34781"/>
                <a:gd name="T2" fmla="*/ 19068 w 21600"/>
                <a:gd name="T3" fmla="*/ 0 h 34781"/>
                <a:gd name="T4" fmla="*/ 21600 w 21600"/>
                <a:gd name="T5" fmla="*/ 21451 h 34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4781" fill="none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</a:path>
                <a:path w="21600" h="34781" stroke="0" extrusionOk="0">
                  <a:moveTo>
                    <a:pt x="4603" y="34781"/>
                  </a:moveTo>
                  <a:cubicBezTo>
                    <a:pt x="1621" y="30977"/>
                    <a:pt x="0" y="26284"/>
                    <a:pt x="0" y="21451"/>
                  </a:cubicBezTo>
                  <a:cubicBezTo>
                    <a:pt x="-1" y="10501"/>
                    <a:pt x="8193" y="1283"/>
                    <a:pt x="19067" y="-1"/>
                  </a:cubicBezTo>
                  <a:lnTo>
                    <a:pt x="21600" y="21451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4" name="Line 62"/>
            <p:cNvSpPr>
              <a:spLocks noChangeShapeType="1"/>
            </p:cNvSpPr>
            <p:nvPr/>
          </p:nvSpPr>
          <p:spPr bwMode="auto">
            <a:xfrm>
              <a:off x="2409" y="1248"/>
              <a:ext cx="284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5" name="Line 63"/>
            <p:cNvSpPr>
              <a:spLocks noChangeShapeType="1"/>
            </p:cNvSpPr>
            <p:nvPr/>
          </p:nvSpPr>
          <p:spPr bwMode="auto">
            <a:xfrm>
              <a:off x="2693" y="1288"/>
              <a:ext cx="0" cy="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6" name="Oval 64"/>
            <p:cNvSpPr>
              <a:spLocks noChangeArrowheads="1"/>
            </p:cNvSpPr>
            <p:nvPr/>
          </p:nvSpPr>
          <p:spPr bwMode="auto">
            <a:xfrm>
              <a:off x="3154" y="1164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57" name="Freeform 65"/>
            <p:cNvSpPr>
              <a:spLocks/>
            </p:cNvSpPr>
            <p:nvPr/>
          </p:nvSpPr>
          <p:spPr bwMode="auto">
            <a:xfrm>
              <a:off x="2890" y="1224"/>
              <a:ext cx="269" cy="9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268" y="24"/>
                </a:cxn>
                <a:cxn ang="0">
                  <a:pos x="8" y="89"/>
                </a:cxn>
                <a:cxn ang="0">
                  <a:pos x="0" y="57"/>
                </a:cxn>
                <a:cxn ang="0">
                  <a:pos x="268" y="0"/>
                </a:cxn>
              </a:cxnLst>
              <a:rect l="0" t="0" r="r" b="b"/>
              <a:pathLst>
                <a:path w="269" h="90">
                  <a:moveTo>
                    <a:pt x="268" y="0"/>
                  </a:moveTo>
                  <a:lnTo>
                    <a:pt x="268" y="24"/>
                  </a:lnTo>
                  <a:lnTo>
                    <a:pt x="8" y="89"/>
                  </a:lnTo>
                  <a:lnTo>
                    <a:pt x="0" y="57"/>
                  </a:lnTo>
                  <a:lnTo>
                    <a:pt x="268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8" name="Arc 66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59" name="Line 67"/>
            <p:cNvSpPr>
              <a:spLocks noChangeShapeType="1"/>
            </p:cNvSpPr>
            <p:nvPr/>
          </p:nvSpPr>
          <p:spPr bwMode="auto">
            <a:xfrm flipV="1">
              <a:off x="2890" y="1224"/>
              <a:ext cx="268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0" name="Arc 68"/>
            <p:cNvSpPr>
              <a:spLocks/>
            </p:cNvSpPr>
            <p:nvPr/>
          </p:nvSpPr>
          <p:spPr bwMode="auto">
            <a:xfrm>
              <a:off x="3151" y="1227"/>
              <a:ext cx="16" cy="28"/>
            </a:xfrm>
            <a:custGeom>
              <a:avLst/>
              <a:gdLst>
                <a:gd name="G0" fmla="+- 0 0 0"/>
                <a:gd name="G1" fmla="+- 20559 0 0"/>
                <a:gd name="G2" fmla="+- 21600 0 0"/>
                <a:gd name="T0" fmla="*/ 6625 w 21600"/>
                <a:gd name="T1" fmla="*/ 0 h 36317"/>
                <a:gd name="T2" fmla="*/ 14773 w 21600"/>
                <a:gd name="T3" fmla="*/ 36317 h 36317"/>
                <a:gd name="T4" fmla="*/ 0 w 21600"/>
                <a:gd name="T5" fmla="*/ 20559 h 36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6317" fill="none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</a:path>
                <a:path w="21600" h="36317" stroke="0" extrusionOk="0">
                  <a:moveTo>
                    <a:pt x="6624" y="0"/>
                  </a:moveTo>
                  <a:cubicBezTo>
                    <a:pt x="15550" y="2876"/>
                    <a:pt x="21600" y="11182"/>
                    <a:pt x="21600" y="20559"/>
                  </a:cubicBezTo>
                  <a:cubicBezTo>
                    <a:pt x="21600" y="26529"/>
                    <a:pt x="19128" y="32233"/>
                    <a:pt x="14773" y="36317"/>
                  </a:cubicBezTo>
                  <a:lnTo>
                    <a:pt x="0" y="20559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1" name="Line 69"/>
            <p:cNvSpPr>
              <a:spLocks noChangeShapeType="1"/>
            </p:cNvSpPr>
            <p:nvPr/>
          </p:nvSpPr>
          <p:spPr bwMode="auto">
            <a:xfrm flipH="1">
              <a:off x="2898" y="1248"/>
              <a:ext cx="260" cy="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2" name="Line 70"/>
            <p:cNvSpPr>
              <a:spLocks noChangeShapeType="1"/>
            </p:cNvSpPr>
            <p:nvPr/>
          </p:nvSpPr>
          <p:spPr bwMode="auto">
            <a:xfrm flipH="1" flipV="1">
              <a:off x="2890" y="1281"/>
              <a:ext cx="8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3" name="Oval 71"/>
            <p:cNvSpPr>
              <a:spLocks noChangeArrowheads="1"/>
            </p:cNvSpPr>
            <p:nvPr/>
          </p:nvSpPr>
          <p:spPr bwMode="auto">
            <a:xfrm>
              <a:off x="1592" y="1252"/>
              <a:ext cx="229" cy="234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64" name="Freeform 72"/>
            <p:cNvSpPr>
              <a:spLocks/>
            </p:cNvSpPr>
            <p:nvPr/>
          </p:nvSpPr>
          <p:spPr bwMode="auto">
            <a:xfrm>
              <a:off x="1675" y="1490"/>
              <a:ext cx="40" cy="29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9" y="0"/>
                </a:cxn>
                <a:cxn ang="0">
                  <a:pos x="31" y="290"/>
                </a:cxn>
                <a:cxn ang="0">
                  <a:pos x="0" y="290"/>
                </a:cxn>
                <a:cxn ang="0">
                  <a:pos x="16" y="0"/>
                </a:cxn>
              </a:cxnLst>
              <a:rect l="0" t="0" r="r" b="b"/>
              <a:pathLst>
                <a:path w="40" h="291">
                  <a:moveTo>
                    <a:pt x="16" y="0"/>
                  </a:moveTo>
                  <a:lnTo>
                    <a:pt x="39" y="0"/>
                  </a:lnTo>
                  <a:lnTo>
                    <a:pt x="31" y="290"/>
                  </a:lnTo>
                  <a:lnTo>
                    <a:pt x="0" y="290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5" name="Arc 73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6" name="Line 74"/>
            <p:cNvSpPr>
              <a:spLocks noChangeShapeType="1"/>
            </p:cNvSpPr>
            <p:nvPr/>
          </p:nvSpPr>
          <p:spPr bwMode="auto">
            <a:xfrm flipV="1">
              <a:off x="1675" y="1490"/>
              <a:ext cx="16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7" name="Arc 75"/>
            <p:cNvSpPr>
              <a:spLocks/>
            </p:cNvSpPr>
            <p:nvPr/>
          </p:nvSpPr>
          <p:spPr bwMode="auto">
            <a:xfrm>
              <a:off x="1691" y="1484"/>
              <a:ext cx="26" cy="24"/>
            </a:xfrm>
            <a:custGeom>
              <a:avLst/>
              <a:gdLst>
                <a:gd name="G0" fmla="+- 15858 0 0"/>
                <a:gd name="G1" fmla="+- 21600 0 0"/>
                <a:gd name="G2" fmla="+- 21600 0 0"/>
                <a:gd name="T0" fmla="*/ 0 w 24185"/>
                <a:gd name="T1" fmla="*/ 6935 h 21600"/>
                <a:gd name="T2" fmla="*/ 24185 w 24185"/>
                <a:gd name="T3" fmla="*/ 1670 h 21600"/>
                <a:gd name="T4" fmla="*/ 15858 w 2418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85" h="21600" fill="none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</a:path>
                <a:path w="24185" h="21600" stroke="0" extrusionOk="0">
                  <a:moveTo>
                    <a:pt x="-1" y="6934"/>
                  </a:moveTo>
                  <a:cubicBezTo>
                    <a:pt x="4088" y="2513"/>
                    <a:pt x="9836" y="-1"/>
                    <a:pt x="15858" y="0"/>
                  </a:cubicBezTo>
                  <a:cubicBezTo>
                    <a:pt x="18716" y="0"/>
                    <a:pt x="21547" y="567"/>
                    <a:pt x="24185" y="1669"/>
                  </a:cubicBezTo>
                  <a:lnTo>
                    <a:pt x="15858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8" name="Line 76"/>
            <p:cNvSpPr>
              <a:spLocks noChangeShapeType="1"/>
            </p:cNvSpPr>
            <p:nvPr/>
          </p:nvSpPr>
          <p:spPr bwMode="auto">
            <a:xfrm flipH="1">
              <a:off x="1706" y="1490"/>
              <a:ext cx="8" cy="2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69" name="Line 77"/>
            <p:cNvSpPr>
              <a:spLocks noChangeShapeType="1"/>
            </p:cNvSpPr>
            <p:nvPr/>
          </p:nvSpPr>
          <p:spPr bwMode="auto">
            <a:xfrm flipH="1">
              <a:off x="1675" y="1780"/>
              <a:ext cx="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0" name="Freeform 78"/>
            <p:cNvSpPr>
              <a:spLocks/>
            </p:cNvSpPr>
            <p:nvPr/>
          </p:nvSpPr>
          <p:spPr bwMode="auto">
            <a:xfrm>
              <a:off x="1635" y="1120"/>
              <a:ext cx="65" cy="185"/>
            </a:xfrm>
            <a:custGeom>
              <a:avLst/>
              <a:gdLst/>
              <a:ahLst/>
              <a:cxnLst>
                <a:cxn ang="0">
                  <a:pos x="64" y="184"/>
                </a:cxn>
                <a:cxn ang="0">
                  <a:pos x="48" y="184"/>
                </a:cxn>
                <a:cxn ang="0">
                  <a:pos x="0" y="16"/>
                </a:cxn>
                <a:cxn ang="0">
                  <a:pos x="32" y="0"/>
                </a:cxn>
                <a:cxn ang="0">
                  <a:pos x="64" y="184"/>
                </a:cxn>
              </a:cxnLst>
              <a:rect l="0" t="0" r="r" b="b"/>
              <a:pathLst>
                <a:path w="65" h="185">
                  <a:moveTo>
                    <a:pt x="64" y="184"/>
                  </a:moveTo>
                  <a:lnTo>
                    <a:pt x="48" y="184"/>
                  </a:lnTo>
                  <a:lnTo>
                    <a:pt x="0" y="16"/>
                  </a:lnTo>
                  <a:lnTo>
                    <a:pt x="32" y="0"/>
                  </a:lnTo>
                  <a:lnTo>
                    <a:pt x="64" y="184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1" name="Arc 79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2" name="Line 80"/>
            <p:cNvSpPr>
              <a:spLocks noChangeShapeType="1"/>
            </p:cNvSpPr>
            <p:nvPr/>
          </p:nvSpPr>
          <p:spPr bwMode="auto">
            <a:xfrm>
              <a:off x="1667" y="1120"/>
              <a:ext cx="32" cy="1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3" name="Arc 81"/>
            <p:cNvSpPr>
              <a:spLocks/>
            </p:cNvSpPr>
            <p:nvPr/>
          </p:nvSpPr>
          <p:spPr bwMode="auto">
            <a:xfrm>
              <a:off x="1685" y="1305"/>
              <a:ext cx="16" cy="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43200 w 43200"/>
                <a:gd name="T1" fmla="*/ 0 h 21600"/>
                <a:gd name="T2" fmla="*/ 0 w 43200"/>
                <a:gd name="T3" fmla="*/ 0 h 21600"/>
                <a:gd name="T4" fmla="*/ 21600 w 432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43200" h="21600" stroke="0" extrusionOk="0">
                  <a:moveTo>
                    <a:pt x="43200" y="0"/>
                  </a:moveTo>
                  <a:cubicBezTo>
                    <a:pt x="43200" y="11929"/>
                    <a:pt x="33529" y="21600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4" name="Line 82"/>
            <p:cNvSpPr>
              <a:spLocks noChangeShapeType="1"/>
            </p:cNvSpPr>
            <p:nvPr/>
          </p:nvSpPr>
          <p:spPr bwMode="auto">
            <a:xfrm flipH="1" flipV="1">
              <a:off x="1635" y="1136"/>
              <a:ext cx="48" cy="1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5" name="Line 83"/>
            <p:cNvSpPr>
              <a:spLocks noChangeShapeType="1"/>
            </p:cNvSpPr>
            <p:nvPr/>
          </p:nvSpPr>
          <p:spPr bwMode="auto">
            <a:xfrm flipV="1">
              <a:off x="1635" y="1120"/>
              <a:ext cx="32" cy="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6" name="Oval 84"/>
            <p:cNvSpPr>
              <a:spLocks noChangeArrowheads="1"/>
            </p:cNvSpPr>
            <p:nvPr/>
          </p:nvSpPr>
          <p:spPr bwMode="auto">
            <a:xfrm>
              <a:off x="2673" y="1205"/>
              <a:ext cx="229" cy="233"/>
            </a:xfrm>
            <a:prstGeom prst="ellipse">
              <a:avLst/>
            </a:prstGeom>
            <a:pattFill prst="pct50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77" name="Freeform 85"/>
            <p:cNvSpPr>
              <a:spLocks/>
            </p:cNvSpPr>
            <p:nvPr/>
          </p:nvSpPr>
          <p:spPr bwMode="auto">
            <a:xfrm>
              <a:off x="2740" y="1361"/>
              <a:ext cx="48" cy="11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7" y="0"/>
                </a:cxn>
                <a:cxn ang="0">
                  <a:pos x="39" y="113"/>
                </a:cxn>
                <a:cxn ang="0">
                  <a:pos x="0" y="105"/>
                </a:cxn>
                <a:cxn ang="0">
                  <a:pos x="31" y="0"/>
                </a:cxn>
              </a:cxnLst>
              <a:rect l="0" t="0" r="r" b="b"/>
              <a:pathLst>
                <a:path w="48" h="114">
                  <a:moveTo>
                    <a:pt x="31" y="0"/>
                  </a:moveTo>
                  <a:lnTo>
                    <a:pt x="47" y="0"/>
                  </a:lnTo>
                  <a:lnTo>
                    <a:pt x="39" y="113"/>
                  </a:lnTo>
                  <a:lnTo>
                    <a:pt x="0" y="105"/>
                  </a:lnTo>
                  <a:lnTo>
                    <a:pt x="31" y="0"/>
                  </a:lnTo>
                </a:path>
              </a:pathLst>
            </a:custGeom>
            <a:solidFill>
              <a:srgbClr val="FFFF00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8" name="Arc 86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79" name="Line 87"/>
            <p:cNvSpPr>
              <a:spLocks noChangeShapeType="1"/>
            </p:cNvSpPr>
            <p:nvPr/>
          </p:nvSpPr>
          <p:spPr bwMode="auto">
            <a:xfrm flipV="1">
              <a:off x="2740" y="1360"/>
              <a:ext cx="32" cy="1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80" name="Arc 88"/>
            <p:cNvSpPr>
              <a:spLocks/>
            </p:cNvSpPr>
            <p:nvPr/>
          </p:nvSpPr>
          <p:spPr bwMode="auto">
            <a:xfrm>
              <a:off x="2775" y="1356"/>
              <a:ext cx="15" cy="8"/>
            </a:xfrm>
            <a:custGeom>
              <a:avLst/>
              <a:gdLst>
                <a:gd name="G0" fmla="+- 21030 0 0"/>
                <a:gd name="G1" fmla="+- 21600 0 0"/>
                <a:gd name="G2" fmla="+- 21600 0 0"/>
                <a:gd name="T0" fmla="*/ 0 w 42371"/>
                <a:gd name="T1" fmla="*/ 16671 h 21600"/>
                <a:gd name="T2" fmla="*/ 42371 w 42371"/>
                <a:gd name="T3" fmla="*/ 18265 h 21600"/>
                <a:gd name="T4" fmla="*/ 21030 w 423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1" h="21600" fill="none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</a:path>
                <a:path w="42371" h="21600" stroke="0" extrusionOk="0">
                  <a:moveTo>
                    <a:pt x="-1" y="16670"/>
                  </a:moveTo>
                  <a:cubicBezTo>
                    <a:pt x="2288" y="6905"/>
                    <a:pt x="10999" y="-1"/>
                    <a:pt x="21030" y="0"/>
                  </a:cubicBezTo>
                  <a:cubicBezTo>
                    <a:pt x="31671" y="0"/>
                    <a:pt x="40727" y="7750"/>
                    <a:pt x="42370" y="18265"/>
                  </a:cubicBezTo>
                  <a:lnTo>
                    <a:pt x="21030" y="21600"/>
                  </a:lnTo>
                  <a:close/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81" name="Line 89"/>
            <p:cNvSpPr>
              <a:spLocks noChangeShapeType="1"/>
            </p:cNvSpPr>
            <p:nvPr/>
          </p:nvSpPr>
          <p:spPr bwMode="auto">
            <a:xfrm flipH="1">
              <a:off x="2780" y="1361"/>
              <a:ext cx="7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82" name="Line 90"/>
            <p:cNvSpPr>
              <a:spLocks noChangeShapeType="1"/>
            </p:cNvSpPr>
            <p:nvPr/>
          </p:nvSpPr>
          <p:spPr bwMode="auto">
            <a:xfrm flipH="1" flipV="1">
              <a:off x="2740" y="1466"/>
              <a:ext cx="40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83" name="Oval 91"/>
            <p:cNvSpPr>
              <a:spLocks noChangeArrowheads="1"/>
            </p:cNvSpPr>
            <p:nvPr/>
          </p:nvSpPr>
          <p:spPr bwMode="auto">
            <a:xfrm>
              <a:off x="495" y="1422"/>
              <a:ext cx="119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4" name="Oval 92"/>
            <p:cNvSpPr>
              <a:spLocks noChangeArrowheads="1"/>
            </p:cNvSpPr>
            <p:nvPr/>
          </p:nvSpPr>
          <p:spPr bwMode="auto">
            <a:xfrm>
              <a:off x="1632" y="1784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5" name="Oval 93"/>
            <p:cNvSpPr>
              <a:spLocks noChangeArrowheads="1"/>
            </p:cNvSpPr>
            <p:nvPr/>
          </p:nvSpPr>
          <p:spPr bwMode="auto">
            <a:xfrm>
              <a:off x="1584" y="1028"/>
              <a:ext cx="118" cy="1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6" name="Oval 94"/>
            <p:cNvSpPr>
              <a:spLocks noChangeArrowheads="1"/>
            </p:cNvSpPr>
            <p:nvPr/>
          </p:nvSpPr>
          <p:spPr bwMode="auto">
            <a:xfrm>
              <a:off x="2697" y="1430"/>
              <a:ext cx="118" cy="121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7" name="Oval 95"/>
            <p:cNvSpPr>
              <a:spLocks noChangeArrowheads="1"/>
            </p:cNvSpPr>
            <p:nvPr/>
          </p:nvSpPr>
          <p:spPr bwMode="auto">
            <a:xfrm>
              <a:off x="870" y="749"/>
              <a:ext cx="694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8" name="Oval 96"/>
            <p:cNvSpPr>
              <a:spLocks noChangeArrowheads="1"/>
            </p:cNvSpPr>
            <p:nvPr/>
          </p:nvSpPr>
          <p:spPr bwMode="auto">
            <a:xfrm>
              <a:off x="349" y="798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89" name="Oval 97"/>
            <p:cNvSpPr>
              <a:spLocks noChangeArrowheads="1"/>
            </p:cNvSpPr>
            <p:nvPr/>
          </p:nvSpPr>
          <p:spPr bwMode="auto">
            <a:xfrm>
              <a:off x="1943" y="717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90" name="Oval 98"/>
            <p:cNvSpPr>
              <a:spLocks noChangeArrowheads="1"/>
            </p:cNvSpPr>
            <p:nvPr/>
          </p:nvSpPr>
          <p:spPr bwMode="auto">
            <a:xfrm>
              <a:off x="2440" y="806"/>
              <a:ext cx="695" cy="467"/>
            </a:xfrm>
            <a:prstGeom prst="ellipse">
              <a:avLst/>
            </a:prstGeom>
            <a:gradFill rotWithShape="0">
              <a:gsLst>
                <a:gs pos="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92" name="Oval 100"/>
          <p:cNvSpPr>
            <a:spLocks noChangeArrowheads="1"/>
          </p:cNvSpPr>
          <p:nvPr/>
        </p:nvSpPr>
        <p:spPr bwMode="auto">
          <a:xfrm>
            <a:off x="2119313" y="42640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93" name="Freeform 101"/>
          <p:cNvSpPr>
            <a:spLocks/>
          </p:cNvSpPr>
          <p:nvPr/>
        </p:nvSpPr>
        <p:spPr bwMode="auto">
          <a:xfrm>
            <a:off x="2012950" y="4410075"/>
            <a:ext cx="177800" cy="196850"/>
          </a:xfrm>
          <a:custGeom>
            <a:avLst/>
            <a:gdLst/>
            <a:ahLst/>
            <a:cxnLst>
              <a:cxn ang="0">
                <a:pos x="103" y="0"/>
              </a:cxn>
              <a:cxn ang="0">
                <a:pos x="111" y="8"/>
              </a:cxn>
              <a:cxn ang="0">
                <a:pos x="16" y="123"/>
              </a:cxn>
              <a:cxn ang="0">
                <a:pos x="0" y="98"/>
              </a:cxn>
              <a:cxn ang="0">
                <a:pos x="103" y="0"/>
              </a:cxn>
            </a:cxnLst>
            <a:rect l="0" t="0" r="r" b="b"/>
            <a:pathLst>
              <a:path w="112" h="124">
                <a:moveTo>
                  <a:pt x="103" y="0"/>
                </a:moveTo>
                <a:lnTo>
                  <a:pt x="111" y="8"/>
                </a:lnTo>
                <a:lnTo>
                  <a:pt x="16" y="123"/>
                </a:lnTo>
                <a:lnTo>
                  <a:pt x="0" y="98"/>
                </a:lnTo>
                <a:lnTo>
                  <a:pt x="103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4" name="Arc 102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5" name="Line 103"/>
          <p:cNvSpPr>
            <a:spLocks noChangeShapeType="1"/>
          </p:cNvSpPr>
          <p:nvPr/>
        </p:nvSpPr>
        <p:spPr bwMode="auto">
          <a:xfrm flipV="1">
            <a:off x="2011363" y="4410075"/>
            <a:ext cx="163512" cy="155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6" name="Arc 104"/>
          <p:cNvSpPr>
            <a:spLocks/>
          </p:cNvSpPr>
          <p:nvPr/>
        </p:nvSpPr>
        <p:spPr bwMode="auto">
          <a:xfrm>
            <a:off x="2179638" y="4405313"/>
            <a:ext cx="12700" cy="11112"/>
          </a:xfrm>
          <a:custGeom>
            <a:avLst/>
            <a:gdLst>
              <a:gd name="G0" fmla="+- 21383 0 0"/>
              <a:gd name="G1" fmla="+- 21433 0 0"/>
              <a:gd name="G2" fmla="+- 21600 0 0"/>
              <a:gd name="T0" fmla="*/ 0 w 21383"/>
              <a:gd name="T1" fmla="*/ 18378 h 21433"/>
              <a:gd name="T2" fmla="*/ 18704 w 21383"/>
              <a:gd name="T3" fmla="*/ 0 h 21433"/>
              <a:gd name="T4" fmla="*/ 21383 w 2138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83" h="21433" fill="none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</a:path>
              <a:path w="21383" h="21433" stroke="0" extrusionOk="0">
                <a:moveTo>
                  <a:pt x="0" y="18378"/>
                </a:moveTo>
                <a:cubicBezTo>
                  <a:pt x="1377" y="8735"/>
                  <a:pt x="9038" y="1207"/>
                  <a:pt x="18703" y="-1"/>
                </a:cubicBezTo>
                <a:lnTo>
                  <a:pt x="2138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7" name="Line 105"/>
          <p:cNvSpPr>
            <a:spLocks noChangeShapeType="1"/>
          </p:cNvSpPr>
          <p:nvPr/>
        </p:nvSpPr>
        <p:spPr bwMode="auto">
          <a:xfrm flipH="1">
            <a:off x="2038350" y="4424363"/>
            <a:ext cx="150813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8" name="Line 106"/>
          <p:cNvSpPr>
            <a:spLocks noChangeShapeType="1"/>
          </p:cNvSpPr>
          <p:nvPr/>
        </p:nvSpPr>
        <p:spPr bwMode="auto">
          <a:xfrm flipH="1" flipV="1">
            <a:off x="2012950" y="4564063"/>
            <a:ext cx="25400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99" name="Oval 107"/>
          <p:cNvSpPr>
            <a:spLocks noChangeArrowheads="1"/>
          </p:cNvSpPr>
          <p:nvPr/>
        </p:nvSpPr>
        <p:spPr bwMode="auto">
          <a:xfrm>
            <a:off x="354013" y="4508500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0" name="Freeform 108"/>
          <p:cNvSpPr>
            <a:spLocks/>
          </p:cNvSpPr>
          <p:nvPr/>
        </p:nvSpPr>
        <p:spPr bwMode="auto">
          <a:xfrm>
            <a:off x="509588" y="4629150"/>
            <a:ext cx="265112" cy="15557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166" y="73"/>
              </a:cxn>
              <a:cxn ang="0">
                <a:pos x="158" y="97"/>
              </a:cxn>
              <a:cxn ang="0">
                <a:pos x="0" y="8"/>
              </a:cxn>
            </a:cxnLst>
            <a:rect l="0" t="0" r="r" b="b"/>
            <a:pathLst>
              <a:path w="167" h="98">
                <a:moveTo>
                  <a:pt x="0" y="8"/>
                </a:moveTo>
                <a:lnTo>
                  <a:pt x="8" y="0"/>
                </a:lnTo>
                <a:lnTo>
                  <a:pt x="166" y="73"/>
                </a:lnTo>
                <a:lnTo>
                  <a:pt x="158" y="97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1" name="Arc 109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2" name="Line 110"/>
          <p:cNvSpPr>
            <a:spLocks noChangeShapeType="1"/>
          </p:cNvSpPr>
          <p:nvPr/>
        </p:nvSpPr>
        <p:spPr bwMode="auto">
          <a:xfrm flipH="1" flipV="1">
            <a:off x="509588" y="4640263"/>
            <a:ext cx="250825" cy="141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3" name="Arc 111"/>
          <p:cNvSpPr>
            <a:spLocks/>
          </p:cNvSpPr>
          <p:nvPr/>
        </p:nvSpPr>
        <p:spPr bwMode="auto">
          <a:xfrm>
            <a:off x="512763" y="4632325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4" name="Line 112"/>
          <p:cNvSpPr>
            <a:spLocks noChangeShapeType="1"/>
          </p:cNvSpPr>
          <p:nvPr/>
        </p:nvSpPr>
        <p:spPr bwMode="auto">
          <a:xfrm>
            <a:off x="522288" y="4629150"/>
            <a:ext cx="250825" cy="117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5" name="Line 113"/>
          <p:cNvSpPr>
            <a:spLocks noChangeShapeType="1"/>
          </p:cNvSpPr>
          <p:nvPr/>
        </p:nvSpPr>
        <p:spPr bwMode="auto">
          <a:xfrm flipH="1">
            <a:off x="760413" y="4746625"/>
            <a:ext cx="127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6" name="Oval 114"/>
          <p:cNvSpPr>
            <a:spLocks noChangeArrowheads="1"/>
          </p:cNvSpPr>
          <p:nvPr/>
        </p:nvSpPr>
        <p:spPr bwMode="auto">
          <a:xfrm>
            <a:off x="3698875" y="430212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07" name="Freeform 115"/>
          <p:cNvSpPr>
            <a:spLocks/>
          </p:cNvSpPr>
          <p:nvPr/>
        </p:nvSpPr>
        <p:spPr bwMode="auto">
          <a:xfrm>
            <a:off x="3590925" y="444976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105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105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8" name="Arc 116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09" name="Line 117"/>
          <p:cNvSpPr>
            <a:spLocks noChangeShapeType="1"/>
          </p:cNvSpPr>
          <p:nvPr/>
        </p:nvSpPr>
        <p:spPr bwMode="auto">
          <a:xfrm flipV="1">
            <a:off x="3589338" y="4449763"/>
            <a:ext cx="176212" cy="168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0" name="Arc 118"/>
          <p:cNvSpPr>
            <a:spLocks/>
          </p:cNvSpPr>
          <p:nvPr/>
        </p:nvSpPr>
        <p:spPr bwMode="auto">
          <a:xfrm>
            <a:off x="3767138" y="4437063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874"/>
              <a:gd name="T2" fmla="*/ 15274 w 21600"/>
              <a:gd name="T3" fmla="*/ 36874 h 36874"/>
              <a:gd name="T4" fmla="*/ 0 w 21600"/>
              <a:gd name="T5" fmla="*/ 21600 h 36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8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</a:path>
              <a:path w="21600" h="368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328"/>
                  <a:pt x="19324" y="32822"/>
                  <a:pt x="15273" y="36873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1" name="Line 119"/>
          <p:cNvSpPr>
            <a:spLocks noChangeShapeType="1"/>
          </p:cNvSpPr>
          <p:nvPr/>
        </p:nvSpPr>
        <p:spPr bwMode="auto">
          <a:xfrm flipH="1">
            <a:off x="3629025" y="4462463"/>
            <a:ext cx="150813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2" name="Line 120"/>
          <p:cNvSpPr>
            <a:spLocks noChangeShapeType="1"/>
          </p:cNvSpPr>
          <p:nvPr/>
        </p:nvSpPr>
        <p:spPr bwMode="auto">
          <a:xfrm flipH="1" flipV="1">
            <a:off x="3590925" y="4616450"/>
            <a:ext cx="38100" cy="36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3" name="Oval 121"/>
          <p:cNvSpPr>
            <a:spLocks noChangeArrowheads="1"/>
          </p:cNvSpPr>
          <p:nvPr/>
        </p:nvSpPr>
        <p:spPr bwMode="auto">
          <a:xfrm>
            <a:off x="1768475" y="4456113"/>
            <a:ext cx="388938" cy="398462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14" name="Freeform 122"/>
          <p:cNvSpPr>
            <a:spLocks/>
          </p:cNvSpPr>
          <p:nvPr/>
        </p:nvSpPr>
        <p:spPr bwMode="auto">
          <a:xfrm>
            <a:off x="1062038" y="4667250"/>
            <a:ext cx="714375" cy="142875"/>
          </a:xfrm>
          <a:custGeom>
            <a:avLst/>
            <a:gdLst/>
            <a:ahLst/>
            <a:cxnLst>
              <a:cxn ang="0">
                <a:pos x="441" y="0"/>
              </a:cxn>
              <a:cxn ang="0">
                <a:pos x="449" y="16"/>
              </a:cxn>
              <a:cxn ang="0">
                <a:pos x="0" y="89"/>
              </a:cxn>
              <a:cxn ang="0">
                <a:pos x="0" y="65"/>
              </a:cxn>
              <a:cxn ang="0">
                <a:pos x="441" y="0"/>
              </a:cxn>
            </a:cxnLst>
            <a:rect l="0" t="0" r="r" b="b"/>
            <a:pathLst>
              <a:path w="450" h="90">
                <a:moveTo>
                  <a:pt x="441" y="0"/>
                </a:moveTo>
                <a:lnTo>
                  <a:pt x="449" y="16"/>
                </a:lnTo>
                <a:lnTo>
                  <a:pt x="0" y="89"/>
                </a:lnTo>
                <a:lnTo>
                  <a:pt x="0" y="65"/>
                </a:lnTo>
                <a:lnTo>
                  <a:pt x="44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5" name="Arc 123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6" name="Line 124"/>
          <p:cNvSpPr>
            <a:spLocks noChangeShapeType="1"/>
          </p:cNvSpPr>
          <p:nvPr/>
        </p:nvSpPr>
        <p:spPr bwMode="auto">
          <a:xfrm flipV="1">
            <a:off x="1060450" y="4665663"/>
            <a:ext cx="700088" cy="1031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7" name="Arc 125"/>
          <p:cNvSpPr>
            <a:spLocks/>
          </p:cNvSpPr>
          <p:nvPr/>
        </p:nvSpPr>
        <p:spPr bwMode="auto">
          <a:xfrm>
            <a:off x="1725613" y="4667250"/>
            <a:ext cx="50800" cy="28575"/>
          </a:xfrm>
          <a:custGeom>
            <a:avLst/>
            <a:gdLst>
              <a:gd name="G0" fmla="+- 0 0 0"/>
              <a:gd name="G1" fmla="+- 7436 0 0"/>
              <a:gd name="G2" fmla="+- 21600 0 0"/>
              <a:gd name="T0" fmla="*/ 20280 w 21600"/>
              <a:gd name="T1" fmla="*/ 0 h 12194"/>
              <a:gd name="T2" fmla="*/ 21070 w 21600"/>
              <a:gd name="T3" fmla="*/ 12194 h 12194"/>
              <a:gd name="T4" fmla="*/ 0 w 21600"/>
              <a:gd name="T5" fmla="*/ 7436 h 1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194" fill="none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</a:path>
              <a:path w="21600" h="12194" stroke="0" extrusionOk="0">
                <a:moveTo>
                  <a:pt x="20279" y="0"/>
                </a:moveTo>
                <a:cubicBezTo>
                  <a:pt x="21153" y="2381"/>
                  <a:pt x="21600" y="4899"/>
                  <a:pt x="21600" y="7436"/>
                </a:cubicBezTo>
                <a:cubicBezTo>
                  <a:pt x="21600" y="9036"/>
                  <a:pt x="21422" y="10632"/>
                  <a:pt x="21069" y="12193"/>
                </a:cubicBezTo>
                <a:lnTo>
                  <a:pt x="0" y="7436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8" name="Line 126"/>
          <p:cNvSpPr>
            <a:spLocks noChangeShapeType="1"/>
          </p:cNvSpPr>
          <p:nvPr/>
        </p:nvSpPr>
        <p:spPr bwMode="auto">
          <a:xfrm flipH="1">
            <a:off x="1062038" y="4694238"/>
            <a:ext cx="712787" cy="114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19" name="Line 127"/>
          <p:cNvSpPr>
            <a:spLocks noChangeShapeType="1"/>
          </p:cNvSpPr>
          <p:nvPr/>
        </p:nvSpPr>
        <p:spPr bwMode="auto">
          <a:xfrm flipV="1">
            <a:off x="1062038" y="4770438"/>
            <a:ext cx="0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0" name="Freeform 128"/>
          <p:cNvSpPr>
            <a:spLocks/>
          </p:cNvSpPr>
          <p:nvPr/>
        </p:nvSpPr>
        <p:spPr bwMode="auto">
          <a:xfrm>
            <a:off x="2089150" y="4679950"/>
            <a:ext cx="388938" cy="1571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0" y="0"/>
              </a:cxn>
              <a:cxn ang="0">
                <a:pos x="244" y="65"/>
              </a:cxn>
              <a:cxn ang="0">
                <a:pos x="236" y="98"/>
              </a:cxn>
              <a:cxn ang="0">
                <a:pos x="0" y="8"/>
              </a:cxn>
            </a:cxnLst>
            <a:rect l="0" t="0" r="r" b="b"/>
            <a:pathLst>
              <a:path w="245" h="99">
                <a:moveTo>
                  <a:pt x="0" y="8"/>
                </a:moveTo>
                <a:lnTo>
                  <a:pt x="0" y="0"/>
                </a:lnTo>
                <a:lnTo>
                  <a:pt x="244" y="65"/>
                </a:lnTo>
                <a:lnTo>
                  <a:pt x="236" y="98"/>
                </a:lnTo>
                <a:lnTo>
                  <a:pt x="0" y="8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1" name="Line 129"/>
          <p:cNvSpPr>
            <a:spLocks noChangeShapeType="1"/>
          </p:cNvSpPr>
          <p:nvPr/>
        </p:nvSpPr>
        <p:spPr bwMode="auto">
          <a:xfrm flipH="1" flipV="1">
            <a:off x="2089150" y="4692650"/>
            <a:ext cx="374650" cy="141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2" name="Line 130"/>
          <p:cNvSpPr>
            <a:spLocks noChangeShapeType="1"/>
          </p:cNvSpPr>
          <p:nvPr/>
        </p:nvSpPr>
        <p:spPr bwMode="auto">
          <a:xfrm flipV="1">
            <a:off x="2089150" y="4678363"/>
            <a:ext cx="0" cy="14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3" name="Line 131"/>
          <p:cNvSpPr>
            <a:spLocks noChangeShapeType="1"/>
          </p:cNvSpPr>
          <p:nvPr/>
        </p:nvSpPr>
        <p:spPr bwMode="auto">
          <a:xfrm>
            <a:off x="2089150" y="4679950"/>
            <a:ext cx="387350" cy="1031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4" name="Line 132"/>
          <p:cNvSpPr>
            <a:spLocks noChangeShapeType="1"/>
          </p:cNvSpPr>
          <p:nvPr/>
        </p:nvSpPr>
        <p:spPr bwMode="auto">
          <a:xfrm flipH="1">
            <a:off x="2463800" y="4783138"/>
            <a:ext cx="12700" cy="52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5" name="Oval 133"/>
          <p:cNvSpPr>
            <a:spLocks noChangeArrowheads="1"/>
          </p:cNvSpPr>
          <p:nvPr/>
        </p:nvSpPr>
        <p:spPr bwMode="auto">
          <a:xfrm>
            <a:off x="666750" y="4611688"/>
            <a:ext cx="388938" cy="395287"/>
          </a:xfrm>
          <a:prstGeom prst="ellipse">
            <a:avLst/>
          </a:prstGeom>
          <a:solidFill>
            <a:srgbClr val="00FF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26" name="Freeform 134"/>
          <p:cNvSpPr>
            <a:spLocks/>
          </p:cNvSpPr>
          <p:nvPr/>
        </p:nvSpPr>
        <p:spPr bwMode="auto">
          <a:xfrm>
            <a:off x="735013" y="5002213"/>
            <a:ext cx="114300" cy="500062"/>
          </a:xfrm>
          <a:custGeom>
            <a:avLst/>
            <a:gdLst/>
            <a:ahLst/>
            <a:cxnLst>
              <a:cxn ang="0">
                <a:pos x="55" y="0"/>
              </a:cxn>
              <a:cxn ang="0">
                <a:pos x="71" y="8"/>
              </a:cxn>
              <a:cxn ang="0">
                <a:pos x="24" y="314"/>
              </a:cxn>
              <a:cxn ang="0">
                <a:pos x="0" y="314"/>
              </a:cxn>
              <a:cxn ang="0">
                <a:pos x="55" y="0"/>
              </a:cxn>
            </a:cxnLst>
            <a:rect l="0" t="0" r="r" b="b"/>
            <a:pathLst>
              <a:path w="72" h="315">
                <a:moveTo>
                  <a:pt x="55" y="0"/>
                </a:moveTo>
                <a:lnTo>
                  <a:pt x="71" y="8"/>
                </a:lnTo>
                <a:lnTo>
                  <a:pt x="24" y="314"/>
                </a:lnTo>
                <a:lnTo>
                  <a:pt x="0" y="314"/>
                </a:lnTo>
                <a:lnTo>
                  <a:pt x="55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7" name="Arc 135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8" name="Line 136"/>
          <p:cNvSpPr>
            <a:spLocks noChangeShapeType="1"/>
          </p:cNvSpPr>
          <p:nvPr/>
        </p:nvSpPr>
        <p:spPr bwMode="auto">
          <a:xfrm flipV="1">
            <a:off x="735013" y="5002213"/>
            <a:ext cx="88900" cy="4984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29" name="Arc 137"/>
          <p:cNvSpPr>
            <a:spLocks/>
          </p:cNvSpPr>
          <p:nvPr/>
        </p:nvSpPr>
        <p:spPr bwMode="auto">
          <a:xfrm>
            <a:off x="823913" y="5005388"/>
            <a:ext cx="26987" cy="38100"/>
          </a:xfrm>
          <a:custGeom>
            <a:avLst/>
            <a:gdLst>
              <a:gd name="G0" fmla="+- 938 0 0"/>
              <a:gd name="G1" fmla="+- 21600 0 0"/>
              <a:gd name="G2" fmla="+- 21600 0 0"/>
              <a:gd name="T0" fmla="*/ 0 w 15627"/>
              <a:gd name="T1" fmla="*/ 20 h 21600"/>
              <a:gd name="T2" fmla="*/ 15627 w 15627"/>
              <a:gd name="T3" fmla="*/ 5763 h 21600"/>
              <a:gd name="T4" fmla="*/ 938 w 1562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627" h="21600" fill="none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</a:path>
              <a:path w="15627" h="21600" stroke="0" extrusionOk="0">
                <a:moveTo>
                  <a:pt x="0" y="20"/>
                </a:moveTo>
                <a:cubicBezTo>
                  <a:pt x="312" y="6"/>
                  <a:pt x="625" y="-1"/>
                  <a:pt x="938" y="0"/>
                </a:cubicBezTo>
                <a:cubicBezTo>
                  <a:pt x="6385" y="0"/>
                  <a:pt x="11632" y="2058"/>
                  <a:pt x="15626" y="5763"/>
                </a:cubicBezTo>
                <a:lnTo>
                  <a:pt x="938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0" name="Line 138"/>
          <p:cNvSpPr>
            <a:spLocks noChangeShapeType="1"/>
          </p:cNvSpPr>
          <p:nvPr/>
        </p:nvSpPr>
        <p:spPr bwMode="auto">
          <a:xfrm flipH="1">
            <a:off x="773113" y="5013325"/>
            <a:ext cx="74612" cy="4873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1" name="Line 139"/>
          <p:cNvSpPr>
            <a:spLocks noChangeShapeType="1"/>
          </p:cNvSpPr>
          <p:nvPr/>
        </p:nvSpPr>
        <p:spPr bwMode="auto">
          <a:xfrm flipH="1">
            <a:off x="735013" y="5500688"/>
            <a:ext cx="38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2" name="Freeform 140"/>
          <p:cNvSpPr>
            <a:spLocks/>
          </p:cNvSpPr>
          <p:nvPr/>
        </p:nvSpPr>
        <p:spPr bwMode="auto">
          <a:xfrm>
            <a:off x="622300" y="4386263"/>
            <a:ext cx="190500" cy="320675"/>
          </a:xfrm>
          <a:custGeom>
            <a:avLst/>
            <a:gdLst/>
            <a:ahLst/>
            <a:cxnLst>
              <a:cxn ang="0">
                <a:pos x="119" y="193"/>
              </a:cxn>
              <a:cxn ang="0">
                <a:pos x="111" y="201"/>
              </a:cxn>
              <a:cxn ang="0">
                <a:pos x="0" y="16"/>
              </a:cxn>
              <a:cxn ang="0">
                <a:pos x="32" y="0"/>
              </a:cxn>
              <a:cxn ang="0">
                <a:pos x="119" y="193"/>
              </a:cxn>
            </a:cxnLst>
            <a:rect l="0" t="0" r="r" b="b"/>
            <a:pathLst>
              <a:path w="120" h="202">
                <a:moveTo>
                  <a:pt x="119" y="193"/>
                </a:moveTo>
                <a:lnTo>
                  <a:pt x="111" y="201"/>
                </a:lnTo>
                <a:lnTo>
                  <a:pt x="0" y="16"/>
                </a:lnTo>
                <a:lnTo>
                  <a:pt x="32" y="0"/>
                </a:lnTo>
                <a:lnTo>
                  <a:pt x="119" y="193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3" name="Arc 141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4" name="Line 142"/>
          <p:cNvSpPr>
            <a:spLocks noChangeShapeType="1"/>
          </p:cNvSpPr>
          <p:nvPr/>
        </p:nvSpPr>
        <p:spPr bwMode="auto">
          <a:xfrm>
            <a:off x="673100" y="4386263"/>
            <a:ext cx="138113" cy="307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5" name="Arc 143"/>
          <p:cNvSpPr>
            <a:spLocks/>
          </p:cNvSpPr>
          <p:nvPr/>
        </p:nvSpPr>
        <p:spPr bwMode="auto">
          <a:xfrm>
            <a:off x="798513" y="4692650"/>
            <a:ext cx="12700" cy="127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6" name="Line 144"/>
          <p:cNvSpPr>
            <a:spLocks noChangeShapeType="1"/>
          </p:cNvSpPr>
          <p:nvPr/>
        </p:nvSpPr>
        <p:spPr bwMode="auto">
          <a:xfrm flipH="1" flipV="1">
            <a:off x="620713" y="4410075"/>
            <a:ext cx="176212" cy="2952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7" name="Line 145"/>
          <p:cNvSpPr>
            <a:spLocks noChangeShapeType="1"/>
          </p:cNvSpPr>
          <p:nvPr/>
        </p:nvSpPr>
        <p:spPr bwMode="auto">
          <a:xfrm flipV="1">
            <a:off x="622300" y="4384675"/>
            <a:ext cx="5080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38" name="Oval 146"/>
          <p:cNvSpPr>
            <a:spLocks noChangeArrowheads="1"/>
          </p:cNvSpPr>
          <p:nvPr/>
        </p:nvSpPr>
        <p:spPr bwMode="auto">
          <a:xfrm>
            <a:off x="628650" y="5507038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39" name="Oval 147"/>
          <p:cNvSpPr>
            <a:spLocks noChangeArrowheads="1"/>
          </p:cNvSpPr>
          <p:nvPr/>
        </p:nvSpPr>
        <p:spPr bwMode="auto">
          <a:xfrm>
            <a:off x="3348038" y="4508500"/>
            <a:ext cx="387350" cy="396875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40" name="Freeform 148"/>
          <p:cNvSpPr>
            <a:spLocks/>
          </p:cNvSpPr>
          <p:nvPr/>
        </p:nvSpPr>
        <p:spPr bwMode="auto">
          <a:xfrm>
            <a:off x="2778125" y="4705350"/>
            <a:ext cx="576263" cy="131763"/>
          </a:xfrm>
          <a:custGeom>
            <a:avLst/>
            <a:gdLst/>
            <a:ahLst/>
            <a:cxnLst>
              <a:cxn ang="0">
                <a:pos x="362" y="0"/>
              </a:cxn>
              <a:cxn ang="0">
                <a:pos x="362" y="25"/>
              </a:cxn>
              <a:cxn ang="0">
                <a:pos x="8" y="82"/>
              </a:cxn>
              <a:cxn ang="0">
                <a:pos x="0" y="57"/>
              </a:cxn>
              <a:cxn ang="0">
                <a:pos x="362" y="0"/>
              </a:cxn>
            </a:cxnLst>
            <a:rect l="0" t="0" r="r" b="b"/>
            <a:pathLst>
              <a:path w="363" h="83">
                <a:moveTo>
                  <a:pt x="362" y="0"/>
                </a:moveTo>
                <a:lnTo>
                  <a:pt x="362" y="25"/>
                </a:lnTo>
                <a:lnTo>
                  <a:pt x="8" y="82"/>
                </a:lnTo>
                <a:lnTo>
                  <a:pt x="0" y="57"/>
                </a:lnTo>
                <a:lnTo>
                  <a:pt x="362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1" name="Arc 149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2" name="Line 150"/>
          <p:cNvSpPr>
            <a:spLocks noChangeShapeType="1"/>
          </p:cNvSpPr>
          <p:nvPr/>
        </p:nvSpPr>
        <p:spPr bwMode="auto">
          <a:xfrm flipV="1">
            <a:off x="2778125" y="4703763"/>
            <a:ext cx="574675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3" name="Arc 151"/>
          <p:cNvSpPr>
            <a:spLocks/>
          </p:cNvSpPr>
          <p:nvPr/>
        </p:nvSpPr>
        <p:spPr bwMode="auto">
          <a:xfrm>
            <a:off x="3290888" y="4710113"/>
            <a:ext cx="61912" cy="36512"/>
          </a:xfrm>
          <a:custGeom>
            <a:avLst/>
            <a:gdLst>
              <a:gd name="G0" fmla="+- 0 0 0"/>
              <a:gd name="G1" fmla="+- 8499 0 0"/>
              <a:gd name="G2" fmla="+- 21600 0 0"/>
              <a:gd name="T0" fmla="*/ 19858 w 21600"/>
              <a:gd name="T1" fmla="*/ 0 h 12272"/>
              <a:gd name="T2" fmla="*/ 21268 w 21600"/>
              <a:gd name="T3" fmla="*/ 12272 h 12272"/>
              <a:gd name="T4" fmla="*/ 0 w 21600"/>
              <a:gd name="T5" fmla="*/ 8499 h 1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2272" fill="none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</a:path>
              <a:path w="21600" h="12272" stroke="0" extrusionOk="0">
                <a:moveTo>
                  <a:pt x="19857" y="0"/>
                </a:moveTo>
                <a:cubicBezTo>
                  <a:pt x="21007" y="2686"/>
                  <a:pt x="21600" y="5577"/>
                  <a:pt x="21600" y="8499"/>
                </a:cubicBezTo>
                <a:cubicBezTo>
                  <a:pt x="21600" y="9763"/>
                  <a:pt x="21488" y="11026"/>
                  <a:pt x="21267" y="12271"/>
                </a:cubicBezTo>
                <a:lnTo>
                  <a:pt x="0" y="8499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4" name="Line 152"/>
          <p:cNvSpPr>
            <a:spLocks noChangeShapeType="1"/>
          </p:cNvSpPr>
          <p:nvPr/>
        </p:nvSpPr>
        <p:spPr bwMode="auto">
          <a:xfrm flipH="1">
            <a:off x="2789238" y="4746625"/>
            <a:ext cx="563562" cy="88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5" name="Line 153"/>
          <p:cNvSpPr>
            <a:spLocks noChangeShapeType="1"/>
          </p:cNvSpPr>
          <p:nvPr/>
        </p:nvSpPr>
        <p:spPr bwMode="auto">
          <a:xfrm flipH="1" flipV="1">
            <a:off x="2776538" y="4794250"/>
            <a:ext cx="11112" cy="396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6" name="Freeform 154"/>
          <p:cNvSpPr>
            <a:spLocks/>
          </p:cNvSpPr>
          <p:nvPr/>
        </p:nvSpPr>
        <p:spPr bwMode="auto">
          <a:xfrm>
            <a:off x="3667125" y="4732338"/>
            <a:ext cx="388938" cy="153987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8" y="0"/>
              </a:cxn>
              <a:cxn ang="0">
                <a:pos x="244" y="56"/>
              </a:cxn>
              <a:cxn ang="0">
                <a:pos x="236" y="96"/>
              </a:cxn>
              <a:cxn ang="0">
                <a:pos x="0" y="16"/>
              </a:cxn>
            </a:cxnLst>
            <a:rect l="0" t="0" r="r" b="b"/>
            <a:pathLst>
              <a:path w="245" h="97">
                <a:moveTo>
                  <a:pt x="0" y="16"/>
                </a:moveTo>
                <a:lnTo>
                  <a:pt x="8" y="0"/>
                </a:lnTo>
                <a:lnTo>
                  <a:pt x="244" y="56"/>
                </a:lnTo>
                <a:lnTo>
                  <a:pt x="236" y="96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7" name="Arc 155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8" name="Line 156"/>
          <p:cNvSpPr>
            <a:spLocks noChangeShapeType="1"/>
          </p:cNvSpPr>
          <p:nvPr/>
        </p:nvSpPr>
        <p:spPr bwMode="auto">
          <a:xfrm flipH="1" flipV="1">
            <a:off x="3667125" y="4754563"/>
            <a:ext cx="374650" cy="128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49" name="Arc 157"/>
          <p:cNvSpPr>
            <a:spLocks/>
          </p:cNvSpPr>
          <p:nvPr/>
        </p:nvSpPr>
        <p:spPr bwMode="auto">
          <a:xfrm>
            <a:off x="3670300" y="4737100"/>
            <a:ext cx="12700" cy="17463"/>
          </a:xfrm>
          <a:custGeom>
            <a:avLst/>
            <a:gdLst>
              <a:gd name="G0" fmla="+- 21600 0 0"/>
              <a:gd name="G1" fmla="+- 21453 0 0"/>
              <a:gd name="G2" fmla="+- 21600 0 0"/>
              <a:gd name="T0" fmla="*/ 3156 w 21600"/>
              <a:gd name="T1" fmla="*/ 32695 h 32695"/>
              <a:gd name="T2" fmla="*/ 19086 w 21600"/>
              <a:gd name="T3" fmla="*/ 0 h 32695"/>
              <a:gd name="T4" fmla="*/ 21600 w 21600"/>
              <a:gd name="T5" fmla="*/ 21453 h 326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2695" fill="none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</a:path>
              <a:path w="21600" h="32695" stroke="0" extrusionOk="0">
                <a:moveTo>
                  <a:pt x="3156" y="32694"/>
                </a:moveTo>
                <a:cubicBezTo>
                  <a:pt x="1091" y="29308"/>
                  <a:pt x="0" y="25419"/>
                  <a:pt x="0" y="21453"/>
                </a:cubicBezTo>
                <a:cubicBezTo>
                  <a:pt x="-1" y="10496"/>
                  <a:pt x="8203" y="1275"/>
                  <a:pt x="19085" y="-1"/>
                </a:cubicBezTo>
                <a:lnTo>
                  <a:pt x="21600" y="2145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0" name="Line 158"/>
          <p:cNvSpPr>
            <a:spLocks noChangeShapeType="1"/>
          </p:cNvSpPr>
          <p:nvPr/>
        </p:nvSpPr>
        <p:spPr bwMode="auto">
          <a:xfrm>
            <a:off x="3679825" y="4732338"/>
            <a:ext cx="374650" cy="90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1" name="Line 159"/>
          <p:cNvSpPr>
            <a:spLocks noChangeShapeType="1"/>
          </p:cNvSpPr>
          <p:nvPr/>
        </p:nvSpPr>
        <p:spPr bwMode="auto">
          <a:xfrm flipH="1">
            <a:off x="4041775" y="4822825"/>
            <a:ext cx="12700" cy="61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2" name="Oval 160"/>
          <p:cNvSpPr>
            <a:spLocks noChangeArrowheads="1"/>
          </p:cNvSpPr>
          <p:nvPr/>
        </p:nvSpPr>
        <p:spPr bwMode="auto">
          <a:xfrm>
            <a:off x="2395538" y="4648200"/>
            <a:ext cx="387350" cy="398463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53" name="Freeform 161"/>
          <p:cNvSpPr>
            <a:spLocks/>
          </p:cNvSpPr>
          <p:nvPr/>
        </p:nvSpPr>
        <p:spPr bwMode="auto">
          <a:xfrm>
            <a:off x="2351088" y="4911725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24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24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4" name="Arc 162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5" name="Line 163"/>
          <p:cNvSpPr>
            <a:spLocks noChangeShapeType="1"/>
          </p:cNvSpPr>
          <p:nvPr/>
        </p:nvSpPr>
        <p:spPr bwMode="auto">
          <a:xfrm flipV="1">
            <a:off x="2349500" y="4910138"/>
            <a:ext cx="176213" cy="153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6" name="Arc 164"/>
          <p:cNvSpPr>
            <a:spLocks/>
          </p:cNvSpPr>
          <p:nvPr/>
        </p:nvSpPr>
        <p:spPr bwMode="auto">
          <a:xfrm>
            <a:off x="2527300" y="4899025"/>
            <a:ext cx="12700" cy="22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6404"/>
              <a:gd name="T2" fmla="*/ 15729 w 21600"/>
              <a:gd name="T3" fmla="*/ 36404 h 36404"/>
              <a:gd name="T4" fmla="*/ 0 w 21600"/>
              <a:gd name="T5" fmla="*/ 21600 h 36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640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</a:path>
              <a:path w="21600" h="3640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102"/>
                  <a:pt x="19500" y="32397"/>
                  <a:pt x="15729" y="36404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7" name="Line 165"/>
          <p:cNvSpPr>
            <a:spLocks noChangeShapeType="1"/>
          </p:cNvSpPr>
          <p:nvPr/>
        </p:nvSpPr>
        <p:spPr bwMode="auto">
          <a:xfrm flipH="1">
            <a:off x="2389188" y="4926013"/>
            <a:ext cx="150812" cy="190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8" name="Line 166"/>
          <p:cNvSpPr>
            <a:spLocks noChangeShapeType="1"/>
          </p:cNvSpPr>
          <p:nvPr/>
        </p:nvSpPr>
        <p:spPr bwMode="auto">
          <a:xfrm flipH="1" flipV="1">
            <a:off x="2351088" y="5065713"/>
            <a:ext cx="38100" cy="5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59" name="Oval 167"/>
          <p:cNvSpPr>
            <a:spLocks noChangeArrowheads="1"/>
          </p:cNvSpPr>
          <p:nvPr/>
        </p:nvSpPr>
        <p:spPr bwMode="auto">
          <a:xfrm>
            <a:off x="503238" y="4225925"/>
            <a:ext cx="212725" cy="217488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60" name="Oval 168"/>
          <p:cNvSpPr>
            <a:spLocks noChangeArrowheads="1"/>
          </p:cNvSpPr>
          <p:nvPr/>
        </p:nvSpPr>
        <p:spPr bwMode="auto">
          <a:xfrm>
            <a:off x="4849813" y="4673600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61" name="Freeform 169"/>
          <p:cNvSpPr>
            <a:spLocks/>
          </p:cNvSpPr>
          <p:nvPr/>
        </p:nvSpPr>
        <p:spPr bwMode="auto">
          <a:xfrm>
            <a:off x="4368800" y="4770438"/>
            <a:ext cx="488950" cy="115887"/>
          </a:xfrm>
          <a:custGeom>
            <a:avLst/>
            <a:gdLst/>
            <a:ahLst/>
            <a:cxnLst>
              <a:cxn ang="0">
                <a:pos x="299" y="0"/>
              </a:cxn>
              <a:cxn ang="0">
                <a:pos x="307" y="24"/>
              </a:cxn>
              <a:cxn ang="0">
                <a:pos x="0" y="72"/>
              </a:cxn>
              <a:cxn ang="0">
                <a:pos x="0" y="48"/>
              </a:cxn>
              <a:cxn ang="0">
                <a:pos x="299" y="0"/>
              </a:cxn>
            </a:cxnLst>
            <a:rect l="0" t="0" r="r" b="b"/>
            <a:pathLst>
              <a:path w="308" h="73">
                <a:moveTo>
                  <a:pt x="299" y="0"/>
                </a:moveTo>
                <a:lnTo>
                  <a:pt x="307" y="24"/>
                </a:lnTo>
                <a:lnTo>
                  <a:pt x="0" y="72"/>
                </a:lnTo>
                <a:lnTo>
                  <a:pt x="0" y="48"/>
                </a:lnTo>
                <a:lnTo>
                  <a:pt x="299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2" name="Arc 170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3" name="Line 171"/>
          <p:cNvSpPr>
            <a:spLocks noChangeShapeType="1"/>
          </p:cNvSpPr>
          <p:nvPr/>
        </p:nvSpPr>
        <p:spPr bwMode="auto">
          <a:xfrm flipV="1">
            <a:off x="4367213" y="4768850"/>
            <a:ext cx="474662" cy="777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4" name="Arc 172"/>
          <p:cNvSpPr>
            <a:spLocks/>
          </p:cNvSpPr>
          <p:nvPr/>
        </p:nvSpPr>
        <p:spPr bwMode="auto">
          <a:xfrm>
            <a:off x="4794250" y="4772025"/>
            <a:ext cx="63500" cy="41275"/>
          </a:xfrm>
          <a:custGeom>
            <a:avLst/>
            <a:gdLst>
              <a:gd name="G0" fmla="+- 0 0 0"/>
              <a:gd name="G1" fmla="+- 13880 0 0"/>
              <a:gd name="G2" fmla="+- 21600 0 0"/>
              <a:gd name="T0" fmla="*/ 16550 w 21600"/>
              <a:gd name="T1" fmla="*/ 0 h 13880"/>
              <a:gd name="T2" fmla="*/ 21600 w 21600"/>
              <a:gd name="T3" fmla="*/ 13880 h 13880"/>
              <a:gd name="T4" fmla="*/ 0 w 21600"/>
              <a:gd name="T5" fmla="*/ 13880 h 13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3880" fill="none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</a:path>
              <a:path w="21600" h="13880" stroke="0" extrusionOk="0">
                <a:moveTo>
                  <a:pt x="16550" y="-1"/>
                </a:moveTo>
                <a:cubicBezTo>
                  <a:pt x="19812" y="3889"/>
                  <a:pt x="21600" y="8803"/>
                  <a:pt x="21600" y="13880"/>
                </a:cubicBezTo>
                <a:lnTo>
                  <a:pt x="0" y="13880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5" name="Line 173"/>
          <p:cNvSpPr>
            <a:spLocks noChangeShapeType="1"/>
          </p:cNvSpPr>
          <p:nvPr/>
        </p:nvSpPr>
        <p:spPr bwMode="auto">
          <a:xfrm flipH="1">
            <a:off x="4368800" y="4808538"/>
            <a:ext cx="487363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6" name="Line 174"/>
          <p:cNvSpPr>
            <a:spLocks noChangeShapeType="1"/>
          </p:cNvSpPr>
          <p:nvPr/>
        </p:nvSpPr>
        <p:spPr bwMode="auto">
          <a:xfrm flipV="1">
            <a:off x="4368800" y="4846638"/>
            <a:ext cx="0" cy="36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7" name="Oval 175"/>
          <p:cNvSpPr>
            <a:spLocks noChangeArrowheads="1"/>
          </p:cNvSpPr>
          <p:nvPr/>
        </p:nvSpPr>
        <p:spPr bwMode="auto">
          <a:xfrm>
            <a:off x="3986213" y="4700588"/>
            <a:ext cx="387350" cy="395287"/>
          </a:xfrm>
          <a:prstGeom prst="ellipse">
            <a:avLst/>
          </a:prstGeom>
          <a:pattFill prst="pct50">
            <a:fgClr>
              <a:srgbClr val="000000"/>
            </a:fgClr>
            <a:bgClr>
              <a:srgbClr val="FFFFFF"/>
            </a:bgClr>
          </a:patt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68" name="Freeform 176"/>
          <p:cNvSpPr>
            <a:spLocks/>
          </p:cNvSpPr>
          <p:nvPr/>
        </p:nvSpPr>
        <p:spPr bwMode="auto">
          <a:xfrm>
            <a:off x="3929063" y="4964113"/>
            <a:ext cx="190500" cy="206375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19" y="8"/>
              </a:cxn>
              <a:cxn ang="0">
                <a:pos x="32" y="129"/>
              </a:cxn>
              <a:cxn ang="0">
                <a:pos x="0" y="97"/>
              </a:cxn>
              <a:cxn ang="0">
                <a:pos x="111" y="0"/>
              </a:cxn>
            </a:cxnLst>
            <a:rect l="0" t="0" r="r" b="b"/>
            <a:pathLst>
              <a:path w="120" h="130">
                <a:moveTo>
                  <a:pt x="111" y="0"/>
                </a:moveTo>
                <a:lnTo>
                  <a:pt x="119" y="8"/>
                </a:lnTo>
                <a:lnTo>
                  <a:pt x="32" y="129"/>
                </a:lnTo>
                <a:lnTo>
                  <a:pt x="0" y="97"/>
                </a:lnTo>
                <a:lnTo>
                  <a:pt x="111" y="0"/>
                </a:lnTo>
              </a:path>
            </a:pathLst>
          </a:custGeom>
          <a:solidFill>
            <a:srgbClr val="FFFF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69" name="Arc 177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70" name="Line 178"/>
          <p:cNvSpPr>
            <a:spLocks noChangeShapeType="1"/>
          </p:cNvSpPr>
          <p:nvPr/>
        </p:nvSpPr>
        <p:spPr bwMode="auto">
          <a:xfrm flipV="1">
            <a:off x="3927475" y="4964113"/>
            <a:ext cx="176213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71" name="Arc 179"/>
          <p:cNvSpPr>
            <a:spLocks/>
          </p:cNvSpPr>
          <p:nvPr/>
        </p:nvSpPr>
        <p:spPr bwMode="auto">
          <a:xfrm>
            <a:off x="4108450" y="4954588"/>
            <a:ext cx="12700" cy="12700"/>
          </a:xfrm>
          <a:custGeom>
            <a:avLst/>
            <a:gdLst>
              <a:gd name="G0" fmla="+- 21433 0 0"/>
              <a:gd name="G1" fmla="+- 21433 0 0"/>
              <a:gd name="G2" fmla="+- 21600 0 0"/>
              <a:gd name="T0" fmla="*/ 0 w 21433"/>
              <a:gd name="T1" fmla="*/ 18754 h 21433"/>
              <a:gd name="T2" fmla="*/ 18754 w 21433"/>
              <a:gd name="T3" fmla="*/ 0 h 21433"/>
              <a:gd name="T4" fmla="*/ 21433 w 21433"/>
              <a:gd name="T5" fmla="*/ 21433 h 2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33" h="21433" fill="none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</a:path>
              <a:path w="21433" h="21433" stroke="0" extrusionOk="0">
                <a:moveTo>
                  <a:pt x="-1" y="18753"/>
                </a:moveTo>
                <a:cubicBezTo>
                  <a:pt x="1225" y="8948"/>
                  <a:pt x="8948" y="1225"/>
                  <a:pt x="18753" y="-1"/>
                </a:cubicBezTo>
                <a:lnTo>
                  <a:pt x="21433" y="21433"/>
                </a:lnTo>
                <a:close/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72" name="Line 180"/>
          <p:cNvSpPr>
            <a:spLocks noChangeShapeType="1"/>
          </p:cNvSpPr>
          <p:nvPr/>
        </p:nvSpPr>
        <p:spPr bwMode="auto">
          <a:xfrm flipH="1">
            <a:off x="3979863" y="4976813"/>
            <a:ext cx="138112" cy="192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73" name="Line 181"/>
          <p:cNvSpPr>
            <a:spLocks noChangeShapeType="1"/>
          </p:cNvSpPr>
          <p:nvPr/>
        </p:nvSpPr>
        <p:spPr bwMode="auto">
          <a:xfrm flipH="1" flipV="1">
            <a:off x="3929063" y="5114925"/>
            <a:ext cx="50800" cy="52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774" name="Oval 182"/>
          <p:cNvSpPr>
            <a:spLocks noChangeArrowheads="1"/>
          </p:cNvSpPr>
          <p:nvPr/>
        </p:nvSpPr>
        <p:spPr bwMode="auto">
          <a:xfrm>
            <a:off x="2232025" y="5019675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75" name="Oval 183"/>
          <p:cNvSpPr>
            <a:spLocks noChangeArrowheads="1"/>
          </p:cNvSpPr>
          <p:nvPr/>
        </p:nvSpPr>
        <p:spPr bwMode="auto">
          <a:xfrm>
            <a:off x="3811588" y="5072063"/>
            <a:ext cx="212725" cy="2190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778" name="Rectangle 186"/>
          <p:cNvSpPr>
            <a:spLocks noChangeArrowheads="1"/>
          </p:cNvSpPr>
          <p:nvPr/>
        </p:nvSpPr>
        <p:spPr bwMode="auto">
          <a:xfrm>
            <a:off x="5454650" y="968375"/>
            <a:ext cx="3157538" cy="1460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</a:rPr>
              <a:t>Ligações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 p</a:t>
            </a: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são independentes uma da outra</a:t>
            </a:r>
          </a:p>
        </p:txBody>
      </p:sp>
      <p:sp>
        <p:nvSpPr>
          <p:cNvPr id="110779" name="Rectangle 187"/>
          <p:cNvSpPr>
            <a:spLocks noChangeArrowheads="1"/>
          </p:cNvSpPr>
          <p:nvPr/>
        </p:nvSpPr>
        <p:spPr bwMode="auto">
          <a:xfrm>
            <a:off x="5969000" y="4497388"/>
            <a:ext cx="2560638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1,3-pentadiene</a:t>
            </a:r>
          </a:p>
        </p:txBody>
      </p:sp>
      <p:sp>
        <p:nvSpPr>
          <p:cNvPr id="110780" name="Rectangle 188"/>
          <p:cNvSpPr>
            <a:spLocks noChangeArrowheads="1"/>
          </p:cNvSpPr>
          <p:nvPr/>
        </p:nvSpPr>
        <p:spPr bwMode="auto">
          <a:xfrm>
            <a:off x="1435100" y="215900"/>
            <a:ext cx="23415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isolado</a:t>
            </a:r>
          </a:p>
        </p:txBody>
      </p:sp>
      <p:sp>
        <p:nvSpPr>
          <p:cNvPr id="110781" name="Rectangle 189"/>
          <p:cNvSpPr>
            <a:spLocks noChangeArrowheads="1"/>
          </p:cNvSpPr>
          <p:nvPr/>
        </p:nvSpPr>
        <p:spPr bwMode="auto">
          <a:xfrm>
            <a:off x="990600" y="5943600"/>
            <a:ext cx="28575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ts val="36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</a:tabLst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Dieno conjugado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0000"/>
    </a:lt1>
    <a:dk2>
      <a:srgbClr val="FFFF00"/>
    </a:dk2>
    <a:lt2>
      <a:srgbClr val="000000"/>
    </a:lt2>
    <a:accent1>
      <a:srgbClr val="FFFFFF"/>
    </a:accent1>
    <a:accent2>
      <a:srgbClr val="553E00"/>
    </a:accent2>
    <a:accent3>
      <a:srgbClr val="FFAAAA"/>
    </a:accent3>
    <a:accent4>
      <a:srgbClr val="000000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0000"/>
    </a:lt1>
    <a:dk2>
      <a:srgbClr val="FFFF00"/>
    </a:dk2>
    <a:lt2>
      <a:srgbClr val="000000"/>
    </a:lt2>
    <a:accent1>
      <a:srgbClr val="FFFFFF"/>
    </a:accent1>
    <a:accent2>
      <a:srgbClr val="553E00"/>
    </a:accent2>
    <a:accent3>
      <a:srgbClr val="FFAAAA"/>
    </a:accent3>
    <a:accent4>
      <a:srgbClr val="000000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1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8.xml><?xml version="1.0" encoding="utf-8"?>
<a:themeOverride xmlns:a="http://schemas.openxmlformats.org/drawingml/2006/main">
  <a:clrScheme name="">
    <a:dk1>
      <a:srgbClr val="000000"/>
    </a:dk1>
    <a:lt1>
      <a:srgbClr val="FF0000"/>
    </a:lt1>
    <a:dk2>
      <a:srgbClr val="FFFF00"/>
    </a:dk2>
    <a:lt2>
      <a:srgbClr val="000000"/>
    </a:lt2>
    <a:accent1>
      <a:srgbClr val="FF0000"/>
    </a:accent1>
    <a:accent2>
      <a:srgbClr val="553E00"/>
    </a:accent2>
    <a:accent3>
      <a:srgbClr val="FFAAAA"/>
    </a:accent3>
    <a:accent4>
      <a:srgbClr val="000000"/>
    </a:accent4>
    <a:accent5>
      <a:srgbClr val="FFAAAA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29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30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1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2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3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4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5.xml><?xml version="1.0" encoding="utf-8"?>
<a:themeOverride xmlns:a="http://schemas.openxmlformats.org/drawingml/2006/main">
  <a:clrScheme name="">
    <a:dk1>
      <a:srgbClr val="000000"/>
    </a:dk1>
    <a:lt1>
      <a:srgbClr val="FF0000"/>
    </a:lt1>
    <a:dk2>
      <a:srgbClr val="FFFF00"/>
    </a:dk2>
    <a:lt2>
      <a:srgbClr val="000000"/>
    </a:lt2>
    <a:accent1>
      <a:srgbClr val="FF0000"/>
    </a:accent1>
    <a:accent2>
      <a:srgbClr val="553E00"/>
    </a:accent2>
    <a:accent3>
      <a:srgbClr val="FFAAAA"/>
    </a:accent3>
    <a:accent4>
      <a:srgbClr val="000000"/>
    </a:accent4>
    <a:accent5>
      <a:srgbClr val="FFAAAA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36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7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8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39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40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1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2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3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4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5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6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7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8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49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50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00"/>
    </a:dk2>
    <a:lt2>
      <a:srgbClr val="FFFF00"/>
    </a:lt2>
    <a:accent1>
      <a:srgbClr val="FF0000"/>
    </a:accent1>
    <a:accent2>
      <a:srgbClr val="553E00"/>
    </a:accent2>
    <a:accent3>
      <a:srgbClr val="AAAAAA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1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00"/>
    </a:dk2>
    <a:lt2>
      <a:srgbClr val="FFFF00"/>
    </a:lt2>
    <a:accent1>
      <a:srgbClr val="FF0000"/>
    </a:accent1>
    <a:accent2>
      <a:srgbClr val="553E00"/>
    </a:accent2>
    <a:accent3>
      <a:srgbClr val="AAAAAA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2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3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4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5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6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57.xml><?xml version="1.0" encoding="utf-8"?>
<a:themeOverride xmlns:a="http://schemas.openxmlformats.org/drawingml/2006/main">
  <a:clrScheme name="">
    <a:dk1>
      <a:srgbClr val="000000"/>
    </a:dk1>
    <a:lt1>
      <a:srgbClr val="FAFD00"/>
    </a:lt1>
    <a:dk2>
      <a:srgbClr val="0000FF"/>
    </a:dk2>
    <a:lt2>
      <a:srgbClr val="FFFF00"/>
    </a:lt2>
    <a:accent1>
      <a:srgbClr val="FF0000"/>
    </a:accent1>
    <a:accent2>
      <a:srgbClr val="553E00"/>
    </a:accent2>
    <a:accent3>
      <a:srgbClr val="AAAAFF"/>
    </a:accent3>
    <a:accent4>
      <a:srgbClr val="D6D800"/>
    </a:accent4>
    <a:accent5>
      <a:srgbClr val="FFAAAA"/>
    </a:accent5>
    <a:accent6>
      <a:srgbClr val="4C3700"/>
    </a:accent6>
    <a:hlink>
      <a:srgbClr val="8CF4EA"/>
    </a:hlink>
    <a:folHlink>
      <a:srgbClr val="005528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0000"/>
    </a:lt1>
    <a:dk2>
      <a:srgbClr val="FFFF00"/>
    </a:dk2>
    <a:lt2>
      <a:srgbClr val="000000"/>
    </a:lt2>
    <a:accent1>
      <a:srgbClr val="FFFFFF"/>
    </a:accent1>
    <a:accent2>
      <a:srgbClr val="553E00"/>
    </a:accent2>
    <a:accent3>
      <a:srgbClr val="FFAAAA"/>
    </a:accent3>
    <a:accent4>
      <a:srgbClr val="000000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FF"/>
    </a:dk2>
    <a:lt2>
      <a:srgbClr val="FFFF00"/>
    </a:lt2>
    <a:accent1>
      <a:srgbClr val="FFFFFF"/>
    </a:accent1>
    <a:accent2>
      <a:srgbClr val="553E00"/>
    </a:accent2>
    <a:accent3>
      <a:srgbClr val="AAAAFF"/>
    </a:accent3>
    <a:accent4>
      <a:srgbClr val="DADADA"/>
    </a:accent4>
    <a:accent5>
      <a:srgbClr val="FFFFFF"/>
    </a:accent5>
    <a:accent6>
      <a:srgbClr val="4C3700"/>
    </a:accent6>
    <a:hlink>
      <a:srgbClr val="3D5500"/>
    </a:hlink>
    <a:folHlink>
      <a:srgbClr val="00552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Pages>40</Pages>
  <Words>1612</Words>
  <Application>Microsoft Office PowerPoint</Application>
  <PresentationFormat>On-screen Show (4:3)</PresentationFormat>
  <Paragraphs>642</Paragraphs>
  <Slides>67</Slides>
  <Notes>58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Default Design</vt:lpstr>
      <vt:lpstr>CS ChemDraw Drawing</vt:lpstr>
      <vt:lpstr>ISIS/Draw Sketch</vt:lpstr>
      <vt:lpstr>Estabilidade Relativa  dos Dienos</vt:lpstr>
      <vt:lpstr>Calor de Hidrogenação</vt:lpstr>
      <vt:lpstr>Slide 3</vt:lpstr>
      <vt:lpstr>Slide 4</vt:lpstr>
      <vt:lpstr>Slide 5</vt:lpstr>
      <vt:lpstr>Heats of Hydrogenation</vt:lpstr>
      <vt:lpstr>10.7 Bonding in Conjugated Dienes</vt:lpstr>
      <vt:lpstr>Slide 8</vt:lpstr>
      <vt:lpstr>Slide 9</vt:lpstr>
      <vt:lpstr>Slide 10</vt:lpstr>
      <vt:lpstr>Slide 11</vt:lpstr>
      <vt:lpstr>Conformations of Dienes</vt:lpstr>
      <vt:lpstr>Conformations of Dienes</vt:lpstr>
      <vt:lpstr>Conformations of Dienes</vt:lpstr>
      <vt:lpstr>s-trans is more stable than s-cis</vt:lpstr>
      <vt:lpstr>Slide 16</vt:lpstr>
      <vt:lpstr>Slide 17</vt:lpstr>
      <vt:lpstr>10.8 Bonding in Allenes</vt:lpstr>
      <vt:lpstr>Cumulated Dienes</vt:lpstr>
      <vt:lpstr>Structure of Allene</vt:lpstr>
      <vt:lpstr>Structure of Allene</vt:lpstr>
      <vt:lpstr>Bonding in Allene</vt:lpstr>
      <vt:lpstr>Bonding in Allene</vt:lpstr>
      <vt:lpstr>Bonding in Allene</vt:lpstr>
      <vt:lpstr>Bonding in Allene</vt:lpstr>
      <vt:lpstr>Chiral Allenes</vt:lpstr>
      <vt:lpstr>Stereogenic Axis</vt:lpstr>
      <vt:lpstr>10.9 Preparation of Dienes</vt:lpstr>
      <vt:lpstr>1,3-Butadiene</vt:lpstr>
      <vt:lpstr>Dehydration of Alcohols</vt:lpstr>
      <vt:lpstr>Dehydration of Alcohols</vt:lpstr>
      <vt:lpstr>Dehydrohalogenation of Alkyl Halides</vt:lpstr>
      <vt:lpstr>Dehydrohalogenation of Alkyl Halides</vt:lpstr>
      <vt:lpstr>Reactions of Dienes</vt:lpstr>
      <vt:lpstr>Tipos de Reações Orgânicas</vt:lpstr>
      <vt:lpstr>10.10 Addition of Hydrogen Halides to Conjugated Dienes</vt:lpstr>
      <vt:lpstr>Electrophilic Addition to Conjugated Dienes</vt:lpstr>
      <vt:lpstr>Example: </vt:lpstr>
      <vt:lpstr>Example: </vt:lpstr>
      <vt:lpstr>Slide 40</vt:lpstr>
      <vt:lpstr>Slide 41</vt:lpstr>
      <vt:lpstr>1,2-Addition versus 1,4-Addition</vt:lpstr>
      <vt:lpstr>1,2-Addition versus 1,4-Addition</vt:lpstr>
      <vt:lpstr>1,2-Addition versus 1,4-Addition</vt:lpstr>
      <vt:lpstr>HBr Addition to 1,3-Butadiene</vt:lpstr>
      <vt:lpstr>Rationale</vt:lpstr>
      <vt:lpstr>Rationale</vt:lpstr>
      <vt:lpstr>Rationale</vt:lpstr>
      <vt:lpstr>Rationale</vt:lpstr>
      <vt:lpstr>Slide 50</vt:lpstr>
      <vt:lpstr>Alkene Stabilities from DH’s:</vt:lpstr>
      <vt:lpstr>Hiperconjugação</vt:lpstr>
      <vt:lpstr>Kinetic Control versus Thermodynamic Control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Borracha Natural</vt:lpstr>
      <vt:lpstr>Natural rubber</vt:lpstr>
      <vt:lpstr>Tomates</vt:lpstr>
      <vt:lpstr>Sunscreen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Carey Chapter 10 Conjugation</dc:title>
  <dc:creator>Monte Wolf</dc:creator>
  <cp:lastModifiedBy>Lenovo</cp:lastModifiedBy>
  <cp:revision>26</cp:revision>
  <cp:lastPrinted>1601-01-01T00:00:00Z</cp:lastPrinted>
  <dcterms:created xsi:type="dcterms:W3CDTF">2000-07-18T16:06:59Z</dcterms:created>
  <dcterms:modified xsi:type="dcterms:W3CDTF">2019-03-16T12:25:34Z</dcterms:modified>
</cp:coreProperties>
</file>