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2"/>
  </p:notesMasterIdLst>
  <p:sldIdLst>
    <p:sldId id="257" r:id="rId2"/>
    <p:sldId id="258" r:id="rId3"/>
    <p:sldId id="346" r:id="rId4"/>
    <p:sldId id="259" r:id="rId5"/>
    <p:sldId id="347"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5" r:id="rId31"/>
    <p:sldId id="286" r:id="rId32"/>
    <p:sldId id="287" r:id="rId33"/>
    <p:sldId id="284"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23" r:id="rId66"/>
    <p:sldId id="320" r:id="rId67"/>
    <p:sldId id="321" r:id="rId68"/>
    <p:sldId id="325" r:id="rId69"/>
    <p:sldId id="324" r:id="rId70"/>
    <p:sldId id="326" r:id="rId71"/>
    <p:sldId id="327" r:id="rId72"/>
    <p:sldId id="322"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46"/>
  </p:normalViewPr>
  <p:slideViewPr>
    <p:cSldViewPr snapToGrid="0" snapToObjects="1">
      <p:cViewPr varScale="1">
        <p:scale>
          <a:sx n="113" d="100"/>
          <a:sy n="113" d="100"/>
        </p:scale>
        <p:origin x="52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27F932-2A73-214C-8A28-9EA390A93160}" type="datetimeFigureOut">
              <a:rPr lang="pt-BR" smtClean="0"/>
              <a:t>18/02/2025</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34C79D-065F-CE4D-A5E7-864D33932CC5}" type="slidenum">
              <a:rPr lang="pt-BR" smtClean="0"/>
              <a:t>‹nº›</a:t>
            </a:fld>
            <a:endParaRPr lang="pt-BR"/>
          </a:p>
        </p:txBody>
      </p:sp>
    </p:spTree>
    <p:extLst>
      <p:ext uri="{BB962C8B-B14F-4D97-AF65-F5344CB8AC3E}">
        <p14:creationId xmlns:p14="http://schemas.microsoft.com/office/powerpoint/2010/main" val="486746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047956-7CB3-214E-A82C-C9DFE5CA1F00}"/>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5FF64675-F261-554E-8DA7-C4EA74DE25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7ACEE8E3-45A9-B748-A4F5-B8CDFA5A32FA}"/>
              </a:ext>
            </a:extLst>
          </p:cNvPr>
          <p:cNvSpPr>
            <a:spLocks noGrp="1"/>
          </p:cNvSpPr>
          <p:nvPr>
            <p:ph type="dt" sz="half" idx="10"/>
          </p:nvPr>
        </p:nvSpPr>
        <p:spPr/>
        <p:txBody>
          <a:bodyPr/>
          <a:lstStyle/>
          <a:p>
            <a:fld id="{2BF1A6D6-C492-C847-999A-DACB24120380}" type="datetime1">
              <a:rPr lang="pt-BR" smtClean="0"/>
              <a:t>18/02/2025</a:t>
            </a:fld>
            <a:endParaRPr lang="pt-BR"/>
          </a:p>
        </p:txBody>
      </p:sp>
      <p:sp>
        <p:nvSpPr>
          <p:cNvPr id="5" name="Espaço Reservado para Rodapé 4">
            <a:extLst>
              <a:ext uri="{FF2B5EF4-FFF2-40B4-BE49-F238E27FC236}">
                <a16:creationId xmlns:a16="http://schemas.microsoft.com/office/drawing/2014/main" id="{1A07C382-3CB6-3743-87A3-2E4158FD98DE}"/>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93238BFC-9D63-7341-BAEF-404C018E90EA}"/>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3637336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63D2A5-FD20-A642-9208-A54956727D1E}"/>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45B86793-5200-7C46-9AD0-1FA8EB67EAC0}"/>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7DD36BB-1905-5143-82E0-6898DB090A88}"/>
              </a:ext>
            </a:extLst>
          </p:cNvPr>
          <p:cNvSpPr>
            <a:spLocks noGrp="1"/>
          </p:cNvSpPr>
          <p:nvPr>
            <p:ph type="dt" sz="half" idx="10"/>
          </p:nvPr>
        </p:nvSpPr>
        <p:spPr/>
        <p:txBody>
          <a:bodyPr/>
          <a:lstStyle/>
          <a:p>
            <a:fld id="{12F3B112-7AC8-F040-941F-9BC5C7935007}" type="datetime1">
              <a:rPr lang="pt-BR" smtClean="0"/>
              <a:t>18/02/2025</a:t>
            </a:fld>
            <a:endParaRPr lang="pt-BR"/>
          </a:p>
        </p:txBody>
      </p:sp>
      <p:sp>
        <p:nvSpPr>
          <p:cNvPr id="5" name="Espaço Reservado para Rodapé 4">
            <a:extLst>
              <a:ext uri="{FF2B5EF4-FFF2-40B4-BE49-F238E27FC236}">
                <a16:creationId xmlns:a16="http://schemas.microsoft.com/office/drawing/2014/main" id="{A6838076-B2A8-2647-9C09-4C616207628C}"/>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BD3C34E-BA78-3641-AF34-D2B996E846C2}"/>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2306896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B5BE961-2C6F-874B-8752-B655AAC2F43A}"/>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6132C294-5FC5-0949-94D8-3C3FCF912FC1}"/>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94BC998-FAF6-EC48-939A-729D306227A0}"/>
              </a:ext>
            </a:extLst>
          </p:cNvPr>
          <p:cNvSpPr>
            <a:spLocks noGrp="1"/>
          </p:cNvSpPr>
          <p:nvPr>
            <p:ph type="dt" sz="half" idx="10"/>
          </p:nvPr>
        </p:nvSpPr>
        <p:spPr/>
        <p:txBody>
          <a:bodyPr/>
          <a:lstStyle/>
          <a:p>
            <a:fld id="{041050D0-7350-D543-888B-1C3D402ECD64}" type="datetime1">
              <a:rPr lang="pt-BR" smtClean="0"/>
              <a:t>18/02/2025</a:t>
            </a:fld>
            <a:endParaRPr lang="pt-BR"/>
          </a:p>
        </p:txBody>
      </p:sp>
      <p:sp>
        <p:nvSpPr>
          <p:cNvPr id="5" name="Espaço Reservado para Rodapé 4">
            <a:extLst>
              <a:ext uri="{FF2B5EF4-FFF2-40B4-BE49-F238E27FC236}">
                <a16:creationId xmlns:a16="http://schemas.microsoft.com/office/drawing/2014/main" id="{76F40663-5F0B-7F44-B18A-B548B266878A}"/>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BF06404-8CDF-824A-9351-29FAE1A0B9EB}"/>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487514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5B82A9-8A0E-4442-807F-115B2E275F36}"/>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51C6C156-3488-D547-B73C-46C200728942}"/>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AE7466B-A690-DA41-AB21-F8E3CE35EFB1}"/>
              </a:ext>
            </a:extLst>
          </p:cNvPr>
          <p:cNvSpPr>
            <a:spLocks noGrp="1"/>
          </p:cNvSpPr>
          <p:nvPr>
            <p:ph type="dt" sz="half" idx="10"/>
          </p:nvPr>
        </p:nvSpPr>
        <p:spPr/>
        <p:txBody>
          <a:bodyPr/>
          <a:lstStyle/>
          <a:p>
            <a:fld id="{1F5F99FE-3367-844E-B79A-45F70CA744AF}" type="datetime1">
              <a:rPr lang="pt-BR" smtClean="0"/>
              <a:t>18/02/2025</a:t>
            </a:fld>
            <a:endParaRPr lang="pt-BR"/>
          </a:p>
        </p:txBody>
      </p:sp>
      <p:sp>
        <p:nvSpPr>
          <p:cNvPr id="5" name="Espaço Reservado para Rodapé 4">
            <a:extLst>
              <a:ext uri="{FF2B5EF4-FFF2-40B4-BE49-F238E27FC236}">
                <a16:creationId xmlns:a16="http://schemas.microsoft.com/office/drawing/2014/main" id="{B779BC26-4AF9-E248-83A3-2959C1B15455}"/>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774B6FC-3AEB-B540-ADF8-BDB00D0C0402}"/>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1616208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C5ECA7-9AEB-C347-B280-A74C29812AFF}"/>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0F85F41B-5F1C-3942-8AE1-73B16C081E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94DAB5B1-81E9-B642-871B-BD5928728EB6}"/>
              </a:ext>
            </a:extLst>
          </p:cNvPr>
          <p:cNvSpPr>
            <a:spLocks noGrp="1"/>
          </p:cNvSpPr>
          <p:nvPr>
            <p:ph type="dt" sz="half" idx="10"/>
          </p:nvPr>
        </p:nvSpPr>
        <p:spPr/>
        <p:txBody>
          <a:bodyPr/>
          <a:lstStyle/>
          <a:p>
            <a:fld id="{2D179C58-D815-7248-8556-716E7287FC98}" type="datetime1">
              <a:rPr lang="pt-BR" smtClean="0"/>
              <a:t>18/02/2025</a:t>
            </a:fld>
            <a:endParaRPr lang="pt-BR"/>
          </a:p>
        </p:txBody>
      </p:sp>
      <p:sp>
        <p:nvSpPr>
          <p:cNvPr id="5" name="Espaço Reservado para Rodapé 4">
            <a:extLst>
              <a:ext uri="{FF2B5EF4-FFF2-40B4-BE49-F238E27FC236}">
                <a16:creationId xmlns:a16="http://schemas.microsoft.com/office/drawing/2014/main" id="{9CA46F5C-13F9-514A-85D1-3DB7BAECA0C1}"/>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EF12015A-BA86-0A48-A116-613A558B5B16}"/>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1125799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314C6F-F934-464D-9F5B-6171834C6D14}"/>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0AF2456E-DBB8-0B47-B3B5-4F11180D8009}"/>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0396BB50-7EB0-894B-960A-6E3CF8F1B32B}"/>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0C80BBDE-09A4-054F-B6D0-A480546E8208}"/>
              </a:ext>
            </a:extLst>
          </p:cNvPr>
          <p:cNvSpPr>
            <a:spLocks noGrp="1"/>
          </p:cNvSpPr>
          <p:nvPr>
            <p:ph type="dt" sz="half" idx="10"/>
          </p:nvPr>
        </p:nvSpPr>
        <p:spPr/>
        <p:txBody>
          <a:bodyPr/>
          <a:lstStyle/>
          <a:p>
            <a:fld id="{5D8500E2-47C6-EE42-ABE5-F1EBDB3AFD63}" type="datetime1">
              <a:rPr lang="pt-BR" smtClean="0"/>
              <a:t>18/02/2025</a:t>
            </a:fld>
            <a:endParaRPr lang="pt-BR"/>
          </a:p>
        </p:txBody>
      </p:sp>
      <p:sp>
        <p:nvSpPr>
          <p:cNvPr id="6" name="Espaço Reservado para Rodapé 5">
            <a:extLst>
              <a:ext uri="{FF2B5EF4-FFF2-40B4-BE49-F238E27FC236}">
                <a16:creationId xmlns:a16="http://schemas.microsoft.com/office/drawing/2014/main" id="{03920BC1-95FE-CF4C-B129-F414311CBC42}"/>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312DF53B-CFC2-C149-80DD-FE5BA4CF29C5}"/>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2674662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AF8FC3-3B59-5443-8231-76592EF8DA69}"/>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6A34C013-691A-F24F-9D9D-CC1B381170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FD82CB18-349F-4749-A671-AE18C5BA3521}"/>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83D9FF50-3384-9047-8EEA-6EA689C2E0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9C57707E-4AE4-3442-A426-0848F78023D5}"/>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E6EF225A-EB01-A54A-9340-B419DA0CEE99}"/>
              </a:ext>
            </a:extLst>
          </p:cNvPr>
          <p:cNvSpPr>
            <a:spLocks noGrp="1"/>
          </p:cNvSpPr>
          <p:nvPr>
            <p:ph type="dt" sz="half" idx="10"/>
          </p:nvPr>
        </p:nvSpPr>
        <p:spPr/>
        <p:txBody>
          <a:bodyPr/>
          <a:lstStyle/>
          <a:p>
            <a:fld id="{3959E7D4-C11F-F746-A071-20088E508F26}" type="datetime1">
              <a:rPr lang="pt-BR" smtClean="0"/>
              <a:t>18/02/2025</a:t>
            </a:fld>
            <a:endParaRPr lang="pt-BR"/>
          </a:p>
        </p:txBody>
      </p:sp>
      <p:sp>
        <p:nvSpPr>
          <p:cNvPr id="8" name="Espaço Reservado para Rodapé 7">
            <a:extLst>
              <a:ext uri="{FF2B5EF4-FFF2-40B4-BE49-F238E27FC236}">
                <a16:creationId xmlns:a16="http://schemas.microsoft.com/office/drawing/2014/main" id="{2033927B-349F-2B41-B9C5-453E824CFC91}"/>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82B87538-BAEB-9849-A2EC-93AF66B1E0B2}"/>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355671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9E10DE-A0ED-8243-AF4C-E1A44E7E5401}"/>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A22F3C60-FC5F-4B40-BF2A-A8C3DBDBC038}"/>
              </a:ext>
            </a:extLst>
          </p:cNvPr>
          <p:cNvSpPr>
            <a:spLocks noGrp="1"/>
          </p:cNvSpPr>
          <p:nvPr>
            <p:ph type="dt" sz="half" idx="10"/>
          </p:nvPr>
        </p:nvSpPr>
        <p:spPr/>
        <p:txBody>
          <a:bodyPr/>
          <a:lstStyle/>
          <a:p>
            <a:fld id="{FCC3FB4B-C45E-EA4D-A715-D7B55979A3EC}" type="datetime1">
              <a:rPr lang="pt-BR" smtClean="0"/>
              <a:t>18/02/2025</a:t>
            </a:fld>
            <a:endParaRPr lang="pt-BR"/>
          </a:p>
        </p:txBody>
      </p:sp>
      <p:sp>
        <p:nvSpPr>
          <p:cNvPr id="4" name="Espaço Reservado para Rodapé 3">
            <a:extLst>
              <a:ext uri="{FF2B5EF4-FFF2-40B4-BE49-F238E27FC236}">
                <a16:creationId xmlns:a16="http://schemas.microsoft.com/office/drawing/2014/main" id="{C022E6A0-3DC0-0342-97C4-6C50FC910BB1}"/>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203B721E-8E5B-634B-80E9-47F8C40706E2}"/>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3584253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E81E1E34-AA76-5F48-A28C-2F441E384BD0}"/>
              </a:ext>
            </a:extLst>
          </p:cNvPr>
          <p:cNvSpPr>
            <a:spLocks noGrp="1"/>
          </p:cNvSpPr>
          <p:nvPr>
            <p:ph type="dt" sz="half" idx="10"/>
          </p:nvPr>
        </p:nvSpPr>
        <p:spPr/>
        <p:txBody>
          <a:bodyPr/>
          <a:lstStyle/>
          <a:p>
            <a:fld id="{8EFFE21A-B6A5-4244-B9F8-7106868E9E12}" type="datetime1">
              <a:rPr lang="pt-BR" smtClean="0"/>
              <a:t>18/02/2025</a:t>
            </a:fld>
            <a:endParaRPr lang="pt-BR"/>
          </a:p>
        </p:txBody>
      </p:sp>
      <p:sp>
        <p:nvSpPr>
          <p:cNvPr id="3" name="Espaço Reservado para Rodapé 2">
            <a:extLst>
              <a:ext uri="{FF2B5EF4-FFF2-40B4-BE49-F238E27FC236}">
                <a16:creationId xmlns:a16="http://schemas.microsoft.com/office/drawing/2014/main" id="{D2F4DFBC-C710-3F46-9848-2D07EF705156}"/>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0C89FC99-6776-C343-B996-13F8212A216C}"/>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343901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BAD819-E893-B843-B6E2-DCDC1CCA01B7}"/>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DBD69A4E-DC4D-9546-AE13-645250E1FE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76DAB574-DDB3-914B-80AD-7DFD546FCB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77ECEB16-84BE-5A4A-B308-8B766E6782C0}"/>
              </a:ext>
            </a:extLst>
          </p:cNvPr>
          <p:cNvSpPr>
            <a:spLocks noGrp="1"/>
          </p:cNvSpPr>
          <p:nvPr>
            <p:ph type="dt" sz="half" idx="10"/>
          </p:nvPr>
        </p:nvSpPr>
        <p:spPr/>
        <p:txBody>
          <a:bodyPr/>
          <a:lstStyle/>
          <a:p>
            <a:fld id="{6BA77131-26E7-DA4C-B6A7-E181A0F11983}" type="datetime1">
              <a:rPr lang="pt-BR" smtClean="0"/>
              <a:t>18/02/2025</a:t>
            </a:fld>
            <a:endParaRPr lang="pt-BR"/>
          </a:p>
        </p:txBody>
      </p:sp>
      <p:sp>
        <p:nvSpPr>
          <p:cNvPr id="6" name="Espaço Reservado para Rodapé 5">
            <a:extLst>
              <a:ext uri="{FF2B5EF4-FFF2-40B4-BE49-F238E27FC236}">
                <a16:creationId xmlns:a16="http://schemas.microsoft.com/office/drawing/2014/main" id="{9418D564-8E41-F24E-80AC-A583332453B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EA89660A-1736-C84C-8D56-BE4188059DC9}"/>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2561834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B63EA3-93A2-0B4D-ADE9-23DF4E73EBF7}"/>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1005F656-5D9E-3D4C-99F8-6B0DDEA1FD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E2BA2452-0438-7F4D-A1FD-A35E0823AB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B24E1D6F-1985-194B-B6F9-77450442F64B}"/>
              </a:ext>
            </a:extLst>
          </p:cNvPr>
          <p:cNvSpPr>
            <a:spLocks noGrp="1"/>
          </p:cNvSpPr>
          <p:nvPr>
            <p:ph type="dt" sz="half" idx="10"/>
          </p:nvPr>
        </p:nvSpPr>
        <p:spPr/>
        <p:txBody>
          <a:bodyPr/>
          <a:lstStyle/>
          <a:p>
            <a:fld id="{36F9300D-8A61-614A-A437-5D0AD6BC5140}" type="datetime1">
              <a:rPr lang="pt-BR" smtClean="0"/>
              <a:t>18/02/2025</a:t>
            </a:fld>
            <a:endParaRPr lang="pt-BR"/>
          </a:p>
        </p:txBody>
      </p:sp>
      <p:sp>
        <p:nvSpPr>
          <p:cNvPr id="6" name="Espaço Reservado para Rodapé 5">
            <a:extLst>
              <a:ext uri="{FF2B5EF4-FFF2-40B4-BE49-F238E27FC236}">
                <a16:creationId xmlns:a16="http://schemas.microsoft.com/office/drawing/2014/main" id="{2A947099-4790-A445-88DA-0AB2F0B7689F}"/>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F8F5C098-3D0A-1E4C-8314-88AA8913E82D}"/>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521932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DCA6EFB8-F608-D347-A9EF-4865CDE1E5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FBFAEA95-D15A-F14E-94F4-401ED79AF9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337168F3-4433-244F-B95D-B86A0C0335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23F19F-D7DE-AD4B-BC78-A3DC7143AC10}" type="datetime1">
              <a:rPr lang="pt-BR" smtClean="0"/>
              <a:t>18/02/2025</a:t>
            </a:fld>
            <a:endParaRPr lang="pt-BR"/>
          </a:p>
        </p:txBody>
      </p:sp>
      <p:sp>
        <p:nvSpPr>
          <p:cNvPr id="5" name="Espaço Reservado para Rodapé 4">
            <a:extLst>
              <a:ext uri="{FF2B5EF4-FFF2-40B4-BE49-F238E27FC236}">
                <a16:creationId xmlns:a16="http://schemas.microsoft.com/office/drawing/2014/main" id="{26556773-8E6D-DF4F-AF9F-B3B706974E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E2526007-D087-4946-A0A2-16F2555253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A9FA74-9E50-F740-840A-3D4BF568DC85}" type="slidenum">
              <a:rPr lang="pt-BR" smtClean="0"/>
              <a:t>‹nº›</a:t>
            </a:fld>
            <a:endParaRPr lang="pt-BR"/>
          </a:p>
        </p:txBody>
      </p:sp>
    </p:spTree>
    <p:extLst>
      <p:ext uri="{BB962C8B-B14F-4D97-AF65-F5344CB8AC3E}">
        <p14:creationId xmlns:p14="http://schemas.microsoft.com/office/powerpoint/2010/main" val="1639246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95EE69-A23F-7B49-9BB5-63B7B98BFC13}"/>
              </a:ext>
            </a:extLst>
          </p:cNvPr>
          <p:cNvSpPr>
            <a:spLocks noGrp="1"/>
          </p:cNvSpPr>
          <p:nvPr>
            <p:ph type="ctrTitle"/>
          </p:nvPr>
        </p:nvSpPr>
        <p:spPr/>
        <p:txBody>
          <a:bodyPr>
            <a:normAutofit/>
          </a:bodyPr>
          <a:lstStyle/>
          <a:p>
            <a:pPr>
              <a:lnSpc>
                <a:spcPct val="150000"/>
              </a:lnSpc>
              <a:spcBef>
                <a:spcPts val="600"/>
              </a:spcBef>
            </a:pPr>
            <a:r>
              <a:rPr lang="pt-BR" sz="27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Psicanálise &amp; Desenvolvimento </a:t>
            </a:r>
            <a:r>
              <a:rPr lang="pt-BR" sz="27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a:t>
            </a:r>
            <a:br>
              <a:rPr lang="pt-BR" sz="4000" dirty="0">
                <a:effectLst/>
                <a:latin typeface="Arial" panose="020B0604020202020204" pitchFamily="34" charset="0"/>
                <a:ea typeface="Times New Roman" panose="02020603050405020304" pitchFamily="18" charset="0"/>
                <a:cs typeface="Times New Roman" panose="02020603050405020304" pitchFamily="18" charset="0"/>
              </a:rPr>
            </a:br>
            <a:r>
              <a:rPr lang="pt-BR" sz="4000" b="1" dirty="0">
                <a:effectLst/>
                <a:latin typeface="Times New Roman" panose="02020603050405020304" pitchFamily="18" charset="0"/>
                <a:ea typeface="Times New Roman" panose="02020603050405020304" pitchFamily="18" charset="0"/>
                <a:cs typeface="Times New Roman" panose="02020603050405020304" pitchFamily="18" charset="0"/>
              </a:rPr>
              <a:t>Psicanálise e Neurociências</a:t>
            </a:r>
            <a:br>
              <a:rPr lang="pt-BR"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lang="pt-BR" sz="3200" dirty="0"/>
          </a:p>
        </p:txBody>
      </p:sp>
      <p:sp>
        <p:nvSpPr>
          <p:cNvPr id="3" name="Subtítulo 2">
            <a:extLst>
              <a:ext uri="{FF2B5EF4-FFF2-40B4-BE49-F238E27FC236}">
                <a16:creationId xmlns:a16="http://schemas.microsoft.com/office/drawing/2014/main" id="{5EB024E8-9670-614F-960D-8F2B4F5CFEE6}"/>
              </a:ext>
            </a:extLst>
          </p:cNvPr>
          <p:cNvSpPr>
            <a:spLocks noGrp="1"/>
          </p:cNvSpPr>
          <p:nvPr>
            <p:ph type="subTitle" idx="1"/>
          </p:nvPr>
        </p:nvSpPr>
        <p:spPr/>
        <p:txBody>
          <a:bodyPr>
            <a:normAutofit fontScale="77500" lnSpcReduction="20000"/>
          </a:bodyPr>
          <a:lstStyle/>
          <a:p>
            <a:r>
              <a:rPr lang="pt-BR" sz="2800" b="1" dirty="0">
                <a:effectLst/>
                <a:latin typeface="Times New Roman" panose="02020603050405020304" pitchFamily="18" charset="0"/>
                <a:ea typeface="MS Mincho" panose="02020609040205080304" pitchFamily="49" charset="-128"/>
                <a:cs typeface="Times New Roman" panose="02020603050405020304" pitchFamily="18" charset="0"/>
              </a:rPr>
              <a:t>O </a:t>
            </a:r>
            <a:r>
              <a:rPr lang="pt-BR" sz="2800" b="1" dirty="0">
                <a:effectLst/>
                <a:latin typeface="Times New Roman" panose="02020603050405020304" pitchFamily="18" charset="0"/>
                <a:ea typeface="Times New Roman" panose="02020603050405020304" pitchFamily="18" charset="0"/>
                <a:cs typeface="Times New Roman" panose="02020603050405020304" pitchFamily="18" charset="0"/>
              </a:rPr>
              <a:t>desenvolvimento do cérebro e a criação da subjetividade humana</a:t>
            </a:r>
          </a:p>
          <a:p>
            <a:r>
              <a:rPr lang="pt-BR" sz="51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AULA 7. </a:t>
            </a:r>
            <a:r>
              <a:rPr lang="pt-BR" sz="51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BRAINET</a:t>
            </a:r>
            <a:br>
              <a:rPr lang="pt-BR" sz="2400" dirty="0">
                <a:effectLst/>
                <a:latin typeface="Times New Roman" panose="02020603050405020304" pitchFamily="18" charset="0"/>
                <a:ea typeface="Times New Roman" panose="02020603050405020304" pitchFamily="18" charset="0"/>
                <a:cs typeface="Times New Roman" panose="02020603050405020304" pitchFamily="18" charset="0"/>
              </a:rPr>
            </a:br>
            <a:r>
              <a:rPr lang="pt-BR" sz="1600" b="1" dirty="0">
                <a:effectLst/>
                <a:latin typeface="Times New Roman" panose="02020603050405020304" pitchFamily="18" charset="0"/>
                <a:ea typeface="Times New Roman" panose="02020603050405020304" pitchFamily="18" charset="0"/>
                <a:cs typeface="Times New Roman" panose="02020603050405020304" pitchFamily="18" charset="0"/>
              </a:rPr>
              <a:t>Disciplina </a:t>
            </a:r>
            <a:r>
              <a:rPr lang="pt-BR" sz="1600" b="1" dirty="0">
                <a:latin typeface="Times New Roman" panose="02020603050405020304" pitchFamily="18" charset="0"/>
                <a:ea typeface="Times New Roman" panose="02020603050405020304" pitchFamily="18" charset="0"/>
                <a:cs typeface="Times New Roman" panose="02020603050405020304" pitchFamily="18" charset="0"/>
              </a:rPr>
              <a:t>ministrada </a:t>
            </a:r>
            <a:r>
              <a:rPr lang="pt-BR" sz="1600" b="1" dirty="0">
                <a:effectLst/>
                <a:latin typeface="Times New Roman" panose="02020603050405020304" pitchFamily="18" charset="0"/>
                <a:ea typeface="Times New Roman" panose="02020603050405020304" pitchFamily="18" charset="0"/>
                <a:cs typeface="Times New Roman" panose="02020603050405020304" pitchFamily="18" charset="0"/>
              </a:rPr>
              <a:t>no Programa de Pós-Graduação em Psicologia da Educação, do Desenvolvimento e da Personalidade </a:t>
            </a:r>
          </a:p>
          <a:p>
            <a:r>
              <a:rPr lang="pt-BR" sz="1600" b="1" dirty="0">
                <a:effectLst/>
                <a:latin typeface="Times New Roman" panose="02020603050405020304" pitchFamily="18" charset="0"/>
                <a:ea typeface="Times New Roman" panose="02020603050405020304" pitchFamily="18" charset="0"/>
                <a:cs typeface="Times New Roman" panose="02020603050405020304" pitchFamily="18" charset="0"/>
              </a:rPr>
              <a:t>no Instituto de Psicologia da Universidade de São Paulo</a:t>
            </a:r>
          </a:p>
          <a:p>
            <a:r>
              <a:rPr lang="pt-BR" dirty="0">
                <a:latin typeface="Times New Roman" panose="02020603050405020304" pitchFamily="18" charset="0"/>
                <a:cs typeface="Times New Roman" panose="02020603050405020304" pitchFamily="18" charset="0"/>
              </a:rPr>
              <a:t>Primeiro Semestre de 2025</a:t>
            </a:r>
          </a:p>
        </p:txBody>
      </p:sp>
      <p:sp>
        <p:nvSpPr>
          <p:cNvPr id="4" name="Espaço Reservado para Número de Slide 3">
            <a:extLst>
              <a:ext uri="{FF2B5EF4-FFF2-40B4-BE49-F238E27FC236}">
                <a16:creationId xmlns:a16="http://schemas.microsoft.com/office/drawing/2014/main" id="{D26AF971-5A6A-3E4A-8B7B-9DC323901CC3}"/>
              </a:ext>
            </a:extLst>
          </p:cNvPr>
          <p:cNvSpPr>
            <a:spLocks noGrp="1"/>
          </p:cNvSpPr>
          <p:nvPr>
            <p:ph type="sldNum" sz="quarter" idx="12"/>
          </p:nvPr>
        </p:nvSpPr>
        <p:spPr/>
        <p:txBody>
          <a:bodyPr/>
          <a:lstStyle/>
          <a:p>
            <a:fld id="{1DE9A584-E285-B642-A0EC-DB8DA42C0B88}" type="slidenum">
              <a:rPr lang="pt-BR" smtClean="0"/>
              <a:t>1</a:t>
            </a:fld>
            <a:endParaRPr lang="pt-BR"/>
          </a:p>
        </p:txBody>
      </p:sp>
    </p:spTree>
    <p:extLst>
      <p:ext uri="{BB962C8B-B14F-4D97-AF65-F5344CB8AC3E}">
        <p14:creationId xmlns:p14="http://schemas.microsoft.com/office/powerpoint/2010/main" val="1020272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DBEA9A-0EAE-2440-A92A-564CDC9FA4D5}"/>
              </a:ext>
            </a:extLst>
          </p:cNvPr>
          <p:cNvSpPr>
            <a:spLocks noGrp="1"/>
          </p:cNvSpPr>
          <p:nvPr>
            <p:ph type="title"/>
          </p:nvPr>
        </p:nvSpPr>
        <p:spPr/>
        <p:txBody>
          <a:bodyPr>
            <a:normAutofit/>
          </a:bodyPr>
          <a:lstStyle/>
          <a:p>
            <a:pPr algn="ctr"/>
            <a:r>
              <a:rPr lang="pt-BR" sz="2800" dirty="0"/>
              <a:t>Só uma </a:t>
            </a:r>
            <a:r>
              <a:rPr lang="pt-BR" sz="2800" dirty="0" err="1"/>
              <a:t>brainet</a:t>
            </a:r>
            <a:r>
              <a:rPr lang="pt-BR" sz="2800" dirty="0"/>
              <a:t> poderia fazer um determinado movimento</a:t>
            </a:r>
          </a:p>
        </p:txBody>
      </p:sp>
      <p:sp>
        <p:nvSpPr>
          <p:cNvPr id="3" name="Espaço Reservado para Conteúdo 2">
            <a:extLst>
              <a:ext uri="{FF2B5EF4-FFF2-40B4-BE49-F238E27FC236}">
                <a16:creationId xmlns:a16="http://schemas.microsoft.com/office/drawing/2014/main" id="{4787B014-5D3F-4748-870E-994A780F95EA}"/>
              </a:ext>
            </a:extLst>
          </p:cNvPr>
          <p:cNvSpPr>
            <a:spLocks noGrp="1"/>
          </p:cNvSpPr>
          <p:nvPr>
            <p:ph idx="1"/>
          </p:nvPr>
        </p:nvSpPr>
        <p:spPr/>
        <p:txBody>
          <a:bodyPr>
            <a:normAutofit fontScale="85000" lnSpcReduction="10000"/>
          </a:bodyPr>
          <a:lstStyle/>
          <a:p>
            <a:pPr marL="342900" lvl="0" indent="-342900" algn="just">
              <a:lnSpc>
                <a:spcPct val="150000"/>
              </a:lnSpc>
              <a:buFont typeface="Symbol" pitchFamily="2" charset="2"/>
              <a:buChar char=""/>
            </a:pPr>
            <a:r>
              <a:rPr lang="pt-BR" sz="1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Essa arquitetura determinou que a única forma pela qual a nossa Brainet-B3 poderia mover o braço virtual para o centro do alvo esférico seria se pelo menos dois dos três participantes sincronizassem perfeitamente a atividade elétrica produzida coletivamente pelos seus córtices motores. </a:t>
            </a:r>
          </a:p>
          <a:p>
            <a:pPr marL="800100" lvl="1" indent="-342900" algn="just">
              <a:lnSpc>
                <a:spcPct val="150000"/>
              </a:lnSpc>
              <a:buFont typeface="Symbol" pitchFamily="2" charset="2"/>
              <a:buChar char=""/>
            </a:pPr>
            <a:r>
              <a:rPr lang="pt-BR"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Em outras palavras, se os córtices motores de pelo menos dois cérebros não se sincronizassem perfeitamente, o braço virtual não se moveria. Caso eles se sincronizassem, porém, os modelos matemáticos, responsáveis por converter a atividade cerebral conjunta dos voluntários em comandos motores, seriam capazes de gerar um sinal tridimensional apto a mover o braço virtual em direção ao alvo.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Tudo isso teria que acontecer enquanto cada um dos participantes continuava a ignorar a presença dos outros dois voluntários.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Para checar a acurácia do seu trabalho mental, cada participante receberia um feedback visual no monitor do computador à frente, descrevendo os movimentos do braço virtual nas duas dimensões controladas pelo seu cérebro.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Finalmente, em cada tentativa dessa tarefa, se o braço virtual interceptasse o alvo em um intervalo determinado, todos os participantes receberiam uma recompensa muito apreciada: um gole do seu suco de frutas favorito.</a:t>
            </a:r>
          </a:p>
          <a:p>
            <a:endParaRPr lang="pt-BR" dirty="0"/>
          </a:p>
        </p:txBody>
      </p:sp>
      <p:sp>
        <p:nvSpPr>
          <p:cNvPr id="4" name="Espaço Reservado para Número de Slide 3">
            <a:extLst>
              <a:ext uri="{FF2B5EF4-FFF2-40B4-BE49-F238E27FC236}">
                <a16:creationId xmlns:a16="http://schemas.microsoft.com/office/drawing/2014/main" id="{E16265FA-AD71-334F-8AF4-58C297121F03}"/>
              </a:ext>
            </a:extLst>
          </p:cNvPr>
          <p:cNvSpPr>
            <a:spLocks noGrp="1"/>
          </p:cNvSpPr>
          <p:nvPr>
            <p:ph type="sldNum" sz="quarter" idx="12"/>
          </p:nvPr>
        </p:nvSpPr>
        <p:spPr/>
        <p:txBody>
          <a:bodyPr/>
          <a:lstStyle/>
          <a:p>
            <a:fld id="{84A9FA74-9E50-F740-840A-3D4BF568DC85}" type="slidenum">
              <a:rPr lang="pt-BR" smtClean="0"/>
              <a:t>10</a:t>
            </a:fld>
            <a:endParaRPr lang="pt-BR"/>
          </a:p>
        </p:txBody>
      </p:sp>
    </p:spTree>
    <p:extLst>
      <p:ext uri="{BB962C8B-B14F-4D97-AF65-F5344CB8AC3E}">
        <p14:creationId xmlns:p14="http://schemas.microsoft.com/office/powerpoint/2010/main" val="2873546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CF464D-7781-6147-9447-E8342D5FB64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877FD91-4B50-2E40-8FBC-4DB788B742AA}"/>
              </a:ext>
            </a:extLst>
          </p:cNvPr>
          <p:cNvSpPr>
            <a:spLocks noGrp="1"/>
          </p:cNvSpPr>
          <p:nvPr>
            <p:ph idx="1"/>
          </p:nvPr>
        </p:nvSpPr>
        <p:spPr/>
        <p:txBody>
          <a:bodyPr>
            <a:normAutofit fontScale="70000" lnSpcReduction="20000"/>
          </a:bodyPr>
          <a:lstStyle/>
          <a:p>
            <a:pPr algn="just">
              <a:lnSpc>
                <a:spcPct val="150000"/>
              </a:lnSpc>
            </a:pPr>
            <a:r>
              <a:rPr lang="pt-BR"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Usando essa regra bem simples, passamos a treinar três voluntários a operar esta nova </a:t>
            </a:r>
            <a:r>
              <a:rPr lang="pt-BR" sz="2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Brainet</a:t>
            </a:r>
            <a:r>
              <a:rPr lang="pt-BR"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algn="just">
              <a:lnSpc>
                <a:spcPct val="150000"/>
              </a:lnSpc>
            </a:pPr>
            <a:r>
              <a:rPr lang="pt-BR"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Conforme esperado, eles facilmente desempenharam a tarefa individual que cabia a cada um deles, ou seja, controlar os movimentos bidimensionais do braço virtual. </a:t>
            </a:r>
          </a:p>
          <a:p>
            <a:pPr algn="just">
              <a:lnSpc>
                <a:spcPct val="150000"/>
              </a:lnSpc>
            </a:pPr>
            <a:r>
              <a:rPr lang="pt-BR"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Todavia, na maioria das tentativas o cérebro dos três participantes não estava em sincronia. </a:t>
            </a:r>
          </a:p>
          <a:p>
            <a:pPr algn="just">
              <a:lnSpc>
                <a:spcPct val="150000"/>
              </a:lnSpc>
            </a:pPr>
            <a:r>
              <a:rPr lang="pt-BR"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Consequentemente, eles não conseguiram produzir movimentos tridimensionais do braço virtual. </a:t>
            </a:r>
          </a:p>
          <a:p>
            <a:pPr algn="just">
              <a:lnSpc>
                <a:spcPct val="150000"/>
              </a:lnSpc>
            </a:pPr>
            <a:r>
              <a:rPr lang="pt-BR"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Resultado: nenhum deles recebeu suco como recompensa.</a:t>
            </a:r>
          </a:p>
          <a:p>
            <a:pPr algn="just">
              <a:lnSpc>
                <a:spcPct val="150000"/>
              </a:lnSpc>
            </a:pPr>
            <a:r>
              <a:rPr lang="pt-BR" sz="2400" dirty="0">
                <a:solidFill>
                  <a:srgbClr val="000000"/>
                </a:solidFill>
                <a:effectLst/>
                <a:latin typeface="Calibri" panose="020F0502020204030204" pitchFamily="34" charset="0"/>
                <a:ea typeface="Calibri" panose="020F0502020204030204" pitchFamily="34" charset="0"/>
              </a:rPr>
              <a:t>Como se pode deduzir, ninguém se sentiu satisfeito com esse cenário, nem os participantes, nem nós. Contudo, durante as primeiras sessões, de repente, dois ou todos os três voluntários conseguiram, esporadicamente, atingir uma perfeita sincronização dos seus córtices motores e, como resultado imediato, o braço virtual foi movido em 3-D rumo ao alvo.</a:t>
            </a:r>
          </a:p>
          <a:p>
            <a:pPr algn="just">
              <a:lnSpc>
                <a:spcPct val="150000"/>
              </a:lnSpc>
            </a:pPr>
            <a:endParaRPr lang="pt-BR"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68D12B7E-DB69-E341-AC4D-0C6FBB055059}"/>
              </a:ext>
            </a:extLst>
          </p:cNvPr>
          <p:cNvSpPr>
            <a:spLocks noGrp="1"/>
          </p:cNvSpPr>
          <p:nvPr>
            <p:ph type="sldNum" sz="quarter" idx="12"/>
          </p:nvPr>
        </p:nvSpPr>
        <p:spPr/>
        <p:txBody>
          <a:bodyPr/>
          <a:lstStyle/>
          <a:p>
            <a:fld id="{84A9FA74-9E50-F740-840A-3D4BF568DC85}" type="slidenum">
              <a:rPr lang="pt-BR" smtClean="0"/>
              <a:t>11</a:t>
            </a:fld>
            <a:endParaRPr lang="pt-BR"/>
          </a:p>
        </p:txBody>
      </p:sp>
    </p:spTree>
    <p:extLst>
      <p:ext uri="{BB962C8B-B14F-4D97-AF65-F5344CB8AC3E}">
        <p14:creationId xmlns:p14="http://schemas.microsoft.com/office/powerpoint/2010/main" val="2544173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3D3666-4D02-0E45-9600-E50093CA157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19F4251-C7EB-7E45-AE84-590D7C476E3F}"/>
              </a:ext>
            </a:extLst>
          </p:cNvPr>
          <p:cNvSpPr>
            <a:spLocks noGrp="1"/>
          </p:cNvSpPr>
          <p:nvPr>
            <p:ph idx="1"/>
          </p:nvPr>
        </p:nvSpPr>
        <p:spPr/>
        <p:txBody>
          <a:bodyPr>
            <a:normAutofit/>
          </a:bodyPr>
          <a:lstStyle/>
          <a:p>
            <a:pPr marL="514350" indent="-28575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Depois de três semanas observando essa dança mental dinâmica, espontaneamente buscando o ponto certo de sincronia dos três cérebros envolvidos na tarefa, notamos que as coisas pareciam próximas de um momento </a:t>
            </a:r>
            <a:r>
              <a:rPr lang="pt-BR" sz="1800" dirty="0" err="1">
                <a:solidFill>
                  <a:srgbClr val="000000"/>
                </a:solidFill>
                <a:effectLst/>
                <a:latin typeface="Calibri" panose="020F0502020204030204" pitchFamily="34" charset="0"/>
                <a:ea typeface="Calibri" panose="020F0502020204030204" pitchFamily="34" charset="0"/>
              </a:rPr>
              <a:t>Eureka</a:t>
            </a:r>
            <a:r>
              <a:rPr lang="pt-BR" sz="1800" dirty="0">
                <a:solidFill>
                  <a:srgbClr val="000000"/>
                </a:solidFill>
                <a:effectLst/>
                <a:latin typeface="Calibri" panose="020F0502020204030204" pitchFamily="34" charset="0"/>
                <a:ea typeface="Calibri" panose="020F0502020204030204" pitchFamily="34" charset="0"/>
              </a:rPr>
              <a:t>.</a:t>
            </a:r>
          </a:p>
          <a:p>
            <a:pPr marL="514350" indent="-28575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 Com o progressivo acúmulo de sessões realizadas, o número de tentativas nos quais dois ou mesmo os três cérebros tinham atingido breves sincronias corticais motoras começou a aumentar, lenta e consistentemente. </a:t>
            </a:r>
          </a:p>
          <a:p>
            <a:pPr marL="514350" indent="-28575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Quando esses períodos de sucesso ocorriam, os três pioneiros experimentavam o verdadeiro gosto da vitória científica!</a:t>
            </a:r>
          </a:p>
          <a:p>
            <a:endParaRPr lang="pt-BR" dirty="0"/>
          </a:p>
        </p:txBody>
      </p:sp>
      <p:sp>
        <p:nvSpPr>
          <p:cNvPr id="4" name="Espaço Reservado para Número de Slide 3">
            <a:extLst>
              <a:ext uri="{FF2B5EF4-FFF2-40B4-BE49-F238E27FC236}">
                <a16:creationId xmlns:a16="http://schemas.microsoft.com/office/drawing/2014/main" id="{83CEF657-B49B-F944-8577-20ACF96C1FE2}"/>
              </a:ext>
            </a:extLst>
          </p:cNvPr>
          <p:cNvSpPr>
            <a:spLocks noGrp="1"/>
          </p:cNvSpPr>
          <p:nvPr>
            <p:ph type="sldNum" sz="quarter" idx="12"/>
          </p:nvPr>
        </p:nvSpPr>
        <p:spPr/>
        <p:txBody>
          <a:bodyPr/>
          <a:lstStyle/>
          <a:p>
            <a:fld id="{84A9FA74-9E50-F740-840A-3D4BF568DC85}" type="slidenum">
              <a:rPr lang="pt-BR" smtClean="0"/>
              <a:t>12</a:t>
            </a:fld>
            <a:endParaRPr lang="pt-BR"/>
          </a:p>
        </p:txBody>
      </p:sp>
    </p:spTree>
    <p:extLst>
      <p:ext uri="{BB962C8B-B14F-4D97-AF65-F5344CB8AC3E}">
        <p14:creationId xmlns:p14="http://schemas.microsoft.com/office/powerpoint/2010/main" val="2002766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FFC6A1-0244-C44C-9794-3D627F77B0B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181C4B4-9C20-C845-9634-4007A409CAF5}"/>
              </a:ext>
            </a:extLst>
          </p:cNvPr>
          <p:cNvSpPr>
            <a:spLocks noGrp="1"/>
          </p:cNvSpPr>
          <p:nvPr>
            <p:ph idx="1"/>
          </p:nvPr>
        </p:nvSpPr>
        <p:spPr/>
        <p:txBody>
          <a:bodyPr>
            <a:normAutofit fontScale="62500" lnSpcReduction="20000"/>
          </a:bodyPr>
          <a:lstStyle/>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Três semanas depois que o primeiro experimento com a Brainet-B3 foi realizado, iniciamos mais uma tarde de teste.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À medida que os três voluntários decidiram se empenhar, inicialmente tudo parecia muito familiar – uma forma educada de dizer que nada estava funcionando.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Então, de repente, tudo mudou: por todo o laboratório, ouvia-se uma música metálica, em alto e bom som: o ritmo em cadência da batida contínua de três valvas solenoides, uma por sala, sinalizando a entrega sincronizada da recompensa líquida para os nossos três voluntários.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Claramente, era o som que indicava o sucesso da nossa tríade.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À medida que os sinais dessa sincronia de solenoides aumentaram e se transformaram em um ruído quase contínuo, todos os presentes no laboratório se deram conta de que um feito inédito e espetacular transcorria diante dos seus olhos (e ouvidos): os córtices motores da nossa Brainet-B3 haviam finalmente aprendido a entrar em sincronia e trabalhar em conjunto, como se fizessem parte de um único cérebro, em perfeita harmonia temporal.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 fato, no fim daquele dia, quase 80% das tentativas feitas pelos três participantes resultou em uma sincronia perfeita dos seus cérebros.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Mesmo localizados em três crânios distintos, mesmo sem estarem conectados de forma alguma, esses cérebros agora contribuíam para o funcionamento síncrono de um único computador orgânico, distribuindo em três salas diferentes, valendo-se da mistura dos sinais elétricos produzidos por 775 neurônios individuais, com o objetivo de gerar um programa motor capaz de mover um braço virtual em direção a um alvo.</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23AA4AF2-C172-1646-B4ED-6EFFAC81E34A}"/>
              </a:ext>
            </a:extLst>
          </p:cNvPr>
          <p:cNvSpPr>
            <a:spLocks noGrp="1"/>
          </p:cNvSpPr>
          <p:nvPr>
            <p:ph type="sldNum" sz="quarter" idx="12"/>
          </p:nvPr>
        </p:nvSpPr>
        <p:spPr/>
        <p:txBody>
          <a:bodyPr/>
          <a:lstStyle/>
          <a:p>
            <a:fld id="{84A9FA74-9E50-F740-840A-3D4BF568DC85}" type="slidenum">
              <a:rPr lang="pt-BR" smtClean="0"/>
              <a:t>13</a:t>
            </a:fld>
            <a:endParaRPr lang="pt-BR"/>
          </a:p>
        </p:txBody>
      </p:sp>
    </p:spTree>
    <p:extLst>
      <p:ext uri="{BB962C8B-B14F-4D97-AF65-F5344CB8AC3E}">
        <p14:creationId xmlns:p14="http://schemas.microsoft.com/office/powerpoint/2010/main" val="437351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181B58-E8EA-9748-B126-40132B8ABBE8}"/>
              </a:ext>
            </a:extLst>
          </p:cNvPr>
          <p:cNvSpPr>
            <a:spLocks noGrp="1"/>
          </p:cNvSpPr>
          <p:nvPr>
            <p:ph type="title"/>
          </p:nvPr>
        </p:nvSpPr>
        <p:spPr/>
        <p:txBody>
          <a:bodyPr/>
          <a:lstStyle/>
          <a:p>
            <a:r>
              <a:rPr lang="pt-BR" sz="4400" b="1" dirty="0">
                <a:solidFill>
                  <a:srgbClr val="00B050"/>
                </a:solidFill>
                <a:effectLst/>
                <a:latin typeface="Calibri" panose="020F0502020204030204" pitchFamily="34" charset="0"/>
                <a:ea typeface="Calibri" panose="020F0502020204030204" pitchFamily="34" charset="0"/>
              </a:rPr>
              <a:t>AS REPERCUSÕES </a:t>
            </a:r>
            <a:br>
              <a:rPr lang="pt-BR" sz="4400" dirty="0">
                <a:solidFill>
                  <a:srgbClr val="000000"/>
                </a:solidFill>
                <a:effectLst/>
                <a:latin typeface="Calibri" panose="020F0502020204030204" pitchFamily="34" charset="0"/>
                <a:ea typeface="Calibri" panose="020F0502020204030204" pitchFamily="34" charset="0"/>
              </a:rPr>
            </a:br>
            <a:endParaRPr lang="pt-BR" dirty="0"/>
          </a:p>
        </p:txBody>
      </p:sp>
      <p:sp>
        <p:nvSpPr>
          <p:cNvPr id="3" name="Espaço Reservado para Conteúdo 2">
            <a:extLst>
              <a:ext uri="{FF2B5EF4-FFF2-40B4-BE49-F238E27FC236}">
                <a16:creationId xmlns:a16="http://schemas.microsoft.com/office/drawing/2014/main" id="{407983CF-5347-0743-AA4E-B2B65468CF91}"/>
              </a:ext>
            </a:extLst>
          </p:cNvPr>
          <p:cNvSpPr>
            <a:spLocks noGrp="1"/>
          </p:cNvSpPr>
          <p:nvPr>
            <p:ph idx="1"/>
          </p:nvPr>
        </p:nvSpPr>
        <p:spPr/>
        <p:txBody>
          <a:bodyPr>
            <a:normAutofit fontScale="70000" lnSpcReduction="20000"/>
          </a:bodyPr>
          <a:lstStyle/>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Se a demonstração de uma interface cérebro-máquina no meu laboratório vinte anos atrás causou verdadeiro alvoroço na comunidade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neurocientífica</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criando todo um novo campo de pesquisa, o que aconteceria depois da primeira demonstração de que múltiplos cérebros poderiam sincronizar as suas tempestades elétricas para atingir um objetivo motor comum? Não fazíamos a menor ideia da resposta a essa pergunta em 2015. Tudo o que queríamos fazer naquele momento era mergulhar nos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terabytes</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 dados coletados durante aquelas três semanas e ver o que havia realmente acontecido durante o tempo necessário para que aqueles três voluntários aprendessem a colaborar mentalmente a gerar um movimento coerente em três dimensões. No fim dessa análise, que levou meses, uma enorme variedade de resultados neurofisiológicos e comportamentais esclareceu o que havia acontecido durante aqueles onze dias nos quais a nossa Brainet-B3 se tornara operacional. </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Primeiro, confirmamos que, como um todo, a Brainet-B3 tinha aumentado a sua taxa de sucesso</a:t>
            </a:r>
            <a:r>
              <a:rPr lang="pt-BR" sz="1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(movimento em 3-D coerente do braço virtual) de 20% (dia 1) para 78% (dia 11) das tentativas.</a:t>
            </a:r>
            <a:r>
              <a:rPr lang="pt-BR" sz="1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Conforme previsão originária, a maior taxa de sucesso foi obtida quando os três participantes estavam totalmente engajados na tarefa e foram capazes de sincronizar os seus córtices motores de maneira apropriada (Figura 7.2).</a:t>
            </a:r>
            <a:r>
              <a:rPr lang="pt-BR" sz="1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Quando analisamos os registros corticais, obtidos simultaneamente dos três voluntários que operaram a Brainet-B3, mais alguns dados obtidos com uma Brainet-B2, operada por dois destes mesmos voluntários, descobrimos que a ocorrência de tentativas bem-sucedidas estava altamente correlacionada com a produção transiente de altos níveis de sincronização da atividade elétrica dos três córtices motores dos três voluntários: isto é, grupos de neurônios corticais localizados em cada um dos três cérebros que participaram da BrainetB3 passaram a disparar os seus pulsos elétricos praticamente ao mesmo tempo.</a:t>
            </a:r>
          </a:p>
          <a:p>
            <a:pPr indent="279400" algn="l">
              <a:lnSpc>
                <a:spcPct val="103000"/>
              </a:lnSpc>
              <a:spcAft>
                <a:spcPts val="210"/>
              </a:spcAft>
            </a:pPr>
            <a:br>
              <a:rPr lang="pt-BR" dirty="0">
                <a:effectLst/>
              </a:rPr>
            </a:br>
            <a:r>
              <a:rPr lang="pt-BR" sz="1800" dirty="0">
                <a:solidFill>
                  <a:srgbClr val="000000"/>
                </a:solidFill>
                <a:effectLst/>
                <a:latin typeface="Calibri" panose="020F0502020204030204" pitchFamily="34" charset="0"/>
                <a:ea typeface="Calibri" panose="020F0502020204030204" pitchFamily="34" charset="0"/>
              </a:rPr>
              <a:t> </a:t>
            </a:r>
          </a:p>
          <a:p>
            <a:endParaRPr lang="pt-BR" dirty="0"/>
          </a:p>
        </p:txBody>
      </p:sp>
      <p:sp>
        <p:nvSpPr>
          <p:cNvPr id="4" name="Espaço Reservado para Número de Slide 3">
            <a:extLst>
              <a:ext uri="{FF2B5EF4-FFF2-40B4-BE49-F238E27FC236}">
                <a16:creationId xmlns:a16="http://schemas.microsoft.com/office/drawing/2014/main" id="{2C7932B3-F8FB-EF48-9F48-A3790CD6C192}"/>
              </a:ext>
            </a:extLst>
          </p:cNvPr>
          <p:cNvSpPr>
            <a:spLocks noGrp="1"/>
          </p:cNvSpPr>
          <p:nvPr>
            <p:ph type="sldNum" sz="quarter" idx="12"/>
          </p:nvPr>
        </p:nvSpPr>
        <p:spPr/>
        <p:txBody>
          <a:bodyPr/>
          <a:lstStyle/>
          <a:p>
            <a:fld id="{84A9FA74-9E50-F740-840A-3D4BF568DC85}" type="slidenum">
              <a:rPr lang="pt-BR" smtClean="0"/>
              <a:t>14</a:t>
            </a:fld>
            <a:endParaRPr lang="pt-BR"/>
          </a:p>
        </p:txBody>
      </p:sp>
    </p:spTree>
    <p:extLst>
      <p:ext uri="{BB962C8B-B14F-4D97-AF65-F5344CB8AC3E}">
        <p14:creationId xmlns:p14="http://schemas.microsoft.com/office/powerpoint/2010/main" val="3906415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ED4EF3-0ADD-6040-9826-9E49C1BD87C7}"/>
              </a:ext>
            </a:extLst>
          </p:cNvPr>
          <p:cNvSpPr>
            <a:spLocks noGrp="1"/>
          </p:cNvSpPr>
          <p:nvPr>
            <p:ph type="title"/>
          </p:nvPr>
        </p:nvSpPr>
        <p:spPr/>
        <p:txBody>
          <a:bodyPr>
            <a:normAutofit fontScale="90000"/>
          </a:bodyPr>
          <a:lstStyle/>
          <a:p>
            <a:r>
              <a:rPr lang="pt-BR" sz="4400" b="1" dirty="0">
                <a:solidFill>
                  <a:srgbClr val="00B050"/>
                </a:solidFill>
                <a:effectLst/>
                <a:latin typeface="Calibri" panose="020F0502020204030204" pitchFamily="34" charset="0"/>
                <a:ea typeface="Calibri" panose="020F0502020204030204" pitchFamily="34" charset="0"/>
              </a:rPr>
              <a:t>OUTROS RESULTADOS COMPROVATÓRIOS DA “interface cérebro-máquina compartilhada”</a:t>
            </a:r>
            <a:br>
              <a:rPr lang="pt-BR" sz="4400" dirty="0">
                <a:solidFill>
                  <a:srgbClr val="000000"/>
                </a:solidFill>
                <a:effectLst/>
                <a:latin typeface="Calibri" panose="020F0502020204030204" pitchFamily="34" charset="0"/>
                <a:ea typeface="Calibri" panose="020F0502020204030204" pitchFamily="34" charset="0"/>
              </a:rPr>
            </a:br>
            <a:endParaRPr lang="pt-BR" dirty="0"/>
          </a:p>
        </p:txBody>
      </p:sp>
      <p:sp>
        <p:nvSpPr>
          <p:cNvPr id="3" name="Espaço Reservado para Conteúdo 2">
            <a:extLst>
              <a:ext uri="{FF2B5EF4-FFF2-40B4-BE49-F238E27FC236}">
                <a16:creationId xmlns:a16="http://schemas.microsoft.com/office/drawing/2014/main" id="{8D523EB8-827A-714C-8BCB-AC8E702F6463}"/>
              </a:ext>
            </a:extLst>
          </p:cNvPr>
          <p:cNvSpPr>
            <a:spLocks noGrp="1"/>
          </p:cNvSpPr>
          <p:nvPr>
            <p:ph idx="1"/>
          </p:nvPr>
        </p:nvSpPr>
        <p:spPr/>
        <p:txBody>
          <a:bodyPr>
            <a:normAutofit/>
          </a:bodyPr>
          <a:lstStyle/>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Outros resultados capturaram a nossa atenção. Em momentos nos quais um dos participantes decidia parar de jogar o jogo – para tirar uma soneca vespertina, por exemplo –, os dois remanescentes membros da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mais que compensaram por essa perda temporária de poder cerebral. Para tanto, eles simplesmente aumentaram as taxas de disparos elétricos dos seus neurônicos corticais motores, aumentando, assim, o nível de sincronização entre os seus cérebros e, como resultado, movendo o braço virtual para o alvo indicado, sem a necessidade de contar com o terceiro membro da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original. Dado que o participante que se absteve da tarefa deixou de ganhar suco de fruta, a sua falta de participação não foi recompensada. Isso garantiu que, tão logo a soneca terminasse, ele estaria de volta à ação.</a:t>
            </a:r>
          </a:p>
          <a:p>
            <a:r>
              <a:rPr lang="pt-BR" sz="1800" b="1" dirty="0">
                <a:solidFill>
                  <a:srgbClr val="00B050"/>
                </a:solidFill>
                <a:effectLst/>
                <a:latin typeface="Calibri" panose="020F0502020204030204" pitchFamily="34" charset="0"/>
                <a:ea typeface="Calibri" panose="020F0502020204030204" pitchFamily="34" charset="0"/>
                <a:cs typeface="Calibri" panose="020F0502020204030204" pitchFamily="34" charset="0"/>
                <a:sym typeface="Wingdings" pitchFamily="2" charset="2"/>
              </a:rPr>
              <a:t></a:t>
            </a:r>
            <a:r>
              <a:rPr lang="pt-BR" sz="1800" b="1" dirty="0">
                <a:solidFill>
                  <a:srgbClr val="00B050"/>
                </a:solidFill>
                <a:effectLst/>
                <a:latin typeface="Calibri" panose="020F0502020204030204" pitchFamily="34" charset="0"/>
                <a:ea typeface="Calibri" panose="020F0502020204030204" pitchFamily="34" charset="0"/>
              </a:rPr>
              <a:t> Note-se que o estímulo positivo não está dado somente pela recompensa, pelo engajamento afetivo dos participantes compartilhando uma tarefa conjunta</a:t>
            </a:r>
            <a:r>
              <a:rPr lang="pt-BR" dirty="0">
                <a:effectLst/>
              </a:rPr>
              <a:t> </a:t>
            </a:r>
            <a:endParaRPr lang="pt-BR" dirty="0"/>
          </a:p>
        </p:txBody>
      </p:sp>
      <p:sp>
        <p:nvSpPr>
          <p:cNvPr id="4" name="Espaço Reservado para Número de Slide 3">
            <a:extLst>
              <a:ext uri="{FF2B5EF4-FFF2-40B4-BE49-F238E27FC236}">
                <a16:creationId xmlns:a16="http://schemas.microsoft.com/office/drawing/2014/main" id="{B2DE7223-A00C-1245-9063-6A8ABA252ABC}"/>
              </a:ext>
            </a:extLst>
          </p:cNvPr>
          <p:cNvSpPr>
            <a:spLocks noGrp="1"/>
          </p:cNvSpPr>
          <p:nvPr>
            <p:ph type="sldNum" sz="quarter" idx="12"/>
          </p:nvPr>
        </p:nvSpPr>
        <p:spPr/>
        <p:txBody>
          <a:bodyPr/>
          <a:lstStyle/>
          <a:p>
            <a:fld id="{84A9FA74-9E50-F740-840A-3D4BF568DC85}" type="slidenum">
              <a:rPr lang="pt-BR" smtClean="0"/>
              <a:t>15</a:t>
            </a:fld>
            <a:endParaRPr lang="pt-BR"/>
          </a:p>
        </p:txBody>
      </p:sp>
    </p:spTree>
    <p:extLst>
      <p:ext uri="{BB962C8B-B14F-4D97-AF65-F5344CB8AC3E}">
        <p14:creationId xmlns:p14="http://schemas.microsoft.com/office/powerpoint/2010/main" val="284107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7B7DFF-0C81-B340-9E8A-322FAF5F9A9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6EC63044-CE93-8344-89F7-AD0D9084C15B}"/>
              </a:ext>
            </a:extLst>
          </p:cNvPr>
          <p:cNvSpPr>
            <a:spLocks noGrp="1"/>
          </p:cNvSpPr>
          <p:nvPr>
            <p:ph idx="1"/>
          </p:nvPr>
        </p:nvSpPr>
        <p:spPr/>
        <p:txBody>
          <a:bodyPr>
            <a:normAutofit fontScale="62500" lnSpcReduction="20000"/>
          </a:bodyPr>
          <a:lstStyle/>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pPr algn="just"/>
            <a:endParaRPr lang="pt-BR" sz="1800" dirty="0">
              <a:solidFill>
                <a:srgbClr val="000000"/>
              </a:solidFill>
              <a:latin typeface="Calibri" panose="020F0502020204030204" pitchFamily="34" charset="0"/>
              <a:ea typeface="Calibri" panose="020F0502020204030204" pitchFamily="34" charset="0"/>
            </a:endParaRPr>
          </a:p>
          <a:p>
            <a:pPr algn="just"/>
            <a:endParaRPr lang="pt-BR" sz="1800" dirty="0">
              <a:solidFill>
                <a:srgbClr val="000000"/>
              </a:solidFill>
              <a:effectLst/>
              <a:latin typeface="Calibri" panose="020F0502020204030204" pitchFamily="34" charset="0"/>
              <a:ea typeface="Calibri" panose="020F0502020204030204" pitchFamily="34" charset="0"/>
            </a:endParaRPr>
          </a:p>
          <a:p>
            <a:pPr algn="just"/>
            <a:r>
              <a:rPr lang="pt-BR" sz="1800" dirty="0">
                <a:solidFill>
                  <a:srgbClr val="000000"/>
                </a:solidFill>
                <a:effectLst/>
                <a:latin typeface="Calibri" panose="020F0502020204030204" pitchFamily="34" charset="0"/>
                <a:ea typeface="Calibri" panose="020F0502020204030204" pitchFamily="34" charset="0"/>
              </a:rPr>
              <a:t>Figura 7.2 Diferentes configurações de uma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de macacos criadas no meu laboratório. A O arranjo geral de uma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de macacos usada para realizar uma tarefa motora compartilhada. Os macacos sempre estavam localizados em salas separadas. Cada macaco tinha à sua frente um monitor de computador que mostrava um braço virtual. A tarefa comportamental a ser realizada envolvia o uso de movimentos tridimensionais deste braço virtual para alcançar um alvo esférico que aparecia no monitor. Os movimentos tridimensionais deste braço virtual eram produzidos pela combinação da atividade elétrica cortical produzida simultaneamente pelo grupo de macacos que definiam cada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B</a:t>
            </a:r>
            <a:r>
              <a:rPr lang="pt-BR" sz="1800" dirty="0">
                <a:solidFill>
                  <a:srgbClr val="000000"/>
                </a:solidFill>
                <a:effectLst/>
                <a:latin typeface="Calibri" panose="020F0502020204030204" pitchFamily="34" charset="0"/>
                <a:ea typeface="Calibri" panose="020F0502020204030204" pitchFamily="34" charset="0"/>
              </a:rPr>
              <a:t> Exemplo de uma tarefa motora compartilhada na qual cada um dos dois macacos participando do experimento contribuíram na codificação de 50% da posição bidimensional (X,Y) do braço virtual. A localização cortical de cada uma das matrizes de </a:t>
            </a:r>
            <a:r>
              <a:rPr lang="pt-BR" sz="1800" dirty="0" err="1">
                <a:solidFill>
                  <a:srgbClr val="000000"/>
                </a:solidFill>
                <a:effectLst/>
                <a:latin typeface="Calibri" panose="020F0502020204030204" pitchFamily="34" charset="0"/>
                <a:ea typeface="Calibri" panose="020F0502020204030204" pitchFamily="34" charset="0"/>
              </a:rPr>
              <a:t>microeletrodos</a:t>
            </a:r>
            <a:r>
              <a:rPr lang="pt-BR" sz="1800" dirty="0">
                <a:solidFill>
                  <a:srgbClr val="000000"/>
                </a:solidFill>
                <a:effectLst/>
                <a:latin typeface="Calibri" panose="020F0502020204030204" pitchFamily="34" charset="0"/>
                <a:ea typeface="Calibri" panose="020F0502020204030204" pitchFamily="34" charset="0"/>
              </a:rPr>
              <a:t>, implantadas cronicamente em cada um dos macacos envolvidos em cada experimento, é ilustrada abaixo do esquema descrevendo a tarefa realizada. C Controle compartilhado um macaco contribui exclusivamente para o deslocamento do braço virtual no eixo </a:t>
            </a:r>
            <a:r>
              <a:rPr lang="pt-BR" sz="1800" dirty="0" err="1">
                <a:solidFill>
                  <a:srgbClr val="000000"/>
                </a:solidFill>
                <a:effectLst/>
                <a:latin typeface="Calibri" panose="020F0502020204030204" pitchFamily="34" charset="0"/>
                <a:ea typeface="Calibri" panose="020F0502020204030204" pitchFamily="34" charset="0"/>
              </a:rPr>
              <a:t>X</a:t>
            </a:r>
            <a:r>
              <a:rPr lang="pt-BR" sz="1800" dirty="0">
                <a:solidFill>
                  <a:srgbClr val="000000"/>
                </a:solidFill>
                <a:effectLst/>
                <a:latin typeface="Calibri" panose="020F0502020204030204" pitchFamily="34" charset="0"/>
                <a:ea typeface="Calibri" panose="020F0502020204030204" pitchFamily="34" charset="0"/>
              </a:rPr>
              <a:t>, enquanto o outro se encarrega do deslocamento no eixo </a:t>
            </a:r>
            <a:r>
              <a:rPr lang="pt-BR" sz="1800" dirty="0" err="1">
                <a:solidFill>
                  <a:srgbClr val="000000"/>
                </a:solidFill>
                <a:effectLst/>
                <a:latin typeface="Calibri" panose="020F0502020204030204" pitchFamily="34" charset="0"/>
                <a:ea typeface="Calibri" panose="020F0502020204030204" pitchFamily="34" charset="0"/>
              </a:rPr>
              <a:t>Y</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D</a:t>
            </a:r>
            <a:r>
              <a:rPr lang="pt-BR" sz="1800" dirty="0">
                <a:solidFill>
                  <a:srgbClr val="000000"/>
                </a:solidFill>
                <a:effectLst/>
                <a:latin typeface="Calibri" panose="020F0502020204030204" pitchFamily="34" charset="0"/>
                <a:ea typeface="Calibri" panose="020F0502020204030204" pitchFamily="34" charset="0"/>
              </a:rPr>
              <a:t> Representação esquemática de uma tarefa motora compartilhada, realizada por uma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contendo três macacos. Nesta tríade, cada macaco individualmente é responsável pela execução de uma tarefa bidimensional. Ao combinarmos a atividade elétrica cerebral dos três animais foi possível gerar movimentos tridimensionais contínuos do braço virtual. </a:t>
            </a:r>
            <a:r>
              <a:rPr lang="en-US" sz="1800" dirty="0">
                <a:solidFill>
                  <a:srgbClr val="000000"/>
                </a:solidFill>
                <a:effectLst/>
                <a:latin typeface="Calibri" panose="020F0502020204030204" pitchFamily="34" charset="0"/>
                <a:ea typeface="Calibri" panose="020F0502020204030204" pitchFamily="34" charset="0"/>
              </a:rPr>
              <a:t>(</a:t>
            </a:r>
            <a:r>
              <a:rPr lang="en-US" sz="1800" dirty="0" err="1">
                <a:solidFill>
                  <a:srgbClr val="000000"/>
                </a:solidFill>
                <a:effectLst/>
                <a:latin typeface="Calibri" panose="020F0502020204030204" pitchFamily="34" charset="0"/>
                <a:ea typeface="Calibri" panose="020F0502020204030204" pitchFamily="34" charset="0"/>
              </a:rPr>
              <a:t>Originalmente</a:t>
            </a:r>
            <a:r>
              <a:rPr lang="en-US" sz="1800" dirty="0">
                <a:solidFill>
                  <a:srgbClr val="000000"/>
                </a:solidFill>
                <a:effectLst/>
                <a:latin typeface="Calibri" panose="020F0502020204030204" pitchFamily="34" charset="0"/>
                <a:ea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rPr>
              <a:t>publicado</a:t>
            </a:r>
            <a:r>
              <a:rPr lang="en-US" sz="1800" dirty="0">
                <a:solidFill>
                  <a:srgbClr val="000000"/>
                </a:solidFill>
                <a:effectLst/>
                <a:latin typeface="Calibri" panose="020F0502020204030204" pitchFamily="34" charset="0"/>
                <a:ea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rPr>
              <a:t>em</a:t>
            </a:r>
            <a:r>
              <a:rPr lang="en-US" sz="1800" dirty="0">
                <a:solidFill>
                  <a:srgbClr val="000000"/>
                </a:solidFill>
                <a:effectLst/>
                <a:latin typeface="Calibri" panose="020F0502020204030204" pitchFamily="34" charset="0"/>
                <a:ea typeface="Calibri" panose="020F0502020204030204" pitchFamily="34" charset="0"/>
              </a:rPr>
              <a:t> A. Ramakrishnan, P. J. </a:t>
            </a:r>
            <a:r>
              <a:rPr lang="en-US" sz="1800" dirty="0" err="1">
                <a:solidFill>
                  <a:srgbClr val="000000"/>
                </a:solidFill>
                <a:effectLst/>
                <a:latin typeface="Calibri" panose="020F0502020204030204" pitchFamily="34" charset="0"/>
                <a:ea typeface="Calibri" panose="020F0502020204030204" pitchFamily="34" charset="0"/>
              </a:rPr>
              <a:t>Ifft</a:t>
            </a:r>
            <a:r>
              <a:rPr lang="en-US" sz="1800" dirty="0">
                <a:solidFill>
                  <a:srgbClr val="000000"/>
                </a:solidFill>
                <a:effectLst/>
                <a:latin typeface="Calibri" panose="020F0502020204030204" pitchFamily="34" charset="0"/>
                <a:ea typeface="Calibri" panose="020F0502020204030204" pitchFamily="34" charset="0"/>
              </a:rPr>
              <a:t>, M. </a:t>
            </a:r>
            <a:r>
              <a:rPr lang="en-US" sz="1800" dirty="0" err="1">
                <a:solidFill>
                  <a:srgbClr val="000000"/>
                </a:solidFill>
                <a:effectLst/>
                <a:latin typeface="Calibri" panose="020F0502020204030204" pitchFamily="34" charset="0"/>
                <a:ea typeface="Calibri" panose="020F0502020204030204" pitchFamily="34" charset="0"/>
              </a:rPr>
              <a:t>Pais</a:t>
            </a:r>
            <a:r>
              <a:rPr lang="en-US" sz="1800" dirty="0">
                <a:solidFill>
                  <a:srgbClr val="000000"/>
                </a:solidFill>
                <a:effectLst/>
                <a:latin typeface="Calibri" panose="020F0502020204030204" pitchFamily="34" charset="0"/>
                <a:ea typeface="Calibri" panose="020F0502020204030204" pitchFamily="34" charset="0"/>
              </a:rPr>
              <a:t>-Vieira, Y. W. Byun, K. Z. Zhuang, M. A. Lebedev, and M. A. Nicolelis, “Computing Arm Movements with a Monkey </a:t>
            </a:r>
            <a:r>
              <a:rPr lang="en-US" sz="1800" dirty="0" err="1">
                <a:solidFill>
                  <a:srgbClr val="000000"/>
                </a:solidFill>
                <a:effectLst/>
                <a:latin typeface="Calibri" panose="020F0502020204030204" pitchFamily="34" charset="0"/>
                <a:ea typeface="Calibri" panose="020F0502020204030204" pitchFamily="34" charset="0"/>
              </a:rPr>
              <a:t>Brainet</a:t>
            </a:r>
            <a:r>
              <a:rPr lang="en-US" sz="1800" dirty="0">
                <a:solidFill>
                  <a:srgbClr val="000000"/>
                </a:solidFill>
                <a:effectLst/>
                <a:latin typeface="Calibri" panose="020F0502020204030204" pitchFamily="34" charset="0"/>
                <a:ea typeface="Calibri" panose="020F0502020204030204" pitchFamily="34" charset="0"/>
              </a:rPr>
              <a:t>”, Scientific Reports 5 [July 2015] 10767.)</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CC7D65B4-B4C4-844B-A080-402039A5CCAC}"/>
              </a:ext>
            </a:extLst>
          </p:cNvPr>
          <p:cNvSpPr>
            <a:spLocks noGrp="1"/>
          </p:cNvSpPr>
          <p:nvPr>
            <p:ph type="sldNum" sz="quarter" idx="12"/>
          </p:nvPr>
        </p:nvSpPr>
        <p:spPr/>
        <p:txBody>
          <a:bodyPr/>
          <a:lstStyle/>
          <a:p>
            <a:fld id="{84A9FA74-9E50-F740-840A-3D4BF568DC85}" type="slidenum">
              <a:rPr lang="pt-BR" smtClean="0"/>
              <a:t>16</a:t>
            </a:fld>
            <a:endParaRPr lang="pt-BR"/>
          </a:p>
        </p:txBody>
      </p:sp>
      <p:pic>
        <p:nvPicPr>
          <p:cNvPr id="5" name="Picture 2915" descr="Diagrama, Desenho técnico&#10;&#10;Descrição gerada automaticamente">
            <a:extLst>
              <a:ext uri="{FF2B5EF4-FFF2-40B4-BE49-F238E27FC236}">
                <a16:creationId xmlns:a16="http://schemas.microsoft.com/office/drawing/2014/main" id="{3FF349B3-A82A-A04B-A759-7C63DAEE4235}"/>
              </a:ext>
            </a:extLst>
          </p:cNvPr>
          <p:cNvPicPr/>
          <p:nvPr/>
        </p:nvPicPr>
        <p:blipFill>
          <a:blip r:embed="rId2"/>
          <a:stretch>
            <a:fillRect/>
          </a:stretch>
        </p:blipFill>
        <p:spPr>
          <a:xfrm>
            <a:off x="3602390" y="454554"/>
            <a:ext cx="4829175" cy="3781425"/>
          </a:xfrm>
          <a:prstGeom prst="rect">
            <a:avLst/>
          </a:prstGeom>
        </p:spPr>
      </p:pic>
    </p:spTree>
    <p:extLst>
      <p:ext uri="{BB962C8B-B14F-4D97-AF65-F5344CB8AC3E}">
        <p14:creationId xmlns:p14="http://schemas.microsoft.com/office/powerpoint/2010/main" val="17839741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ED135C-E1CC-5044-9D86-E464997DA61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990881C-6110-F946-825E-DB40BA667FF1}"/>
              </a:ext>
            </a:extLst>
          </p:cNvPr>
          <p:cNvSpPr>
            <a:spLocks noGrp="1"/>
          </p:cNvSpPr>
          <p:nvPr>
            <p:ph idx="1"/>
          </p:nvPr>
        </p:nvSpPr>
        <p:spPr/>
        <p:txBody>
          <a:bodyPr>
            <a:normAutofit fontScale="85000" lnSpcReduction="10000"/>
          </a:bodyPr>
          <a:lstStyle/>
          <a:p>
            <a:pPr indent="279400" algn="just">
              <a:lnSpc>
                <a:spcPct val="150000"/>
              </a:lnSpc>
              <a:spcAft>
                <a:spcPts val="210"/>
              </a:spcAft>
            </a:pPr>
            <a:r>
              <a:rPr lang="pt-BR" sz="1800" b="1" dirty="0">
                <a:solidFill>
                  <a:srgbClr val="00B050"/>
                </a:solidFill>
                <a:effectLst/>
                <a:latin typeface="Calibri" panose="020F0502020204030204" pitchFamily="34" charset="0"/>
                <a:ea typeface="Calibri" panose="020F0502020204030204" pitchFamily="34" charset="0"/>
              </a:rPr>
              <a:t>.</a:t>
            </a:r>
            <a:br>
              <a:rPr lang="pt-BR" sz="1800" b="1" dirty="0">
                <a:solidFill>
                  <a:srgbClr val="000000"/>
                </a:solidFill>
                <a:effectLst/>
                <a:latin typeface="Calibri" panose="020F0502020204030204" pitchFamily="34" charset="0"/>
                <a:ea typeface="Calibri" panose="020F0502020204030204" pitchFamily="34" charset="0"/>
              </a:rPr>
            </a:br>
            <a:endParaRPr lang="pt-BR" sz="1800" dirty="0">
              <a:solidFill>
                <a:srgbClr val="000000"/>
              </a:solidFill>
              <a:effectLst/>
              <a:latin typeface="Calibri" panose="020F0502020204030204" pitchFamily="34" charset="0"/>
              <a:ea typeface="Calibri" panose="020F0502020204030204" pitchFamily="34" charset="0"/>
            </a:endParaRPr>
          </a:p>
          <a:p>
            <a:pPr marL="498475" indent="279400" algn="l">
              <a:lnSpc>
                <a:spcPct val="150000"/>
              </a:lnSpc>
              <a:spcAft>
                <a:spcPts val="1255"/>
              </a:spcAft>
            </a:pPr>
            <a:r>
              <a:rPr lang="pt-BR" sz="1800" dirty="0">
                <a:solidFill>
                  <a:srgbClr val="000000"/>
                </a:solidFill>
                <a:effectLst/>
                <a:latin typeface="Calibri" panose="020F0502020204030204" pitchFamily="34" charset="0"/>
                <a:ea typeface="Calibri" panose="020F0502020204030204" pitchFamily="34" charset="0"/>
              </a:rPr>
              <a:t> </a:t>
            </a:r>
          </a:p>
          <a:p>
            <a:pPr indent="279400" algn="just">
              <a:lnSpc>
                <a:spcPct val="150000"/>
              </a:lnSpc>
              <a:spcAft>
                <a:spcPts val="1315"/>
              </a:spcAft>
            </a:pPr>
            <a:r>
              <a:rPr lang="pt-BR" sz="1800" dirty="0">
                <a:solidFill>
                  <a:srgbClr val="000000"/>
                </a:solidFill>
                <a:effectLst/>
                <a:latin typeface="Calibri" panose="020F0502020204030204" pitchFamily="34" charset="0"/>
                <a:ea typeface="Calibri" panose="020F0502020204030204" pitchFamily="34" charset="0"/>
              </a:rPr>
              <a:t>Depois de esperar tantos anos para rodar esses experimentos, tentei correr em direção aos nossos três participantes para celebrar com eles o nosso feito coletivo. Afinal, acabáramos de demonstrar com sucesso a operação da primeira interface cérebro-máquina compartilhada construída em um laboratório. Infelizmente, extrair qualquer coisa além de alguns grunhidos e gorjeios dos nossos colaboradores provou ser impossível. Não porque eles fossem tímidos, algo que certamente não eram, mas simplesmente porque, tendo se separado de nós vinte e cinco milhões de anos atrás, os seus cérebros tocam uma música neural diferente da nossa. Veja bem, Mango, Cherry e Ofélia eram três exuberantes macacos </a:t>
            </a:r>
            <a:r>
              <a:rPr lang="pt-BR" sz="1800" dirty="0" err="1">
                <a:solidFill>
                  <a:srgbClr val="000000"/>
                </a:solidFill>
                <a:effectLst/>
                <a:latin typeface="Calibri" panose="020F0502020204030204" pitchFamily="34" charset="0"/>
                <a:ea typeface="Calibri" panose="020F0502020204030204" pitchFamily="34" charset="0"/>
              </a:rPr>
              <a:t>rhesus</a:t>
            </a:r>
            <a:r>
              <a:rPr lang="pt-BR" sz="1800" dirty="0">
                <a:solidFill>
                  <a:srgbClr val="000000"/>
                </a:solidFill>
                <a:effectLst/>
                <a:latin typeface="Calibri" panose="020F0502020204030204" pitchFamily="34" charset="0"/>
                <a:ea typeface="Calibri" panose="020F0502020204030204" pitchFamily="34" charset="0"/>
              </a:rPr>
              <a:t>. </a:t>
            </a:r>
            <a:r>
              <a:rPr lang="pt-BR" sz="1800">
                <a:solidFill>
                  <a:srgbClr val="000000"/>
                </a:solidFill>
                <a:effectLst/>
                <a:latin typeface="Calibri" panose="020F0502020204030204" pitchFamily="34" charset="0"/>
                <a:ea typeface="Calibri" panose="020F0502020204030204" pitchFamily="34" charset="0"/>
              </a:rPr>
              <a:t>E os seus cérebros nunca se sincronizariam em resposta à linguagem humana.</a:t>
            </a:r>
          </a:p>
          <a:p>
            <a:endParaRPr lang="pt-BR"/>
          </a:p>
        </p:txBody>
      </p:sp>
      <p:sp>
        <p:nvSpPr>
          <p:cNvPr id="4" name="Espaço Reservado para Número de Slide 3">
            <a:extLst>
              <a:ext uri="{FF2B5EF4-FFF2-40B4-BE49-F238E27FC236}">
                <a16:creationId xmlns:a16="http://schemas.microsoft.com/office/drawing/2014/main" id="{978382CE-371C-FE46-999A-DF72B8A45EDD}"/>
              </a:ext>
            </a:extLst>
          </p:cNvPr>
          <p:cNvSpPr>
            <a:spLocks noGrp="1"/>
          </p:cNvSpPr>
          <p:nvPr>
            <p:ph type="sldNum" sz="quarter" idx="12"/>
          </p:nvPr>
        </p:nvSpPr>
        <p:spPr/>
        <p:txBody>
          <a:bodyPr/>
          <a:lstStyle/>
          <a:p>
            <a:fld id="{84A9FA74-9E50-F740-840A-3D4BF568DC85}" type="slidenum">
              <a:rPr lang="pt-BR" smtClean="0"/>
              <a:t>17</a:t>
            </a:fld>
            <a:endParaRPr lang="pt-BR"/>
          </a:p>
        </p:txBody>
      </p:sp>
    </p:spTree>
    <p:extLst>
      <p:ext uri="{BB962C8B-B14F-4D97-AF65-F5344CB8AC3E}">
        <p14:creationId xmlns:p14="http://schemas.microsoft.com/office/powerpoint/2010/main" val="20772325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DDAB1D-0186-7547-8DA9-AD7FAF4C1D12}"/>
              </a:ext>
            </a:extLst>
          </p:cNvPr>
          <p:cNvSpPr>
            <a:spLocks noGrp="1"/>
          </p:cNvSpPr>
          <p:nvPr>
            <p:ph type="title"/>
          </p:nvPr>
        </p:nvSpPr>
        <p:spPr/>
        <p:txBody>
          <a:bodyPr>
            <a:normAutofit fontScale="90000"/>
          </a:bodyPr>
          <a:lstStyle/>
          <a:p>
            <a:r>
              <a:rPr lang="pt-BR" sz="4400" b="1" dirty="0">
                <a:solidFill>
                  <a:srgbClr val="00B050"/>
                </a:solidFill>
                <a:effectLst/>
                <a:latin typeface="Calibri" panose="020F0502020204030204" pitchFamily="34" charset="0"/>
                <a:ea typeface="Calibri" panose="020F0502020204030204" pitchFamily="34" charset="0"/>
              </a:rPr>
              <a:t>APÓS A COMPROVAÇÃO, OUTROS EXPERIMENTOS</a:t>
            </a:r>
            <a:br>
              <a:rPr lang="pt-BR" sz="4400" dirty="0">
                <a:solidFill>
                  <a:srgbClr val="000000"/>
                </a:solidFill>
                <a:effectLst/>
                <a:latin typeface="Calibri" panose="020F0502020204030204" pitchFamily="34" charset="0"/>
                <a:ea typeface="Calibri" panose="020F0502020204030204" pitchFamily="34" charset="0"/>
              </a:rPr>
            </a:br>
            <a:endParaRPr lang="pt-BR" dirty="0"/>
          </a:p>
        </p:txBody>
      </p:sp>
      <p:sp>
        <p:nvSpPr>
          <p:cNvPr id="3" name="Espaço Reservado para Conteúdo 2">
            <a:extLst>
              <a:ext uri="{FF2B5EF4-FFF2-40B4-BE49-F238E27FC236}">
                <a16:creationId xmlns:a16="http://schemas.microsoft.com/office/drawing/2014/main" id="{AC58E13A-842B-5244-827E-1FFAB5FD8791}"/>
              </a:ext>
            </a:extLst>
          </p:cNvPr>
          <p:cNvSpPr>
            <a:spLocks noGrp="1"/>
          </p:cNvSpPr>
          <p:nvPr>
            <p:ph idx="1"/>
          </p:nvPr>
        </p:nvSpPr>
        <p:spPr/>
        <p:txBody>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Depois desse primeiro sucesso, não havia mais como olhar para trás no que tange aos experimentos com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a:t>
            </a:r>
          </a:p>
          <a:p>
            <a:pPr indent="279400" algn="just">
              <a:lnSpc>
                <a:spcPct val="150000"/>
              </a:lnSpc>
              <a:spcAft>
                <a:spcPts val="210"/>
              </a:spcAft>
            </a:pPr>
            <a:r>
              <a:rPr lang="pt-BR" sz="1800" b="1" dirty="0">
                <a:solidFill>
                  <a:srgbClr val="00B050"/>
                </a:solidFill>
                <a:effectLst/>
                <a:latin typeface="Calibri" panose="020F0502020204030204" pitchFamily="34" charset="0"/>
                <a:ea typeface="Calibri" panose="020F0502020204030204" pitchFamily="34" charset="0"/>
                <a:sym typeface="Wingdings" pitchFamily="2" charset="2"/>
              </a:rPr>
              <a:t></a:t>
            </a:r>
            <a:r>
              <a:rPr lang="pt-BR" sz="1800" b="1" dirty="0">
                <a:solidFill>
                  <a:srgbClr val="00B050"/>
                </a:solidFill>
                <a:effectLst/>
                <a:latin typeface="Calibri" panose="020F0502020204030204" pitchFamily="34" charset="0"/>
                <a:ea typeface="Calibri" panose="020F0502020204030204" pitchFamily="34" charset="0"/>
              </a:rPr>
              <a:t> Ora, uma psicoterapia centrada no encontro, no afeto, na </a:t>
            </a:r>
            <a:r>
              <a:rPr lang="pt-BR" sz="1800" b="1" dirty="0" err="1">
                <a:solidFill>
                  <a:srgbClr val="00B050"/>
                </a:solidFill>
                <a:effectLst/>
                <a:latin typeface="Calibri" panose="020F0502020204030204" pitchFamily="34" charset="0"/>
                <a:ea typeface="Calibri" panose="020F0502020204030204" pitchFamily="34" charset="0"/>
              </a:rPr>
              <a:t>comunicaçãp</a:t>
            </a:r>
            <a:r>
              <a:rPr lang="pt-BR" sz="1800" b="1" dirty="0">
                <a:solidFill>
                  <a:srgbClr val="00B050"/>
                </a:solidFill>
                <a:effectLst/>
                <a:latin typeface="Calibri" panose="020F0502020204030204" pitchFamily="34" charset="0"/>
                <a:ea typeface="Calibri" panose="020F0502020204030204" pitchFamily="34" charset="0"/>
              </a:rPr>
              <a:t> profunda e verdadeira, entre duas pessoas, corresponde a uma prática de sincronia cerebral afeita, exercida durante anos, trocando informações </a:t>
            </a:r>
            <a:r>
              <a:rPr lang="pt-BR" sz="1800" b="1" dirty="0" err="1">
                <a:solidFill>
                  <a:srgbClr val="00B050"/>
                </a:solidFill>
                <a:effectLst/>
                <a:latin typeface="Calibri" panose="020F0502020204030204" pitchFamily="34" charset="0"/>
                <a:ea typeface="Calibri" panose="020F0502020204030204" pitchFamily="34" charset="0"/>
              </a:rPr>
              <a:t>S-info</a:t>
            </a:r>
            <a:r>
              <a:rPr lang="pt-BR" sz="1800" b="1" dirty="0">
                <a:solidFill>
                  <a:srgbClr val="00B050"/>
                </a:solidFill>
                <a:effectLst/>
                <a:latin typeface="Calibri" panose="020F0502020204030204" pitchFamily="34" charset="0"/>
                <a:ea typeface="Calibri" panose="020F0502020204030204" pitchFamily="34" charset="0"/>
              </a:rPr>
              <a:t> mas dado a elas o contexto e o sentido das informações </a:t>
            </a:r>
            <a:r>
              <a:rPr lang="pt-BR" sz="1800" b="1" dirty="0" err="1">
                <a:solidFill>
                  <a:srgbClr val="00B050"/>
                </a:solidFill>
                <a:effectLst/>
                <a:latin typeface="Calibri" panose="020F0502020204030204" pitchFamily="34" charset="0"/>
                <a:ea typeface="Calibri" panose="020F0502020204030204" pitchFamily="34" charset="0"/>
              </a:rPr>
              <a:t>G-info</a:t>
            </a:r>
            <a:r>
              <a:rPr lang="pt-BR" sz="1800" b="1" dirty="0">
                <a:solidFill>
                  <a:srgbClr val="00B050"/>
                </a:solidFill>
                <a:effectLst/>
                <a:latin typeface="Calibri" panose="020F0502020204030204" pitchFamily="34" charset="0"/>
                <a:ea typeface="Calibri" panose="020F0502020204030204" pitchFamily="34" charset="0"/>
              </a:rPr>
              <a:t>.</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8424F2E0-1631-174B-885C-D51E63051C2D}"/>
              </a:ext>
            </a:extLst>
          </p:cNvPr>
          <p:cNvSpPr>
            <a:spLocks noGrp="1"/>
          </p:cNvSpPr>
          <p:nvPr>
            <p:ph type="sldNum" sz="quarter" idx="12"/>
          </p:nvPr>
        </p:nvSpPr>
        <p:spPr/>
        <p:txBody>
          <a:bodyPr/>
          <a:lstStyle/>
          <a:p>
            <a:fld id="{84A9FA74-9E50-F740-840A-3D4BF568DC85}" type="slidenum">
              <a:rPr lang="pt-BR" smtClean="0"/>
              <a:t>18</a:t>
            </a:fld>
            <a:endParaRPr lang="pt-BR"/>
          </a:p>
        </p:txBody>
      </p:sp>
    </p:spTree>
    <p:extLst>
      <p:ext uri="{BB962C8B-B14F-4D97-AF65-F5344CB8AC3E}">
        <p14:creationId xmlns:p14="http://schemas.microsoft.com/office/powerpoint/2010/main" val="8508790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0ECEC9-8FDD-FE40-A840-A1CF37CB02E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A369BA5-12FC-4043-9858-F98AB2102B2E}"/>
              </a:ext>
            </a:extLst>
          </p:cNvPr>
          <p:cNvSpPr>
            <a:spLocks noGrp="1"/>
          </p:cNvSpPr>
          <p:nvPr>
            <p:ph idx="1"/>
          </p:nvPr>
        </p:nvSpPr>
        <p:spPr/>
        <p:txBody>
          <a:bodyPr>
            <a:normAutofit fontScale="85000" lnSpcReduction="20000"/>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Na série de experimentos que vieram em seguida e que provaram ser outro grande desenvolvimento da nossa abordagem, os nossos macacos passaram a ser conhecidos apenas como o Passageiro e o Observador. Em uma sala de laboratório de mais ou menos 3 metros quadrados que serviu como o seu principal playground mental por vários meses, pares de macacos aprenderam seus papéis: o Passageiro usaria a atividade elétrica do seu cérebro para dirigir uma cadeira de rodas eletrônica adaptada (ou, em outros experimentos, a cadeira seria guiada por um computador) para cruzar a sala e coletar uma porção de uvas que ele desejava, e o Observador teria que sentar na sua própria cadeira e seguir o exercício peculiar do Passageiro que transcorria bem diante dos seus olhos. E, embora em uma primeira impressão ser um Observador pudesse soar como papel secundário na tarefa, um pagamento recompensador estava associado: se o Passageiro fosse capaz de coletar as uvas antes que o tempo alocado para cada tentativa expirasse, o Observador seria recompensado pelo sucesso com um gole do seu suco de fruta favorito. Antes que eu esqueça, é importante mencionar que, como havia acontecido nos últimos vinte anos no nosso laboratório, esse experimento só pode ser executado porque Gary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Lehew</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também conhecido como “o mágico”, adaptara uma cadeira de rodas eletrônica de segunda mão de forma a permitir que fosse controlada por atividade elétrica cerebral.</a:t>
            </a:r>
          </a:p>
          <a:p>
            <a:endParaRPr lang="pt-BR" dirty="0"/>
          </a:p>
        </p:txBody>
      </p:sp>
      <p:sp>
        <p:nvSpPr>
          <p:cNvPr id="4" name="Espaço Reservado para Número de Slide 3">
            <a:extLst>
              <a:ext uri="{FF2B5EF4-FFF2-40B4-BE49-F238E27FC236}">
                <a16:creationId xmlns:a16="http://schemas.microsoft.com/office/drawing/2014/main" id="{511F8E30-C351-4344-AE9B-A06DA63A33B5}"/>
              </a:ext>
            </a:extLst>
          </p:cNvPr>
          <p:cNvSpPr>
            <a:spLocks noGrp="1"/>
          </p:cNvSpPr>
          <p:nvPr>
            <p:ph type="sldNum" sz="quarter" idx="12"/>
          </p:nvPr>
        </p:nvSpPr>
        <p:spPr/>
        <p:txBody>
          <a:bodyPr/>
          <a:lstStyle/>
          <a:p>
            <a:fld id="{84A9FA74-9E50-F740-840A-3D4BF568DC85}" type="slidenum">
              <a:rPr lang="pt-BR" smtClean="0"/>
              <a:t>19</a:t>
            </a:fld>
            <a:endParaRPr lang="pt-BR"/>
          </a:p>
        </p:txBody>
      </p:sp>
    </p:spTree>
    <p:extLst>
      <p:ext uri="{BB962C8B-B14F-4D97-AF65-F5344CB8AC3E}">
        <p14:creationId xmlns:p14="http://schemas.microsoft.com/office/powerpoint/2010/main" val="1785907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360BD5-C62A-D642-835C-AC003386711D}"/>
              </a:ext>
            </a:extLst>
          </p:cNvPr>
          <p:cNvSpPr>
            <a:spLocks noGrp="1"/>
          </p:cNvSpPr>
          <p:nvPr>
            <p:ph type="title"/>
          </p:nvPr>
        </p:nvSpPr>
        <p:spPr/>
        <p:txBody>
          <a:bodyPr>
            <a:noAutofit/>
          </a:bodyPr>
          <a:lstStyle/>
          <a:p>
            <a:pPr indent="279400">
              <a:lnSpc>
                <a:spcPct val="150000"/>
              </a:lnSpc>
              <a:spcAft>
                <a:spcPts val="210"/>
              </a:spcAft>
            </a:pPr>
            <a:r>
              <a:rPr lang="pt-BR" sz="2000" b="1" dirty="0">
                <a:solidFill>
                  <a:srgbClr val="00B050"/>
                </a:solidFill>
                <a:effectLst/>
                <a:latin typeface="Calibri" panose="020F0502020204030204" pitchFamily="34" charset="0"/>
                <a:ea typeface="Calibri" panose="020F0502020204030204" pitchFamily="34" charset="0"/>
              </a:rPr>
              <a:t>UMA COORDENAÇÃO DE CÉREBROS PARA AGIR... BRAINET, EXPERIMENTO</a:t>
            </a:r>
            <a:br>
              <a:rPr lang="pt-BR" sz="2000" dirty="0">
                <a:solidFill>
                  <a:srgbClr val="000000"/>
                </a:solidFill>
                <a:effectLst/>
                <a:latin typeface="Calibri" panose="020F0502020204030204" pitchFamily="34" charset="0"/>
                <a:ea typeface="Calibri" panose="020F0502020204030204" pitchFamily="34" charset="0"/>
              </a:rPr>
            </a:br>
            <a:r>
              <a:rPr lang="pt-BR" sz="2000" b="1" dirty="0">
                <a:solidFill>
                  <a:srgbClr val="00B050"/>
                </a:solidFill>
                <a:effectLst/>
                <a:latin typeface="Calibri" panose="020F0502020204030204" pitchFamily="34" charset="0"/>
                <a:ea typeface="Calibri" panose="020F0502020204030204" pitchFamily="34" charset="0"/>
              </a:rPr>
              <a:t>UMA “interface cérebro-máquina compartilhada” FUNCIONANDO</a:t>
            </a:r>
            <a:br>
              <a:rPr lang="pt-BR" sz="2000" dirty="0">
                <a:solidFill>
                  <a:srgbClr val="000000"/>
                </a:solidFill>
                <a:effectLst/>
                <a:latin typeface="Calibri" panose="020F0502020204030204" pitchFamily="34" charset="0"/>
                <a:ea typeface="Calibri" panose="020F0502020204030204" pitchFamily="34" charset="0"/>
              </a:rPr>
            </a:br>
            <a:endParaRPr lang="pt-BR" sz="2000" dirty="0"/>
          </a:p>
        </p:txBody>
      </p:sp>
      <p:sp>
        <p:nvSpPr>
          <p:cNvPr id="3" name="Espaço Reservado para Conteúdo 2">
            <a:extLst>
              <a:ext uri="{FF2B5EF4-FFF2-40B4-BE49-F238E27FC236}">
                <a16:creationId xmlns:a16="http://schemas.microsoft.com/office/drawing/2014/main" id="{0B1F8C78-9EE9-764C-95F6-6A24C2A8581E}"/>
              </a:ext>
            </a:extLst>
          </p:cNvPr>
          <p:cNvSpPr>
            <a:spLocks noGrp="1"/>
          </p:cNvSpPr>
          <p:nvPr>
            <p:ph idx="1"/>
          </p:nvPr>
        </p:nvSpPr>
        <p:spPr/>
        <p:txBody>
          <a:bodyPr>
            <a:normAutofit lnSpcReduction="10000"/>
          </a:bodyPr>
          <a:lstStyle/>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Ninguém sabia de fato o que esperar do longo dia que estava por vir – nem os neurocientistas, nem os voluntários que haviam se congregado no nosso laboratório em Durham, na Carolina do Norte. Todavia, mesmo que não pudéssemos antecipar o resultado do experimento que havia sido planejado semanas antes, todos sabíamos que o dia prometia ser especial. </a:t>
            </a:r>
          </a:p>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Para começar, o nosso time científico teria que lidar simultaneamente com três voluntários, cada um colocado em uma sala individual, à prova de som, no nosso laboratório, sem a possibilidade de se comunicar com os outros dois participantes. </a:t>
            </a:r>
          </a:p>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Na realidade, nenhum dos participantes sabia da existência dos outros dois. </a:t>
            </a:r>
          </a:p>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Todavia, para se dar bem no novo experimento, os três pioneiros teriam que achar uma forma de colaborar intimamente entre si, de um jeito que nem eles nem ninguém havia conseguido. Jamais!</a:t>
            </a:r>
          </a:p>
          <a:p>
            <a:endParaRPr lang="pt-BR" dirty="0"/>
          </a:p>
        </p:txBody>
      </p:sp>
      <p:sp>
        <p:nvSpPr>
          <p:cNvPr id="4" name="Espaço Reservado para Número de Slide 3">
            <a:extLst>
              <a:ext uri="{FF2B5EF4-FFF2-40B4-BE49-F238E27FC236}">
                <a16:creationId xmlns:a16="http://schemas.microsoft.com/office/drawing/2014/main" id="{ADD58870-B112-EF44-B489-EA47A0C868F9}"/>
              </a:ext>
            </a:extLst>
          </p:cNvPr>
          <p:cNvSpPr>
            <a:spLocks noGrp="1"/>
          </p:cNvSpPr>
          <p:nvPr>
            <p:ph type="sldNum" sz="quarter" idx="12"/>
          </p:nvPr>
        </p:nvSpPr>
        <p:spPr/>
        <p:txBody>
          <a:bodyPr/>
          <a:lstStyle/>
          <a:p>
            <a:fld id="{84A9FA74-9E50-F740-840A-3D4BF568DC85}" type="slidenum">
              <a:rPr lang="pt-BR" smtClean="0"/>
              <a:t>2</a:t>
            </a:fld>
            <a:endParaRPr lang="pt-BR"/>
          </a:p>
        </p:txBody>
      </p:sp>
    </p:spTree>
    <p:extLst>
      <p:ext uri="{BB962C8B-B14F-4D97-AF65-F5344CB8AC3E}">
        <p14:creationId xmlns:p14="http://schemas.microsoft.com/office/powerpoint/2010/main" val="5367222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8A0BDB-1505-7742-9B00-68F59D8EC6B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914D605-409A-1749-8EDE-241DCE08FC3F}"/>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Foram precisos vários dias de treinamento, mas eventualmente o par Passageiro-Observador aprendeu a tarefa a ponto de, não importando o ponto de partida da sua cadeira de rodas, o Passageiro coletasse as suas uvas em quase todas as tentativas. Em cada tentativa, uma vez que o comando era dado, o cérebro do Passageiro imediatamente mapeava a nova localização relativa do pote que recebia as tão desejadas uvas em relação à posição do ponto de partida da cadeira de rodas que estava sob o seu controle mental. Isso permitiu ao cérebro do Passageiro definir a melhor trajetória para coletar as uvas. Em sequência a esse rápido cálculo mental, o cérebro do Passageiro passou a gerar o programa motor necessário para dirigir a cadeira de rodas em direção às uvas. Algumas centenas de milissegundos depois, o Passageiro iniciava a sua aventura como primeiro motorista de um carro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autodirigível</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controlado pelo pensamento do seu piloto. Nos segundos seguintes, o Passageiro atravessaria a sala, confortavelmente sentado na sua cadeira de rodas, esperando ansioso, e imóvel, o momento de coletar a sua tão apreciada recompensa.</a:t>
            </a:r>
          </a:p>
          <a:p>
            <a:endParaRPr lang="pt-BR" dirty="0"/>
          </a:p>
        </p:txBody>
      </p:sp>
      <p:sp>
        <p:nvSpPr>
          <p:cNvPr id="4" name="Espaço Reservado para Número de Slide 3">
            <a:extLst>
              <a:ext uri="{FF2B5EF4-FFF2-40B4-BE49-F238E27FC236}">
                <a16:creationId xmlns:a16="http://schemas.microsoft.com/office/drawing/2014/main" id="{B6C5388C-9814-1A4B-9A4A-C0608EE3E582}"/>
              </a:ext>
            </a:extLst>
          </p:cNvPr>
          <p:cNvSpPr>
            <a:spLocks noGrp="1"/>
          </p:cNvSpPr>
          <p:nvPr>
            <p:ph type="sldNum" sz="quarter" idx="12"/>
          </p:nvPr>
        </p:nvSpPr>
        <p:spPr/>
        <p:txBody>
          <a:bodyPr/>
          <a:lstStyle/>
          <a:p>
            <a:fld id="{84A9FA74-9E50-F740-840A-3D4BF568DC85}" type="slidenum">
              <a:rPr lang="pt-BR" smtClean="0"/>
              <a:t>20</a:t>
            </a:fld>
            <a:endParaRPr lang="pt-BR"/>
          </a:p>
        </p:txBody>
      </p:sp>
    </p:spTree>
    <p:extLst>
      <p:ext uri="{BB962C8B-B14F-4D97-AF65-F5344CB8AC3E}">
        <p14:creationId xmlns:p14="http://schemas.microsoft.com/office/powerpoint/2010/main" val="22460628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A737A4-5174-4746-8B9B-3DB4E1A7FE4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86B397A-EFBD-5A4B-87B2-3390D3938919}"/>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Enquanto o par de macacos aprendia a executar essa interação social em uma sala do nosso laboratório,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Po</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-He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Tseng</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um engenheiro taiwanês extremamente talentoso, trabalhando como um estudante de pós-doutorado no meu laboratório, mantinha-se muito ocupado registrando os sinais elétricos produzidos simultaneamente por centenas de neurônios localizados em múltiplas áreas corticais tanto do cérebro do Passageiro como o do Observador. Esse estudo marcou a primeira vez, em mais de meio século da história da neurofisiologia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intracortical</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 macacos, em que alguém registrou comandos neuronais de larga escala, usando uma tecnologia sem fio, simultaneamente gerados em um par de macacos interagindo. Para realizar esse feito, havíamos desenvolvido uma nova interface sem fio de 128 canais que era capaz de amostrar e transmitir continuamente os potenciais de ação gerados por até 256 neurônios corticais por animal. Na realidade, a invenção da interface multicanal sem fio por um time de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neuroengenheiros</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do nosso laboratório transformou-se em um componente essencial para o planejamento e a execução da tarefa social que manteve a dupla Passageiro-Observador,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Po</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-He e boa parte do nosso time ocupada por muitos meses.</a:t>
            </a:r>
          </a:p>
          <a:p>
            <a:endParaRPr lang="pt-BR" dirty="0"/>
          </a:p>
        </p:txBody>
      </p:sp>
      <p:sp>
        <p:nvSpPr>
          <p:cNvPr id="4" name="Espaço Reservado para Número de Slide 3">
            <a:extLst>
              <a:ext uri="{FF2B5EF4-FFF2-40B4-BE49-F238E27FC236}">
                <a16:creationId xmlns:a16="http://schemas.microsoft.com/office/drawing/2014/main" id="{72EB32CB-200D-0844-B1D7-CF237C982B0A}"/>
              </a:ext>
            </a:extLst>
          </p:cNvPr>
          <p:cNvSpPr>
            <a:spLocks noGrp="1"/>
          </p:cNvSpPr>
          <p:nvPr>
            <p:ph type="sldNum" sz="quarter" idx="12"/>
          </p:nvPr>
        </p:nvSpPr>
        <p:spPr/>
        <p:txBody>
          <a:bodyPr/>
          <a:lstStyle/>
          <a:p>
            <a:fld id="{84A9FA74-9E50-F740-840A-3D4BF568DC85}" type="slidenum">
              <a:rPr lang="pt-BR" smtClean="0"/>
              <a:t>21</a:t>
            </a:fld>
            <a:endParaRPr lang="pt-BR"/>
          </a:p>
        </p:txBody>
      </p:sp>
    </p:spTree>
    <p:extLst>
      <p:ext uri="{BB962C8B-B14F-4D97-AF65-F5344CB8AC3E}">
        <p14:creationId xmlns:p14="http://schemas.microsoft.com/office/powerpoint/2010/main" val="42489090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F3F448-33E2-194F-AB4D-69D8579B5F3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CF0F734-F791-DA45-A6E3-17B68CC27C3D}"/>
              </a:ext>
            </a:extLst>
          </p:cNvPr>
          <p:cNvSpPr>
            <a:spLocks noGrp="1"/>
          </p:cNvSpPr>
          <p:nvPr>
            <p:ph idx="1"/>
          </p:nvPr>
        </p:nvSpPr>
        <p:spPr/>
        <p:txBody>
          <a:bodyPr>
            <a:normAutofit fontScale="85000" lnSpcReduction="10000"/>
          </a:bodyPr>
          <a:lstStyle/>
          <a:p>
            <a:pPr marL="342900" lvl="0" indent="-342900" algn="just">
              <a:lnSpc>
                <a:spcPct val="150000"/>
              </a:lnSpc>
              <a:spcAft>
                <a:spcPts val="49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Enquanto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Po</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-He escutava as transmissões vespertinas diárias da sua Rádio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Monkey</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 Passageiro e o Observador continuavam, dia após dia, a se consolidar como um time formado por jogadores muito eficientes. Nas palavras do mais famoso narrador de futebol brasileiro dos tempos modernos – meu grande amigo Oscar Ulisses –, aquele par havia “desenvolvido uma química correta”, como uma dupla de atacantes, ou uma equipe de duplas no tênis, acostumada a jogar lado a lado. Como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Po</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-He logo verificou, à medida que o par realizava a tarefa conjuntamente – isto é, em plena visão um do outro –, os dois macacos começaram a exibir níveis muito mais altos de sincronia elétrica cortical do que seria de se esperar se isso ocorresse apenas aleatoriamente (Figura 7.3). </a:t>
            </a:r>
          </a:p>
          <a:p>
            <a:pPr indent="279400" algn="just">
              <a:lnSpc>
                <a:spcPct val="150000"/>
              </a:lnSpc>
              <a:spcAft>
                <a:spcPts val="490"/>
              </a:spcAft>
            </a:pPr>
            <a:r>
              <a:rPr lang="pt-BR" sz="1800" b="1" dirty="0">
                <a:solidFill>
                  <a:srgbClr val="00B050"/>
                </a:solidFill>
                <a:effectLst/>
                <a:latin typeface="Calibri" panose="020F0502020204030204" pitchFamily="34" charset="0"/>
                <a:ea typeface="Calibri" panose="020F0502020204030204" pitchFamily="34" charset="0"/>
                <a:sym typeface="Wingdings" pitchFamily="2" charset="2"/>
              </a:rPr>
              <a:t></a:t>
            </a:r>
            <a:r>
              <a:rPr lang="pt-BR" sz="1800" b="1" dirty="0">
                <a:solidFill>
                  <a:srgbClr val="00B050"/>
                </a:solidFill>
                <a:effectLst/>
                <a:latin typeface="Calibri" panose="020F0502020204030204" pitchFamily="34" charset="0"/>
                <a:ea typeface="Calibri" panose="020F0502020204030204" pitchFamily="34" charset="0"/>
              </a:rPr>
              <a:t> Note-se neste ponto como a teoria do brincar poderia fornecer um modelo de sincronia cerebral, de comunicação profunda, e de interação, a </a:t>
            </a:r>
            <a:r>
              <a:rPr lang="pt-BR" sz="1800" b="1" dirty="0" err="1">
                <a:solidFill>
                  <a:srgbClr val="00B050"/>
                </a:solidFill>
                <a:effectLst/>
                <a:latin typeface="Calibri" panose="020F0502020204030204" pitchFamily="34" charset="0"/>
                <a:ea typeface="Calibri" panose="020F0502020204030204" pitchFamily="34" charset="0"/>
              </a:rPr>
              <a:t>brain</a:t>
            </a:r>
            <a:r>
              <a:rPr lang="pt-BR" sz="1800" b="1" dirty="0">
                <a:solidFill>
                  <a:srgbClr val="00B050"/>
                </a:solidFill>
                <a:effectLst/>
                <a:latin typeface="Calibri" panose="020F0502020204030204" pitchFamily="34" charset="0"/>
                <a:ea typeface="Calibri" panose="020F0502020204030204" pitchFamily="34" charset="0"/>
              </a:rPr>
              <a:t>-net, como caracterizando a própria atividade humana animada por </a:t>
            </a:r>
            <a:r>
              <a:rPr lang="pt-BR" sz="1800" b="1" dirty="0" err="1">
                <a:solidFill>
                  <a:srgbClr val="00B050"/>
                </a:solidFill>
                <a:effectLst/>
                <a:latin typeface="Calibri" panose="020F0502020204030204" pitchFamily="34" charset="0"/>
                <a:ea typeface="Calibri" panose="020F0502020204030204" pitchFamily="34" charset="0"/>
              </a:rPr>
              <a:t>G-info</a:t>
            </a:r>
            <a:r>
              <a:rPr lang="pt-BR" sz="1800" b="1" dirty="0">
                <a:solidFill>
                  <a:srgbClr val="00B050"/>
                </a:solidFill>
                <a:effectLst/>
                <a:latin typeface="Calibri" panose="020F0502020204030204" pitchFamily="34" charset="0"/>
                <a:ea typeface="Calibri" panose="020F0502020204030204" pitchFamily="34" charset="0"/>
              </a:rPr>
              <a:t> e usando </a:t>
            </a:r>
            <a:r>
              <a:rPr lang="pt-BR" sz="1800" b="1" dirty="0" err="1">
                <a:solidFill>
                  <a:srgbClr val="00B050"/>
                </a:solidFill>
                <a:effectLst/>
                <a:latin typeface="Calibri" panose="020F0502020204030204" pitchFamily="34" charset="0"/>
                <a:ea typeface="Calibri" panose="020F0502020204030204" pitchFamily="34" charset="0"/>
              </a:rPr>
              <a:t>s-info</a:t>
            </a:r>
            <a:r>
              <a:rPr lang="pt-BR" sz="1800" b="1" dirty="0">
                <a:solidFill>
                  <a:srgbClr val="00B050"/>
                </a:solidFill>
                <a:effectLst/>
                <a:latin typeface="Calibri" panose="020F0502020204030204" pitchFamily="34" charset="0"/>
                <a:ea typeface="Calibri" panose="020F0502020204030204" pitchFamily="34" charset="0"/>
              </a:rPr>
              <a:t>.</a:t>
            </a:r>
            <a:endParaRPr lang="pt-BR" sz="1800" dirty="0">
              <a:solidFill>
                <a:srgbClr val="000000"/>
              </a:solidFill>
              <a:effectLst/>
              <a:latin typeface="Calibri" panose="020F0502020204030204" pitchFamily="34" charset="0"/>
              <a:ea typeface="Calibri" panose="020F0502020204030204" pitchFamily="34" charset="0"/>
            </a:endParaRPr>
          </a:p>
          <a:p>
            <a:pPr indent="279400" algn="just">
              <a:lnSpc>
                <a:spcPct val="150000"/>
              </a:lnSpc>
              <a:spcAft>
                <a:spcPts val="490"/>
              </a:spcAft>
            </a:pPr>
            <a:r>
              <a:rPr lang="pt-BR" sz="1800" b="1" dirty="0">
                <a:solidFill>
                  <a:srgbClr val="00B050"/>
                </a:solidFill>
                <a:effectLst/>
                <a:latin typeface="Calibri" panose="020F0502020204030204" pitchFamily="34" charset="0"/>
                <a:ea typeface="Calibri" panose="020F0502020204030204" pitchFamily="34" charset="0"/>
                <a:sym typeface="Wingdings" pitchFamily="2" charset="2"/>
              </a:rPr>
              <a:t></a:t>
            </a:r>
            <a:r>
              <a:rPr lang="pt-BR" sz="1800" b="1" dirty="0">
                <a:solidFill>
                  <a:srgbClr val="00B050"/>
                </a:solidFill>
                <a:effectLst/>
                <a:latin typeface="Calibri" panose="020F0502020204030204" pitchFamily="34" charset="0"/>
                <a:ea typeface="Calibri" panose="020F0502020204030204" pitchFamily="34" charset="0"/>
              </a:rPr>
              <a:t> será que conseguiríamos analisar dois jogadores de tênis de mesa? Verificando sincronia e dessincroniza cerebral? Depois 4 jogadores, em jogos de duplas? Teríamos diversas situações: jogo interativo; jogo sem match.</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AD175BDF-CD6A-A343-B74B-11EBC0418341}"/>
              </a:ext>
            </a:extLst>
          </p:cNvPr>
          <p:cNvSpPr>
            <a:spLocks noGrp="1"/>
          </p:cNvSpPr>
          <p:nvPr>
            <p:ph type="sldNum" sz="quarter" idx="12"/>
          </p:nvPr>
        </p:nvSpPr>
        <p:spPr/>
        <p:txBody>
          <a:bodyPr/>
          <a:lstStyle/>
          <a:p>
            <a:fld id="{84A9FA74-9E50-F740-840A-3D4BF568DC85}" type="slidenum">
              <a:rPr lang="pt-BR" smtClean="0"/>
              <a:t>22</a:t>
            </a:fld>
            <a:endParaRPr lang="pt-BR"/>
          </a:p>
        </p:txBody>
      </p:sp>
    </p:spTree>
    <p:extLst>
      <p:ext uri="{BB962C8B-B14F-4D97-AF65-F5344CB8AC3E}">
        <p14:creationId xmlns:p14="http://schemas.microsoft.com/office/powerpoint/2010/main" val="23009371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FEE797-4880-C041-8F72-5C6580F7A5A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07FF0AE-F4F7-FA47-93E6-51DCA8537DA9}"/>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Ou seja, conforme o Passageiro dirigiu e o Observador observou o seu colega dirigindo, uma grande fração dos sinais elétricos produzidos por centenas de neurônios localizados no córtex motor dos dois animais começou a ocorrer praticamente ao mesmo tempo, apesar de parte se encontrar no cérebro do Passageiro, e outra parte, no do Observador. De fato, em muitas ocasiões, o nível de sincronia entre os dois cérebros (“sincronia intercerebral”) alcançou 60%, enquanto o valor esperado, caso esse fosse um processo aleatório, deveria estar em torno de zero.</a:t>
            </a:r>
          </a:p>
          <a:p>
            <a:endParaRPr lang="pt-BR" dirty="0"/>
          </a:p>
        </p:txBody>
      </p:sp>
      <p:sp>
        <p:nvSpPr>
          <p:cNvPr id="4" name="Espaço Reservado para Número de Slide 3">
            <a:extLst>
              <a:ext uri="{FF2B5EF4-FFF2-40B4-BE49-F238E27FC236}">
                <a16:creationId xmlns:a16="http://schemas.microsoft.com/office/drawing/2014/main" id="{AE08C072-F7D5-DB48-AD9F-5316EF249540}"/>
              </a:ext>
            </a:extLst>
          </p:cNvPr>
          <p:cNvSpPr>
            <a:spLocks noGrp="1"/>
          </p:cNvSpPr>
          <p:nvPr>
            <p:ph type="sldNum" sz="quarter" idx="12"/>
          </p:nvPr>
        </p:nvSpPr>
        <p:spPr/>
        <p:txBody>
          <a:bodyPr/>
          <a:lstStyle/>
          <a:p>
            <a:fld id="{84A9FA74-9E50-F740-840A-3D4BF568DC85}" type="slidenum">
              <a:rPr lang="pt-BR" smtClean="0"/>
              <a:t>23</a:t>
            </a:fld>
            <a:endParaRPr lang="pt-BR"/>
          </a:p>
        </p:txBody>
      </p:sp>
    </p:spTree>
    <p:extLst>
      <p:ext uri="{BB962C8B-B14F-4D97-AF65-F5344CB8AC3E}">
        <p14:creationId xmlns:p14="http://schemas.microsoft.com/office/powerpoint/2010/main" val="27892492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8B1D7B-9169-E142-92F9-332DC807BCA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BF9DA0B-8DF2-6F48-B351-F4FC07862F04}"/>
              </a:ext>
            </a:extLst>
          </p:cNvPr>
          <p:cNvSpPr>
            <a:spLocks noGrp="1"/>
          </p:cNvSpPr>
          <p:nvPr>
            <p:ph idx="1"/>
          </p:nvPr>
        </p:nvSpPr>
        <p:spPr/>
        <p:txBody>
          <a:bodyPr>
            <a:normAutofit fontScale="47500" lnSpcReduction="20000"/>
          </a:bodyPr>
          <a:lstStyle/>
          <a:p>
            <a:pPr indent="-6350" algn="just">
              <a:lnSpc>
                <a:spcPct val="150000"/>
              </a:lnSpc>
              <a:spcAft>
                <a:spcPts val="15"/>
              </a:spcAft>
            </a:pPr>
            <a:endParaRPr lang="pt-BR" sz="1800" dirty="0">
              <a:solidFill>
                <a:srgbClr val="000000"/>
              </a:solidFill>
              <a:effectLst/>
              <a:latin typeface="Calibri" panose="020F0502020204030204" pitchFamily="34" charset="0"/>
              <a:ea typeface="Calibri" panose="020F0502020204030204" pitchFamily="34" charset="0"/>
            </a:endParaRPr>
          </a:p>
          <a:p>
            <a:pPr indent="-6350" algn="just">
              <a:lnSpc>
                <a:spcPct val="150000"/>
              </a:lnSpc>
              <a:spcAft>
                <a:spcPts val="15"/>
              </a:spcAft>
            </a:pPr>
            <a:endParaRPr lang="pt-BR" sz="1800" dirty="0">
              <a:solidFill>
                <a:srgbClr val="000000"/>
              </a:solidFill>
              <a:effectLst/>
              <a:latin typeface="Calibri" panose="020F0502020204030204" pitchFamily="34" charset="0"/>
              <a:ea typeface="Calibri" panose="020F0502020204030204" pitchFamily="34" charset="0"/>
            </a:endParaRPr>
          </a:p>
          <a:p>
            <a:pPr marL="222250" indent="0" algn="just">
              <a:lnSpc>
                <a:spcPct val="150000"/>
              </a:lnSpc>
              <a:spcAft>
                <a:spcPts val="15"/>
              </a:spcAft>
              <a:buNone/>
            </a:pPr>
            <a:endParaRPr lang="pt-BR" sz="1800" dirty="0">
              <a:solidFill>
                <a:srgbClr val="000000"/>
              </a:solidFill>
              <a:effectLst/>
              <a:latin typeface="Calibri" panose="020F0502020204030204" pitchFamily="34" charset="0"/>
              <a:ea typeface="Calibri" panose="020F0502020204030204" pitchFamily="34" charset="0"/>
            </a:endParaRPr>
          </a:p>
          <a:p>
            <a:pPr indent="-6350" algn="just">
              <a:lnSpc>
                <a:spcPct val="150000"/>
              </a:lnSpc>
              <a:spcAft>
                <a:spcPts val="15"/>
              </a:spcAft>
            </a:pPr>
            <a:endParaRPr lang="pt-BR" sz="1800" dirty="0">
              <a:solidFill>
                <a:srgbClr val="000000"/>
              </a:solidFill>
              <a:latin typeface="Calibri" panose="020F0502020204030204" pitchFamily="34" charset="0"/>
              <a:ea typeface="Calibri" panose="020F0502020204030204" pitchFamily="34" charset="0"/>
            </a:endParaRPr>
          </a:p>
          <a:p>
            <a:pPr indent="-6350" algn="just">
              <a:lnSpc>
                <a:spcPct val="150000"/>
              </a:lnSpc>
              <a:spcAft>
                <a:spcPts val="15"/>
              </a:spcAft>
            </a:pPr>
            <a:endParaRPr lang="pt-BR" sz="1800" dirty="0">
              <a:solidFill>
                <a:srgbClr val="000000"/>
              </a:solidFill>
              <a:effectLst/>
              <a:latin typeface="Calibri" panose="020F0502020204030204" pitchFamily="34" charset="0"/>
              <a:ea typeface="Calibri" panose="020F0502020204030204" pitchFamily="34" charset="0"/>
            </a:endParaRPr>
          </a:p>
          <a:p>
            <a:pPr indent="-6350" algn="just">
              <a:lnSpc>
                <a:spcPct val="150000"/>
              </a:lnSpc>
              <a:spcAft>
                <a:spcPts val="15"/>
              </a:spcAft>
            </a:pPr>
            <a:endParaRPr lang="pt-BR" sz="1800" dirty="0">
              <a:solidFill>
                <a:srgbClr val="000000"/>
              </a:solidFill>
              <a:effectLst/>
              <a:latin typeface="Calibri" panose="020F0502020204030204" pitchFamily="34" charset="0"/>
              <a:ea typeface="Calibri" panose="020F0502020204030204" pitchFamily="34" charset="0"/>
            </a:endParaRPr>
          </a:p>
          <a:p>
            <a:pPr indent="-6350" algn="just">
              <a:lnSpc>
                <a:spcPct val="150000"/>
              </a:lnSpc>
              <a:spcAft>
                <a:spcPts val="15"/>
              </a:spcAft>
            </a:pPr>
            <a:endParaRPr lang="pt-BR" sz="1800" dirty="0">
              <a:solidFill>
                <a:srgbClr val="000000"/>
              </a:solidFill>
              <a:latin typeface="Calibri" panose="020F0502020204030204" pitchFamily="34" charset="0"/>
              <a:ea typeface="Calibri" panose="020F0502020204030204" pitchFamily="34" charset="0"/>
            </a:endParaRPr>
          </a:p>
          <a:p>
            <a:pPr indent="-6350" algn="just">
              <a:lnSpc>
                <a:spcPct val="150000"/>
              </a:lnSpc>
              <a:spcAft>
                <a:spcPts val="15"/>
              </a:spcAft>
            </a:pPr>
            <a:r>
              <a:rPr lang="pt-BR" sz="1800" dirty="0">
                <a:solidFill>
                  <a:srgbClr val="000000"/>
                </a:solidFill>
                <a:effectLst/>
                <a:latin typeface="Calibri" panose="020F0502020204030204" pitchFamily="34" charset="0"/>
                <a:ea typeface="Calibri" panose="020F0502020204030204" pitchFamily="34" charset="0"/>
              </a:rPr>
              <a:t>Figura 7.3 Sincronização cortical intercerebral em dois macacos durante a realização de uma tarefa social. A Localização dos implantes corticais em três macacos (C, J e </a:t>
            </a:r>
            <a:r>
              <a:rPr lang="pt-BR" sz="1800" dirty="0" err="1">
                <a:solidFill>
                  <a:srgbClr val="000000"/>
                </a:solidFill>
                <a:effectLst/>
                <a:latin typeface="Calibri" panose="020F0502020204030204" pitchFamily="34" charset="0"/>
                <a:ea typeface="Calibri" panose="020F0502020204030204" pitchFamily="34" charset="0"/>
              </a:rPr>
              <a:t>K</a:t>
            </a:r>
            <a:r>
              <a:rPr lang="pt-BR" sz="1800" dirty="0">
                <a:solidFill>
                  <a:srgbClr val="000000"/>
                </a:solidFill>
                <a:effectLst/>
                <a:latin typeface="Calibri" panose="020F0502020204030204" pitchFamily="34" charset="0"/>
                <a:ea typeface="Calibri" panose="020F0502020204030204" pitchFamily="34" charset="0"/>
              </a:rPr>
              <a:t>). A atividade elétrica de populações de neurônios no córtex motor primário (M1) e </a:t>
            </a:r>
            <a:r>
              <a:rPr lang="pt-BR" sz="1800" dirty="0" err="1">
                <a:solidFill>
                  <a:srgbClr val="000000"/>
                </a:solidFill>
                <a:effectLst/>
                <a:latin typeface="Calibri" panose="020F0502020204030204" pitchFamily="34" charset="0"/>
                <a:ea typeface="Calibri" panose="020F0502020204030204" pitchFamily="34" charset="0"/>
              </a:rPr>
              <a:t>premotor</a:t>
            </a:r>
            <a:r>
              <a:rPr lang="pt-BR" sz="1800" dirty="0">
                <a:solidFill>
                  <a:srgbClr val="000000"/>
                </a:solidFill>
                <a:effectLst/>
                <a:latin typeface="Calibri" panose="020F0502020204030204" pitchFamily="34" charset="0"/>
                <a:ea typeface="Calibri" panose="020F0502020204030204" pitchFamily="34" charset="0"/>
              </a:rPr>
              <a:t> dorsal (</a:t>
            </a:r>
            <a:r>
              <a:rPr lang="pt-BR" sz="1800" dirty="0" err="1">
                <a:solidFill>
                  <a:srgbClr val="000000"/>
                </a:solidFill>
                <a:effectLst/>
                <a:latin typeface="Calibri" panose="020F0502020204030204" pitchFamily="34" charset="0"/>
                <a:ea typeface="Calibri" panose="020F0502020204030204" pitchFamily="34" charset="0"/>
              </a:rPr>
              <a:t>PMd</a:t>
            </a:r>
            <a:r>
              <a:rPr lang="pt-BR" sz="1800" dirty="0">
                <a:solidFill>
                  <a:srgbClr val="000000"/>
                </a:solidFill>
                <a:effectLst/>
                <a:latin typeface="Calibri" panose="020F0502020204030204" pitchFamily="34" charset="0"/>
                <a:ea typeface="Calibri" panose="020F0502020204030204" pitchFamily="34" charset="0"/>
              </a:rPr>
              <a:t>) em ambos os hemisférios corticais foi registrada simultaneamente, em cada animal, usando </a:t>
            </a:r>
            <a:r>
              <a:rPr lang="pt-BR" sz="1800" dirty="0" err="1">
                <a:solidFill>
                  <a:srgbClr val="000000"/>
                </a:solidFill>
                <a:effectLst/>
                <a:latin typeface="Calibri" panose="020F0502020204030204" pitchFamily="34" charset="0"/>
                <a:ea typeface="Calibri" panose="020F0502020204030204" pitchFamily="34" charset="0"/>
              </a:rPr>
              <a:t>neurochips</a:t>
            </a:r>
            <a:r>
              <a:rPr lang="pt-BR" sz="1800" dirty="0">
                <a:solidFill>
                  <a:srgbClr val="000000"/>
                </a:solidFill>
                <a:effectLst/>
                <a:latin typeface="Calibri" panose="020F0502020204030204" pitchFamily="34" charset="0"/>
                <a:ea typeface="Calibri" panose="020F0502020204030204" pitchFamily="34" charset="0"/>
              </a:rPr>
              <a:t> que se valem de transmissão sem fio. </a:t>
            </a:r>
            <a:r>
              <a:rPr lang="pt-BR" sz="1800" dirty="0" err="1">
                <a:solidFill>
                  <a:srgbClr val="000000"/>
                </a:solidFill>
                <a:effectLst/>
                <a:latin typeface="Calibri" panose="020F0502020204030204" pitchFamily="34" charset="0"/>
                <a:ea typeface="Calibri" panose="020F0502020204030204" pitchFamily="34" charset="0"/>
              </a:rPr>
              <a:t>B</a:t>
            </a:r>
            <a:r>
              <a:rPr lang="pt-BR" sz="1800" dirty="0">
                <a:solidFill>
                  <a:srgbClr val="000000"/>
                </a:solidFill>
                <a:effectLst/>
                <a:latin typeface="Calibri" panose="020F0502020204030204" pitchFamily="34" charset="0"/>
                <a:ea typeface="Calibri" panose="020F0502020204030204" pitchFamily="34" charset="0"/>
              </a:rPr>
              <a:t> Dois macacos (Passageiro e Observador) foram colocados numa sala de 5,0 </a:t>
            </a:r>
            <a:r>
              <a:rPr lang="pt-BR" sz="1800" dirty="0" err="1">
                <a:solidFill>
                  <a:srgbClr val="000000"/>
                </a:solidFill>
                <a:effectLst/>
                <a:latin typeface="Calibri" panose="020F0502020204030204" pitchFamily="34" charset="0"/>
                <a:ea typeface="Calibri" panose="020F0502020204030204" pitchFamily="34" charset="0"/>
              </a:rPr>
              <a:t>X</a:t>
            </a:r>
            <a:r>
              <a:rPr lang="pt-BR" sz="1800" dirty="0">
                <a:solidFill>
                  <a:srgbClr val="000000"/>
                </a:solidFill>
                <a:effectLst/>
                <a:latin typeface="Calibri" panose="020F0502020204030204" pitchFamily="34" charset="0"/>
                <a:ea typeface="Calibri" panose="020F0502020204030204" pitchFamily="34" charset="0"/>
              </a:rPr>
              <a:t> 3,9 metros. Durante cada tentativa, o Passageiro navegava pela sala, a partir de uma posição original, em direção a um reservatório onde eram colocadas uvas para o seu consumo. C Amostra da atividade elétrica de populações de neurônios em cada tentativa da tarefa. Cada linha horizontal representa a atividade de um neurônio individual. Cada potencial de ação produzido por um neurônio é representado por uma linha vertical em cada linha horizontal. Episódios de sincronia intercerebral entre os macacos C (Passageiro) e </a:t>
            </a:r>
            <a:r>
              <a:rPr lang="pt-BR" sz="1800" dirty="0" err="1">
                <a:solidFill>
                  <a:srgbClr val="000000"/>
                </a:solidFill>
                <a:effectLst/>
                <a:latin typeface="Calibri" panose="020F0502020204030204" pitchFamily="34" charset="0"/>
                <a:ea typeface="Calibri" panose="020F0502020204030204" pitchFamily="34" charset="0"/>
              </a:rPr>
              <a:t>K</a:t>
            </a:r>
            <a:r>
              <a:rPr lang="pt-BR" sz="1800" dirty="0">
                <a:solidFill>
                  <a:srgbClr val="000000"/>
                </a:solidFill>
                <a:effectLst/>
                <a:latin typeface="Calibri" panose="020F0502020204030204" pitchFamily="34" charset="0"/>
                <a:ea typeface="Calibri" panose="020F0502020204030204" pitchFamily="34" charset="0"/>
              </a:rPr>
              <a:t> (Passageiro) são indicados por elipses verticais sobrepostas na figura mais à esquerda. </a:t>
            </a:r>
            <a:r>
              <a:rPr lang="pt-BR" sz="1800" dirty="0" err="1">
                <a:solidFill>
                  <a:srgbClr val="000000"/>
                </a:solidFill>
                <a:effectLst/>
                <a:latin typeface="Calibri" panose="020F0502020204030204" pitchFamily="34" charset="0"/>
                <a:ea typeface="Calibri" panose="020F0502020204030204" pitchFamily="34" charset="0"/>
              </a:rPr>
              <a:t>D</a:t>
            </a:r>
            <a:r>
              <a:rPr lang="pt-BR" sz="1800" dirty="0">
                <a:solidFill>
                  <a:srgbClr val="000000"/>
                </a:solidFill>
                <a:effectLst/>
                <a:latin typeface="Calibri" panose="020F0502020204030204" pitchFamily="34" charset="0"/>
                <a:ea typeface="Calibri" panose="020F0502020204030204" pitchFamily="34" charset="0"/>
              </a:rPr>
              <a:t> Quantificação destes episódios indicados em C. Valores máximos de correlação são indicados por pequenas flechas. E</a:t>
            </a:r>
          </a:p>
          <a:p>
            <a:pPr indent="-6350" algn="just">
              <a:lnSpc>
                <a:spcPct val="150000"/>
              </a:lnSpc>
              <a:spcAft>
                <a:spcPts val="2775"/>
              </a:spcAft>
            </a:pPr>
            <a:r>
              <a:rPr lang="pt-BR" sz="1800" dirty="0">
                <a:solidFill>
                  <a:srgbClr val="000000"/>
                </a:solidFill>
                <a:effectLst/>
                <a:latin typeface="Calibri" panose="020F0502020204030204" pitchFamily="34" charset="0"/>
                <a:ea typeface="Calibri" panose="020F0502020204030204" pitchFamily="34" charset="0"/>
              </a:rPr>
              <a:t>Trajetória da cadeira eletrônica gerada pelo Passageiro nos mesmos eventos ilustrados em C e D. (Originalmente publicado em P. </a:t>
            </a:r>
            <a:r>
              <a:rPr lang="pt-BR" sz="1800" dirty="0" err="1">
                <a:solidFill>
                  <a:srgbClr val="000000"/>
                </a:solidFill>
                <a:effectLst/>
                <a:latin typeface="Calibri" panose="020F0502020204030204" pitchFamily="34" charset="0"/>
                <a:ea typeface="Calibri" panose="020F0502020204030204" pitchFamily="34" charset="0"/>
              </a:rPr>
              <a:t>Tseng</a:t>
            </a:r>
            <a:r>
              <a:rPr lang="pt-BR" sz="1800" dirty="0">
                <a:solidFill>
                  <a:srgbClr val="000000"/>
                </a:solidFill>
                <a:effectLst/>
                <a:latin typeface="Calibri" panose="020F0502020204030204" pitchFamily="34" charset="0"/>
                <a:ea typeface="Calibri" panose="020F0502020204030204" pitchFamily="34" charset="0"/>
              </a:rPr>
              <a:t>, S. </a:t>
            </a:r>
            <a:r>
              <a:rPr lang="pt-BR" sz="1800" dirty="0" err="1">
                <a:solidFill>
                  <a:srgbClr val="000000"/>
                </a:solidFill>
                <a:effectLst/>
                <a:latin typeface="Calibri" panose="020F0502020204030204" pitchFamily="34" charset="0"/>
                <a:ea typeface="Calibri" panose="020F0502020204030204" pitchFamily="34" charset="0"/>
              </a:rPr>
              <a:t>Rajangam</a:t>
            </a:r>
            <a:r>
              <a:rPr lang="pt-BR" sz="1800" dirty="0">
                <a:solidFill>
                  <a:srgbClr val="000000"/>
                </a:solidFill>
                <a:effectLst/>
                <a:latin typeface="Calibri" panose="020F0502020204030204" pitchFamily="34" charset="0"/>
                <a:ea typeface="Calibri" panose="020F0502020204030204" pitchFamily="34" charset="0"/>
              </a:rPr>
              <a:t>, G. </a:t>
            </a:r>
            <a:r>
              <a:rPr lang="pt-BR" sz="1800" dirty="0" err="1">
                <a:solidFill>
                  <a:srgbClr val="000000"/>
                </a:solidFill>
                <a:effectLst/>
                <a:latin typeface="Calibri" panose="020F0502020204030204" pitchFamily="34" charset="0"/>
                <a:ea typeface="Calibri" panose="020F0502020204030204" pitchFamily="34" charset="0"/>
              </a:rPr>
              <a:t>Lehew</a:t>
            </a:r>
            <a:r>
              <a:rPr lang="pt-BR" sz="1800" dirty="0">
                <a:solidFill>
                  <a:srgbClr val="000000"/>
                </a:solidFill>
                <a:effectLst/>
                <a:latin typeface="Calibri" panose="020F0502020204030204" pitchFamily="34" charset="0"/>
                <a:ea typeface="Calibri" panose="020F0502020204030204" pitchFamily="34" charset="0"/>
              </a:rPr>
              <a:t>, M. A. </a:t>
            </a:r>
            <a:r>
              <a:rPr lang="pt-BR" sz="1800" dirty="0" err="1">
                <a:solidFill>
                  <a:srgbClr val="000000"/>
                </a:solidFill>
                <a:effectLst/>
                <a:latin typeface="Calibri" panose="020F0502020204030204" pitchFamily="34" charset="0"/>
                <a:ea typeface="Calibri" panose="020F0502020204030204" pitchFamily="34" charset="0"/>
              </a:rPr>
              <a:t>Lebedev</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and</a:t>
            </a:r>
            <a:r>
              <a:rPr lang="pt-BR" sz="1800" dirty="0">
                <a:solidFill>
                  <a:srgbClr val="000000"/>
                </a:solidFill>
                <a:effectLst/>
                <a:latin typeface="Calibri" panose="020F0502020204030204" pitchFamily="34" charset="0"/>
                <a:ea typeface="Calibri" panose="020F0502020204030204" pitchFamily="34" charset="0"/>
              </a:rPr>
              <a:t> M. A. L. </a:t>
            </a:r>
            <a:r>
              <a:rPr lang="pt-BR" sz="1800" dirty="0" err="1">
                <a:solidFill>
                  <a:srgbClr val="000000"/>
                </a:solidFill>
                <a:effectLst/>
                <a:latin typeface="Calibri" panose="020F0502020204030204" pitchFamily="34" charset="0"/>
                <a:ea typeface="Calibri" panose="020F0502020204030204" pitchFamily="34" charset="0"/>
              </a:rPr>
              <a:t>Nicolelis</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Interbrain</a:t>
            </a:r>
            <a:r>
              <a:rPr lang="pt-BR" sz="1800" dirty="0">
                <a:solidFill>
                  <a:srgbClr val="000000"/>
                </a:solidFill>
                <a:effectLst/>
                <a:latin typeface="Calibri" panose="020F0502020204030204" pitchFamily="34" charset="0"/>
                <a:ea typeface="Calibri" panose="020F0502020204030204" pitchFamily="34" charset="0"/>
              </a:rPr>
              <a:t> Cortical </a:t>
            </a:r>
            <a:r>
              <a:rPr lang="pt-BR" sz="1800" dirty="0" err="1">
                <a:solidFill>
                  <a:srgbClr val="000000"/>
                </a:solidFill>
                <a:effectLst/>
                <a:latin typeface="Calibri" panose="020F0502020204030204" pitchFamily="34" charset="0"/>
                <a:ea typeface="Calibri" panose="020F0502020204030204" pitchFamily="34" charset="0"/>
              </a:rPr>
              <a:t>Synchronization</a:t>
            </a:r>
            <a:r>
              <a:rPr lang="pt-BR" sz="1800" dirty="0">
                <a:solidFill>
                  <a:srgbClr val="000000"/>
                </a:solidFill>
                <a:effectLst/>
                <a:latin typeface="Calibri" panose="020F0502020204030204" pitchFamily="34" charset="0"/>
                <a:ea typeface="Calibri" panose="020F0502020204030204" pitchFamily="34" charset="0"/>
              </a:rPr>
              <a:t> Encodes </a:t>
            </a:r>
            <a:r>
              <a:rPr lang="pt-BR" sz="1800" dirty="0" err="1">
                <a:solidFill>
                  <a:srgbClr val="000000"/>
                </a:solidFill>
                <a:effectLst/>
                <a:latin typeface="Calibri" panose="020F0502020204030204" pitchFamily="34" charset="0"/>
                <a:ea typeface="Calibri" panose="020F0502020204030204" pitchFamily="34" charset="0"/>
              </a:rPr>
              <a:t>Multiple</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Aspects</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of</a:t>
            </a:r>
            <a:r>
              <a:rPr lang="pt-BR" sz="1800" dirty="0">
                <a:solidFill>
                  <a:srgbClr val="000000"/>
                </a:solidFill>
                <a:effectLst/>
                <a:latin typeface="Calibri" panose="020F0502020204030204" pitchFamily="34" charset="0"/>
                <a:ea typeface="Calibri" panose="020F0502020204030204" pitchFamily="34" charset="0"/>
              </a:rPr>
              <a:t> Social </a:t>
            </a:r>
            <a:r>
              <a:rPr lang="pt-BR" sz="1800" dirty="0" err="1">
                <a:solidFill>
                  <a:srgbClr val="000000"/>
                </a:solidFill>
                <a:effectLst/>
                <a:latin typeface="Calibri" panose="020F0502020204030204" pitchFamily="34" charset="0"/>
                <a:ea typeface="Calibri" panose="020F0502020204030204" pitchFamily="34" charset="0"/>
              </a:rPr>
              <a:t>Interactions</a:t>
            </a:r>
            <a:r>
              <a:rPr lang="pt-BR" sz="1800" dirty="0">
                <a:solidFill>
                  <a:srgbClr val="000000"/>
                </a:solidFill>
                <a:effectLst/>
                <a:latin typeface="Calibri" panose="020F0502020204030204" pitchFamily="34" charset="0"/>
                <a:ea typeface="Calibri" panose="020F0502020204030204" pitchFamily="34" charset="0"/>
              </a:rPr>
              <a:t> in </a:t>
            </a:r>
            <a:r>
              <a:rPr lang="pt-BR" sz="1800" dirty="0" err="1">
                <a:solidFill>
                  <a:srgbClr val="000000"/>
                </a:solidFill>
                <a:effectLst/>
                <a:latin typeface="Calibri" panose="020F0502020204030204" pitchFamily="34" charset="0"/>
                <a:ea typeface="Calibri" panose="020F0502020204030204" pitchFamily="34" charset="0"/>
              </a:rPr>
              <a:t>Monkey</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Pairs</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Scientific</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Reports</a:t>
            </a:r>
            <a:r>
              <a:rPr lang="pt-BR" sz="1800" dirty="0">
                <a:solidFill>
                  <a:srgbClr val="000000"/>
                </a:solidFill>
                <a:effectLst/>
                <a:latin typeface="Calibri" panose="020F0502020204030204" pitchFamily="34" charset="0"/>
                <a:ea typeface="Calibri" panose="020F0502020204030204" pitchFamily="34" charset="0"/>
              </a:rPr>
              <a:t> 8, no. 1 [</a:t>
            </a:r>
            <a:r>
              <a:rPr lang="pt-BR" sz="1800" dirty="0" err="1">
                <a:solidFill>
                  <a:srgbClr val="000000"/>
                </a:solidFill>
                <a:effectLst/>
                <a:latin typeface="Calibri" panose="020F0502020204030204" pitchFamily="34" charset="0"/>
                <a:ea typeface="Calibri" panose="020F0502020204030204" pitchFamily="34" charset="0"/>
              </a:rPr>
              <a:t>March</a:t>
            </a:r>
            <a:r>
              <a:rPr lang="pt-BR" sz="1800" dirty="0">
                <a:solidFill>
                  <a:srgbClr val="000000"/>
                </a:solidFill>
                <a:effectLst/>
                <a:latin typeface="Calibri" panose="020F0502020204030204" pitchFamily="34" charset="0"/>
                <a:ea typeface="Calibri" panose="020F0502020204030204" pitchFamily="34" charset="0"/>
              </a:rPr>
              <a:t> 2018] 4699.)</a:t>
            </a:r>
          </a:p>
          <a:p>
            <a:endParaRPr lang="pt-BR" dirty="0"/>
          </a:p>
        </p:txBody>
      </p:sp>
      <p:sp>
        <p:nvSpPr>
          <p:cNvPr id="4" name="Espaço Reservado para Número de Slide 3">
            <a:extLst>
              <a:ext uri="{FF2B5EF4-FFF2-40B4-BE49-F238E27FC236}">
                <a16:creationId xmlns:a16="http://schemas.microsoft.com/office/drawing/2014/main" id="{5F2AA474-9673-614E-9222-FD63AF90A58A}"/>
              </a:ext>
            </a:extLst>
          </p:cNvPr>
          <p:cNvSpPr>
            <a:spLocks noGrp="1"/>
          </p:cNvSpPr>
          <p:nvPr>
            <p:ph type="sldNum" sz="quarter" idx="12"/>
          </p:nvPr>
        </p:nvSpPr>
        <p:spPr/>
        <p:txBody>
          <a:bodyPr/>
          <a:lstStyle/>
          <a:p>
            <a:fld id="{84A9FA74-9E50-F740-840A-3D4BF568DC85}" type="slidenum">
              <a:rPr lang="pt-BR" smtClean="0"/>
              <a:t>24</a:t>
            </a:fld>
            <a:endParaRPr lang="pt-BR"/>
          </a:p>
        </p:txBody>
      </p:sp>
      <p:pic>
        <p:nvPicPr>
          <p:cNvPr id="5" name="Picture 5734" descr="Diagrama, Desenho técnico&#10;&#10;Descrição gerada automaticamente">
            <a:extLst>
              <a:ext uri="{FF2B5EF4-FFF2-40B4-BE49-F238E27FC236}">
                <a16:creationId xmlns:a16="http://schemas.microsoft.com/office/drawing/2014/main" id="{59C0BFA0-DB1B-7142-B441-C0D7288DEB6C}"/>
              </a:ext>
            </a:extLst>
          </p:cNvPr>
          <p:cNvPicPr/>
          <p:nvPr/>
        </p:nvPicPr>
        <p:blipFill>
          <a:blip r:embed="rId2"/>
          <a:stretch>
            <a:fillRect/>
          </a:stretch>
        </p:blipFill>
        <p:spPr>
          <a:xfrm>
            <a:off x="3457575" y="365125"/>
            <a:ext cx="5114925" cy="3186112"/>
          </a:xfrm>
          <a:prstGeom prst="rect">
            <a:avLst/>
          </a:prstGeom>
        </p:spPr>
      </p:pic>
    </p:spTree>
    <p:extLst>
      <p:ext uri="{BB962C8B-B14F-4D97-AF65-F5344CB8AC3E}">
        <p14:creationId xmlns:p14="http://schemas.microsoft.com/office/powerpoint/2010/main" val="32126402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EAEFF3-FCDA-2D49-BE04-F7F7D25D327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4025A4F-6459-5B4A-B1BC-C73E100310C4}"/>
              </a:ext>
            </a:extLst>
          </p:cNvPr>
          <p:cNvSpPr>
            <a:spLocks noGrp="1"/>
          </p:cNvSpPr>
          <p:nvPr>
            <p:ph idx="1"/>
          </p:nvPr>
        </p:nvSpPr>
        <p:spPr/>
        <p:txBody>
          <a:bodyPr>
            <a:normAutofit fontScale="85000" lnSpcReduction="20000"/>
          </a:bodyPr>
          <a:lstStyle/>
          <a:p>
            <a:pPr marL="431800" indent="0" algn="l">
              <a:lnSpc>
                <a:spcPct val="150000"/>
              </a:lnSpc>
              <a:spcAft>
                <a:spcPts val="1180"/>
              </a:spcAft>
              <a:buNone/>
            </a:pPr>
            <a:r>
              <a:rPr lang="pt-BR" sz="1800" dirty="0">
                <a:solidFill>
                  <a:srgbClr val="000000"/>
                </a:solidFill>
                <a:effectLst/>
                <a:latin typeface="Calibri" panose="020F0502020204030204" pitchFamily="34" charset="0"/>
                <a:ea typeface="Calibri" panose="020F0502020204030204" pitchFamily="34" charset="0"/>
              </a:rPr>
              <a:t>De início, pensamos que a simultaneidade dos disparos neuronais de dois cérebros poderia resultar da forma como ambos os macacos haviam sido expostos a um estímulo sensorial comum, como sinais visuais oriundos da sala, que seriam captados pelos dois cérebros simultaneamente. Como ficou claro, todavia, a potencial explicação era bem mais interessante. Uma análise mais profunda dos dados revelou que neurônios localizados nos córtices motores de ambos os animais disparavam simultaneamente porque as regiões corticais, nos dois macacos, calculavam em paralelo o par de vetores necessário para a cadeira de rodas do Passageiro alcançar a região da sala onde coletaria as uvas. Que o cálculo mental fosse realizado pelo cérebro do Passageiro, isso era mais que esperado, dado que o macaco estava encarregado de dirigir a cadeira de rodas. Ao mesmo tempo, apesar do seu papel passivo, o cérebro do Observador também estava ocupado em calcular, usando o seu próprio ponto de vista, o que seria necessário para levar a cadeira de rodas do Passageiro para o local correto. Em essência, alguns dos neurônios corticais motores do cérebro do Observador monitoravam com cuidado os movimentos da cadeira de rodas pilotada pelo Passageiro em direção ao alvo, objetivo que, quando completado, garantiria um novo gole de suco de fruta para o Observador. </a:t>
            </a:r>
            <a:r>
              <a:rPr lang="pt-BR" sz="1800" dirty="0">
                <a:solidFill>
                  <a:srgbClr val="FF0000"/>
                </a:solidFill>
                <a:effectLst/>
                <a:latin typeface="Calibri" panose="020F0502020204030204" pitchFamily="34" charset="0"/>
                <a:ea typeface="Calibri" panose="020F0502020204030204" pitchFamily="34" charset="0"/>
              </a:rPr>
              <a:t>Claramente, o cérebro de ambos os macacos tinha gerado o mesmo tipo de sinais motores – velocidade de rotação e velocidade de translação – necessário para conduzir a cadeira de rodas rumo a uma recompensa que motivava os dois</a:t>
            </a:r>
            <a:r>
              <a:rPr lang="pt-BR" sz="1800" dirty="0">
                <a:solidFill>
                  <a:srgbClr val="000000"/>
                </a:solidFill>
                <a:effectLst/>
                <a:latin typeface="Calibri" panose="020F0502020204030204" pitchFamily="34" charset="0"/>
                <a:ea typeface="Calibri" panose="020F0502020204030204" pitchFamily="34" charset="0"/>
              </a:rPr>
              <a:t>.</a:t>
            </a:r>
          </a:p>
          <a:p>
            <a:endParaRPr lang="pt-BR" dirty="0"/>
          </a:p>
        </p:txBody>
      </p:sp>
      <p:sp>
        <p:nvSpPr>
          <p:cNvPr id="4" name="Espaço Reservado para Número de Slide 3">
            <a:extLst>
              <a:ext uri="{FF2B5EF4-FFF2-40B4-BE49-F238E27FC236}">
                <a16:creationId xmlns:a16="http://schemas.microsoft.com/office/drawing/2014/main" id="{FC9C7774-3769-7648-80DF-F663349A7F64}"/>
              </a:ext>
            </a:extLst>
          </p:cNvPr>
          <p:cNvSpPr>
            <a:spLocks noGrp="1"/>
          </p:cNvSpPr>
          <p:nvPr>
            <p:ph type="sldNum" sz="quarter" idx="12"/>
          </p:nvPr>
        </p:nvSpPr>
        <p:spPr/>
        <p:txBody>
          <a:bodyPr/>
          <a:lstStyle/>
          <a:p>
            <a:fld id="{84A9FA74-9E50-F740-840A-3D4BF568DC85}" type="slidenum">
              <a:rPr lang="pt-BR" smtClean="0"/>
              <a:t>25</a:t>
            </a:fld>
            <a:endParaRPr lang="pt-BR"/>
          </a:p>
        </p:txBody>
      </p:sp>
    </p:spTree>
    <p:extLst>
      <p:ext uri="{BB962C8B-B14F-4D97-AF65-F5344CB8AC3E}">
        <p14:creationId xmlns:p14="http://schemas.microsoft.com/office/powerpoint/2010/main" val="39325000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12E897-73AE-2C47-BAE6-F5877C7FCEA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00AF7C4-2182-FB41-BCF2-EF22E0E2FE00}"/>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Aprofundando a análise dos dados, </a:t>
            </a:r>
            <a:r>
              <a:rPr lang="pt-BR" sz="1800" dirty="0" err="1">
                <a:solidFill>
                  <a:srgbClr val="000000"/>
                </a:solidFill>
                <a:effectLst/>
                <a:latin typeface="Calibri" panose="020F0502020204030204" pitchFamily="34" charset="0"/>
                <a:ea typeface="Calibri" panose="020F0502020204030204" pitchFamily="34" charset="0"/>
              </a:rPr>
              <a:t>Po</a:t>
            </a:r>
            <a:r>
              <a:rPr lang="pt-BR" sz="1800" dirty="0">
                <a:solidFill>
                  <a:srgbClr val="000000"/>
                </a:solidFill>
                <a:effectLst/>
                <a:latin typeface="Calibri" panose="020F0502020204030204" pitchFamily="34" charset="0"/>
                <a:ea typeface="Calibri" panose="020F0502020204030204" pitchFamily="34" charset="0"/>
              </a:rPr>
              <a:t>-He descobriu que a sincronização de neurônios do par de cérebros aumentava consideravelmente quando uma combinação particular de macacos desempenhava o papel de Passageiro e Observador. De fato, quando essa combinação era usada, a sincronia dos dois cérebros crescia à medida que o Passageiro se aproximava do Observador, chegando ao máximo quando a distância entre eles atingia cerca de 1 metro. Esse achado indicou que a magnitude da atividade neuronal sincronizada dos dois cérebros estava relacionada à distância entre o Passageiro e o Observador durante a sua interação social. Um pouco mais de escrutínio dos dados revelou que a sincronia atingia um valor máximo quando o macaco dominante da colônia desempenhava o papel de Passageiro e um animal de posição inferior servia de Observador. Quando os papéis se invertiam, ou seja, o macaco dominante virava o Observador e o subordinado assumia o papel de Passageiro, o aumento em sincronia intercerebral não se materializava de forma tão intensa. </a:t>
            </a:r>
            <a:r>
              <a:rPr lang="pt-BR" sz="1800" dirty="0">
                <a:solidFill>
                  <a:srgbClr val="FF0000"/>
                </a:solidFill>
                <a:effectLst/>
                <a:latin typeface="Calibri" panose="020F0502020204030204" pitchFamily="34" charset="0"/>
                <a:ea typeface="Calibri" panose="020F0502020204030204" pitchFamily="34" charset="0"/>
              </a:rPr>
              <a:t>De repente, nos demos conta de que a magnitude da sincronia intercerebral poderia ser usada para estimar o ranking social de macacos envolvidos no experimento.</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42BDC8BC-86D5-A542-9B6C-CF79A4425051}"/>
              </a:ext>
            </a:extLst>
          </p:cNvPr>
          <p:cNvSpPr>
            <a:spLocks noGrp="1"/>
          </p:cNvSpPr>
          <p:nvPr>
            <p:ph type="sldNum" sz="quarter" idx="12"/>
          </p:nvPr>
        </p:nvSpPr>
        <p:spPr/>
        <p:txBody>
          <a:bodyPr/>
          <a:lstStyle/>
          <a:p>
            <a:fld id="{84A9FA74-9E50-F740-840A-3D4BF568DC85}" type="slidenum">
              <a:rPr lang="pt-BR" smtClean="0"/>
              <a:t>26</a:t>
            </a:fld>
            <a:endParaRPr lang="pt-BR"/>
          </a:p>
        </p:txBody>
      </p:sp>
    </p:spTree>
    <p:extLst>
      <p:ext uri="{BB962C8B-B14F-4D97-AF65-F5344CB8AC3E}">
        <p14:creationId xmlns:p14="http://schemas.microsoft.com/office/powerpoint/2010/main" val="37905604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7730AE-CFB5-3544-A6F4-4079E15B9A4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3CE69B2-0BAB-2F41-B2B3-157353C09F00}"/>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Curiosamente, a distância de separação interpessoal em que observamos uma sincronização máxima dos córtices motores dos dois animais – por volta de 1 metro – é aproximadamente equivalente ao limite de alcance do braço de um macaco </a:t>
            </a:r>
            <a:r>
              <a:rPr lang="pt-BR" sz="1800" dirty="0" err="1">
                <a:solidFill>
                  <a:srgbClr val="000000"/>
                </a:solidFill>
                <a:effectLst/>
                <a:latin typeface="Calibri" panose="020F0502020204030204" pitchFamily="34" charset="0"/>
                <a:ea typeface="Calibri" panose="020F0502020204030204" pitchFamily="34" charset="0"/>
              </a:rPr>
              <a:t>rhesus</a:t>
            </a:r>
            <a:r>
              <a:rPr lang="pt-BR" sz="1800" dirty="0">
                <a:solidFill>
                  <a:srgbClr val="000000"/>
                </a:solidFill>
                <a:effectLst/>
                <a:latin typeface="Calibri" panose="020F0502020204030204" pitchFamily="34" charset="0"/>
                <a:ea typeface="Calibri" panose="020F0502020204030204" pitchFamily="34" charset="0"/>
              </a:rPr>
              <a:t>. Mais ou menos a essa distância, um macaco pode usar as mãos para alisar ou atacar outro membro do grupo. Essas informações reforçam a nossa hipótese de que a sincronização intercerebral observada quando um macaco dominante, como o Passageiro, aproxima-se de um animal de menor ranking oferece uma pista sobre a relação social desse par.</a:t>
            </a:r>
          </a:p>
          <a:p>
            <a:endParaRPr lang="pt-BR" dirty="0"/>
          </a:p>
        </p:txBody>
      </p:sp>
      <p:sp>
        <p:nvSpPr>
          <p:cNvPr id="4" name="Espaço Reservado para Número de Slide 3">
            <a:extLst>
              <a:ext uri="{FF2B5EF4-FFF2-40B4-BE49-F238E27FC236}">
                <a16:creationId xmlns:a16="http://schemas.microsoft.com/office/drawing/2014/main" id="{91E317FD-6112-8046-8654-A2F865E18172}"/>
              </a:ext>
            </a:extLst>
          </p:cNvPr>
          <p:cNvSpPr>
            <a:spLocks noGrp="1"/>
          </p:cNvSpPr>
          <p:nvPr>
            <p:ph type="sldNum" sz="quarter" idx="12"/>
          </p:nvPr>
        </p:nvSpPr>
        <p:spPr/>
        <p:txBody>
          <a:bodyPr/>
          <a:lstStyle/>
          <a:p>
            <a:fld id="{84A9FA74-9E50-F740-840A-3D4BF568DC85}" type="slidenum">
              <a:rPr lang="pt-BR" smtClean="0"/>
              <a:t>27</a:t>
            </a:fld>
            <a:endParaRPr lang="pt-BR"/>
          </a:p>
        </p:txBody>
      </p:sp>
    </p:spTree>
    <p:extLst>
      <p:ext uri="{BB962C8B-B14F-4D97-AF65-F5344CB8AC3E}">
        <p14:creationId xmlns:p14="http://schemas.microsoft.com/office/powerpoint/2010/main" val="41119904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043C8A-1CC6-9E4F-8E9D-5F9EF6369EA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A04B6BB-6E66-6745-BDE3-F45F1CF90DA2}"/>
              </a:ext>
            </a:extLst>
          </p:cNvPr>
          <p:cNvSpPr>
            <a:spLocks noGrp="1"/>
          </p:cNvSpPr>
          <p:nvPr>
            <p:ph idx="1"/>
          </p:nvPr>
        </p:nvSpPr>
        <p:spPr/>
        <p:txBody>
          <a:bodyPr>
            <a:normAutofit fontScale="85000" lnSpcReduction="10000"/>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Esse, no entanto, não foi o fim da história. Ao focar no que aconteceu no córtex motor dos macacos que usaram a nossa interface cérebro-máquina sem fio para dirigir a cadeira de rodas, Allen Yin, doutorando em engenharia biomédica no meu laboratório, descobriu que uma alta porcentagem dos neurônios dessa região alterava a magnitude da sua atividade elétrica de acordo com a posição relativa da cadeira de rodas em relação ao local onde os macacos podiam coletar a sua recompensa. Alguns neurônios disparavam mais quando a cadeira de rodas estava próxima das uvas, outros eram mais ativos quando o veículo estava mais longe. Como consequência direta desse achado, passamos a prever com precisão a trajetória espacial realizada pela cadeira de rodas, desde a sua posição de largada, até quando ela chegava às proximidades do local onde as uvas eram depositadas. Para tanto, bastava combinar os padrões de resposta espacial dos neurônios do córtex motor de cada animal. E, como antecipado pelo princípio da degeneração da teoria do cérebro relativístico, essa trajetória podia ser estimada, em diferentes tentativas, usando os disparos de diferentes neurônios.</a:t>
            </a:r>
          </a:p>
          <a:p>
            <a:pPr indent="279400" algn="l">
              <a:lnSpc>
                <a:spcPct val="103000"/>
              </a:lnSpc>
              <a:spcAft>
                <a:spcPts val="210"/>
              </a:spcAft>
            </a:pPr>
            <a:br>
              <a:rPr lang="pt-BR" dirty="0">
                <a:effectLst/>
              </a:rPr>
            </a:br>
            <a:r>
              <a:rPr lang="pt-BR" sz="1800" dirty="0">
                <a:solidFill>
                  <a:srgbClr val="000000"/>
                </a:solidFill>
                <a:effectLst/>
                <a:latin typeface="Calibri" panose="020F0502020204030204" pitchFamily="34" charset="0"/>
                <a:ea typeface="Calibri" panose="020F0502020204030204" pitchFamily="34" charset="0"/>
              </a:rPr>
              <a:t> </a:t>
            </a:r>
          </a:p>
          <a:p>
            <a:endParaRPr lang="pt-BR" dirty="0"/>
          </a:p>
        </p:txBody>
      </p:sp>
      <p:sp>
        <p:nvSpPr>
          <p:cNvPr id="4" name="Espaço Reservado para Número de Slide 3">
            <a:extLst>
              <a:ext uri="{FF2B5EF4-FFF2-40B4-BE49-F238E27FC236}">
                <a16:creationId xmlns:a16="http://schemas.microsoft.com/office/drawing/2014/main" id="{5F25E21C-FE26-6A4C-AAE1-E9787CF33776}"/>
              </a:ext>
            </a:extLst>
          </p:cNvPr>
          <p:cNvSpPr>
            <a:spLocks noGrp="1"/>
          </p:cNvSpPr>
          <p:nvPr>
            <p:ph type="sldNum" sz="quarter" idx="12"/>
          </p:nvPr>
        </p:nvSpPr>
        <p:spPr/>
        <p:txBody>
          <a:bodyPr/>
          <a:lstStyle/>
          <a:p>
            <a:fld id="{84A9FA74-9E50-F740-840A-3D4BF568DC85}" type="slidenum">
              <a:rPr lang="pt-BR" smtClean="0"/>
              <a:t>28</a:t>
            </a:fld>
            <a:endParaRPr lang="pt-BR"/>
          </a:p>
        </p:txBody>
      </p:sp>
    </p:spTree>
    <p:extLst>
      <p:ext uri="{BB962C8B-B14F-4D97-AF65-F5344CB8AC3E}">
        <p14:creationId xmlns:p14="http://schemas.microsoft.com/office/powerpoint/2010/main" val="26010383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9C8FA7-E17C-4246-B701-50F9C6C1A069}"/>
              </a:ext>
            </a:extLst>
          </p:cNvPr>
          <p:cNvSpPr>
            <a:spLocks noGrp="1"/>
          </p:cNvSpPr>
          <p:nvPr>
            <p:ph type="title"/>
          </p:nvPr>
        </p:nvSpPr>
        <p:spPr/>
        <p:txBody>
          <a:bodyPr>
            <a:normAutofit fontScale="90000"/>
          </a:bodyPr>
          <a:lstStyle/>
          <a:p>
            <a:r>
              <a:rPr lang="pt-BR" sz="4400" b="1" dirty="0">
                <a:solidFill>
                  <a:srgbClr val="00B050"/>
                </a:solidFill>
                <a:effectLst/>
                <a:latin typeface="Calibri" panose="020F0502020204030204" pitchFamily="34" charset="0"/>
                <a:ea typeface="Calibri" panose="020F0502020204030204" pitchFamily="34" charset="0"/>
              </a:rPr>
              <a:t>OS CÉREBROS SE SINCRONIZAM NUMA BRAINET</a:t>
            </a:r>
            <a:br>
              <a:rPr lang="pt-BR" sz="4400" dirty="0">
                <a:solidFill>
                  <a:srgbClr val="000000"/>
                </a:solidFill>
                <a:effectLst/>
                <a:latin typeface="Calibri" panose="020F0502020204030204" pitchFamily="34" charset="0"/>
                <a:ea typeface="Calibri" panose="020F0502020204030204" pitchFamily="34" charset="0"/>
              </a:rPr>
            </a:br>
            <a:endParaRPr lang="pt-BR" dirty="0"/>
          </a:p>
        </p:txBody>
      </p:sp>
      <p:sp>
        <p:nvSpPr>
          <p:cNvPr id="3" name="Espaço Reservado para Conteúdo 2">
            <a:extLst>
              <a:ext uri="{FF2B5EF4-FFF2-40B4-BE49-F238E27FC236}">
                <a16:creationId xmlns:a16="http://schemas.microsoft.com/office/drawing/2014/main" id="{B4EC51CA-92BD-9845-888A-C478A75004A4}"/>
              </a:ext>
            </a:extLst>
          </p:cNvPr>
          <p:cNvSpPr>
            <a:spLocks noGrp="1"/>
          </p:cNvSpPr>
          <p:nvPr>
            <p:ph idx="1"/>
          </p:nvPr>
        </p:nvSpPr>
        <p:spPr/>
        <p:txBody>
          <a:bodyPr>
            <a:normAutofit fontScale="62500" lnSpcReduction="20000"/>
          </a:bodyPr>
          <a:lstStyle/>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Nesse ponto, nos demos conta de que, no todo, os resultados obtidos com os experimentos do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PassageiroObservador</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revelaram uma visão muito diferente do córtex motor primário – a qual provaria ser essencial para melhor entendimento de como indivíduos podem se sincronizar em uma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Da mesma forma, os resultados forneceram ainda mais subsídios para apoiar a minha teoria de como cérebros individuais funcionam. Para começar, ficou evidente que, além de participar da geração de programas motores que controlam os movimentos do corpo – a função clássica conferida pelos neurocientistas a essa região do córtex há mais de um século –, circuitos neurais do córtex motor aprendem rapidamente a codificar os movimentos necessários para movimentar dispositivos artificiais que requerem programas motores completamente diferentes daqueles usados para mover os membros de um corpo de primata. Além disso, os neurônios do córtex motor primário também podem estabelecer uma representação da posição espacial relativa do corpo de um indivíduo, durante a exploração de um ambiente, em relação a um ponto referencial, bem como codificar a distância interpessoal que separa indivíduos de um grupo social. Nessa lista, temos que incluir o fato de que aproximadamente metade dos neurônios que participam do planejamento de movimentos dos braços é capaz de alterar os seus disparos em antecipação a uma recompensa esperada pela execução de um movimento ou para indicar que a expectativa de recompensa criada pelo indivíduo foi ou não verificada.</a:t>
            </a:r>
          </a:p>
          <a:p>
            <a:pPr marL="342900" lvl="0" indent="-342900" algn="just">
              <a:lnSpc>
                <a:spcPct val="150000"/>
              </a:lnSpc>
              <a:spcAft>
                <a:spcPts val="210"/>
              </a:spcAft>
              <a:buFont typeface="Symbol" pitchFamily="2" charset="2"/>
              <a:buChar char=""/>
            </a:pP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Nenhuma teoria moderna do córtex motor de primatas prevê que todas essas funções sejam executadas simultaneamente pelos mesmos circuitos neurais contidos nessa área cortical – nem que parâmetros relevantes de interação social seriam representados por níveis aumentados de sincronia dos neurônios corticais motores de múltiplos indivíduos. No entanto, é exatamente isso que o princípio multitarefa da teoria do cérebro relativístico prevê: dada área cortical – como o córtex motor primário – participando em múltiplas tarefas funcionais simultâneas.</a:t>
            </a:r>
            <a:endPar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indent="279400" algn="l">
              <a:lnSpc>
                <a:spcPct val="103000"/>
              </a:lnSpc>
              <a:spcAft>
                <a:spcPts val="210"/>
              </a:spcAft>
            </a:pPr>
            <a:br>
              <a:rPr lang="pt-BR" sz="1800" b="1" dirty="0">
                <a:solidFill>
                  <a:srgbClr val="00B050"/>
                </a:solidFill>
                <a:effectLst/>
                <a:latin typeface="Calibri" panose="020F0502020204030204" pitchFamily="34" charset="0"/>
                <a:ea typeface="Calibri" panose="020F0502020204030204" pitchFamily="34" charset="0"/>
              </a:rPr>
            </a:br>
            <a:r>
              <a:rPr lang="pt-BR" sz="1800" b="1" dirty="0">
                <a:solidFill>
                  <a:srgbClr val="00B050"/>
                </a:solidFill>
                <a:effectLst/>
                <a:latin typeface="Calibri" panose="020F0502020204030204" pitchFamily="34" charset="0"/>
                <a:ea typeface="Calibri" panose="020F0502020204030204" pitchFamily="34" charset="0"/>
              </a:rPr>
              <a:t> </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E88A2330-0601-7D43-9D26-72CF26CB90E8}"/>
              </a:ext>
            </a:extLst>
          </p:cNvPr>
          <p:cNvSpPr>
            <a:spLocks noGrp="1"/>
          </p:cNvSpPr>
          <p:nvPr>
            <p:ph type="sldNum" sz="quarter" idx="12"/>
          </p:nvPr>
        </p:nvSpPr>
        <p:spPr/>
        <p:txBody>
          <a:bodyPr/>
          <a:lstStyle/>
          <a:p>
            <a:fld id="{84A9FA74-9E50-F740-840A-3D4BF568DC85}" type="slidenum">
              <a:rPr lang="pt-BR" smtClean="0"/>
              <a:t>29</a:t>
            </a:fld>
            <a:endParaRPr lang="pt-BR"/>
          </a:p>
        </p:txBody>
      </p:sp>
    </p:spTree>
    <p:extLst>
      <p:ext uri="{BB962C8B-B14F-4D97-AF65-F5344CB8AC3E}">
        <p14:creationId xmlns:p14="http://schemas.microsoft.com/office/powerpoint/2010/main" val="3905187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360BD5-C62A-D642-835C-AC003386711D}"/>
              </a:ext>
            </a:extLst>
          </p:cNvPr>
          <p:cNvSpPr>
            <a:spLocks noGrp="1"/>
          </p:cNvSpPr>
          <p:nvPr>
            <p:ph type="title"/>
          </p:nvPr>
        </p:nvSpPr>
        <p:spPr/>
        <p:txBody>
          <a:bodyPr>
            <a:noAutofit/>
          </a:bodyPr>
          <a:lstStyle/>
          <a:p>
            <a:pPr indent="279400">
              <a:lnSpc>
                <a:spcPct val="150000"/>
              </a:lnSpc>
              <a:spcAft>
                <a:spcPts val="210"/>
              </a:spcAft>
            </a:pPr>
            <a:br>
              <a:rPr lang="pt-BR" sz="2000" dirty="0">
                <a:solidFill>
                  <a:srgbClr val="000000"/>
                </a:solidFill>
                <a:effectLst/>
                <a:latin typeface="Calibri" panose="020F0502020204030204" pitchFamily="34" charset="0"/>
                <a:ea typeface="Calibri" panose="020F0502020204030204" pitchFamily="34" charset="0"/>
              </a:rPr>
            </a:br>
            <a:endParaRPr lang="pt-BR" sz="2000" dirty="0"/>
          </a:p>
        </p:txBody>
      </p:sp>
      <p:sp>
        <p:nvSpPr>
          <p:cNvPr id="3" name="Espaço Reservado para Conteúdo 2">
            <a:extLst>
              <a:ext uri="{FF2B5EF4-FFF2-40B4-BE49-F238E27FC236}">
                <a16:creationId xmlns:a16="http://schemas.microsoft.com/office/drawing/2014/main" id="{0B1F8C78-9EE9-764C-95F6-6A24C2A8581E}"/>
              </a:ext>
            </a:extLst>
          </p:cNvPr>
          <p:cNvSpPr>
            <a:spLocks noGrp="1"/>
          </p:cNvSpPr>
          <p:nvPr>
            <p:ph idx="1"/>
          </p:nvPr>
        </p:nvSpPr>
        <p:spPr/>
        <p:txBody>
          <a:bodyPr>
            <a:normAutofit fontScale="92500" lnSpcReduction="10000"/>
          </a:bodyPr>
          <a:lstStyle/>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Para deixar as coisas realmente interessantes, nunca antecipamos instruções ou pistas aos participantes sobre o tipo de interação social que seria requerida deles.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única coisa revelada durante a uma hora passada no laboratório era que a tarefa envolvia controlar os movimentos de um braço virtual, semelhante aos seus membros biológicos, projetado na tela do computador à frente de cada um deles.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Uma vez que conseguissem mover o braço virtual, o seu trabalho era fazer com que a mão virtual alcançasse o centro de uma esfera que, no começo de cada tentativa, aparecia em localidades aleatórias da tela do computador.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Toda vez que completassem essa missão corretamente, os voluntários poderiam desfrutar de uma recompensa saborosa, escolhida a dedo para satisfazê-los plenamente.</a:t>
            </a:r>
          </a:p>
          <a:p>
            <a:endParaRPr lang="pt-BR" dirty="0"/>
          </a:p>
        </p:txBody>
      </p:sp>
      <p:sp>
        <p:nvSpPr>
          <p:cNvPr id="4" name="Espaço Reservado para Número de Slide 3">
            <a:extLst>
              <a:ext uri="{FF2B5EF4-FFF2-40B4-BE49-F238E27FC236}">
                <a16:creationId xmlns:a16="http://schemas.microsoft.com/office/drawing/2014/main" id="{ADD58870-B112-EF44-B489-EA47A0C868F9}"/>
              </a:ext>
            </a:extLst>
          </p:cNvPr>
          <p:cNvSpPr>
            <a:spLocks noGrp="1"/>
          </p:cNvSpPr>
          <p:nvPr>
            <p:ph type="sldNum" sz="quarter" idx="12"/>
          </p:nvPr>
        </p:nvSpPr>
        <p:spPr/>
        <p:txBody>
          <a:bodyPr/>
          <a:lstStyle/>
          <a:p>
            <a:fld id="{84A9FA74-9E50-F740-840A-3D4BF568DC85}" type="slidenum">
              <a:rPr lang="pt-BR" smtClean="0"/>
              <a:t>3</a:t>
            </a:fld>
            <a:endParaRPr lang="pt-BR"/>
          </a:p>
        </p:txBody>
      </p:sp>
    </p:spTree>
    <p:extLst>
      <p:ext uri="{BB962C8B-B14F-4D97-AF65-F5344CB8AC3E}">
        <p14:creationId xmlns:p14="http://schemas.microsoft.com/office/powerpoint/2010/main" val="24993819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53CCA1-8172-FB4C-8629-DEFD02B89C53}"/>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0E591E3-CED0-2548-9130-35E848CC18BB}"/>
              </a:ext>
            </a:extLst>
          </p:cNvPr>
          <p:cNvSpPr>
            <a:spLocks noGrp="1"/>
          </p:cNvSpPr>
          <p:nvPr>
            <p:ph idx="1"/>
          </p:nvPr>
        </p:nvSpPr>
        <p:spPr/>
        <p:txBody>
          <a:bodyPr>
            <a:normAutofit fontScale="92500" lnSpcReduction="20000"/>
          </a:bodyPr>
          <a:lstStyle/>
          <a:p>
            <a:pPr indent="279400" algn="just">
              <a:lnSpc>
                <a:spcPct val="150000"/>
              </a:lnSpc>
              <a:spcAft>
                <a:spcPts val="210"/>
              </a:spcAft>
            </a:pPr>
            <a:r>
              <a:rPr lang="pt-BR" sz="1800" b="1" dirty="0">
                <a:solidFill>
                  <a:srgbClr val="00B050"/>
                </a:solidFill>
                <a:effectLst/>
                <a:latin typeface="Calibri" panose="020F0502020204030204" pitchFamily="34" charset="0"/>
                <a:ea typeface="Calibri" panose="020F0502020204030204" pitchFamily="34" charset="0"/>
              </a:rPr>
              <a:t>NEURÔNIOS ESPELHO – UMA ÁREA CORTICAL PARTICIPANDO DE MULTIPLAS TAREFAS SIMULTÂNEAMENTE</a:t>
            </a:r>
            <a:endParaRPr lang="pt-BR" sz="1800" dirty="0">
              <a:solidFill>
                <a:srgbClr val="000000"/>
              </a:solidFill>
              <a:effectLst/>
              <a:latin typeface="Calibri" panose="020F0502020204030204" pitchFamily="34" charset="0"/>
              <a:ea typeface="Calibri" panose="020F0502020204030204" pitchFamily="34" charset="0"/>
            </a:endParaRPr>
          </a:p>
          <a:p>
            <a:pPr marL="342900" lvl="0" indent="-342900" algn="just">
              <a:lnSpc>
                <a:spcPct val="150000"/>
              </a:lnSpc>
              <a:spcAft>
                <a:spcPts val="210"/>
              </a:spcAft>
              <a:buFont typeface="Symbol" pitchFamily="2" charset="2"/>
              <a:buChar char=""/>
            </a:pP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O primeiro pensamento que me veio à mente quando comecei a buscar algum nexo nesses achados extremamente interessantes foi que </a:t>
            </a:r>
            <a:r>
              <a:rPr lang="pt-BR" sz="1800" b="1"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Po</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-He havia se deparado com um grupo de células corticais tradicionalmente conhecidas como </a:t>
            </a:r>
            <a:r>
              <a:rPr lang="pt-BR" sz="1800" b="1" dirty="0">
                <a:solidFill>
                  <a:srgbClr val="FF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“neurônios-espelho”.</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Originariamente descritos pelo renomado neurocientista italiano, </a:t>
            </a:r>
            <a:r>
              <a:rPr lang="pt-BR" sz="1800" b="1"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Giacomo</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pt-BR" sz="1800" b="1"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Rizzolatti</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professor da Universidade de Parma, em experimentos conduzidos com macacos </a:t>
            </a:r>
            <a:r>
              <a:rPr lang="pt-BR" sz="1800" b="1"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rhesus</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nos anos 1990, esses neurônios receberam tal nome devido a um comportamento fisiológico peculiar: além de modular a sua taxa de disparo – para cima ou para baixo – quando um macaco prepara ou executa um movimento com a mão, essas células disparam quando o animal simplesmente observa outro macaco ou um pesquisador realizar o mesmo tipo de movimento. Alguns anos depois da descoberta original em macacos, padrões de atividade consistente com a existência de neurônios-espelho em seres humanos foram identificados, graças ao uso de modernas técnicas de imagem cerebral, como a ressonância magnética funcional (</a:t>
            </a:r>
            <a:r>
              <a:rPr lang="pt-BR" sz="1800" b="1"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fMRI</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do inglês </a:t>
            </a:r>
            <a:r>
              <a:rPr lang="pt-BR" sz="1800" b="1"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functional</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pt-BR" sz="1800" b="1"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magnetic</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pt-BR" sz="1800" b="1"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ressonance</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pt-BR" sz="1800" b="1"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imaging</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t>
            </a:r>
            <a:endPar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9400D88C-E696-BC4C-9B15-8EB04893DD7F}"/>
              </a:ext>
            </a:extLst>
          </p:cNvPr>
          <p:cNvSpPr>
            <a:spLocks noGrp="1"/>
          </p:cNvSpPr>
          <p:nvPr>
            <p:ph type="sldNum" sz="quarter" idx="12"/>
          </p:nvPr>
        </p:nvSpPr>
        <p:spPr/>
        <p:txBody>
          <a:bodyPr/>
          <a:lstStyle/>
          <a:p>
            <a:fld id="{84A9FA74-9E50-F740-840A-3D4BF568DC85}" type="slidenum">
              <a:rPr lang="pt-BR" smtClean="0"/>
              <a:t>30</a:t>
            </a:fld>
            <a:endParaRPr lang="pt-BR"/>
          </a:p>
        </p:txBody>
      </p:sp>
    </p:spTree>
    <p:extLst>
      <p:ext uri="{BB962C8B-B14F-4D97-AF65-F5344CB8AC3E}">
        <p14:creationId xmlns:p14="http://schemas.microsoft.com/office/powerpoint/2010/main" val="5256242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E5A189-A3F1-4C46-90D2-C1BBFBAC892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4CAC27A-9C9F-4947-BE3E-6E24947AF6AD}"/>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Na sua descrição original em macacos, o professor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Rizzolatti</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relatou a existência de neurônios-espelho somente em uma área cortical motora de alta ordem, localizada na região mais lateral do córtex frontal. Tradicionalmente,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Rizzolatti</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 outros pesquisadores chamam essa área de “F5”, termo derivado de uma nomenclatura mais antiga. Para a maioria dos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neurofisiologistas</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corticais, essa região é conhecida como “divisão ventral do córtex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pré-motor</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ou PMV. Alguns anos depois dessa descoberta, todavia, ficou claro que os neurônios-espelho não se restringiam ao córtex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pré-motor</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Como salientado por Stefano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Rozzi</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em uma revisão detalhada desse campo de pesquisa, estudos subsequentes em seres humanos e macacos identificaram a presença dessa classe de neurônios em várias outras regiões corticais, tanto no lobo frontal como no parietal, sugerindo que esse padrão de atividade motora é gerado por um circuito frontoparietal altamente distribuído. </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Dessa forma, ficou estabelecido que o circuito de neurônios-espelho é formado por múltiplas áreas corticais e está envolvido na geração e na representação de movimentos das mãos, da boca e dos olhos. </a:t>
            </a:r>
            <a:r>
              <a:rPr lang="pt-BR" sz="1800" b="1"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Rozzi</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também ressaltou que em pássaros os neurônios-espelho foram observados em estruturas cerebrais envolvidas na produção e no aprendizado de cantos.</a:t>
            </a:r>
            <a:endPar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8914CEC0-3E87-774B-B305-FF094032FCA6}"/>
              </a:ext>
            </a:extLst>
          </p:cNvPr>
          <p:cNvSpPr>
            <a:spLocks noGrp="1"/>
          </p:cNvSpPr>
          <p:nvPr>
            <p:ph type="sldNum" sz="quarter" idx="12"/>
          </p:nvPr>
        </p:nvSpPr>
        <p:spPr/>
        <p:txBody>
          <a:bodyPr/>
          <a:lstStyle/>
          <a:p>
            <a:fld id="{84A9FA74-9E50-F740-840A-3D4BF568DC85}" type="slidenum">
              <a:rPr lang="pt-BR" smtClean="0"/>
              <a:t>31</a:t>
            </a:fld>
            <a:endParaRPr lang="pt-BR"/>
          </a:p>
        </p:txBody>
      </p:sp>
    </p:spTree>
    <p:extLst>
      <p:ext uri="{BB962C8B-B14F-4D97-AF65-F5344CB8AC3E}">
        <p14:creationId xmlns:p14="http://schemas.microsoft.com/office/powerpoint/2010/main" val="33208280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A1C8F5-9203-C640-83FE-21AB16E10C5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D6B98DC-E405-F148-9C38-567E4E8FDD83}"/>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descoberta da presença de neurônios-espelho em áreas corticais frontais e parietais, tanto de macacos como de seres humanos, levantou a tese de que esse sistema neural poderia estar envolvido de forma decisiva na mediação de interações sociais tanto em animais como em grupos humanos. A hipótese pode ser facilmente entendida ao considerarmos que a atividade elétrica gerada por neurônios-espelho reflete não apenas a preparação, como a execução, de movimentos de um indivíduo, além da representação de movimentos similares realizados por outros membros do seu grupo social imediato ou de outros primatas (como quando um ser humano interage com um macaco). Pesquisadores descobriram que neurônios-espelho também podem sinalizar um ponto de vista particular do indivíduo que observa o movimento de outro membro do seu grupo social, bem como o valor, em termos de recompensa, dessa ação. No conjunto, os achados sugerem que a designação clássica de neurônio-espelho talvez não faça justiça em termos de sumarizar todas as funções a ser executadas por circuitos frontoparietais que contêm esses neurônios.</a:t>
            </a:r>
          </a:p>
          <a:p>
            <a:endParaRPr lang="pt-BR" dirty="0"/>
          </a:p>
        </p:txBody>
      </p:sp>
      <p:sp>
        <p:nvSpPr>
          <p:cNvPr id="4" name="Espaço Reservado para Número de Slide 3">
            <a:extLst>
              <a:ext uri="{FF2B5EF4-FFF2-40B4-BE49-F238E27FC236}">
                <a16:creationId xmlns:a16="http://schemas.microsoft.com/office/drawing/2014/main" id="{A71085F6-D389-A444-B313-1AB8CAE8F6C5}"/>
              </a:ext>
            </a:extLst>
          </p:cNvPr>
          <p:cNvSpPr>
            <a:spLocks noGrp="1"/>
          </p:cNvSpPr>
          <p:nvPr>
            <p:ph type="sldNum" sz="quarter" idx="12"/>
          </p:nvPr>
        </p:nvSpPr>
        <p:spPr/>
        <p:txBody>
          <a:bodyPr/>
          <a:lstStyle/>
          <a:p>
            <a:fld id="{84A9FA74-9E50-F740-840A-3D4BF568DC85}" type="slidenum">
              <a:rPr lang="pt-BR" smtClean="0"/>
              <a:t>32</a:t>
            </a:fld>
            <a:endParaRPr lang="pt-BR"/>
          </a:p>
        </p:txBody>
      </p:sp>
    </p:spTree>
    <p:extLst>
      <p:ext uri="{BB962C8B-B14F-4D97-AF65-F5344CB8AC3E}">
        <p14:creationId xmlns:p14="http://schemas.microsoft.com/office/powerpoint/2010/main" val="720204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21CCA8-F3BD-564D-A9E0-28B167ECC7E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B9B5EB6-42BD-334A-BB58-1DA021090C58}"/>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Na prática, a descoberta dos neurônios-espelho revelou que as áreas corticais têm acesso contínuo a sinais visuais. Essa observação foi confirmada e expandida por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Solaiman</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Shokur</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enquanto ele era aluno de doutorado, e depois de pós-doutorado, em meu laboratório.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Solaiman</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observou que, mesmo no córtex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somestésico</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primário, além do córtex motor primário, mais de 30% dos neurônios podiam ser condicionados a responder a estímulos visuais complexos, depois de um breve período de estimulação visual e tátil simultânea. Os detalhes do experimento estão descritos em meu livro </a:t>
            </a:r>
            <a:r>
              <a:rPr lang="pt-BR"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Muito além do nosso eu</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p>
          <a:p>
            <a:endParaRPr lang="pt-BR" dirty="0"/>
          </a:p>
        </p:txBody>
      </p:sp>
      <p:sp>
        <p:nvSpPr>
          <p:cNvPr id="4" name="Espaço Reservado para Número de Slide 3">
            <a:extLst>
              <a:ext uri="{FF2B5EF4-FFF2-40B4-BE49-F238E27FC236}">
                <a16:creationId xmlns:a16="http://schemas.microsoft.com/office/drawing/2014/main" id="{A3086C4C-8E25-A047-99B6-DD8BFFC49A60}"/>
              </a:ext>
            </a:extLst>
          </p:cNvPr>
          <p:cNvSpPr>
            <a:spLocks noGrp="1"/>
          </p:cNvSpPr>
          <p:nvPr>
            <p:ph type="sldNum" sz="quarter" idx="12"/>
          </p:nvPr>
        </p:nvSpPr>
        <p:spPr/>
        <p:txBody>
          <a:bodyPr/>
          <a:lstStyle/>
          <a:p>
            <a:fld id="{84A9FA74-9E50-F740-840A-3D4BF568DC85}" type="slidenum">
              <a:rPr lang="pt-BR" smtClean="0"/>
              <a:t>33</a:t>
            </a:fld>
            <a:endParaRPr lang="pt-BR"/>
          </a:p>
        </p:txBody>
      </p:sp>
    </p:spTree>
    <p:extLst>
      <p:ext uri="{BB962C8B-B14F-4D97-AF65-F5344CB8AC3E}">
        <p14:creationId xmlns:p14="http://schemas.microsoft.com/office/powerpoint/2010/main" val="8096473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5AC600-14E0-3146-BD04-DAD11C8A455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6EBEB0F6-66D2-D64E-BC1A-3AB3280C95CB}"/>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Um aspecto interessante é que sinais visuais alcançam o córtex motor por diferentes vias neurais. Entre elas, uma das mais interessantes é a que transmite sinais visuais do córtex temporal inferior, um componente do sistema visual, para o córtex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pré-motor</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ventral, do lobo frontal, por meio de uma estação intermediaria no lobo parietal. Neurônios localizados no córtex temporal inferior tendem a disparar com intensidade quando macacos ou seres humanos olham para objetos elaborados. Um subgrupo desses neurônios responde especificamente quando primatas olham para imagens de faces.</a:t>
            </a:r>
          </a:p>
          <a:p>
            <a:endParaRPr lang="pt-BR" dirty="0"/>
          </a:p>
        </p:txBody>
      </p:sp>
      <p:sp>
        <p:nvSpPr>
          <p:cNvPr id="4" name="Espaço Reservado para Número de Slide 3">
            <a:extLst>
              <a:ext uri="{FF2B5EF4-FFF2-40B4-BE49-F238E27FC236}">
                <a16:creationId xmlns:a16="http://schemas.microsoft.com/office/drawing/2014/main" id="{64E984AC-7BB7-924F-B782-BA339E286599}"/>
              </a:ext>
            </a:extLst>
          </p:cNvPr>
          <p:cNvSpPr>
            <a:spLocks noGrp="1"/>
          </p:cNvSpPr>
          <p:nvPr>
            <p:ph type="sldNum" sz="quarter" idx="12"/>
          </p:nvPr>
        </p:nvSpPr>
        <p:spPr/>
        <p:txBody>
          <a:bodyPr/>
          <a:lstStyle/>
          <a:p>
            <a:fld id="{84A9FA74-9E50-F740-840A-3D4BF568DC85}" type="slidenum">
              <a:rPr lang="pt-BR" smtClean="0"/>
              <a:t>34</a:t>
            </a:fld>
            <a:endParaRPr lang="pt-BR"/>
          </a:p>
        </p:txBody>
      </p:sp>
    </p:spTree>
    <p:extLst>
      <p:ext uri="{BB962C8B-B14F-4D97-AF65-F5344CB8AC3E}">
        <p14:creationId xmlns:p14="http://schemas.microsoft.com/office/powerpoint/2010/main" val="9476728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877951-C507-E041-BAF6-F741F8C6798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9677955-94DF-9949-8D6E-4A8D9E0AB09C}"/>
              </a:ext>
            </a:extLst>
          </p:cNvPr>
          <p:cNvSpPr>
            <a:spLocks noGrp="1"/>
          </p:cNvSpPr>
          <p:nvPr>
            <p:ph idx="1"/>
          </p:nvPr>
        </p:nvSpPr>
        <p:spPr/>
        <p:txBody>
          <a:bodyPr/>
          <a:lstStyle/>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É possível perceber que existem muitas similaridades entre as propriedades clássicas dos neurônios-espelho e os resultados obtidos por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Po</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-He. Ainda assim, uma clara discrepância permanecia sem resposta: todos os nossos achados derivam de registros neuronais obtidos no córtex motor primário e na divisão dorsal do córtex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pré-motor</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do lobo frontal de macacos – não na ventral, como descrito por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Rizzolatti</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Essa discrepância foi agravada pelo fato de que vários estudos de imagem cerebral em seres humanos deixaram de detectar padrões de atividade compatíveis com neurônios-espelho no córtex motor primário.</a:t>
            </a:r>
          </a:p>
          <a:p>
            <a:pPr indent="279400" algn="l">
              <a:lnSpc>
                <a:spcPct val="103000"/>
              </a:lnSpc>
              <a:spcAft>
                <a:spcPts val="210"/>
              </a:spcAft>
            </a:pPr>
            <a:br>
              <a:rPr lang="pt-BR" dirty="0">
                <a:effectLst/>
              </a:rPr>
            </a:br>
            <a:r>
              <a:rPr lang="pt-BR" sz="1800" dirty="0">
                <a:solidFill>
                  <a:srgbClr val="000000"/>
                </a:solidFill>
                <a:effectLst/>
                <a:latin typeface="Calibri" panose="020F0502020204030204" pitchFamily="34" charset="0"/>
                <a:ea typeface="Calibri" panose="020F0502020204030204" pitchFamily="34" charset="0"/>
              </a:rPr>
              <a:t> </a:t>
            </a:r>
          </a:p>
          <a:p>
            <a:endParaRPr lang="pt-BR" dirty="0"/>
          </a:p>
        </p:txBody>
      </p:sp>
      <p:sp>
        <p:nvSpPr>
          <p:cNvPr id="4" name="Espaço Reservado para Número de Slide 3">
            <a:extLst>
              <a:ext uri="{FF2B5EF4-FFF2-40B4-BE49-F238E27FC236}">
                <a16:creationId xmlns:a16="http://schemas.microsoft.com/office/drawing/2014/main" id="{0FAC25F6-57D4-7142-8D67-9C92413CDE89}"/>
              </a:ext>
            </a:extLst>
          </p:cNvPr>
          <p:cNvSpPr>
            <a:spLocks noGrp="1"/>
          </p:cNvSpPr>
          <p:nvPr>
            <p:ph type="sldNum" sz="quarter" idx="12"/>
          </p:nvPr>
        </p:nvSpPr>
        <p:spPr/>
        <p:txBody>
          <a:bodyPr/>
          <a:lstStyle/>
          <a:p>
            <a:fld id="{84A9FA74-9E50-F740-840A-3D4BF568DC85}" type="slidenum">
              <a:rPr lang="pt-BR" smtClean="0"/>
              <a:t>35</a:t>
            </a:fld>
            <a:endParaRPr lang="pt-BR"/>
          </a:p>
        </p:txBody>
      </p:sp>
    </p:spTree>
    <p:extLst>
      <p:ext uri="{BB962C8B-B14F-4D97-AF65-F5344CB8AC3E}">
        <p14:creationId xmlns:p14="http://schemas.microsoft.com/office/powerpoint/2010/main" val="42024976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D3F1E2-E114-D44A-A323-B34E26C62BE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F5FD448-4869-7A40-AEC4-B5E6CAE6BF81}"/>
              </a:ext>
            </a:extLst>
          </p:cNvPr>
          <p:cNvSpPr>
            <a:spLocks noGrp="1"/>
          </p:cNvSpPr>
          <p:nvPr>
            <p:ph idx="1"/>
          </p:nvPr>
        </p:nvSpPr>
        <p:spPr/>
        <p:txBody>
          <a:bodyPr/>
          <a:lstStyle/>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Após uma cuidadosa busca na literatura, no entanto, encontrei pelo menos dois estudos em que atividade compatível com neurônios-espelho foi identificada no córtex motor primário. </a:t>
            </a:r>
          </a:p>
          <a:p>
            <a:r>
              <a:rPr lang="pt-BR" sz="1800" dirty="0">
                <a:solidFill>
                  <a:srgbClr val="000000"/>
                </a:solidFill>
                <a:effectLst/>
                <a:latin typeface="Calibri" panose="020F0502020204030204" pitchFamily="34" charset="0"/>
                <a:ea typeface="Calibri" panose="020F0502020204030204" pitchFamily="34" charset="0"/>
              </a:rPr>
              <a:t>Em um deles, </a:t>
            </a:r>
            <a:r>
              <a:rPr lang="pt-BR" sz="1800" dirty="0" err="1">
                <a:solidFill>
                  <a:srgbClr val="000000"/>
                </a:solidFill>
                <a:effectLst/>
                <a:latin typeface="Calibri" panose="020F0502020204030204" pitchFamily="34" charset="0"/>
                <a:ea typeface="Calibri" panose="020F0502020204030204" pitchFamily="34" charset="0"/>
              </a:rPr>
              <a:t>neurofisiologistas</a:t>
            </a:r>
            <a:r>
              <a:rPr lang="pt-BR" sz="1800" dirty="0">
                <a:solidFill>
                  <a:srgbClr val="000000"/>
                </a:solidFill>
                <a:effectLst/>
                <a:latin typeface="Calibri" panose="020F0502020204030204" pitchFamily="34" charset="0"/>
                <a:ea typeface="Calibri" panose="020F0502020204030204" pitchFamily="34" charset="0"/>
              </a:rPr>
              <a:t> observaram que, enquanto a maioria dos neurônios-espelho tendia a aumentar os seus disparos quando um macaco observava outro indivíduo realizando um movimento, uma fração menor dessas células, localizadas no córtex primário motor, respondia ao mesmo estímulo reduzindo os seus disparos, fenômeno que também havia sido observado no córtex </a:t>
            </a:r>
            <a:r>
              <a:rPr lang="pt-BR" sz="1800" dirty="0" err="1">
                <a:solidFill>
                  <a:srgbClr val="000000"/>
                </a:solidFill>
                <a:effectLst/>
                <a:latin typeface="Calibri" panose="020F0502020204030204" pitchFamily="34" charset="0"/>
                <a:ea typeface="Calibri" panose="020F0502020204030204" pitchFamily="34" charset="0"/>
              </a:rPr>
              <a:t>pré-motor</a:t>
            </a:r>
            <a:r>
              <a:rPr lang="pt-BR" sz="1800" dirty="0">
                <a:solidFill>
                  <a:srgbClr val="000000"/>
                </a:solidFill>
                <a:effectLst/>
                <a:latin typeface="Calibri" panose="020F0502020204030204" pitchFamily="34" charset="0"/>
                <a:ea typeface="Calibri" panose="020F0502020204030204" pitchFamily="34" charset="0"/>
              </a:rPr>
              <a:t>. O estudo mostrou, ainda, que neurônios-espelho no córtex primário motor de macacos tendiam a produzir taxas muito mais altas de disparos elétricos durante a execução de movimentos pelo animal do que quando o mesmo indivíduo observava os movimentos produzidos por outros. Essa modulação reduzida de disparos pode explicar por que tantos estudos de imagem em seres humanos foram incapazes de detectar atividade compatível com neurônios-espelho no córtex motor primário humano. Isso foi confirmado quando outro método, chamado “</a:t>
            </a:r>
            <a:r>
              <a:rPr lang="pt-BR" sz="1800" dirty="0" err="1">
                <a:solidFill>
                  <a:srgbClr val="000000"/>
                </a:solidFill>
                <a:effectLst/>
                <a:latin typeface="Calibri" panose="020F0502020204030204" pitchFamily="34" charset="0"/>
                <a:ea typeface="Calibri" panose="020F0502020204030204" pitchFamily="34" charset="0"/>
              </a:rPr>
              <a:t>magnetoencefalografia</a:t>
            </a:r>
            <a:r>
              <a:rPr lang="pt-BR" sz="1800" dirty="0">
                <a:solidFill>
                  <a:srgbClr val="000000"/>
                </a:solidFill>
                <a:effectLst/>
                <a:latin typeface="Calibri" panose="020F0502020204030204" pitchFamily="34" charset="0"/>
                <a:ea typeface="Calibri" panose="020F0502020204030204" pitchFamily="34" charset="0"/>
              </a:rPr>
              <a:t>” (MEG) – que registra os diminutos campos magnéticos produzidos pelo córtex – não teve dificuldade para identificar neurônios-espelho no córtex motor primário de seres humanos</a:t>
            </a:r>
            <a:r>
              <a:rPr lang="pt-BR" dirty="0">
                <a:effectLst/>
              </a:rPr>
              <a:t> </a:t>
            </a:r>
            <a:endParaRPr lang="pt-BR" dirty="0"/>
          </a:p>
        </p:txBody>
      </p:sp>
      <p:sp>
        <p:nvSpPr>
          <p:cNvPr id="4" name="Espaço Reservado para Número de Slide 3">
            <a:extLst>
              <a:ext uri="{FF2B5EF4-FFF2-40B4-BE49-F238E27FC236}">
                <a16:creationId xmlns:a16="http://schemas.microsoft.com/office/drawing/2014/main" id="{5CB76D60-77CB-2F49-86A2-EA2FA6ACED77}"/>
              </a:ext>
            </a:extLst>
          </p:cNvPr>
          <p:cNvSpPr>
            <a:spLocks noGrp="1"/>
          </p:cNvSpPr>
          <p:nvPr>
            <p:ph type="sldNum" sz="quarter" idx="12"/>
          </p:nvPr>
        </p:nvSpPr>
        <p:spPr/>
        <p:txBody>
          <a:bodyPr/>
          <a:lstStyle/>
          <a:p>
            <a:fld id="{84A9FA74-9E50-F740-840A-3D4BF568DC85}" type="slidenum">
              <a:rPr lang="pt-BR" smtClean="0"/>
              <a:t>36</a:t>
            </a:fld>
            <a:endParaRPr lang="pt-BR"/>
          </a:p>
        </p:txBody>
      </p:sp>
    </p:spTree>
    <p:extLst>
      <p:ext uri="{BB962C8B-B14F-4D97-AF65-F5344CB8AC3E}">
        <p14:creationId xmlns:p14="http://schemas.microsoft.com/office/powerpoint/2010/main" val="30693988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33C784-F814-8441-8384-099875D0330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5143968-F3D5-3A48-A78F-CFAAC7212B64}"/>
              </a:ext>
            </a:extLst>
          </p:cNvPr>
          <p:cNvSpPr>
            <a:spLocks noGrp="1"/>
          </p:cNvSpPr>
          <p:nvPr>
            <p:ph idx="1"/>
          </p:nvPr>
        </p:nvSpPr>
        <p:spPr/>
        <p:txBody>
          <a:bodyPr/>
          <a:lstStyle/>
          <a:p>
            <a:pPr marL="742950" lvl="1" indent="-285750" algn="just">
              <a:lnSpc>
                <a:spcPct val="150000"/>
              </a:lnSpc>
              <a:buFont typeface="Courier New" panose="02070309020205020404" pitchFamily="49" charset="0"/>
              <a:buChar char="o"/>
            </a:pPr>
            <a:r>
              <a:rPr lang="pt-BR" sz="1800" dirty="0">
                <a:solidFill>
                  <a:srgbClr val="000000"/>
                </a:solidFill>
                <a:effectLst/>
                <a:latin typeface="Calibri" panose="020F0502020204030204" pitchFamily="34" charset="0"/>
                <a:ea typeface="Calibri" panose="020F0502020204030204" pitchFamily="34" charset="0"/>
              </a:rPr>
              <a:t>. </a:t>
            </a:r>
          </a:p>
          <a:p>
            <a:pPr marL="742950" lvl="1" indent="-285750" algn="just">
              <a:lnSpc>
                <a:spcPct val="150000"/>
              </a:lnSpc>
              <a:spcAft>
                <a:spcPts val="210"/>
              </a:spcAft>
              <a:buFont typeface="Courier New" panose="02070309020205020404" pitchFamily="49" charset="0"/>
              <a:buChar char="o"/>
            </a:pPr>
            <a:r>
              <a:rPr lang="pt-BR" sz="1800" b="1" dirty="0">
                <a:solidFill>
                  <a:srgbClr val="FF0000"/>
                </a:solidFill>
                <a:effectLst/>
                <a:latin typeface="Calibri" panose="020F0502020204030204" pitchFamily="34" charset="0"/>
                <a:ea typeface="Calibri" panose="020F0502020204030204" pitchFamily="34" charset="0"/>
              </a:rPr>
              <a:t>Na realidade, o uso dessa tecnologia revelou que crianças autistas, embora exibindo padrões de atividade de neurônios-espelho no córtex motor primário, aparentemente não tiram vantagem da presença e da ativação dessas células para se engajar em comportamentos sociais.</a:t>
            </a:r>
            <a:r>
              <a:rPr lang="pt-BR" sz="1800" dirty="0">
                <a:solidFill>
                  <a:srgbClr val="FF0000"/>
                </a:solidFill>
                <a:effectLst/>
                <a:latin typeface="Calibri" panose="020F0502020204030204" pitchFamily="34" charset="0"/>
                <a:ea typeface="Calibri" panose="020F0502020204030204" pitchFamily="34" charset="0"/>
              </a:rPr>
              <a:t> </a:t>
            </a:r>
            <a:r>
              <a:rPr lang="pt-BR" sz="1800" b="1" dirty="0">
                <a:solidFill>
                  <a:srgbClr val="FF0000"/>
                </a:solidFill>
                <a:effectLst/>
                <a:latin typeface="Calibri" panose="020F0502020204030204" pitchFamily="34" charset="0"/>
                <a:ea typeface="Calibri" panose="020F0502020204030204" pitchFamily="34" charset="0"/>
              </a:rPr>
              <a:t>Isso reforça a minha hipótese de que a desconexão entre múltiplas áreas corticais pode ser a principal causa dos déficits cognitivos em crianças autistas.</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09E8649B-9C8D-4142-B3E2-809917E7BC7B}"/>
              </a:ext>
            </a:extLst>
          </p:cNvPr>
          <p:cNvSpPr>
            <a:spLocks noGrp="1"/>
          </p:cNvSpPr>
          <p:nvPr>
            <p:ph type="sldNum" sz="quarter" idx="12"/>
          </p:nvPr>
        </p:nvSpPr>
        <p:spPr/>
        <p:txBody>
          <a:bodyPr/>
          <a:lstStyle/>
          <a:p>
            <a:fld id="{84A9FA74-9E50-F740-840A-3D4BF568DC85}" type="slidenum">
              <a:rPr lang="pt-BR" smtClean="0"/>
              <a:t>37</a:t>
            </a:fld>
            <a:endParaRPr lang="pt-BR"/>
          </a:p>
        </p:txBody>
      </p:sp>
    </p:spTree>
    <p:extLst>
      <p:ext uri="{BB962C8B-B14F-4D97-AF65-F5344CB8AC3E}">
        <p14:creationId xmlns:p14="http://schemas.microsoft.com/office/powerpoint/2010/main" val="30759116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626D3A-76F7-614C-A514-6A404029425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3760661-E0F2-B84D-B0DB-E13571FB5A02}"/>
              </a:ext>
            </a:extLst>
          </p:cNvPr>
          <p:cNvSpPr>
            <a:spLocks noGrp="1"/>
          </p:cNvSpPr>
          <p:nvPr>
            <p:ph idx="1"/>
          </p:nvPr>
        </p:nvSpPr>
        <p:spPr/>
        <p:txBody>
          <a:bodyPr>
            <a:normAutofit fontScale="85000" lnSpcReduction="10000"/>
          </a:bodyPr>
          <a:lstStyle/>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Com base em toda essa literatura, a interpretação mais plausível para os nossos achados com os experimentos do Passageiro-Observador é que eles revelaram um tipo de interação social que, até agora, não havia sido descrito como parte do repertório clássico associado a neurônios-espelho encontrados no córtex motor primário de primatas.</a:t>
            </a:r>
          </a:p>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Só que isso não era tudo.</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 fato de que esses neurônios podem ser identificados tanto no córtex motor como no córtex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somestésico</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primário me fez lembrar de uma série de estudos conduzidos em meu laboratório alguns anos atrás. Depois de me envolver nos achados mais recentes descritos na literatura, comecei a achar que, nos estudos anteriores, havíamos nos deparado com neurônios-espelho sem nos darmos conta. Na realidade, desde 2012, como parte do treinamento que os nossos macacos tinham que receber para aprender a controlar uma interface cérebro-máquina, o nosso laboratório realizou vários experimentos em que os animais deviam observar passivamente centenas de movimentos gerados por braço virtual, projetado em um monitor de computador (Figura 7.4).</a:t>
            </a:r>
          </a:p>
          <a:p>
            <a:endParaRPr lang="pt-BR" dirty="0"/>
          </a:p>
        </p:txBody>
      </p:sp>
      <p:sp>
        <p:nvSpPr>
          <p:cNvPr id="4" name="Espaço Reservado para Número de Slide 3">
            <a:extLst>
              <a:ext uri="{FF2B5EF4-FFF2-40B4-BE49-F238E27FC236}">
                <a16:creationId xmlns:a16="http://schemas.microsoft.com/office/drawing/2014/main" id="{D7597A14-7C62-D14A-8F9A-839C0C7EA65E}"/>
              </a:ext>
            </a:extLst>
          </p:cNvPr>
          <p:cNvSpPr>
            <a:spLocks noGrp="1"/>
          </p:cNvSpPr>
          <p:nvPr>
            <p:ph type="sldNum" sz="quarter" idx="12"/>
          </p:nvPr>
        </p:nvSpPr>
        <p:spPr/>
        <p:txBody>
          <a:bodyPr/>
          <a:lstStyle/>
          <a:p>
            <a:fld id="{84A9FA74-9E50-F740-840A-3D4BF568DC85}" type="slidenum">
              <a:rPr lang="pt-BR" smtClean="0"/>
              <a:t>38</a:t>
            </a:fld>
            <a:endParaRPr lang="pt-BR"/>
          </a:p>
        </p:txBody>
      </p:sp>
    </p:spTree>
    <p:extLst>
      <p:ext uri="{BB962C8B-B14F-4D97-AF65-F5344CB8AC3E}">
        <p14:creationId xmlns:p14="http://schemas.microsoft.com/office/powerpoint/2010/main" val="10594037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B53D38-7536-4245-AFE5-06D9582E6093}"/>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51722F3-B5EA-DF4A-A79F-665B564F4CF0}"/>
              </a:ext>
            </a:extLst>
          </p:cNvPr>
          <p:cNvSpPr>
            <a:spLocks noGrp="1"/>
          </p:cNvSpPr>
          <p:nvPr>
            <p:ph idx="1"/>
          </p:nvPr>
        </p:nvSpPr>
        <p:spPr/>
        <p:txBody>
          <a:bodyPr>
            <a:normAutofit fontScale="62500" lnSpcReduction="20000"/>
          </a:bodyPr>
          <a:lstStyle/>
          <a:p>
            <a:pPr indent="-6350" algn="just">
              <a:lnSpc>
                <a:spcPct val="150000"/>
              </a:lnSpc>
              <a:spcAft>
                <a:spcPts val="15"/>
              </a:spcAft>
            </a:pPr>
            <a:endParaRPr lang="pt-BR" sz="1800" dirty="0">
              <a:solidFill>
                <a:srgbClr val="000000"/>
              </a:solidFill>
              <a:effectLst/>
              <a:latin typeface="Calibri" panose="020F0502020204030204" pitchFamily="34" charset="0"/>
              <a:ea typeface="Calibri" panose="020F0502020204030204" pitchFamily="34" charset="0"/>
            </a:endParaRPr>
          </a:p>
          <a:p>
            <a:pPr indent="-6350" algn="just">
              <a:lnSpc>
                <a:spcPct val="150000"/>
              </a:lnSpc>
              <a:spcAft>
                <a:spcPts val="15"/>
              </a:spcAft>
            </a:pPr>
            <a:endParaRPr lang="pt-BR" sz="1800" dirty="0">
              <a:solidFill>
                <a:srgbClr val="000000"/>
              </a:solidFill>
              <a:latin typeface="Calibri" panose="020F0502020204030204" pitchFamily="34" charset="0"/>
              <a:ea typeface="Calibri" panose="020F0502020204030204" pitchFamily="34" charset="0"/>
            </a:endParaRPr>
          </a:p>
          <a:p>
            <a:pPr indent="-6350" algn="just">
              <a:lnSpc>
                <a:spcPct val="150000"/>
              </a:lnSpc>
              <a:spcAft>
                <a:spcPts val="15"/>
              </a:spcAft>
            </a:pPr>
            <a:endParaRPr lang="pt-BR" sz="1800" dirty="0">
              <a:solidFill>
                <a:srgbClr val="000000"/>
              </a:solidFill>
              <a:effectLst/>
              <a:latin typeface="Calibri" panose="020F0502020204030204" pitchFamily="34" charset="0"/>
              <a:ea typeface="Calibri" panose="020F0502020204030204" pitchFamily="34" charset="0"/>
            </a:endParaRPr>
          </a:p>
          <a:p>
            <a:pPr indent="-6350" algn="just">
              <a:lnSpc>
                <a:spcPct val="150000"/>
              </a:lnSpc>
              <a:spcAft>
                <a:spcPts val="15"/>
              </a:spcAft>
            </a:pPr>
            <a:endParaRPr lang="pt-BR" sz="1800" dirty="0">
              <a:solidFill>
                <a:srgbClr val="000000"/>
              </a:solidFill>
              <a:effectLst/>
              <a:latin typeface="Calibri" panose="020F0502020204030204" pitchFamily="34" charset="0"/>
              <a:ea typeface="Calibri" panose="020F0502020204030204" pitchFamily="34" charset="0"/>
            </a:endParaRPr>
          </a:p>
          <a:p>
            <a:pPr indent="-6350" algn="just">
              <a:lnSpc>
                <a:spcPct val="150000"/>
              </a:lnSpc>
              <a:spcAft>
                <a:spcPts val="15"/>
              </a:spcAft>
            </a:pPr>
            <a:r>
              <a:rPr lang="pt-BR" sz="1800" dirty="0">
                <a:solidFill>
                  <a:srgbClr val="000000"/>
                </a:solidFill>
                <a:effectLst/>
                <a:latin typeface="Calibri" panose="020F0502020204030204" pitchFamily="34" charset="0"/>
                <a:ea typeface="Calibri" panose="020F0502020204030204" pitchFamily="34" charset="0"/>
              </a:rPr>
              <a:t>Figura 7.4 Treinamento de um macaco com a técnica de observação passiva para aprender a operar uma interface cérebro-máquina para controle simultâneo dos movimentos de dois braços virtuais. A Aparato experimental. Um macaco sentando em frente de um monitor de computador com ambos os braços imobilizados e cobertos com um material opaco. </a:t>
            </a:r>
            <a:r>
              <a:rPr lang="pt-BR" sz="1800" dirty="0" err="1">
                <a:solidFill>
                  <a:srgbClr val="000000"/>
                </a:solidFill>
                <a:effectLst/>
                <a:latin typeface="Calibri" panose="020F0502020204030204" pitchFamily="34" charset="0"/>
                <a:ea typeface="Calibri" panose="020F0502020204030204" pitchFamily="34" charset="0"/>
              </a:rPr>
              <a:t>B</a:t>
            </a:r>
            <a:r>
              <a:rPr lang="pt-BR" sz="1800" dirty="0">
                <a:solidFill>
                  <a:srgbClr val="000000"/>
                </a:solidFill>
                <a:effectLst/>
                <a:latin typeface="Calibri" panose="020F0502020204030204" pitchFamily="34" charset="0"/>
                <a:ea typeface="Calibri" panose="020F0502020204030204" pitchFamily="34" charset="0"/>
              </a:rPr>
              <a:t> Posição real, no eixo </a:t>
            </a:r>
            <a:r>
              <a:rPr lang="pt-BR" sz="1800" dirty="0" err="1">
                <a:solidFill>
                  <a:srgbClr val="000000"/>
                </a:solidFill>
                <a:effectLst/>
                <a:latin typeface="Calibri" panose="020F0502020204030204" pitchFamily="34" charset="0"/>
                <a:ea typeface="Calibri" panose="020F0502020204030204" pitchFamily="34" charset="0"/>
              </a:rPr>
              <a:t>X</a:t>
            </a:r>
            <a:r>
              <a:rPr lang="pt-BR" sz="1800" dirty="0">
                <a:solidFill>
                  <a:srgbClr val="000000"/>
                </a:solidFill>
                <a:effectLst/>
                <a:latin typeface="Calibri" panose="020F0502020204030204" pitchFamily="34" charset="0"/>
                <a:ea typeface="Calibri" panose="020F0502020204030204" pitchFamily="34" charset="0"/>
              </a:rPr>
              <a:t>, dos braços virtuais direito e esquerdo (traçado preto), comparada com predição (traçado cinza) obtida a partir da atividade elétrica coletiva de populações de neurônios corticais, registrada enquanto o animal realizava a observação passiva de movimentos destes </a:t>
            </a:r>
            <a:r>
              <a:rPr lang="pt-BR" sz="1800" dirty="0" err="1">
                <a:solidFill>
                  <a:srgbClr val="000000"/>
                </a:solidFill>
                <a:effectLst/>
                <a:latin typeface="Calibri" panose="020F0502020204030204" pitchFamily="34" charset="0"/>
                <a:ea typeface="Calibri" panose="020F0502020204030204" pitchFamily="34" charset="0"/>
              </a:rPr>
              <a:t>avatares</a:t>
            </a:r>
            <a:r>
              <a:rPr lang="pt-BR" sz="1800" dirty="0">
                <a:solidFill>
                  <a:srgbClr val="000000"/>
                </a:solidFill>
                <a:effectLst/>
                <a:latin typeface="Calibri" panose="020F0502020204030204" pitchFamily="34" charset="0"/>
                <a:ea typeface="Calibri" panose="020F0502020204030204" pitchFamily="34" charset="0"/>
              </a:rPr>
              <a:t> de membros superiores. Coeficiente de correlação (</a:t>
            </a:r>
            <a:r>
              <a:rPr lang="pt-BR" sz="1800" dirty="0" err="1">
                <a:solidFill>
                  <a:srgbClr val="000000"/>
                </a:solidFill>
                <a:effectLst/>
                <a:latin typeface="Calibri" panose="020F0502020204030204" pitchFamily="34" charset="0"/>
                <a:ea typeface="Calibri" panose="020F0502020204030204" pitchFamily="34" charset="0"/>
              </a:rPr>
              <a:t>r</a:t>
            </a:r>
            <a:r>
              <a:rPr lang="pt-BR" sz="1800" dirty="0">
                <a:solidFill>
                  <a:srgbClr val="000000"/>
                </a:solidFill>
                <a:effectLst/>
                <a:latin typeface="Calibri" panose="020F0502020204030204" pitchFamily="34" charset="0"/>
                <a:ea typeface="Calibri" panose="020F0502020204030204" pitchFamily="34" charset="0"/>
              </a:rPr>
              <a:t>) foi usada para quantificar a acurácia destas predições. C</a:t>
            </a:r>
          </a:p>
          <a:p>
            <a:pPr indent="-6350" algn="just">
              <a:lnSpc>
                <a:spcPct val="150000"/>
              </a:lnSpc>
              <a:spcAft>
                <a:spcPts val="15"/>
              </a:spcAft>
            </a:pPr>
            <a:r>
              <a:rPr lang="pt-BR" sz="1800" dirty="0">
                <a:solidFill>
                  <a:srgbClr val="000000"/>
                </a:solidFill>
                <a:effectLst/>
                <a:latin typeface="Calibri" panose="020F0502020204030204" pitchFamily="34" charset="0"/>
                <a:ea typeface="Calibri" panose="020F0502020204030204" pitchFamily="34" charset="0"/>
              </a:rPr>
              <a:t>Evolução da performance dos macacos C e M ao longo de vários dias quantificada usando a fração de tentativas corretas. Para o macaco C, dados obtidos com diferentes modelos matemáticos de decodificação são apresentados, assim como os resultados em sessões nas quais o animal conseguiu mover o braço virtual, usando a interface cérebro-máquina sem produzir nenhum movimento dos seus braços biológicos. </a:t>
            </a:r>
            <a:r>
              <a:rPr lang="pt-BR" sz="1800" dirty="0" err="1">
                <a:solidFill>
                  <a:srgbClr val="000000"/>
                </a:solidFill>
                <a:effectLst/>
                <a:latin typeface="Calibri" panose="020F0502020204030204" pitchFamily="34" charset="0"/>
                <a:ea typeface="Calibri" panose="020F0502020204030204" pitchFamily="34" charset="0"/>
              </a:rPr>
              <a:t>D</a:t>
            </a:r>
            <a:r>
              <a:rPr lang="pt-BR" sz="1800" dirty="0">
                <a:solidFill>
                  <a:srgbClr val="000000"/>
                </a:solidFill>
                <a:effectLst/>
                <a:latin typeface="Calibri" panose="020F0502020204030204" pitchFamily="34" charset="0"/>
                <a:ea typeface="Calibri" panose="020F0502020204030204" pitchFamily="34" charset="0"/>
              </a:rPr>
              <a:t> Gráficos ilustram como, ao longo do tempo, os dois macacos melhoraram a sua capacidade de usar esta interface cérebro-máquina </a:t>
            </a:r>
            <a:r>
              <a:rPr lang="pt-BR" sz="1800" dirty="0" err="1">
                <a:solidFill>
                  <a:srgbClr val="000000"/>
                </a:solidFill>
                <a:effectLst/>
                <a:latin typeface="Calibri" panose="020F0502020204030204" pitchFamily="34" charset="0"/>
                <a:ea typeface="Calibri" panose="020F0502020204030204" pitchFamily="34" charset="0"/>
              </a:rPr>
              <a:t>bimanual</a:t>
            </a:r>
            <a:r>
              <a:rPr lang="pt-BR" sz="1800" dirty="0">
                <a:solidFill>
                  <a:srgbClr val="000000"/>
                </a:solidFill>
                <a:effectLst/>
                <a:latin typeface="Calibri" panose="020F0502020204030204" pitchFamily="34" charset="0"/>
                <a:ea typeface="Calibri" panose="020F0502020204030204" pitchFamily="34" charset="0"/>
              </a:rPr>
              <a:t> para controlar simultaneamente os movimentos de dois braços virtuais, valendo-se apenas da sua atividade elétrica cerebral. (Reproduzido com permissão. Originalmente publicado em P. </a:t>
            </a:r>
            <a:r>
              <a:rPr lang="pt-BR" sz="1800" dirty="0" err="1">
                <a:solidFill>
                  <a:srgbClr val="000000"/>
                </a:solidFill>
                <a:effectLst/>
                <a:latin typeface="Calibri" panose="020F0502020204030204" pitchFamily="34" charset="0"/>
                <a:ea typeface="Calibri" panose="020F0502020204030204" pitchFamily="34" charset="0"/>
              </a:rPr>
              <a:t>Ifft</a:t>
            </a:r>
            <a:r>
              <a:rPr lang="pt-BR" sz="1800" dirty="0">
                <a:solidFill>
                  <a:srgbClr val="000000"/>
                </a:solidFill>
                <a:effectLst/>
                <a:latin typeface="Calibri" panose="020F0502020204030204" pitchFamily="34" charset="0"/>
                <a:ea typeface="Calibri" panose="020F0502020204030204" pitchFamily="34" charset="0"/>
              </a:rPr>
              <a:t>, S. </a:t>
            </a:r>
            <a:r>
              <a:rPr lang="pt-BR" sz="1800" dirty="0" err="1">
                <a:solidFill>
                  <a:srgbClr val="000000"/>
                </a:solidFill>
                <a:effectLst/>
                <a:latin typeface="Calibri" panose="020F0502020204030204" pitchFamily="34" charset="0"/>
                <a:ea typeface="Calibri" panose="020F0502020204030204" pitchFamily="34" charset="0"/>
              </a:rPr>
              <a:t>Shokur</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Z</a:t>
            </a:r>
            <a:r>
              <a:rPr lang="pt-BR" sz="1800" dirty="0">
                <a:solidFill>
                  <a:srgbClr val="000000"/>
                </a:solidFill>
                <a:effectLst/>
                <a:latin typeface="Calibri" panose="020F0502020204030204" pitchFamily="34" charset="0"/>
                <a:ea typeface="Calibri" panose="020F0502020204030204" pitchFamily="34" charset="0"/>
              </a:rPr>
              <a:t>. Li, M. A. </a:t>
            </a:r>
            <a:r>
              <a:rPr lang="pt-BR" sz="1800" dirty="0" err="1">
                <a:solidFill>
                  <a:srgbClr val="000000"/>
                </a:solidFill>
                <a:effectLst/>
                <a:latin typeface="Calibri" panose="020F0502020204030204" pitchFamily="34" charset="0"/>
                <a:ea typeface="Calibri" panose="020F0502020204030204" pitchFamily="34" charset="0"/>
              </a:rPr>
              <a:t>Lebedev</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and</a:t>
            </a:r>
            <a:r>
              <a:rPr lang="pt-BR" sz="1800" dirty="0">
                <a:solidFill>
                  <a:srgbClr val="000000"/>
                </a:solidFill>
                <a:effectLst/>
                <a:latin typeface="Calibri" panose="020F0502020204030204" pitchFamily="34" charset="0"/>
                <a:ea typeface="Calibri" panose="020F0502020204030204" pitchFamily="34" charset="0"/>
              </a:rPr>
              <a:t> M. A. </a:t>
            </a:r>
            <a:r>
              <a:rPr lang="pt-BR" sz="1800" dirty="0" err="1">
                <a:solidFill>
                  <a:srgbClr val="000000"/>
                </a:solidFill>
                <a:effectLst/>
                <a:latin typeface="Calibri" panose="020F0502020204030204" pitchFamily="34" charset="0"/>
                <a:ea typeface="Calibri" panose="020F0502020204030204" pitchFamily="34" charset="0"/>
              </a:rPr>
              <a:t>Nicolelis</a:t>
            </a:r>
            <a:r>
              <a:rPr lang="pt-BR" sz="1800" dirty="0">
                <a:solidFill>
                  <a:srgbClr val="000000"/>
                </a:solidFill>
                <a:effectLst/>
                <a:latin typeface="Calibri" panose="020F0502020204030204" pitchFamily="34" charset="0"/>
                <a:ea typeface="Calibri" panose="020F0502020204030204" pitchFamily="34" charset="0"/>
              </a:rPr>
              <a:t>, “A </a:t>
            </a:r>
            <a:r>
              <a:rPr lang="pt-BR" sz="1800" dirty="0" err="1">
                <a:solidFill>
                  <a:srgbClr val="000000"/>
                </a:solidFill>
                <a:effectLst/>
                <a:latin typeface="Calibri" panose="020F0502020204030204" pitchFamily="34" charset="0"/>
                <a:ea typeface="Calibri" panose="020F0502020204030204" pitchFamily="34" charset="0"/>
              </a:rPr>
              <a:t>Brain-Machine</a:t>
            </a:r>
            <a:r>
              <a:rPr lang="pt-BR" sz="1800" dirty="0">
                <a:solidFill>
                  <a:srgbClr val="000000"/>
                </a:solidFill>
                <a:effectLst/>
                <a:latin typeface="Calibri" panose="020F0502020204030204" pitchFamily="34" charset="0"/>
                <a:ea typeface="Calibri" panose="020F0502020204030204" pitchFamily="34" charset="0"/>
              </a:rPr>
              <a:t> Interface </a:t>
            </a:r>
            <a:r>
              <a:rPr lang="pt-BR" sz="1800" dirty="0" err="1">
                <a:solidFill>
                  <a:srgbClr val="000000"/>
                </a:solidFill>
                <a:effectLst/>
                <a:latin typeface="Calibri" panose="020F0502020204030204" pitchFamily="34" charset="0"/>
                <a:ea typeface="Calibri" panose="020F0502020204030204" pitchFamily="34" charset="0"/>
              </a:rPr>
              <a:t>Enables</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Bimanual</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Arm</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Movements</a:t>
            </a:r>
            <a:r>
              <a:rPr lang="pt-BR" sz="1800" dirty="0">
                <a:solidFill>
                  <a:srgbClr val="000000"/>
                </a:solidFill>
                <a:effectLst/>
                <a:latin typeface="Calibri" panose="020F0502020204030204" pitchFamily="34" charset="0"/>
                <a:ea typeface="Calibri" panose="020F0502020204030204" pitchFamily="34" charset="0"/>
              </a:rPr>
              <a:t> in </a:t>
            </a:r>
            <a:r>
              <a:rPr lang="pt-BR" sz="1800" dirty="0" err="1">
                <a:solidFill>
                  <a:srgbClr val="000000"/>
                </a:solidFill>
                <a:effectLst/>
                <a:latin typeface="Calibri" panose="020F0502020204030204" pitchFamily="34" charset="0"/>
                <a:ea typeface="Calibri" panose="020F0502020204030204" pitchFamily="34" charset="0"/>
              </a:rPr>
              <a:t>Monkeys</a:t>
            </a:r>
            <a:r>
              <a:rPr lang="pt-BR" sz="1800" dirty="0">
                <a:solidFill>
                  <a:srgbClr val="000000"/>
                </a:solidFill>
                <a:effectLst/>
                <a:latin typeface="Calibri" panose="020F0502020204030204" pitchFamily="34" charset="0"/>
                <a:ea typeface="Calibri" panose="020F0502020204030204" pitchFamily="34" charset="0"/>
              </a:rPr>
              <a:t>,” Science </a:t>
            </a:r>
            <a:r>
              <a:rPr lang="pt-BR" sz="1800" dirty="0" err="1">
                <a:solidFill>
                  <a:srgbClr val="000000"/>
                </a:solidFill>
                <a:effectLst/>
                <a:latin typeface="Calibri" panose="020F0502020204030204" pitchFamily="34" charset="0"/>
                <a:ea typeface="Calibri" panose="020F0502020204030204" pitchFamily="34" charset="0"/>
              </a:rPr>
              <a:t>Translational</a:t>
            </a:r>
            <a:r>
              <a:rPr lang="pt-BR" sz="1800" dirty="0">
                <a:solidFill>
                  <a:srgbClr val="000000"/>
                </a:solidFill>
                <a:effectLst/>
                <a:latin typeface="Calibri" panose="020F0502020204030204" pitchFamily="34" charset="0"/>
                <a:ea typeface="Calibri" panose="020F0502020204030204" pitchFamily="34" charset="0"/>
              </a:rPr>
              <a:t> Medicine 5, no. 210 [</a:t>
            </a:r>
            <a:r>
              <a:rPr lang="pt-BR" sz="1800" dirty="0" err="1">
                <a:solidFill>
                  <a:srgbClr val="000000"/>
                </a:solidFill>
                <a:effectLst/>
                <a:latin typeface="Calibri" panose="020F0502020204030204" pitchFamily="34" charset="0"/>
                <a:ea typeface="Calibri" panose="020F0502020204030204" pitchFamily="34" charset="0"/>
              </a:rPr>
              <a:t>November</a:t>
            </a:r>
            <a:r>
              <a:rPr lang="pt-BR" sz="1800" dirty="0">
                <a:solidFill>
                  <a:srgbClr val="000000"/>
                </a:solidFill>
                <a:effectLst/>
                <a:latin typeface="Calibri" panose="020F0502020204030204" pitchFamily="34" charset="0"/>
                <a:ea typeface="Calibri" panose="020F0502020204030204" pitchFamily="34" charset="0"/>
              </a:rPr>
              <a:t> 2013] 210ra154.)</a:t>
            </a:r>
          </a:p>
          <a:p>
            <a:endParaRPr lang="pt-BR" dirty="0"/>
          </a:p>
        </p:txBody>
      </p:sp>
      <p:sp>
        <p:nvSpPr>
          <p:cNvPr id="4" name="Espaço Reservado para Número de Slide 3">
            <a:extLst>
              <a:ext uri="{FF2B5EF4-FFF2-40B4-BE49-F238E27FC236}">
                <a16:creationId xmlns:a16="http://schemas.microsoft.com/office/drawing/2014/main" id="{6AB26E17-A278-1C4B-8B6D-48665CDF94AC}"/>
              </a:ext>
            </a:extLst>
          </p:cNvPr>
          <p:cNvSpPr>
            <a:spLocks noGrp="1"/>
          </p:cNvSpPr>
          <p:nvPr>
            <p:ph type="sldNum" sz="quarter" idx="12"/>
          </p:nvPr>
        </p:nvSpPr>
        <p:spPr/>
        <p:txBody>
          <a:bodyPr/>
          <a:lstStyle/>
          <a:p>
            <a:fld id="{84A9FA74-9E50-F740-840A-3D4BF568DC85}" type="slidenum">
              <a:rPr lang="pt-BR" smtClean="0"/>
              <a:t>39</a:t>
            </a:fld>
            <a:endParaRPr lang="pt-BR"/>
          </a:p>
        </p:txBody>
      </p:sp>
      <p:pic>
        <p:nvPicPr>
          <p:cNvPr id="5" name="Picture 10116" descr="Diagrama, Esquemático&#10;&#10;Descrição gerada automaticamente">
            <a:extLst>
              <a:ext uri="{FF2B5EF4-FFF2-40B4-BE49-F238E27FC236}">
                <a16:creationId xmlns:a16="http://schemas.microsoft.com/office/drawing/2014/main" id="{5A6AA07F-8FA5-5546-9B4B-5B8520962137}"/>
              </a:ext>
            </a:extLst>
          </p:cNvPr>
          <p:cNvPicPr/>
          <p:nvPr/>
        </p:nvPicPr>
        <p:blipFill>
          <a:blip r:embed="rId2"/>
          <a:stretch>
            <a:fillRect/>
          </a:stretch>
        </p:blipFill>
        <p:spPr>
          <a:xfrm>
            <a:off x="3344227" y="126048"/>
            <a:ext cx="3902393" cy="3040380"/>
          </a:xfrm>
          <a:prstGeom prst="rect">
            <a:avLst/>
          </a:prstGeom>
        </p:spPr>
      </p:pic>
    </p:spTree>
    <p:extLst>
      <p:ext uri="{BB962C8B-B14F-4D97-AF65-F5344CB8AC3E}">
        <p14:creationId xmlns:p14="http://schemas.microsoft.com/office/powerpoint/2010/main" val="3145595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6DE841-4BB0-994C-882C-AF5F448FDA9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30B0345-3365-5949-8486-D0F58D9B5B3A}"/>
              </a:ext>
            </a:extLst>
          </p:cNvPr>
          <p:cNvSpPr>
            <a:spLocks noGrp="1"/>
          </p:cNvSpPr>
          <p:nvPr>
            <p:ph idx="1"/>
          </p:nvPr>
        </p:nvSpPr>
        <p:spPr/>
        <p:txBody>
          <a:bodyPr>
            <a:normAutofit fontScale="92500" lnSpcReduction="10000"/>
          </a:bodyPr>
          <a:lstStyle/>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Soa simples, não? Todavia, o experimento era um pouco mais complicado. </a:t>
            </a:r>
          </a:p>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Primeiro, embora cada participante tivesse à disposição apenas uma representação bidimensional do braço virtual, na realidade essa ferramenta tinha que ser movida em um espaço virtual tridimensional para alcançar o alvo. </a:t>
            </a:r>
          </a:p>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Além disso, os participantes não podiam produzir nenhum movimento do próprio corpo para guiar o braço virtual.</a:t>
            </a:r>
          </a:p>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 fato, nem mesmo um joystick ou qualquer outro dispositivo eletrônico ou mecânico havia sido disponibilizado.</a:t>
            </a:r>
          </a:p>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Eles só conseguiriam realizar a tarefa aprendendo a usar uma estratégia diferente: literalmente, teriam que usar a atividade elétrica coletiva produzida pelos três cérebros para gerar o movimento do braço virtual.</a:t>
            </a:r>
          </a:p>
          <a:p>
            <a:pPr indent="0" algn="l">
              <a:lnSpc>
                <a:spcPct val="103000"/>
              </a:lnSpc>
              <a:spcAft>
                <a:spcPts val="210"/>
              </a:spcAft>
              <a:buNone/>
            </a:pPr>
            <a:br>
              <a:rPr lang="pt-BR" sz="1800" b="1" dirty="0">
                <a:solidFill>
                  <a:srgbClr val="FF0000"/>
                </a:solidFill>
                <a:effectLst/>
                <a:latin typeface="Calibri" panose="020F0502020204030204" pitchFamily="34" charset="0"/>
                <a:ea typeface="Calibri" panose="020F0502020204030204" pitchFamily="34" charset="0"/>
              </a:rPr>
            </a:br>
            <a:r>
              <a:rPr lang="pt-BR" sz="1800" b="1" dirty="0">
                <a:solidFill>
                  <a:srgbClr val="FF0000"/>
                </a:solidFill>
                <a:effectLst/>
                <a:latin typeface="Calibri" panose="020F0502020204030204" pitchFamily="34" charset="0"/>
                <a:ea typeface="Calibri" panose="020F0502020204030204" pitchFamily="34" charset="0"/>
              </a:rPr>
              <a:t> </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89F2913B-A79F-214A-84EA-36CF645153CF}"/>
              </a:ext>
            </a:extLst>
          </p:cNvPr>
          <p:cNvSpPr>
            <a:spLocks noGrp="1"/>
          </p:cNvSpPr>
          <p:nvPr>
            <p:ph type="sldNum" sz="quarter" idx="12"/>
          </p:nvPr>
        </p:nvSpPr>
        <p:spPr/>
        <p:txBody>
          <a:bodyPr/>
          <a:lstStyle/>
          <a:p>
            <a:fld id="{84A9FA74-9E50-F740-840A-3D4BF568DC85}" type="slidenum">
              <a:rPr lang="pt-BR" smtClean="0"/>
              <a:t>4</a:t>
            </a:fld>
            <a:endParaRPr lang="pt-BR"/>
          </a:p>
        </p:txBody>
      </p:sp>
    </p:spTree>
    <p:extLst>
      <p:ext uri="{BB962C8B-B14F-4D97-AF65-F5344CB8AC3E}">
        <p14:creationId xmlns:p14="http://schemas.microsoft.com/office/powerpoint/2010/main" val="38102804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BB8D1D-6B99-054E-B7A7-753ECD4D0FC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AAE51A0-0E2E-6748-A1EE-A99917998395}"/>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Durante as sessões de observação passiva, registramos simultaneamente a atividade elétrica de centenas de neurônios localizados tanto no córtex motor como no córtex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somestésico</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primário. Invariavelmente, uma alta porcentagem desses neurônios passou a responder à geração de movimentos realizados pelo braço virtual, isto é, a sua frequência de disparos passou a ser modulada em resposta aos movimentos. Quando, dias depois, os macacos começaram a interagir com uma interface cérebro-máquina, os neurônios permitiram que os animais logo se tornassem proficientes na tarefa de controlar os movimentos do braço virtual. </a:t>
            </a:r>
            <a:r>
              <a:rPr lang="pt-BR" sz="1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Ou seja, a observação passiva do braço virtual foi suficiente para que os macacos adquirissem a proficiência cortical necessária para operar uma interface </a:t>
            </a:r>
            <a:r>
              <a:rPr lang="pt-BR" sz="1800"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cérebromáquina</a:t>
            </a:r>
            <a:r>
              <a:rPr lang="pt-BR" sz="1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sem produzir algum movimento real dos seus braços biológicos.</a:t>
            </a:r>
            <a:endPar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F0865244-5D2A-5C41-8D49-1C4DB21ED23D}"/>
              </a:ext>
            </a:extLst>
          </p:cNvPr>
          <p:cNvSpPr>
            <a:spLocks noGrp="1"/>
          </p:cNvSpPr>
          <p:nvPr>
            <p:ph type="sldNum" sz="quarter" idx="12"/>
          </p:nvPr>
        </p:nvSpPr>
        <p:spPr/>
        <p:txBody>
          <a:bodyPr/>
          <a:lstStyle/>
          <a:p>
            <a:fld id="{84A9FA74-9E50-F740-840A-3D4BF568DC85}" type="slidenum">
              <a:rPr lang="pt-BR" smtClean="0"/>
              <a:t>40</a:t>
            </a:fld>
            <a:endParaRPr lang="pt-BR"/>
          </a:p>
        </p:txBody>
      </p:sp>
    </p:spTree>
    <p:extLst>
      <p:ext uri="{BB962C8B-B14F-4D97-AF65-F5344CB8AC3E}">
        <p14:creationId xmlns:p14="http://schemas.microsoft.com/office/powerpoint/2010/main" val="32574590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FE010F-1C0F-4048-A00E-522A77171B0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2948B8E-9467-4540-8BFF-CC74579636C5}"/>
              </a:ext>
            </a:extLst>
          </p:cNvPr>
          <p:cNvSpPr>
            <a:spLocks noGrp="1"/>
          </p:cNvSpPr>
          <p:nvPr>
            <p:ph idx="1"/>
          </p:nvPr>
        </p:nvSpPr>
        <p:spPr/>
        <p:txBody>
          <a:bodyPr>
            <a:normAutofit lnSpcReduction="10000"/>
          </a:bodyPr>
          <a:lstStyle/>
          <a:p>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Revisando esses resultados, notei que uma grande fração dos neurônios no córtex motor e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somestésico</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primário exibiu propriedades fisiológicas compatíveis com a definição clássica de neurônios-espelho. Na realidade, essa deve ter sido a principal razão pela qual esses animais aprenderam a usar uma interface cérebro-máquina para mover membros artificiais. Curiosamente, à medida que os macacos acumularam sessões de observação passiva, mais e mais neurônios nessas regiões corticais passaram a modular a sua frequência de disparo em resposta a movimentos do braço virtual. A descoberta levantou a possibilidade, pouco discutida na literatura dessa classe de neurônios, de que as propriedades fisiológicas dos neurônios-espelho talvez sejam adquiridas pelo aprendizado de uma tarefa motora, simplesmente ao se observarem os movimentos realizados por outro indivíduo. A hipótese, se confirmada, poderá influenciar de maneira significativa a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neurorreabilitação</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bem como as aplicações práticas envolvendo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pt-BR" sz="1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Por exemplo, no caso de atividades sociais humanas que visam a atingir alto grau de performance motora coletiva, por exemplo em times de esporte coletivo (futebol, voleibol, basquete etc.), a prática conjunta em um ambiente virtual ajudaria a ampliar e a refinar o padrão de atividade de neurônios-espelho no cérebro de jogadores que fazem parte da equipe. </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Nesse contexto, imagino que, como resultado de um treinamento virtual que aumente a ativação de neurônios-espelho, os jogadores de uma equipe de futebol antecipariam com maior facilidade as intenções motoras uns dos outros. Uma demonstração do efeito coletivo basicamente indicaria que treinamentos que aumentam a atividade coletiva de neurônios-espelho em uma equipe contribuem para uma melhora significativa da performance motora do time.</a:t>
            </a:r>
          </a:p>
          <a:p>
            <a:endParaRPr lang="pt-BR" dirty="0"/>
          </a:p>
        </p:txBody>
      </p:sp>
      <p:sp>
        <p:nvSpPr>
          <p:cNvPr id="4" name="Espaço Reservado para Número de Slide 3">
            <a:extLst>
              <a:ext uri="{FF2B5EF4-FFF2-40B4-BE49-F238E27FC236}">
                <a16:creationId xmlns:a16="http://schemas.microsoft.com/office/drawing/2014/main" id="{6FE9FAFF-4C99-3047-8BC4-C0D609692234}"/>
              </a:ext>
            </a:extLst>
          </p:cNvPr>
          <p:cNvSpPr>
            <a:spLocks noGrp="1"/>
          </p:cNvSpPr>
          <p:nvPr>
            <p:ph type="sldNum" sz="quarter" idx="12"/>
          </p:nvPr>
        </p:nvSpPr>
        <p:spPr/>
        <p:txBody>
          <a:bodyPr/>
          <a:lstStyle/>
          <a:p>
            <a:fld id="{84A9FA74-9E50-F740-840A-3D4BF568DC85}" type="slidenum">
              <a:rPr lang="pt-BR" smtClean="0"/>
              <a:t>41</a:t>
            </a:fld>
            <a:endParaRPr lang="pt-BR"/>
          </a:p>
        </p:txBody>
      </p:sp>
    </p:spTree>
    <p:extLst>
      <p:ext uri="{BB962C8B-B14F-4D97-AF65-F5344CB8AC3E}">
        <p14:creationId xmlns:p14="http://schemas.microsoft.com/office/powerpoint/2010/main" val="5425874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F4CE46-C20D-CA4C-8B30-E44A3157546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4433F0D8-83F0-4742-A141-9C56263C4951}"/>
              </a:ext>
            </a:extLst>
          </p:cNvPr>
          <p:cNvSpPr>
            <a:spLocks noGrp="1"/>
          </p:cNvSpPr>
          <p:nvPr>
            <p:ph idx="1"/>
          </p:nvPr>
        </p:nvSpPr>
        <p:spPr/>
        <p:txBody>
          <a:bodyPr>
            <a:normAutofit fontScale="70000" lnSpcReduction="20000"/>
          </a:bodyPr>
          <a:lstStyle/>
          <a:p>
            <a:pPr marL="584200" indent="279400" algn="l">
              <a:lnSpc>
                <a:spcPct val="150000"/>
              </a:lnSpc>
              <a:spcAft>
                <a:spcPts val="1180"/>
              </a:spcAft>
            </a:pPr>
            <a:r>
              <a:rPr lang="pt-BR" sz="1800" dirty="0">
                <a:solidFill>
                  <a:srgbClr val="000000"/>
                </a:solidFill>
                <a:effectLst/>
                <a:latin typeface="Calibri" panose="020F0502020204030204" pitchFamily="34" charset="0"/>
                <a:ea typeface="Calibri" panose="020F0502020204030204" pitchFamily="34" charset="0"/>
              </a:rPr>
              <a:t> </a:t>
            </a:r>
          </a:p>
          <a:p>
            <a:pPr indent="-6350" algn="just">
              <a:lnSpc>
                <a:spcPct val="150000"/>
              </a:lnSpc>
              <a:spcAft>
                <a:spcPts val="15"/>
              </a:spcAft>
            </a:pPr>
            <a:r>
              <a:rPr lang="pt-BR" sz="1800" dirty="0">
                <a:solidFill>
                  <a:srgbClr val="000000"/>
                </a:solidFill>
                <a:effectLst/>
                <a:latin typeface="Calibri" panose="020F0502020204030204" pitchFamily="34" charset="0"/>
                <a:ea typeface="Calibri" panose="020F0502020204030204" pitchFamily="34" charset="0"/>
              </a:rPr>
              <a:t>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Tendo solucionado o primeiro problema – a existência de neurônios-espelho no córtex motor primário –, algo ainda nos intrigava: nos experimentos com o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PassageiroObservador</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os neurônios que registramos no córtex motor e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pré-motor</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não aumentavam a sua taxa de disparos elétricos ao observar movimentos das mãos, da boca ou dos olhos do outro macaco. Pelo contrário, essas células disparavam mais potenciais de ação como resultado dos movimentos de uma cadeira de rodas eletrônica, à medida que o Passageiro dirigia pela sala. Diferentemente da abordagem clássica usada para investigar neurônios-espelho, em que um único macaco permanece imóvel, sentado em uma cadeira, observando os movimentos de outro indivíduo (usualmente, o experimentador), empregamos macacos que interagiram em uma tarefa que garantia que pelo menos um dos indivíduos (Passageiro) estava se deslocando continuamente pelo ambiente. Além disso, registramos centenas de neurônios do córtex motor de dois macacos simultaneamente. </a:t>
            </a:r>
            <a:r>
              <a:rPr lang="pt-BR" sz="1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Devido à abordagem, os nossos experimentos ofereceram, pela primeira vez, a oportunidade de registrar a atividade de centenas de neurônios-espelho em dois cérebros engajados em uma tarefa social.</a:t>
            </a:r>
            <a:endPar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indent="279400" algn="l">
              <a:lnSpc>
                <a:spcPct val="103000"/>
              </a:lnSpc>
              <a:spcAft>
                <a:spcPts val="210"/>
              </a:spcAft>
            </a:pPr>
            <a:br>
              <a:rPr lang="pt-BR" sz="1800" b="1" dirty="0">
                <a:solidFill>
                  <a:srgbClr val="FF0000"/>
                </a:solidFill>
                <a:effectLst/>
                <a:latin typeface="Calibri" panose="020F0502020204030204" pitchFamily="34" charset="0"/>
                <a:ea typeface="Calibri" panose="020F0502020204030204" pitchFamily="34" charset="0"/>
              </a:rPr>
            </a:br>
            <a:r>
              <a:rPr lang="pt-BR" sz="1800" b="1" dirty="0">
                <a:solidFill>
                  <a:srgbClr val="FF0000"/>
                </a:solidFill>
                <a:effectLst/>
                <a:latin typeface="Calibri" panose="020F0502020204030204" pitchFamily="34" charset="0"/>
                <a:ea typeface="Calibri" panose="020F0502020204030204" pitchFamily="34" charset="0"/>
              </a:rPr>
              <a:t> </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555333F4-D469-E940-9503-FE1422FD4275}"/>
              </a:ext>
            </a:extLst>
          </p:cNvPr>
          <p:cNvSpPr>
            <a:spLocks noGrp="1"/>
          </p:cNvSpPr>
          <p:nvPr>
            <p:ph type="sldNum" sz="quarter" idx="12"/>
          </p:nvPr>
        </p:nvSpPr>
        <p:spPr/>
        <p:txBody>
          <a:bodyPr/>
          <a:lstStyle/>
          <a:p>
            <a:fld id="{84A9FA74-9E50-F740-840A-3D4BF568DC85}" type="slidenum">
              <a:rPr lang="pt-BR" smtClean="0"/>
              <a:t>42</a:t>
            </a:fld>
            <a:endParaRPr lang="pt-BR"/>
          </a:p>
        </p:txBody>
      </p:sp>
    </p:spTree>
    <p:extLst>
      <p:ext uri="{BB962C8B-B14F-4D97-AF65-F5344CB8AC3E}">
        <p14:creationId xmlns:p14="http://schemas.microsoft.com/office/powerpoint/2010/main" val="38552179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631B5C-77C7-B14D-9B2A-C8C1D79D2D9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29F43AE-2E84-A248-8F46-207A84C3D03E}"/>
              </a:ext>
            </a:extLst>
          </p:cNvPr>
          <p:cNvSpPr>
            <a:spLocks noGrp="1"/>
          </p:cNvSpPr>
          <p:nvPr>
            <p:ph idx="1"/>
          </p:nvPr>
        </p:nvSpPr>
        <p:spPr/>
        <p:txBody>
          <a:bodyPr>
            <a:normAutofit fontScale="92500" lnSpcReduction="10000"/>
          </a:bodyPr>
          <a:lstStyle/>
          <a:p>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 sincronia intercerebral observada nos experimentos do Passageiro-Observador é conhecida na neurociência como </a:t>
            </a:r>
            <a:r>
              <a:rPr lang="pt-BR" sz="1800" b="1" dirty="0">
                <a:solidFill>
                  <a:srgbClr val="FF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“acoplamento cérebro-cérebro”</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t>
            </a:r>
            <a:r>
              <a:rPr lang="pt-BR" sz="1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Durante a última década, a relevância potencial do fenômeno de acoplamento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cérebrocérebro</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para o estabelecimento e a manutenção de comportamentos sociais em animais ganhou tração entre neurocientistas como uma verdadeira mudança de paradigma na neurociência moderna. Basicamente, a nova visão propõe que sinais gerados pelo cérebro de um indivíduo e recebido por outro podem acoplar funcionalmente esses dois sistemas nervosos no tempo e no espaço. Em um artigo de revisão sobre o tema, Uri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Hasson</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professor da Universidade de Princeton, e seus colegas descreveram uma série de exemplos de comportamentos sociais fundamentais envolvendo o acoplamento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cérebrocérebro</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em animais e em seres humanos. Por exemplo, na vida selvagem, alguns </a:t>
            </a:r>
            <a:r>
              <a:rPr lang="pt-BR" sz="18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pássaros</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tendem a aprender uma nova </a:t>
            </a:r>
            <a:r>
              <a:rPr lang="pt-BR" sz="18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canção</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como resultado de interações.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Hasson</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 colegas ilustram esse fato usando o exemplo do ritual de </a:t>
            </a:r>
            <a:r>
              <a:rPr lang="pt-BR" sz="18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acasalamento dos pássaros</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do gênero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Molothrus</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 macho aprende melodias que chamam a atenção das fêmeas, que não cantam. As fêmeas demonstram apreciação por uma boa serenata ao produzir movimentos delicados de suas asas. Os movimentos são um poderoso sinal de sincronização – ou reforço – para o macho cantor, provavelmente por meio da ação de neurônios-espelho. Encorajado pela resposta motora positiva da fêmea, o nosso Pavarotti aviário engata uma marcha mais alta e passa a repetir os componentes da canção que atraiu a atenção da fêmea. Não satisfeito, produz canções ainda mais elaboradas, na expectativa de atrair outras fêmeas. A manobra é fundamental para o macho porque as fêmeas, que são o alvo da serenata, tendem a escolher um pretendente com base no número de outras fêmeas que ele atraiu com a sua cantoria. Aparentemente, quase nada mudou em termos de estratégia de acasalamento no reino animal desde que os pássaros aprenderam a cantar.</a:t>
            </a:r>
          </a:p>
          <a:p>
            <a:endParaRPr lang="pt-BR" dirty="0"/>
          </a:p>
        </p:txBody>
      </p:sp>
      <p:sp>
        <p:nvSpPr>
          <p:cNvPr id="4" name="Espaço Reservado para Número de Slide 3">
            <a:extLst>
              <a:ext uri="{FF2B5EF4-FFF2-40B4-BE49-F238E27FC236}">
                <a16:creationId xmlns:a16="http://schemas.microsoft.com/office/drawing/2014/main" id="{30E34DBC-7555-1D4F-89D1-0066188F62DD}"/>
              </a:ext>
            </a:extLst>
          </p:cNvPr>
          <p:cNvSpPr>
            <a:spLocks noGrp="1"/>
          </p:cNvSpPr>
          <p:nvPr>
            <p:ph type="sldNum" sz="quarter" idx="12"/>
          </p:nvPr>
        </p:nvSpPr>
        <p:spPr/>
        <p:txBody>
          <a:bodyPr/>
          <a:lstStyle/>
          <a:p>
            <a:fld id="{84A9FA74-9E50-F740-840A-3D4BF568DC85}" type="slidenum">
              <a:rPr lang="pt-BR" smtClean="0"/>
              <a:t>43</a:t>
            </a:fld>
            <a:endParaRPr lang="pt-BR"/>
          </a:p>
        </p:txBody>
      </p:sp>
    </p:spTree>
    <p:extLst>
      <p:ext uri="{BB962C8B-B14F-4D97-AF65-F5344CB8AC3E}">
        <p14:creationId xmlns:p14="http://schemas.microsoft.com/office/powerpoint/2010/main" val="33914169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664DD4-E852-A14F-854B-8051FEEC4CA4}"/>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573663A-8187-7F47-8BBD-B0934583D37E}"/>
              </a:ext>
            </a:extLst>
          </p:cNvPr>
          <p:cNvSpPr>
            <a:spLocks noGrp="1"/>
          </p:cNvSpPr>
          <p:nvPr>
            <p:ph idx="1"/>
          </p:nvPr>
        </p:nvSpPr>
        <p:spPr/>
        <p:txBody>
          <a:bodyPr>
            <a:normAutofit fontScale="92500" lnSpcReduction="10000"/>
          </a:bodyPr>
          <a:lstStyle/>
          <a:p>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interação entre dois seres humanos adultos que usam a linguagem para se comunicar face a face oferece um exemplo fundamental de acoplamento cérebro-cérebro, bem como o tremendo impacto que ele tem nas interações sociais. Embora existam muitos aspectos fascinantes a discutir sobre a linguagem oral, aqui eu gostaria de focar no atributo neurofisiológico essencial envolvido na comunicação de um par de pessoas via produção e recepção da linguagem oral. Como qualquer outro comportamento motor, a linguagem oral é produzida como consequência de um programa, originariamente criado pelo córtex motor do lobo frontal. Uma vez transmitido para neurônios do tronco cerebral que controlam os músculos de laringe, cordas vocais e língua, esse programa motor gera um sinal acústico que, além de ter a sua amplitude modulada para cima e para baixo, oscila em uma faixa de frequência de 3 Hz a 8 Hz. O envelope oscilatório basicamente define o ritmo essencial ou a frequência na qual sílabas podem ser geradas pela linguagem humana, ou seja, três a oito sílabas por segundo. O envelope corresponde perfeitamente a um ritmo cerebral de atividade neuronal, chamado de “ritmo teta”, que oscila na faixa de 3 Hz a 10 Hz. Além disso, grupos de neurônios localizados no nosso córtex auditivo, responsáveis por processar os sinais produzidos pelo discurso oral que um indivíduo ouve, geram oscilações na banda de 3 Hz a 8 Hz. Como enfatizado por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Hasson</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 seus colegas, a presença dessa atividade neuronal oscilatória nos sistemas neurais que produzem e processam linguagem oral levou muitos teóricos a propor que essa correspondência em ritmos cerebrais desempenharia papel central na comunicação oral humana. Basicamente, ao utilizar um envelope de frequência similar para produzir, transmitir e processar a linguagem oral, o cérebro humano garante que os sons que definem a fala podem ser transmitidos otimamente, e mesmo amplificados, para melhorar a razão sinal-ruído, que pode ser naturalmente prejudicada pela interferência ambiental.</a:t>
            </a:r>
          </a:p>
          <a:p>
            <a:endParaRPr lang="pt-BR" dirty="0"/>
          </a:p>
        </p:txBody>
      </p:sp>
      <p:sp>
        <p:nvSpPr>
          <p:cNvPr id="4" name="Espaço Reservado para Número de Slide 3">
            <a:extLst>
              <a:ext uri="{FF2B5EF4-FFF2-40B4-BE49-F238E27FC236}">
                <a16:creationId xmlns:a16="http://schemas.microsoft.com/office/drawing/2014/main" id="{967BB22A-B0BF-F946-BA1C-CD1331B052EA}"/>
              </a:ext>
            </a:extLst>
          </p:cNvPr>
          <p:cNvSpPr>
            <a:spLocks noGrp="1"/>
          </p:cNvSpPr>
          <p:nvPr>
            <p:ph type="sldNum" sz="quarter" idx="12"/>
          </p:nvPr>
        </p:nvSpPr>
        <p:spPr/>
        <p:txBody>
          <a:bodyPr/>
          <a:lstStyle/>
          <a:p>
            <a:fld id="{84A9FA74-9E50-F740-840A-3D4BF568DC85}" type="slidenum">
              <a:rPr lang="pt-BR" smtClean="0"/>
              <a:t>44</a:t>
            </a:fld>
            <a:endParaRPr lang="pt-BR"/>
          </a:p>
        </p:txBody>
      </p:sp>
    </p:spTree>
    <p:extLst>
      <p:ext uri="{BB962C8B-B14F-4D97-AF65-F5344CB8AC3E}">
        <p14:creationId xmlns:p14="http://schemas.microsoft.com/office/powerpoint/2010/main" val="11136612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DF357D-1A40-AC4E-A8E5-043F65B1919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D818293-4E59-DE43-9291-42BDBAA8A758}"/>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A importância do ritmo de 3 Hz a 8 Hz para compreensão da linguagem pode ser ainda mais enfatizada pelo fato de que, se ouvintes humanos são expostos a uma linguagem sintética que oscila em uma frequência mais alta que 3 Hz a 8 Hz, eles exibem dificuldades em entender o conteúdo desses sinais.</a:t>
            </a:r>
          </a:p>
          <a:p>
            <a:r>
              <a:rPr lang="pt-BR" sz="1800" dirty="0">
                <a:solidFill>
                  <a:srgbClr val="000000"/>
                </a:solidFill>
                <a:effectLst/>
                <a:latin typeface="Calibri" panose="020F0502020204030204" pitchFamily="34" charset="0"/>
                <a:ea typeface="Calibri" panose="020F0502020204030204" pitchFamily="34" charset="0"/>
              </a:rPr>
              <a:t>Obviamente, a comunicação pela linguagem envolve muito mais que o processamento de som. Por exemplo, o contato face a face contribui para a compreensão da fala em seres humanos adultos. Isso ocorre porque os movimentos típicos da boca – os quais todos usamos para produzir a fala – seguem mais ou menos a banda de frequência do ritmo teta. Basicamente, isso significa que, quando encaramos alguém que está falando conosco, o cérebro recebe dois fluxos paralelos de sinais na banda de 3 Hz a 8 Hz, um auditivo e outro visual. O fluxo de sinais visuais tende a reforçar o sinal acústico, que, uma vez traduzido para sinais elétricos no ouvido interno, alcança o córtex auditivo, onde se inicia o processo de interpretação da fala. De acordo com </a:t>
            </a:r>
            <a:r>
              <a:rPr lang="pt-BR" sz="1800" dirty="0" err="1">
                <a:solidFill>
                  <a:srgbClr val="000000"/>
                </a:solidFill>
                <a:effectLst/>
                <a:latin typeface="Calibri" panose="020F0502020204030204" pitchFamily="34" charset="0"/>
                <a:ea typeface="Calibri" panose="020F0502020204030204" pitchFamily="34" charset="0"/>
              </a:rPr>
              <a:t>Hasson</a:t>
            </a:r>
            <a:r>
              <a:rPr lang="pt-BR" sz="1800" dirty="0">
                <a:solidFill>
                  <a:srgbClr val="000000"/>
                </a:solidFill>
                <a:effectLst/>
                <a:latin typeface="Calibri" panose="020F0502020204030204" pitchFamily="34" charset="0"/>
                <a:ea typeface="Calibri" panose="020F0502020204030204" pitchFamily="34" charset="0"/>
              </a:rPr>
              <a:t> e colegas, ao encarar o nosso interlocutor, indiretamente induzimos um aumento na amplitude do sinal acústico da ordem de 15 decibéis.</a:t>
            </a:r>
          </a:p>
          <a:p>
            <a:endParaRPr lang="pt-BR" dirty="0"/>
          </a:p>
        </p:txBody>
      </p:sp>
      <p:sp>
        <p:nvSpPr>
          <p:cNvPr id="4" name="Espaço Reservado para Número de Slide 3">
            <a:extLst>
              <a:ext uri="{FF2B5EF4-FFF2-40B4-BE49-F238E27FC236}">
                <a16:creationId xmlns:a16="http://schemas.microsoft.com/office/drawing/2014/main" id="{EAB065B3-13F1-ED40-95CA-F2469629D02E}"/>
              </a:ext>
            </a:extLst>
          </p:cNvPr>
          <p:cNvSpPr>
            <a:spLocks noGrp="1"/>
          </p:cNvSpPr>
          <p:nvPr>
            <p:ph type="sldNum" sz="quarter" idx="12"/>
          </p:nvPr>
        </p:nvSpPr>
        <p:spPr/>
        <p:txBody>
          <a:bodyPr/>
          <a:lstStyle/>
          <a:p>
            <a:fld id="{84A9FA74-9E50-F740-840A-3D4BF568DC85}" type="slidenum">
              <a:rPr lang="pt-BR" smtClean="0"/>
              <a:t>45</a:t>
            </a:fld>
            <a:endParaRPr lang="pt-BR"/>
          </a:p>
        </p:txBody>
      </p:sp>
    </p:spTree>
    <p:extLst>
      <p:ext uri="{BB962C8B-B14F-4D97-AF65-F5344CB8AC3E}">
        <p14:creationId xmlns:p14="http://schemas.microsoft.com/office/powerpoint/2010/main" val="117272909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7DD843-C6F7-E44E-8478-8DEA7AF8786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4B7F97E6-EC8C-2F47-8CCB-CBA052271374}"/>
              </a:ext>
            </a:extLst>
          </p:cNvPr>
          <p:cNvSpPr>
            <a:spLocks noGrp="1"/>
          </p:cNvSpPr>
          <p:nvPr>
            <p:ph idx="1"/>
          </p:nvPr>
        </p:nvSpPr>
        <p:spPr/>
        <p:txBody>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No todo, esses resultados sugerem que, por meio do uso da linguagem, um acoplamento cérebro-cérebro é estabelecido pela sincronia coerente entre o cérebro do orador e o do ouvinte. </a:t>
            </a:r>
            <a:r>
              <a:rPr lang="pt-BR" sz="1800" dirty="0">
                <a:solidFill>
                  <a:srgbClr val="FF0000"/>
                </a:solidFill>
                <a:effectLst/>
                <a:latin typeface="Calibri" panose="020F0502020204030204" pitchFamily="34" charset="0"/>
                <a:ea typeface="Calibri" panose="020F0502020204030204" pitchFamily="34" charset="0"/>
              </a:rPr>
              <a:t>Usando o meu próprio jargão, uma </a:t>
            </a:r>
            <a:r>
              <a:rPr lang="pt-BR" sz="1800" dirty="0" err="1">
                <a:solidFill>
                  <a:srgbClr val="FF0000"/>
                </a:solidFill>
                <a:effectLst/>
                <a:latin typeface="Calibri" panose="020F0502020204030204" pitchFamily="34" charset="0"/>
                <a:ea typeface="Calibri" panose="020F0502020204030204" pitchFamily="34" charset="0"/>
              </a:rPr>
              <a:t>Brainet</a:t>
            </a:r>
            <a:r>
              <a:rPr lang="pt-BR" sz="1800" dirty="0">
                <a:solidFill>
                  <a:srgbClr val="FF0000"/>
                </a:solidFill>
                <a:effectLst/>
                <a:latin typeface="Calibri" panose="020F0502020204030204" pitchFamily="34" charset="0"/>
                <a:ea typeface="Calibri" panose="020F0502020204030204" pitchFamily="34" charset="0"/>
              </a:rPr>
              <a:t> baseada na linguagem se estabelece inicialmente porque a produção, a transmissão e a interpretação de sinais linguísticos analógicos são mediadas por oscilações cerebrais ocorrendo no mesmo intervalo de frequência tanto no cérebro do orador como no do ouvinte. </a:t>
            </a:r>
            <a:r>
              <a:rPr lang="pt-BR" sz="1800" dirty="0">
                <a:solidFill>
                  <a:srgbClr val="000000"/>
                </a:solidFill>
                <a:effectLst/>
                <a:latin typeface="Calibri" panose="020F0502020204030204" pitchFamily="34" charset="0"/>
                <a:ea typeface="Calibri" panose="020F0502020204030204" pitchFamily="34" charset="0"/>
              </a:rPr>
              <a:t>Para todos os propósitos e os efeitos, portanto, essa superposição de frequência é o primeiro passo para o estabelecimento de uma conexão entre cérebros em um computador orgânico distribuído – a minha definição de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a:t>
            </a:r>
          </a:p>
          <a:p>
            <a:pPr indent="279400" algn="just">
              <a:lnSpc>
                <a:spcPct val="150000"/>
              </a:lnSpc>
              <a:spcAft>
                <a:spcPts val="210"/>
              </a:spcAft>
            </a:pPr>
            <a:r>
              <a:rPr lang="pt-BR" sz="1800" b="1" dirty="0">
                <a:solidFill>
                  <a:srgbClr val="00B050"/>
                </a:solidFill>
                <a:effectLst/>
                <a:latin typeface="Calibri" panose="020F0502020204030204" pitchFamily="34" charset="0"/>
                <a:ea typeface="Calibri" panose="020F0502020204030204" pitchFamily="34" charset="0"/>
                <a:sym typeface="Wingdings" pitchFamily="2" charset="2"/>
              </a:rPr>
              <a:t></a:t>
            </a:r>
            <a:r>
              <a:rPr lang="pt-BR" sz="1800" b="1" dirty="0">
                <a:solidFill>
                  <a:srgbClr val="00B050"/>
                </a:solidFill>
                <a:effectLst/>
                <a:latin typeface="Calibri" panose="020F0502020204030204" pitchFamily="34" charset="0"/>
                <a:ea typeface="Calibri" panose="020F0502020204030204" pitchFamily="34" charset="0"/>
              </a:rPr>
              <a:t> o afeto em jogo precisaria ser computado</a:t>
            </a:r>
            <a:endParaRPr lang="pt-BR" sz="1800" dirty="0">
              <a:solidFill>
                <a:srgbClr val="000000"/>
              </a:solidFill>
              <a:effectLst/>
              <a:latin typeface="Calibri" panose="020F0502020204030204" pitchFamily="34" charset="0"/>
              <a:ea typeface="Calibri" panose="020F0502020204030204" pitchFamily="34" charset="0"/>
            </a:endParaRPr>
          </a:p>
          <a:p>
            <a:pPr indent="279400" algn="l">
              <a:lnSpc>
                <a:spcPct val="103000"/>
              </a:lnSpc>
              <a:spcAft>
                <a:spcPts val="210"/>
              </a:spcAft>
            </a:pPr>
            <a:br>
              <a:rPr lang="pt-BR" sz="1800" dirty="0">
                <a:solidFill>
                  <a:srgbClr val="000000"/>
                </a:solidFill>
                <a:effectLst/>
                <a:latin typeface="Calibri" panose="020F0502020204030204" pitchFamily="34" charset="0"/>
                <a:ea typeface="Calibri" panose="020F0502020204030204" pitchFamily="34" charset="0"/>
              </a:rPr>
            </a:br>
            <a:r>
              <a:rPr lang="pt-BR" sz="1800" dirty="0">
                <a:solidFill>
                  <a:srgbClr val="000000"/>
                </a:solidFill>
                <a:effectLst/>
                <a:latin typeface="Calibri" panose="020F0502020204030204" pitchFamily="34" charset="0"/>
                <a:ea typeface="Calibri" panose="020F0502020204030204" pitchFamily="34" charset="0"/>
              </a:rPr>
              <a:t> </a:t>
            </a:r>
          </a:p>
          <a:p>
            <a:endParaRPr lang="pt-BR" dirty="0"/>
          </a:p>
        </p:txBody>
      </p:sp>
      <p:sp>
        <p:nvSpPr>
          <p:cNvPr id="4" name="Espaço Reservado para Número de Slide 3">
            <a:extLst>
              <a:ext uri="{FF2B5EF4-FFF2-40B4-BE49-F238E27FC236}">
                <a16:creationId xmlns:a16="http://schemas.microsoft.com/office/drawing/2014/main" id="{ED7256A7-603D-DE49-9176-7E6BBA6E8C48}"/>
              </a:ext>
            </a:extLst>
          </p:cNvPr>
          <p:cNvSpPr>
            <a:spLocks noGrp="1"/>
          </p:cNvSpPr>
          <p:nvPr>
            <p:ph type="sldNum" sz="quarter" idx="12"/>
          </p:nvPr>
        </p:nvSpPr>
        <p:spPr/>
        <p:txBody>
          <a:bodyPr/>
          <a:lstStyle/>
          <a:p>
            <a:fld id="{84A9FA74-9E50-F740-840A-3D4BF568DC85}" type="slidenum">
              <a:rPr lang="pt-BR" smtClean="0"/>
              <a:t>46</a:t>
            </a:fld>
            <a:endParaRPr lang="pt-BR"/>
          </a:p>
        </p:txBody>
      </p:sp>
    </p:spTree>
    <p:extLst>
      <p:ext uri="{BB962C8B-B14F-4D97-AF65-F5344CB8AC3E}">
        <p14:creationId xmlns:p14="http://schemas.microsoft.com/office/powerpoint/2010/main" val="15744503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273B14-545D-7E47-BBD3-0734EA92110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99D7B16-B26E-1643-A34E-E09AD3CBD86C}"/>
              </a:ext>
            </a:extLst>
          </p:cNvPr>
          <p:cNvSpPr>
            <a:spLocks noGrp="1"/>
          </p:cNvSpPr>
          <p:nvPr>
            <p:ph idx="1"/>
          </p:nvPr>
        </p:nvSpPr>
        <p:spPr/>
        <p:txBody>
          <a:bodyPr>
            <a:normAutofit fontScale="62500" lnSpcReduction="20000"/>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Além de oferecer um exemplo canônico de acoplamento cérebro-cérebro, a comunicação interpessoal humana via linguagem oral me permite descrever como a teoria do cérebro relativístico explica o estabelecimento de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Conforme visto no Capítulo 5, essa teoria propõe que a fusão de múltiplas áreas corticais em um único cérebro é mediada por campos eletromagnéticos. Ao usar essa capacidade, cérebros relativísticos podem tirar vantagem dos sinais analógicos neurais para estabelecer rapidamente e depois manter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estáveis. </a:t>
            </a:r>
            <a:r>
              <a:rPr lang="pt-BR" sz="1800" dirty="0">
                <a:solidFill>
                  <a:srgbClr val="FF0000"/>
                </a:solidFill>
                <a:effectLst/>
                <a:latin typeface="Calibri" panose="020F0502020204030204" pitchFamily="34" charset="0"/>
                <a:ea typeface="Calibri" panose="020F0502020204030204" pitchFamily="34" charset="0"/>
              </a:rPr>
              <a:t>No caso da linguagem oral, por exemplo, campos eletromagnéticos neurais permitiriam a ativação simultânea de muitas áreas corticais (e </a:t>
            </a:r>
            <a:r>
              <a:rPr lang="pt-BR" sz="1800" dirty="0" err="1">
                <a:solidFill>
                  <a:srgbClr val="FF0000"/>
                </a:solidFill>
                <a:effectLst/>
                <a:latin typeface="Calibri" panose="020F0502020204030204" pitchFamily="34" charset="0"/>
                <a:ea typeface="Calibri" panose="020F0502020204030204" pitchFamily="34" charset="0"/>
              </a:rPr>
              <a:t>subcorticais</a:t>
            </a:r>
            <a:r>
              <a:rPr lang="pt-BR" sz="1800" dirty="0">
                <a:solidFill>
                  <a:srgbClr val="FF0000"/>
                </a:solidFill>
                <a:effectLst/>
                <a:latin typeface="Calibri" panose="020F0502020204030204" pitchFamily="34" charset="0"/>
                <a:ea typeface="Calibri" panose="020F0502020204030204" pitchFamily="34" charset="0"/>
              </a:rPr>
              <a:t>) quer no cérebro do orador que gera a mensagem, quer no cérebro do recipiente a interpretar essa mensagem.</a:t>
            </a:r>
            <a:r>
              <a:rPr lang="pt-BR" sz="1800" dirty="0">
                <a:solidFill>
                  <a:srgbClr val="000000"/>
                </a:solidFill>
                <a:effectLst/>
                <a:latin typeface="Calibri" panose="020F0502020204030204" pitchFamily="34" charset="0"/>
                <a:ea typeface="Calibri" panose="020F0502020204030204" pitchFamily="34" charset="0"/>
              </a:rPr>
              <a:t> No caso do recipiente, essa fusão cortical instantânea permitirá uma decodificação e uma compreensão do conteúdo tanto sintático como semântico de uma mensagem enviada pelo orador. Como resultado, da mesma forma que no experimento do Passageiro-</a:t>
            </a:r>
          </a:p>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Observador, a sincronização cortical intercerebral entre os indivíduos envolvidos em um diálogo emergiria rapidamente, levando a um acoplamento funcional dos cérebros. Para a teoria do cérebro relativístico, as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são formadas por um processo de sincronização neuronal analógica, não digital, mediada por um sinal de comunicação. Nos seres humanos, com frequência a linguagem oral desempenha esse papel vital. Na realidade, é concebível que, nos seus estágios primitivos, o tipo de linguagem usado pelos nossos ancestrais hominídeos funcionou como sinal para o estabelecimento de sincronização intercerebral dentro de um grupo social, em vez do elaborado meio de comunicação usado hoje. São várias as vantagens de utilizar uma sincronização analógica para criar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Para começar, a sincronização analógica é mais rápida, mais fácil de implementar e mais maleável que a digital, uma vez que, para ocorrer, esta última requer uma precisão temporal muito maior entre os sinais participantes. Além disso, a sincronização analógica pode trabalhar sem subsistemas predefinidos, ou seja, para ser efetivada, ela não precisa de informação extra sobre os sinais participantes. Ela simplesmente acontece quando dois sinais contínuos entram em sincronia um com o outro.</a:t>
            </a:r>
          </a:p>
          <a:p>
            <a:endParaRPr lang="pt-BR" dirty="0"/>
          </a:p>
          <a:p>
            <a:endParaRPr lang="pt-BR" dirty="0"/>
          </a:p>
        </p:txBody>
      </p:sp>
      <p:sp>
        <p:nvSpPr>
          <p:cNvPr id="4" name="Espaço Reservado para Número de Slide 3">
            <a:extLst>
              <a:ext uri="{FF2B5EF4-FFF2-40B4-BE49-F238E27FC236}">
                <a16:creationId xmlns:a16="http://schemas.microsoft.com/office/drawing/2014/main" id="{E1F52316-10DF-A64B-8A25-7707447CE1B4}"/>
              </a:ext>
            </a:extLst>
          </p:cNvPr>
          <p:cNvSpPr>
            <a:spLocks noGrp="1"/>
          </p:cNvSpPr>
          <p:nvPr>
            <p:ph type="sldNum" sz="quarter" idx="12"/>
          </p:nvPr>
        </p:nvSpPr>
        <p:spPr/>
        <p:txBody>
          <a:bodyPr/>
          <a:lstStyle/>
          <a:p>
            <a:fld id="{84A9FA74-9E50-F740-840A-3D4BF568DC85}" type="slidenum">
              <a:rPr lang="pt-BR" smtClean="0"/>
              <a:t>47</a:t>
            </a:fld>
            <a:endParaRPr lang="pt-BR"/>
          </a:p>
        </p:txBody>
      </p:sp>
    </p:spTree>
    <p:extLst>
      <p:ext uri="{BB962C8B-B14F-4D97-AF65-F5344CB8AC3E}">
        <p14:creationId xmlns:p14="http://schemas.microsoft.com/office/powerpoint/2010/main" val="6882140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BEABA0-1EA0-A14D-9044-AE5CBA97126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CD7E976-F216-C642-9672-EA737555BBC9}"/>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Além de enfatizar a opção pela sincronização analógica, a teoria do cérebro relativístico postula que um princípio de aprendizado </a:t>
            </a:r>
            <a:r>
              <a:rPr lang="pt-BR" sz="1800" dirty="0" err="1">
                <a:solidFill>
                  <a:srgbClr val="000000"/>
                </a:solidFill>
                <a:effectLst/>
                <a:latin typeface="Calibri" panose="020F0502020204030204" pitchFamily="34" charset="0"/>
                <a:ea typeface="Calibri" panose="020F0502020204030204" pitchFamily="34" charset="0"/>
              </a:rPr>
              <a:t>hebbiano</a:t>
            </a:r>
            <a:r>
              <a:rPr lang="pt-BR" sz="1800" dirty="0">
                <a:solidFill>
                  <a:srgbClr val="000000"/>
                </a:solidFill>
                <a:effectLst/>
                <a:latin typeface="Calibri" panose="020F0502020204030204" pitchFamily="34" charset="0"/>
                <a:ea typeface="Calibri" panose="020F0502020204030204" pitchFamily="34" charset="0"/>
              </a:rPr>
              <a:t> clássico está envolvido no estabelecimento e na manutenção de longo prazo das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Nesse caso, em vez de dois neurônios interagindo através de uma sinapse, como na formulação original feita por Donald </a:t>
            </a:r>
            <a:r>
              <a:rPr lang="pt-BR" sz="1800" dirty="0" err="1">
                <a:solidFill>
                  <a:srgbClr val="000000"/>
                </a:solidFill>
                <a:effectLst/>
                <a:latin typeface="Calibri" panose="020F0502020204030204" pitchFamily="34" charset="0"/>
                <a:ea typeface="Calibri" panose="020F0502020204030204" pitchFamily="34" charset="0"/>
              </a:rPr>
              <a:t>Hebb</a:t>
            </a:r>
            <a:r>
              <a:rPr lang="pt-BR" sz="1800" dirty="0">
                <a:solidFill>
                  <a:srgbClr val="000000"/>
                </a:solidFill>
                <a:effectLst/>
                <a:latin typeface="Calibri" panose="020F0502020204030204" pitchFamily="34" charset="0"/>
                <a:ea typeface="Calibri" panose="020F0502020204030204" pitchFamily="34" charset="0"/>
              </a:rPr>
              <a:t>, em 1949, refiro-me a dois (ou mais) cérebros “conectados” por um sinal de comunicação ou por uma mensagem. </a:t>
            </a:r>
            <a:r>
              <a:rPr lang="pt-BR" sz="1800" dirty="0">
                <a:solidFill>
                  <a:srgbClr val="FF0000"/>
                </a:solidFill>
                <a:effectLst/>
                <a:latin typeface="Calibri" panose="020F0502020204030204" pitchFamily="34" charset="0"/>
                <a:ea typeface="Calibri" panose="020F0502020204030204" pitchFamily="34" charset="0"/>
              </a:rPr>
              <a:t>O princípio </a:t>
            </a:r>
            <a:r>
              <a:rPr lang="pt-BR" sz="1800" dirty="0" err="1">
                <a:solidFill>
                  <a:srgbClr val="FF0000"/>
                </a:solidFill>
                <a:effectLst/>
                <a:latin typeface="Calibri" panose="020F0502020204030204" pitchFamily="34" charset="0"/>
                <a:ea typeface="Calibri" panose="020F0502020204030204" pitchFamily="34" charset="0"/>
              </a:rPr>
              <a:t>hebbiano</a:t>
            </a:r>
            <a:r>
              <a:rPr lang="pt-BR" sz="1800" dirty="0">
                <a:solidFill>
                  <a:srgbClr val="FF0000"/>
                </a:solidFill>
                <a:effectLst/>
                <a:latin typeface="Calibri" panose="020F0502020204030204" pitchFamily="34" charset="0"/>
                <a:ea typeface="Calibri" panose="020F0502020204030204" pitchFamily="34" charset="0"/>
              </a:rPr>
              <a:t> original afirma que, quando dois neurônios que compartilham uma sinapse disparam potenciais de ação conjuntamente, aumenta a magnitude da sinapse entre eles.</a:t>
            </a:r>
            <a:r>
              <a:rPr lang="pt-BR" sz="1800" dirty="0">
                <a:solidFill>
                  <a:srgbClr val="000000"/>
                </a:solidFill>
                <a:effectLst/>
                <a:latin typeface="Calibri" panose="020F0502020204030204" pitchFamily="34" charset="0"/>
                <a:ea typeface="Calibri" panose="020F0502020204030204" pitchFamily="34" charset="0"/>
              </a:rPr>
              <a:t> A Figura 7.5 ilustra o princípio ao mostrar dois neurônios, 1 e 3, e a sinapse direta que o neurônio 1 faz com o neurônio 3. Se um potencial de ação produzido pelo neurônio 1 (conhecido como “neurônio pré-sináptico”) induz o neurônio 3 (ou “neurônio </a:t>
            </a:r>
            <a:r>
              <a:rPr lang="pt-BR" sz="1800" dirty="0" err="1">
                <a:solidFill>
                  <a:srgbClr val="000000"/>
                </a:solidFill>
                <a:effectLst/>
                <a:latin typeface="Calibri" panose="020F0502020204030204" pitchFamily="34" charset="0"/>
                <a:ea typeface="Calibri" panose="020F0502020204030204" pitchFamily="34" charset="0"/>
              </a:rPr>
              <a:t>póssináptico</a:t>
            </a:r>
            <a:r>
              <a:rPr lang="pt-BR" sz="1800" dirty="0">
                <a:solidFill>
                  <a:srgbClr val="000000"/>
                </a:solidFill>
                <a:effectLst/>
                <a:latin typeface="Calibri" panose="020F0502020204030204" pitchFamily="34" charset="0"/>
                <a:ea typeface="Calibri" panose="020F0502020204030204" pitchFamily="34" charset="0"/>
              </a:rPr>
              <a:t>”) a disparar em sequência, a sinapse entre esses dois neurônios se fortalece. </a:t>
            </a:r>
            <a:r>
              <a:rPr lang="pt-BR" sz="1800" dirty="0">
                <a:solidFill>
                  <a:srgbClr val="FF0000"/>
                </a:solidFill>
                <a:effectLst/>
                <a:latin typeface="Calibri" panose="020F0502020204030204" pitchFamily="34" charset="0"/>
                <a:ea typeface="Calibri" panose="020F0502020204030204" pitchFamily="34" charset="0"/>
              </a:rPr>
              <a:t>Usando a mesma lógica, proponho que, quando duas pessoas se engajam em uma conversa, o cérebro delas pode se acoplar funcionalmente por meio de um mecanismo de aprendizado </a:t>
            </a:r>
            <a:r>
              <a:rPr lang="pt-BR" sz="1800" dirty="0" err="1">
                <a:solidFill>
                  <a:srgbClr val="FF0000"/>
                </a:solidFill>
                <a:effectLst/>
                <a:latin typeface="Calibri" panose="020F0502020204030204" pitchFamily="34" charset="0"/>
                <a:ea typeface="Calibri" panose="020F0502020204030204" pitchFamily="34" charset="0"/>
              </a:rPr>
              <a:t>hebbiano</a:t>
            </a:r>
            <a:r>
              <a:rPr lang="pt-BR" sz="1800" dirty="0">
                <a:solidFill>
                  <a:srgbClr val="FF0000"/>
                </a:solidFill>
                <a:effectLst/>
                <a:latin typeface="Calibri" panose="020F0502020204030204" pitchFamily="34" charset="0"/>
                <a:ea typeface="Calibri" panose="020F0502020204030204" pitchFamily="34" charset="0"/>
              </a:rPr>
              <a:t> que aumenta o grau de sincronização intercerebral entres os interlocutores. </a:t>
            </a:r>
            <a:r>
              <a:rPr lang="pt-BR" sz="1800" dirty="0">
                <a:solidFill>
                  <a:srgbClr val="000000"/>
                </a:solidFill>
                <a:effectLst/>
                <a:latin typeface="Calibri" panose="020F0502020204030204" pitchFamily="34" charset="0"/>
                <a:ea typeface="Calibri" panose="020F0502020204030204" pitchFamily="34" charset="0"/>
              </a:rPr>
              <a:t>Enquanto no caso das sinapses, um químico – neurotransmissor – é responsável pelo mecanismo de comunicação entre o neurônio pré-sináptico e o </a:t>
            </a:r>
            <a:r>
              <a:rPr lang="pt-BR" sz="1800" dirty="0" err="1">
                <a:solidFill>
                  <a:srgbClr val="000000"/>
                </a:solidFill>
                <a:effectLst/>
                <a:latin typeface="Calibri" panose="020F0502020204030204" pitchFamily="34" charset="0"/>
                <a:ea typeface="Calibri" panose="020F0502020204030204" pitchFamily="34" charset="0"/>
              </a:rPr>
              <a:t>póssináptico</a:t>
            </a:r>
            <a:r>
              <a:rPr lang="pt-BR" sz="1800" dirty="0">
                <a:solidFill>
                  <a:srgbClr val="000000"/>
                </a:solidFill>
                <a:effectLst/>
                <a:latin typeface="Calibri" panose="020F0502020204030204" pitchFamily="34" charset="0"/>
                <a:ea typeface="Calibri" panose="020F0502020204030204" pitchFamily="34" charset="0"/>
              </a:rPr>
              <a:t>, no caso do acoplamento cérebro-cérebro durante uma conversa, a linguagem (além de outros sinais de comunicação), faz a parte do sinal de acoplamento</a:t>
            </a:r>
            <a:r>
              <a:rPr lang="pt-BR" dirty="0">
                <a:effectLst/>
              </a:rPr>
              <a:t> </a:t>
            </a:r>
            <a:endParaRPr lang="pt-BR" dirty="0"/>
          </a:p>
        </p:txBody>
      </p:sp>
      <p:sp>
        <p:nvSpPr>
          <p:cNvPr id="4" name="Espaço Reservado para Número de Slide 3">
            <a:extLst>
              <a:ext uri="{FF2B5EF4-FFF2-40B4-BE49-F238E27FC236}">
                <a16:creationId xmlns:a16="http://schemas.microsoft.com/office/drawing/2014/main" id="{D0E54D2C-82E3-A349-9E8E-AD42B68ACBD9}"/>
              </a:ext>
            </a:extLst>
          </p:cNvPr>
          <p:cNvSpPr>
            <a:spLocks noGrp="1"/>
          </p:cNvSpPr>
          <p:nvPr>
            <p:ph type="sldNum" sz="quarter" idx="12"/>
          </p:nvPr>
        </p:nvSpPr>
        <p:spPr/>
        <p:txBody>
          <a:bodyPr/>
          <a:lstStyle/>
          <a:p>
            <a:fld id="{84A9FA74-9E50-F740-840A-3D4BF568DC85}" type="slidenum">
              <a:rPr lang="pt-BR" smtClean="0"/>
              <a:t>48</a:t>
            </a:fld>
            <a:endParaRPr lang="pt-BR"/>
          </a:p>
        </p:txBody>
      </p:sp>
    </p:spTree>
    <p:extLst>
      <p:ext uri="{BB962C8B-B14F-4D97-AF65-F5344CB8AC3E}">
        <p14:creationId xmlns:p14="http://schemas.microsoft.com/office/powerpoint/2010/main" val="12339076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05D8E6-E7B9-AF4B-B65E-348FC1DFC45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D2190D2-4777-A94C-82A9-5BF7BDF02146}"/>
              </a:ext>
            </a:extLst>
          </p:cNvPr>
          <p:cNvSpPr>
            <a:spLocks noGrp="1"/>
          </p:cNvSpPr>
          <p:nvPr>
            <p:ph idx="1"/>
          </p:nvPr>
        </p:nvSpPr>
        <p:spPr/>
        <p:txBody>
          <a:bodyPr/>
          <a:lstStyle/>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r>
              <a:rPr lang="pt-BR" sz="1800" dirty="0">
                <a:solidFill>
                  <a:srgbClr val="000000"/>
                </a:solidFill>
                <a:effectLst/>
                <a:latin typeface="Calibri" panose="020F0502020204030204" pitchFamily="34" charset="0"/>
                <a:ea typeface="Calibri" panose="020F0502020204030204" pitchFamily="34" charset="0"/>
              </a:rPr>
              <a:t>Figura 7.5 Representação esquemática de uma sinapse de </a:t>
            </a:r>
            <a:r>
              <a:rPr lang="pt-BR" sz="1800" dirty="0" err="1">
                <a:solidFill>
                  <a:srgbClr val="000000"/>
                </a:solidFill>
                <a:effectLst/>
                <a:latin typeface="Calibri" panose="020F0502020204030204" pitchFamily="34" charset="0"/>
                <a:ea typeface="Calibri" panose="020F0502020204030204" pitchFamily="34" charset="0"/>
              </a:rPr>
              <a:t>Hebb</a:t>
            </a:r>
            <a:r>
              <a:rPr lang="pt-BR" sz="1800" dirty="0">
                <a:solidFill>
                  <a:srgbClr val="000000"/>
                </a:solidFill>
                <a:effectLst/>
                <a:latin typeface="Calibri" panose="020F0502020204030204" pitchFamily="34" charset="0"/>
                <a:ea typeface="Calibri" panose="020F0502020204030204" pitchFamily="34" charset="0"/>
              </a:rPr>
              <a:t> (A) e um sinapse de </a:t>
            </a:r>
            <a:r>
              <a:rPr lang="pt-BR" sz="1800" dirty="0" err="1">
                <a:solidFill>
                  <a:srgbClr val="000000"/>
                </a:solidFill>
                <a:effectLst/>
                <a:latin typeface="Calibri" panose="020F0502020204030204" pitchFamily="34" charset="0"/>
                <a:ea typeface="Calibri" panose="020F0502020204030204" pitchFamily="34" charset="0"/>
              </a:rPr>
              <a:t>Hebb</a:t>
            </a:r>
            <a:r>
              <a:rPr lang="pt-BR" sz="1800" dirty="0">
                <a:solidFill>
                  <a:srgbClr val="000000"/>
                </a:solidFill>
                <a:effectLst/>
                <a:latin typeface="Calibri" panose="020F0502020204030204" pitchFamily="34" charset="0"/>
                <a:ea typeface="Calibri" panose="020F0502020204030204" pitchFamily="34" charset="0"/>
              </a:rPr>
              <a:t> de 3 fatores (</a:t>
            </a:r>
            <a:r>
              <a:rPr lang="pt-BR" sz="1800" dirty="0" err="1">
                <a:solidFill>
                  <a:srgbClr val="000000"/>
                </a:solidFill>
                <a:effectLst/>
                <a:latin typeface="Calibri" panose="020F0502020204030204" pitchFamily="34" charset="0"/>
                <a:ea typeface="Calibri" panose="020F0502020204030204" pitchFamily="34" charset="0"/>
              </a:rPr>
              <a:t>B</a:t>
            </a:r>
            <a:r>
              <a:rPr lang="pt-BR" sz="1800" dirty="0">
                <a:solidFill>
                  <a:srgbClr val="000000"/>
                </a:solidFill>
                <a:effectLst/>
                <a:latin typeface="Calibri" panose="020F0502020204030204" pitchFamily="34" charset="0"/>
                <a:ea typeface="Calibri" panose="020F0502020204030204" pitchFamily="34" charset="0"/>
              </a:rPr>
              <a:t>). (Ilustração por Custódio Rosa)</a:t>
            </a:r>
          </a:p>
          <a:p>
            <a:endParaRPr lang="pt-BR" dirty="0"/>
          </a:p>
        </p:txBody>
      </p:sp>
      <p:sp>
        <p:nvSpPr>
          <p:cNvPr id="4" name="Espaço Reservado para Número de Slide 3">
            <a:extLst>
              <a:ext uri="{FF2B5EF4-FFF2-40B4-BE49-F238E27FC236}">
                <a16:creationId xmlns:a16="http://schemas.microsoft.com/office/drawing/2014/main" id="{7F4610F9-681C-344D-BF66-84DE45388185}"/>
              </a:ext>
            </a:extLst>
          </p:cNvPr>
          <p:cNvSpPr>
            <a:spLocks noGrp="1"/>
          </p:cNvSpPr>
          <p:nvPr>
            <p:ph type="sldNum" sz="quarter" idx="12"/>
          </p:nvPr>
        </p:nvSpPr>
        <p:spPr/>
        <p:txBody>
          <a:bodyPr/>
          <a:lstStyle/>
          <a:p>
            <a:fld id="{84A9FA74-9E50-F740-840A-3D4BF568DC85}" type="slidenum">
              <a:rPr lang="pt-BR" smtClean="0"/>
              <a:t>49</a:t>
            </a:fld>
            <a:endParaRPr lang="pt-BR"/>
          </a:p>
        </p:txBody>
      </p:sp>
      <p:pic>
        <p:nvPicPr>
          <p:cNvPr id="5" name="Picture 13635" descr="Diagrama&#10;&#10;Descrição gerada automaticamente">
            <a:extLst>
              <a:ext uri="{FF2B5EF4-FFF2-40B4-BE49-F238E27FC236}">
                <a16:creationId xmlns:a16="http://schemas.microsoft.com/office/drawing/2014/main" id="{DFF39E70-2A39-A345-A5AA-3AF8C384B4D5}"/>
              </a:ext>
            </a:extLst>
          </p:cNvPr>
          <p:cNvPicPr/>
          <p:nvPr/>
        </p:nvPicPr>
        <p:blipFill>
          <a:blip r:embed="rId2"/>
          <a:stretch>
            <a:fillRect/>
          </a:stretch>
        </p:blipFill>
        <p:spPr>
          <a:xfrm>
            <a:off x="3493770" y="365125"/>
            <a:ext cx="4495800" cy="4495800"/>
          </a:xfrm>
          <a:prstGeom prst="rect">
            <a:avLst/>
          </a:prstGeom>
        </p:spPr>
      </p:pic>
    </p:spTree>
    <p:extLst>
      <p:ext uri="{BB962C8B-B14F-4D97-AF65-F5344CB8AC3E}">
        <p14:creationId xmlns:p14="http://schemas.microsoft.com/office/powerpoint/2010/main" val="1763539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6DE841-4BB0-994C-882C-AF5F448FDA9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30B0345-3365-5949-8486-D0F58D9B5B3A}"/>
              </a:ext>
            </a:extLst>
          </p:cNvPr>
          <p:cNvSpPr>
            <a:spLocks noGrp="1"/>
          </p:cNvSpPr>
          <p:nvPr>
            <p:ph idx="1"/>
          </p:nvPr>
        </p:nvSpPr>
        <p:spPr/>
        <p:txBody>
          <a:bodyPr>
            <a:normAutofit fontScale="77500" lnSpcReduction="20000"/>
          </a:bodyPr>
          <a:lstStyle/>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Essa façanha só seria factível porque, nas semanas anteriores, os voluntários haviam aprendido a interagir com uma nova interface cérebro-máquina, criada em nosso laboratório exclusivamente para esse tipo de experimento.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Porém, o experimento que estávamos prestes a rodar naquela tarde introduzia uma inovação substancial no paradigma clássico.</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Como vimos, a configuração original de uma interface cérebro-máquina permite que um operador aprenda, por meio de uma variedade de sinais de feedback, a controlar os movimentos de um único dispositivo artificial.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Por muitos anos, cada um dos nossos voluntários havia interagido com diferentes interfaces cérebro-máquina criadas em nosso laboratório.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Cada um deles poderia ser considerado um especialista renomado na operação desses sistemas; afinal, eles haviam participado de um número elevado de estudos na área, originando uma lista extensa de publicações científicas.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 entanto, nesse dia eles tentariam operar, pela primeira vez, o que havíamos apelidado de “interface cérebro-máquina compartilhada”; três cérebros distintos conectados a um computador, de sorte que os operadores pudessem mover um braço virtual usando a atividade elétrica conjunta produzida simultaneamente pelas suas três mentes.</a:t>
            </a:r>
          </a:p>
          <a:p>
            <a:endParaRPr lang="pt-BR" dirty="0"/>
          </a:p>
        </p:txBody>
      </p:sp>
      <p:sp>
        <p:nvSpPr>
          <p:cNvPr id="4" name="Espaço Reservado para Número de Slide 3">
            <a:extLst>
              <a:ext uri="{FF2B5EF4-FFF2-40B4-BE49-F238E27FC236}">
                <a16:creationId xmlns:a16="http://schemas.microsoft.com/office/drawing/2014/main" id="{89F2913B-A79F-214A-84EA-36CF645153CF}"/>
              </a:ext>
            </a:extLst>
          </p:cNvPr>
          <p:cNvSpPr>
            <a:spLocks noGrp="1"/>
          </p:cNvSpPr>
          <p:nvPr>
            <p:ph type="sldNum" sz="quarter" idx="12"/>
          </p:nvPr>
        </p:nvSpPr>
        <p:spPr/>
        <p:txBody>
          <a:bodyPr/>
          <a:lstStyle/>
          <a:p>
            <a:fld id="{84A9FA74-9E50-F740-840A-3D4BF568DC85}" type="slidenum">
              <a:rPr lang="pt-BR" smtClean="0"/>
              <a:t>5</a:t>
            </a:fld>
            <a:endParaRPr lang="pt-BR"/>
          </a:p>
        </p:txBody>
      </p:sp>
    </p:spTree>
    <p:extLst>
      <p:ext uri="{BB962C8B-B14F-4D97-AF65-F5344CB8AC3E}">
        <p14:creationId xmlns:p14="http://schemas.microsoft.com/office/powerpoint/2010/main" val="20516412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DB7647-60A4-A046-BEC3-734919B90D5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2A5552D-64B4-8E4E-AD03-5882B3D7D56F}"/>
              </a:ext>
            </a:extLst>
          </p:cNvPr>
          <p:cNvSpPr>
            <a:spLocks noGrp="1"/>
          </p:cNvSpPr>
          <p:nvPr>
            <p:ph idx="1"/>
          </p:nvPr>
        </p:nvSpPr>
        <p:spPr/>
        <p:txBody>
          <a:bodyPr/>
          <a:lstStyle/>
          <a:p>
            <a:pPr marL="660400" indent="279400" algn="l">
              <a:lnSpc>
                <a:spcPct val="150000"/>
              </a:lnSpc>
              <a:spcAft>
                <a:spcPts val="1255"/>
              </a:spcAft>
            </a:pPr>
            <a:r>
              <a:rPr lang="pt-BR" sz="1800" dirty="0">
                <a:solidFill>
                  <a:srgbClr val="000000"/>
                </a:solidFill>
                <a:effectLst/>
                <a:latin typeface="Calibri" panose="020F0502020204030204" pitchFamily="34" charset="0"/>
                <a:ea typeface="Calibri" panose="020F0502020204030204" pitchFamily="34" charset="0"/>
              </a:rPr>
              <a:t> </a:t>
            </a:r>
          </a:p>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Como veremos, o simples mecanismo de acoplamento analógico “sem fio” poderia explicar como seres humanos tendem a construir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capazes de sincronizar um número elevado de cérebros individuais para participar de grupos sociais. Essas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humanas emergem com a troca de conceitos muito mais abstratos, como um conjunto comum de crenças, cultura ou conhecimento, ao longo de vastos intervalos de tempo e espaço, por toda a história humana.</a:t>
            </a:r>
          </a:p>
          <a:p>
            <a:endParaRPr lang="pt-BR" dirty="0"/>
          </a:p>
        </p:txBody>
      </p:sp>
      <p:sp>
        <p:nvSpPr>
          <p:cNvPr id="4" name="Espaço Reservado para Número de Slide 3">
            <a:extLst>
              <a:ext uri="{FF2B5EF4-FFF2-40B4-BE49-F238E27FC236}">
                <a16:creationId xmlns:a16="http://schemas.microsoft.com/office/drawing/2014/main" id="{41645FC9-14B9-1A4A-A756-6E80649C00A7}"/>
              </a:ext>
            </a:extLst>
          </p:cNvPr>
          <p:cNvSpPr>
            <a:spLocks noGrp="1"/>
          </p:cNvSpPr>
          <p:nvPr>
            <p:ph type="sldNum" sz="quarter" idx="12"/>
          </p:nvPr>
        </p:nvSpPr>
        <p:spPr/>
        <p:txBody>
          <a:bodyPr/>
          <a:lstStyle/>
          <a:p>
            <a:fld id="{84A9FA74-9E50-F740-840A-3D4BF568DC85}" type="slidenum">
              <a:rPr lang="pt-BR" smtClean="0"/>
              <a:t>50</a:t>
            </a:fld>
            <a:endParaRPr lang="pt-BR"/>
          </a:p>
        </p:txBody>
      </p:sp>
    </p:spTree>
    <p:extLst>
      <p:ext uri="{BB962C8B-B14F-4D97-AF65-F5344CB8AC3E}">
        <p14:creationId xmlns:p14="http://schemas.microsoft.com/office/powerpoint/2010/main" val="4987859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2C4652-20FE-FF47-98B6-08CD13EFFAF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28ECC88-6509-7844-A198-4493F7385FB3}"/>
              </a:ext>
            </a:extLst>
          </p:cNvPr>
          <p:cNvSpPr>
            <a:spLocks noGrp="1"/>
          </p:cNvSpPr>
          <p:nvPr>
            <p:ph idx="1"/>
          </p:nvPr>
        </p:nvSpPr>
        <p:spPr/>
        <p:txBody>
          <a:bodyPr>
            <a:normAutofit fontScale="85000" lnSpcReduction="20000"/>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a:t>
            </a:r>
          </a:p>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No entanto, muito mais ocorre dentro do cérebro de um orador e um ouvinte à medida que eles se unem em uma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Graças ao artigo de </a:t>
            </a:r>
            <a:r>
              <a:rPr lang="pt-BR" sz="1800" dirty="0" err="1">
                <a:solidFill>
                  <a:srgbClr val="000000"/>
                </a:solidFill>
                <a:effectLst/>
                <a:latin typeface="Calibri" panose="020F0502020204030204" pitchFamily="34" charset="0"/>
                <a:ea typeface="Calibri" panose="020F0502020204030204" pitchFamily="34" charset="0"/>
              </a:rPr>
              <a:t>Hasson</a:t>
            </a:r>
            <a:r>
              <a:rPr lang="pt-BR" sz="1800" dirty="0">
                <a:solidFill>
                  <a:srgbClr val="000000"/>
                </a:solidFill>
                <a:effectLst/>
                <a:latin typeface="Calibri" panose="020F0502020204030204" pitchFamily="34" charset="0"/>
                <a:ea typeface="Calibri" panose="020F0502020204030204" pitchFamily="34" charset="0"/>
              </a:rPr>
              <a:t>, fui apresentado a uma série muito interessante de experimentos conduzidos por Greg </a:t>
            </a:r>
            <a:r>
              <a:rPr lang="pt-BR" sz="1800" dirty="0" err="1">
                <a:solidFill>
                  <a:srgbClr val="000000"/>
                </a:solidFill>
                <a:effectLst/>
                <a:latin typeface="Calibri" panose="020F0502020204030204" pitchFamily="34" charset="0"/>
                <a:ea typeface="Calibri" panose="020F0502020204030204" pitchFamily="34" charset="0"/>
              </a:rPr>
              <a:t>Stephens</a:t>
            </a:r>
            <a:r>
              <a:rPr lang="pt-BR" sz="1800" dirty="0">
                <a:solidFill>
                  <a:srgbClr val="000000"/>
                </a:solidFill>
                <a:effectLst/>
                <a:latin typeface="Calibri" panose="020F0502020204030204" pitchFamily="34" charset="0"/>
                <a:ea typeface="Calibri" panose="020F0502020204030204" pitchFamily="34" charset="0"/>
              </a:rPr>
              <a:t> e colegas, que detalham alguns dos aspectos envolvidos no estabelecimento de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baseadas na linguagem. No estudo, o método da </a:t>
            </a:r>
            <a:r>
              <a:rPr lang="pt-BR" sz="1800" dirty="0" err="1">
                <a:solidFill>
                  <a:srgbClr val="000000"/>
                </a:solidFill>
                <a:effectLst/>
                <a:latin typeface="Calibri" panose="020F0502020204030204" pitchFamily="34" charset="0"/>
                <a:ea typeface="Calibri" panose="020F0502020204030204" pitchFamily="34" charset="0"/>
              </a:rPr>
              <a:t>fMRI</a:t>
            </a:r>
            <a:r>
              <a:rPr lang="pt-BR" sz="1800" dirty="0">
                <a:solidFill>
                  <a:srgbClr val="000000"/>
                </a:solidFill>
                <a:effectLst/>
                <a:latin typeface="Calibri" panose="020F0502020204030204" pitchFamily="34" charset="0"/>
                <a:ea typeface="Calibri" panose="020F0502020204030204" pitchFamily="34" charset="0"/>
              </a:rPr>
              <a:t> foi usado para mapear o padrão de ativação de áreas cerebrais de uma pessoa lendo em voz alta, sem nenhuma prática prévia, uma estória real. O registro de áudio dessa leitura foi, então, tocado para um ouvinte cujo padrão de ativação cerebral também foi medido usando a </a:t>
            </a:r>
            <a:r>
              <a:rPr lang="pt-BR" sz="1800" dirty="0" err="1">
                <a:solidFill>
                  <a:srgbClr val="000000"/>
                </a:solidFill>
                <a:effectLst/>
                <a:latin typeface="Calibri" panose="020F0502020204030204" pitchFamily="34" charset="0"/>
                <a:ea typeface="Calibri" panose="020F0502020204030204" pitchFamily="34" charset="0"/>
              </a:rPr>
              <a:t>fMRI</a:t>
            </a:r>
            <a:r>
              <a:rPr lang="pt-BR" sz="1800" dirty="0">
                <a:solidFill>
                  <a:srgbClr val="000000"/>
                </a:solidFill>
                <a:effectLst/>
                <a:latin typeface="Calibri" panose="020F0502020204030204" pitchFamily="34" charset="0"/>
                <a:ea typeface="Calibri" panose="020F0502020204030204" pitchFamily="34" charset="0"/>
              </a:rPr>
              <a:t>. Os padrões de ativação cerebral obtidos tanto do leitor como do ouvinte foram analisados em busca de potenciais correlações entre eles. Os autores observaram que os padrões cerebrais do leitor e do ouvinte exibiram claros sinais de sincronização temporal. Para testar a hipótese de que o acoplamento cérebro-cérebro era realmente significativo na comunicação de uma mensagem entre o leitor e o ouvinte, os pesquisadores realizaram experimentos-controle nos quais o leitor produziu uma narrativa usando uma linguagem que o ouvinte não compreendia. Quando os padrões de ativação do par foram analisados, observou-se uma redução significativa na sincronização dos dois cérebros, indicando que essa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não havia se formado adequadamente.</a:t>
            </a:r>
          </a:p>
          <a:p>
            <a:endParaRPr lang="pt-BR" dirty="0"/>
          </a:p>
        </p:txBody>
      </p:sp>
      <p:sp>
        <p:nvSpPr>
          <p:cNvPr id="4" name="Espaço Reservado para Número de Slide 3">
            <a:extLst>
              <a:ext uri="{FF2B5EF4-FFF2-40B4-BE49-F238E27FC236}">
                <a16:creationId xmlns:a16="http://schemas.microsoft.com/office/drawing/2014/main" id="{C734DD26-2EFE-BF40-AA21-E22BD3E25EFA}"/>
              </a:ext>
            </a:extLst>
          </p:cNvPr>
          <p:cNvSpPr>
            <a:spLocks noGrp="1"/>
          </p:cNvSpPr>
          <p:nvPr>
            <p:ph type="sldNum" sz="quarter" idx="12"/>
          </p:nvPr>
        </p:nvSpPr>
        <p:spPr/>
        <p:txBody>
          <a:bodyPr/>
          <a:lstStyle/>
          <a:p>
            <a:fld id="{84A9FA74-9E50-F740-840A-3D4BF568DC85}" type="slidenum">
              <a:rPr lang="pt-BR" smtClean="0"/>
              <a:t>51</a:t>
            </a:fld>
            <a:endParaRPr lang="pt-BR"/>
          </a:p>
        </p:txBody>
      </p:sp>
    </p:spTree>
    <p:extLst>
      <p:ext uri="{BB962C8B-B14F-4D97-AF65-F5344CB8AC3E}">
        <p14:creationId xmlns:p14="http://schemas.microsoft.com/office/powerpoint/2010/main" val="423042570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D526A8-6589-8A4D-AC0A-9C52AA14B29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7C041B2-3493-3C42-9FCE-9D44EB789907}"/>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A forma como o sistema nervoso humano compreende a linguagem também fornece boas evidências para a importância do ponto de vista próprio do cérebro, axioma fundamental da teoria do cérebro relativístico. Na sua revisão, </a:t>
            </a:r>
            <a:r>
              <a:rPr lang="pt-BR" sz="1800" dirty="0" err="1">
                <a:solidFill>
                  <a:srgbClr val="000000"/>
                </a:solidFill>
                <a:effectLst/>
                <a:latin typeface="Calibri" panose="020F0502020204030204" pitchFamily="34" charset="0"/>
                <a:ea typeface="Calibri" panose="020F0502020204030204" pitchFamily="34" charset="0"/>
              </a:rPr>
              <a:t>Hasson</a:t>
            </a:r>
            <a:r>
              <a:rPr lang="pt-BR" sz="1800" dirty="0">
                <a:solidFill>
                  <a:srgbClr val="000000"/>
                </a:solidFill>
                <a:effectLst/>
                <a:latin typeface="Calibri" panose="020F0502020204030204" pitchFamily="34" charset="0"/>
                <a:ea typeface="Calibri" panose="020F0502020204030204" pitchFamily="34" charset="0"/>
              </a:rPr>
              <a:t> e seus colegas descrevem que, em uma interação linguística entre um orador e um ouvinte, estruturas corticais e </a:t>
            </a:r>
            <a:r>
              <a:rPr lang="pt-BR" sz="1800" dirty="0" err="1">
                <a:solidFill>
                  <a:srgbClr val="000000"/>
                </a:solidFill>
                <a:effectLst/>
                <a:latin typeface="Calibri" panose="020F0502020204030204" pitchFamily="34" charset="0"/>
                <a:ea typeface="Calibri" panose="020F0502020204030204" pitchFamily="34" charset="0"/>
              </a:rPr>
              <a:t>subcorticais</a:t>
            </a:r>
            <a:r>
              <a:rPr lang="pt-BR" sz="1800" dirty="0">
                <a:solidFill>
                  <a:srgbClr val="000000"/>
                </a:solidFill>
                <a:effectLst/>
                <a:latin typeface="Calibri" panose="020F0502020204030204" pitchFamily="34" charset="0"/>
                <a:ea typeface="Calibri" panose="020F0502020204030204" pitchFamily="34" charset="0"/>
              </a:rPr>
              <a:t> estão ativamente engajadas na tarefa de antecipar as próximas palavras que o orador está prestes a produzir; </a:t>
            </a:r>
            <a:r>
              <a:rPr lang="pt-BR" sz="1800" dirty="0">
                <a:solidFill>
                  <a:srgbClr val="FF0000"/>
                </a:solidFill>
                <a:effectLst/>
                <a:latin typeface="Calibri" panose="020F0502020204030204" pitchFamily="34" charset="0"/>
                <a:ea typeface="Calibri" panose="020F0502020204030204" pitchFamily="34" charset="0"/>
              </a:rPr>
              <a:t>no que tange à linguagem, os cérebros escutam antes de ouvir.</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4EB3DF46-BF7C-9543-8E9D-00AF467D2A3C}"/>
              </a:ext>
            </a:extLst>
          </p:cNvPr>
          <p:cNvSpPr>
            <a:spLocks noGrp="1"/>
          </p:cNvSpPr>
          <p:nvPr>
            <p:ph type="sldNum" sz="quarter" idx="12"/>
          </p:nvPr>
        </p:nvSpPr>
        <p:spPr/>
        <p:txBody>
          <a:bodyPr/>
          <a:lstStyle/>
          <a:p>
            <a:fld id="{84A9FA74-9E50-F740-840A-3D4BF568DC85}" type="slidenum">
              <a:rPr lang="pt-BR" smtClean="0"/>
              <a:t>52</a:t>
            </a:fld>
            <a:endParaRPr lang="pt-BR"/>
          </a:p>
        </p:txBody>
      </p:sp>
    </p:spTree>
    <p:extLst>
      <p:ext uri="{BB962C8B-B14F-4D97-AF65-F5344CB8AC3E}">
        <p14:creationId xmlns:p14="http://schemas.microsoft.com/office/powerpoint/2010/main" val="14456792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970E4A-F5C7-8E43-BF41-FA482BE1FCF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0B7D444-33DF-6F4C-ACC9-7FA8B6D3EA74}"/>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Embora a linguagem oral tenha mediado, desde tempos imemoriais, um número elevado de interações sociais humanas, essa não é a única forma para o cérebro humano se sincronizar com outros para formar uma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Gestos manuais podem realizar o mesmo truque, da mesma forma que a estimulação tátil mutual e certos hormônios, como a oxitocina, que é liberada quando as mães amamentam os seus bebês no peito ou quando as pessoas se apaixonam. Em ambos os casos, a oxitocina parece mediar uma forte conexão de indivíduos, que pode também envolver um aumento de sincronização analógica cortical dentro de cada cérebro.</a:t>
            </a:r>
          </a:p>
          <a:p>
            <a:endParaRPr lang="pt-BR" dirty="0"/>
          </a:p>
        </p:txBody>
      </p:sp>
      <p:sp>
        <p:nvSpPr>
          <p:cNvPr id="4" name="Espaço Reservado para Número de Slide 3">
            <a:extLst>
              <a:ext uri="{FF2B5EF4-FFF2-40B4-BE49-F238E27FC236}">
                <a16:creationId xmlns:a16="http://schemas.microsoft.com/office/drawing/2014/main" id="{3B8A59BF-C52B-3445-8157-FA12E7AE12F3}"/>
              </a:ext>
            </a:extLst>
          </p:cNvPr>
          <p:cNvSpPr>
            <a:spLocks noGrp="1"/>
          </p:cNvSpPr>
          <p:nvPr>
            <p:ph type="sldNum" sz="quarter" idx="12"/>
          </p:nvPr>
        </p:nvSpPr>
        <p:spPr/>
        <p:txBody>
          <a:bodyPr/>
          <a:lstStyle/>
          <a:p>
            <a:fld id="{84A9FA74-9E50-F740-840A-3D4BF568DC85}" type="slidenum">
              <a:rPr lang="pt-BR" smtClean="0"/>
              <a:t>53</a:t>
            </a:fld>
            <a:endParaRPr lang="pt-BR"/>
          </a:p>
        </p:txBody>
      </p:sp>
    </p:spTree>
    <p:extLst>
      <p:ext uri="{BB962C8B-B14F-4D97-AF65-F5344CB8AC3E}">
        <p14:creationId xmlns:p14="http://schemas.microsoft.com/office/powerpoint/2010/main" val="414486880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1BFBE5-0238-5144-9AC2-43AB015B414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8F84DC2-0E48-6D43-9A0E-EBF433D704ED}"/>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Em outro estudo, </a:t>
            </a:r>
            <a:r>
              <a:rPr lang="pt-BR" sz="1800" dirty="0" err="1">
                <a:solidFill>
                  <a:srgbClr val="000000"/>
                </a:solidFill>
                <a:effectLst/>
                <a:latin typeface="Calibri" panose="020F0502020204030204" pitchFamily="34" charset="0"/>
                <a:ea typeface="Calibri" panose="020F0502020204030204" pitchFamily="34" charset="0"/>
              </a:rPr>
              <a:t>Hasson</a:t>
            </a:r>
            <a:r>
              <a:rPr lang="pt-BR" sz="1800" dirty="0">
                <a:solidFill>
                  <a:srgbClr val="000000"/>
                </a:solidFill>
                <a:effectLst/>
                <a:latin typeface="Calibri" panose="020F0502020204030204" pitchFamily="34" charset="0"/>
                <a:ea typeface="Calibri" panose="020F0502020204030204" pitchFamily="34" charset="0"/>
              </a:rPr>
              <a:t> e colegas relataram que, ao apresentar </a:t>
            </a:r>
            <a:r>
              <a:rPr lang="pt-BR" sz="1800" dirty="0" err="1">
                <a:solidFill>
                  <a:srgbClr val="000000"/>
                </a:solidFill>
                <a:effectLst/>
                <a:latin typeface="Calibri" panose="020F0502020204030204" pitchFamily="34" charset="0"/>
                <a:ea typeface="Calibri" panose="020F0502020204030204" pitchFamily="34" charset="0"/>
              </a:rPr>
              <a:t>video-clipes</a:t>
            </a:r>
            <a:r>
              <a:rPr lang="pt-BR" sz="1800" dirty="0">
                <a:solidFill>
                  <a:srgbClr val="000000"/>
                </a:solidFill>
                <a:effectLst/>
                <a:latin typeface="Calibri" panose="020F0502020204030204" pitchFamily="34" charset="0"/>
                <a:ea typeface="Calibri" panose="020F0502020204030204" pitchFamily="34" charset="0"/>
              </a:rPr>
              <a:t> – extraídos de filmes de ação – sequencialmente para múltiplos indivíduos, foi possível induzir um surpreendente nível de acoplamento cerebral entre a plateia, medido com a ajuda da ressonância magnética nuclear. Fugindo do padrão usado em estudos anteriores dessa área que focaram unicamente no sistema visual – outra vez, achado que poderia ser considerado trivial quando múltiplos indivíduos recebem o mesmo sinal visual –, </a:t>
            </a:r>
            <a:r>
              <a:rPr lang="pt-BR" sz="1800" dirty="0" err="1">
                <a:solidFill>
                  <a:srgbClr val="000000"/>
                </a:solidFill>
                <a:effectLst/>
                <a:latin typeface="Calibri" panose="020F0502020204030204" pitchFamily="34" charset="0"/>
                <a:ea typeface="Calibri" panose="020F0502020204030204" pitchFamily="34" charset="0"/>
              </a:rPr>
              <a:t>Hasson</a:t>
            </a:r>
            <a:r>
              <a:rPr lang="pt-BR" sz="1800" dirty="0">
                <a:solidFill>
                  <a:srgbClr val="000000"/>
                </a:solidFill>
                <a:effectLst/>
                <a:latin typeface="Calibri" panose="020F0502020204030204" pitchFamily="34" charset="0"/>
                <a:ea typeface="Calibri" panose="020F0502020204030204" pitchFamily="34" charset="0"/>
              </a:rPr>
              <a:t> relatou que a sincronia intercerebral obtida nesse estudo envolveu o recrutamento de regiões corticais geralmente conhecidas como “áreas associativas”. Parte desse padrão de recrutamento cortical global e sincronização intercerebral foi gerada pelo que </a:t>
            </a:r>
            <a:r>
              <a:rPr lang="pt-BR" sz="1800" dirty="0" err="1">
                <a:solidFill>
                  <a:srgbClr val="000000"/>
                </a:solidFill>
                <a:effectLst/>
                <a:latin typeface="Calibri" panose="020F0502020204030204" pitchFamily="34" charset="0"/>
                <a:ea typeface="Calibri" panose="020F0502020204030204" pitchFamily="34" charset="0"/>
              </a:rPr>
              <a:t>Hasson</a:t>
            </a:r>
            <a:r>
              <a:rPr lang="pt-BR" sz="1800" dirty="0">
                <a:solidFill>
                  <a:srgbClr val="000000"/>
                </a:solidFill>
                <a:effectLst/>
                <a:latin typeface="Calibri" panose="020F0502020204030204" pitchFamily="34" charset="0"/>
                <a:ea typeface="Calibri" panose="020F0502020204030204" pitchFamily="34" charset="0"/>
              </a:rPr>
              <a:t> definiu como um componente mais genérico, que contribuiu para uma representação amplamente distribuída no córtex dos complexos estímulos visuais apresentados aos voluntários. A segunda fonte dessa resposta geral pode estar associada à demanda de atenção e ao alerta produzidos nos voluntários por cenas carregadas de conteúdo emocional. Colocando de lado por um minuto a discussão científica, esse achado em particular sugere que a sincronia intercerebral de plateias poderia ser empregada para acessar, de forma quantitativa, como uma audiência se engajou (ou não), sob o ponto de vista emocional e de atenção, com as mensagens visuais e auditivas, contidas em uma cena, um comercial de televisão ou uma manifestação na rua, por exemplo</a:t>
            </a:r>
            <a:r>
              <a:rPr lang="pt-BR" dirty="0">
                <a:effectLst/>
              </a:rPr>
              <a:t> </a:t>
            </a:r>
            <a:endParaRPr lang="pt-BR" dirty="0"/>
          </a:p>
        </p:txBody>
      </p:sp>
      <p:sp>
        <p:nvSpPr>
          <p:cNvPr id="4" name="Espaço Reservado para Número de Slide 3">
            <a:extLst>
              <a:ext uri="{FF2B5EF4-FFF2-40B4-BE49-F238E27FC236}">
                <a16:creationId xmlns:a16="http://schemas.microsoft.com/office/drawing/2014/main" id="{324CFA4F-4395-5246-BD3B-74D569729F46}"/>
              </a:ext>
            </a:extLst>
          </p:cNvPr>
          <p:cNvSpPr>
            <a:spLocks noGrp="1"/>
          </p:cNvSpPr>
          <p:nvPr>
            <p:ph type="sldNum" sz="quarter" idx="12"/>
          </p:nvPr>
        </p:nvSpPr>
        <p:spPr/>
        <p:txBody>
          <a:bodyPr/>
          <a:lstStyle/>
          <a:p>
            <a:fld id="{84A9FA74-9E50-F740-840A-3D4BF568DC85}" type="slidenum">
              <a:rPr lang="pt-BR" smtClean="0"/>
              <a:t>54</a:t>
            </a:fld>
            <a:endParaRPr lang="pt-BR"/>
          </a:p>
        </p:txBody>
      </p:sp>
    </p:spTree>
    <p:extLst>
      <p:ext uri="{BB962C8B-B14F-4D97-AF65-F5344CB8AC3E}">
        <p14:creationId xmlns:p14="http://schemas.microsoft.com/office/powerpoint/2010/main" val="8797950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1D6A67-9ADF-E044-8C40-A8C7CC68E5B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DA7B4BD-21B7-C043-85C0-421309802433}"/>
              </a:ext>
            </a:extLst>
          </p:cNvPr>
          <p:cNvSpPr>
            <a:spLocks noGrp="1"/>
          </p:cNvSpPr>
          <p:nvPr>
            <p:ph idx="1"/>
          </p:nvPr>
        </p:nvSpPr>
        <p:spPr/>
        <p:txBody>
          <a:bodyPr>
            <a:normAutofit fontScale="92500" lnSpcReduction="20000"/>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a:t>
            </a:r>
          </a:p>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Além dos componentes gerais, os autores sugeriam a existência de um mecanismo bastante seletivo de processamento cortical das cenas contidas nos vídeos, o que afeta o nível de sincronização intercerebral dos indivíduos da plateia. O primeiro foi o processo usado para identificar objetos complexos – como faces humanas – em dada região do campo visual do observador. Independentemente do ângulo em que o rosto apareceu no videoclipe, neurônios do córtex temporal inferior envolvidos no processo cortical de reconhecimento facial foram capazes de responder, sem muito problema. Esse achado em particular ilustra bem por que a utilização de um mecanismo de sincronização analógico, por ser mais maleável, em vez da precisão de um mecanismo digital, pode ser mais vantajosa para a formação de uma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Basicamente, diferente do método digital, não existe a necessidade de utilizar sinais idênticos para produzir sincronização quando sinais analógicos são usados. No caso em questão, apesar de visualizarem a mesma face de diferentes ângulos, o cérebro de múltiplos indivíduos seria capaz de sincronizar, criando rapidamente uma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coesa.</a:t>
            </a:r>
          </a:p>
          <a:p>
            <a:endParaRPr lang="pt-BR" dirty="0"/>
          </a:p>
        </p:txBody>
      </p:sp>
      <p:sp>
        <p:nvSpPr>
          <p:cNvPr id="4" name="Espaço Reservado para Número de Slide 3">
            <a:extLst>
              <a:ext uri="{FF2B5EF4-FFF2-40B4-BE49-F238E27FC236}">
                <a16:creationId xmlns:a16="http://schemas.microsoft.com/office/drawing/2014/main" id="{F229C6D5-2E49-E947-AC36-7C0EB7A0610B}"/>
              </a:ext>
            </a:extLst>
          </p:cNvPr>
          <p:cNvSpPr>
            <a:spLocks noGrp="1"/>
          </p:cNvSpPr>
          <p:nvPr>
            <p:ph type="sldNum" sz="quarter" idx="12"/>
          </p:nvPr>
        </p:nvSpPr>
        <p:spPr/>
        <p:txBody>
          <a:bodyPr/>
          <a:lstStyle/>
          <a:p>
            <a:fld id="{84A9FA74-9E50-F740-840A-3D4BF568DC85}" type="slidenum">
              <a:rPr lang="pt-BR" smtClean="0"/>
              <a:t>55</a:t>
            </a:fld>
            <a:endParaRPr lang="pt-BR"/>
          </a:p>
        </p:txBody>
      </p:sp>
    </p:spTree>
    <p:extLst>
      <p:ext uri="{BB962C8B-B14F-4D97-AF65-F5344CB8AC3E}">
        <p14:creationId xmlns:p14="http://schemas.microsoft.com/office/powerpoint/2010/main" val="171428339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CC19DA-289C-8D4E-8576-56DEF1346EC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3652B94-3D95-6F49-BA7A-0DC8CE658A85}"/>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Outro aspecto que capturou a minha atenção nesse estudo foi que, quando um videoclipe mostrava uma das mãos se movimentando, neurônios localizados no córtex </a:t>
            </a:r>
            <a:r>
              <a:rPr lang="pt-BR" sz="1800" dirty="0" err="1">
                <a:solidFill>
                  <a:srgbClr val="000000"/>
                </a:solidFill>
                <a:effectLst/>
                <a:latin typeface="Calibri" panose="020F0502020204030204" pitchFamily="34" charset="0"/>
                <a:ea typeface="Calibri" panose="020F0502020204030204" pitchFamily="34" charset="0"/>
              </a:rPr>
              <a:t>somestésico</a:t>
            </a:r>
            <a:r>
              <a:rPr lang="pt-BR" sz="1800" dirty="0">
                <a:solidFill>
                  <a:srgbClr val="000000"/>
                </a:solidFill>
                <a:effectLst/>
                <a:latin typeface="Calibri" panose="020F0502020204030204" pitchFamily="34" charset="0"/>
                <a:ea typeface="Calibri" panose="020F0502020204030204" pitchFamily="34" charset="0"/>
              </a:rPr>
              <a:t> de todos os membros da audiência tendiam a disparar, contribuindo para um acoplamento cérebro-cérebro medido por </a:t>
            </a:r>
            <a:r>
              <a:rPr lang="pt-BR" sz="1800" dirty="0" err="1">
                <a:solidFill>
                  <a:srgbClr val="000000"/>
                </a:solidFill>
                <a:effectLst/>
                <a:latin typeface="Calibri" panose="020F0502020204030204" pitchFamily="34" charset="0"/>
                <a:ea typeface="Calibri" panose="020F0502020204030204" pitchFamily="34" charset="0"/>
              </a:rPr>
              <a:t>Hasson</a:t>
            </a:r>
            <a:r>
              <a:rPr lang="pt-BR" sz="1800" dirty="0">
                <a:solidFill>
                  <a:srgbClr val="000000"/>
                </a:solidFill>
                <a:effectLst/>
                <a:latin typeface="Calibri" panose="020F0502020204030204" pitchFamily="34" charset="0"/>
                <a:ea typeface="Calibri" panose="020F0502020204030204" pitchFamily="34" charset="0"/>
              </a:rPr>
              <a:t> e colaboradores. </a:t>
            </a:r>
            <a:r>
              <a:rPr lang="pt-BR" sz="1800" dirty="0">
                <a:solidFill>
                  <a:srgbClr val="FF0000"/>
                </a:solidFill>
                <a:effectLst/>
                <a:latin typeface="Calibri" panose="020F0502020204030204" pitchFamily="34" charset="0"/>
                <a:ea typeface="Calibri" panose="020F0502020204030204" pitchFamily="34" charset="0"/>
              </a:rPr>
              <a:t>Uma vez mais, tudo leva a crer que o circuito formado por neurônios-espelho foi recrutado em múltiplos indivíduos, mesmo quando estes estavam envolvidos naquilo que seria considerado alguns anos atrás uma tarefa visual típica e prístina – intercalada com alguns breves períodos de exploração tátil – no escurinho do cinema.</a:t>
            </a:r>
            <a:endParaRPr lang="pt-BR" sz="1800" dirty="0">
              <a:solidFill>
                <a:srgbClr val="000000"/>
              </a:solidFill>
              <a:effectLst/>
              <a:latin typeface="Calibri" panose="020F0502020204030204" pitchFamily="34" charset="0"/>
              <a:ea typeface="Calibri" panose="020F0502020204030204" pitchFamily="34" charset="0"/>
            </a:endParaRPr>
          </a:p>
          <a:p>
            <a:r>
              <a:rPr lang="pt-BR" sz="1800" dirty="0">
                <a:solidFill>
                  <a:srgbClr val="000000"/>
                </a:solidFill>
                <a:effectLst/>
                <a:latin typeface="Calibri" panose="020F0502020204030204" pitchFamily="34" charset="0"/>
                <a:ea typeface="Calibri" panose="020F0502020204030204" pitchFamily="34" charset="0"/>
              </a:rPr>
              <a:t>De repente, ir ao cinema adquiriu uma dimensão totalmente diferente, pelo menos para mim!</a:t>
            </a:r>
          </a:p>
          <a:p>
            <a:endParaRPr lang="pt-BR" dirty="0"/>
          </a:p>
        </p:txBody>
      </p:sp>
      <p:sp>
        <p:nvSpPr>
          <p:cNvPr id="4" name="Espaço Reservado para Número de Slide 3">
            <a:extLst>
              <a:ext uri="{FF2B5EF4-FFF2-40B4-BE49-F238E27FC236}">
                <a16:creationId xmlns:a16="http://schemas.microsoft.com/office/drawing/2014/main" id="{E58F5EFE-099B-2B4A-A775-F5106E126765}"/>
              </a:ext>
            </a:extLst>
          </p:cNvPr>
          <p:cNvSpPr>
            <a:spLocks noGrp="1"/>
          </p:cNvSpPr>
          <p:nvPr>
            <p:ph type="sldNum" sz="quarter" idx="12"/>
          </p:nvPr>
        </p:nvSpPr>
        <p:spPr/>
        <p:txBody>
          <a:bodyPr/>
          <a:lstStyle/>
          <a:p>
            <a:fld id="{84A9FA74-9E50-F740-840A-3D4BF568DC85}" type="slidenum">
              <a:rPr lang="pt-BR" smtClean="0"/>
              <a:t>56</a:t>
            </a:fld>
            <a:endParaRPr lang="pt-BR"/>
          </a:p>
        </p:txBody>
      </p:sp>
    </p:spTree>
    <p:extLst>
      <p:ext uri="{BB962C8B-B14F-4D97-AF65-F5344CB8AC3E}">
        <p14:creationId xmlns:p14="http://schemas.microsoft.com/office/powerpoint/2010/main" val="11194190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993F33-109E-894D-AD39-346B25FD3A5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26348DF-4DF6-E644-ABE6-7B76273FC166}"/>
              </a:ext>
            </a:extLst>
          </p:cNvPr>
          <p:cNvSpPr>
            <a:spLocks noGrp="1"/>
          </p:cNvSpPr>
          <p:nvPr>
            <p:ph idx="1"/>
          </p:nvPr>
        </p:nvSpPr>
        <p:spPr/>
        <p:txBody>
          <a:bodyPr>
            <a:normAutofit/>
          </a:bodyPr>
          <a:lstStyle/>
          <a:p>
            <a:r>
              <a:rPr lang="pt-BR" sz="1800" dirty="0">
                <a:solidFill>
                  <a:srgbClr val="000000"/>
                </a:solidFill>
                <a:effectLst/>
                <a:latin typeface="Calibri" panose="020F0502020204030204" pitchFamily="34" charset="0"/>
                <a:ea typeface="Calibri" panose="020F0502020204030204" pitchFamily="34" charset="0"/>
              </a:rPr>
              <a:t>Se, por qualquer motivo, você não ficou impressionado com o exemplo do cinema, basicamente porque raciocinou que não existe nada extraordinário sobre múltiplos cérebros humanos expostos a um vídeo produzirem padrões de atividade similares, lhe devo uma explicação. Eu citei esse experimento não porque um estímulo visual comum pode levar à sincronização transiente de múltiplos cérebros. De fato, se esse fosse o único fator, não haveria nada muito interessante a discutir. Pelo contrário, estou bem mais interessado no efeito posterior a assistir ao filme: quando as plateias saem do cinema. Para entender o meu ponto de vista, é preciso comparar o que aconteceria se decidíssemos rodar um experimento envolvendo dois grupos de plateias: uma formada apenas por seres humanos e a outra contendo apenas chimpanzés. Nesse experimento, cada grupo ocuparia uma sala separada para assistir ao mesmo filme, digamos, o episódio inicial de Jornada nas estrelas, dos anos 1960. Durante o filme, a atividade elétrica do cérebro de cada indivíduo em cada grupo seria registrada por um sistema de EEG sem fio. Como descrito por </a:t>
            </a:r>
            <a:r>
              <a:rPr lang="pt-BR" sz="1800" dirty="0" err="1">
                <a:solidFill>
                  <a:srgbClr val="000000"/>
                </a:solidFill>
                <a:effectLst/>
                <a:latin typeface="Calibri" panose="020F0502020204030204" pitchFamily="34" charset="0"/>
                <a:ea typeface="Calibri" panose="020F0502020204030204" pitchFamily="34" charset="0"/>
              </a:rPr>
              <a:t>Hasson</a:t>
            </a:r>
            <a:r>
              <a:rPr lang="pt-BR" sz="1800" dirty="0">
                <a:solidFill>
                  <a:srgbClr val="000000"/>
                </a:solidFill>
                <a:effectLst/>
                <a:latin typeface="Calibri" panose="020F0502020204030204" pitchFamily="34" charset="0"/>
                <a:ea typeface="Calibri" panose="020F0502020204030204" pitchFamily="34" charset="0"/>
              </a:rPr>
              <a:t> e colegas, esse registro coletivo nos permitiria documentar a ocorrência de sincronização cerebral entre os indivíduos de ambas as plateias. Trivial de novo, você diria. </a:t>
            </a:r>
          </a:p>
        </p:txBody>
      </p:sp>
      <p:sp>
        <p:nvSpPr>
          <p:cNvPr id="4" name="Espaço Reservado para Número de Slide 3">
            <a:extLst>
              <a:ext uri="{FF2B5EF4-FFF2-40B4-BE49-F238E27FC236}">
                <a16:creationId xmlns:a16="http://schemas.microsoft.com/office/drawing/2014/main" id="{5924632A-D32E-1849-8A5A-F984C56A35A4}"/>
              </a:ext>
            </a:extLst>
          </p:cNvPr>
          <p:cNvSpPr>
            <a:spLocks noGrp="1"/>
          </p:cNvSpPr>
          <p:nvPr>
            <p:ph type="sldNum" sz="quarter" idx="12"/>
          </p:nvPr>
        </p:nvSpPr>
        <p:spPr/>
        <p:txBody>
          <a:bodyPr/>
          <a:lstStyle/>
          <a:p>
            <a:fld id="{84A9FA74-9E50-F740-840A-3D4BF568DC85}" type="slidenum">
              <a:rPr lang="pt-BR" smtClean="0"/>
              <a:t>57</a:t>
            </a:fld>
            <a:endParaRPr lang="pt-BR"/>
          </a:p>
        </p:txBody>
      </p:sp>
    </p:spTree>
    <p:extLst>
      <p:ext uri="{BB962C8B-B14F-4D97-AF65-F5344CB8AC3E}">
        <p14:creationId xmlns:p14="http://schemas.microsoft.com/office/powerpoint/2010/main" val="58913937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FFF70D-3244-6A43-8E6C-695E2A3CCF9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CA8E62A-DB85-0F45-A06A-02B30B8AEFE2}"/>
              </a:ext>
            </a:extLst>
          </p:cNvPr>
          <p:cNvSpPr>
            <a:spLocks noGrp="1"/>
          </p:cNvSpPr>
          <p:nvPr>
            <p:ph idx="1"/>
          </p:nvPr>
        </p:nvSpPr>
        <p:spPr/>
        <p:txBody>
          <a:bodyPr>
            <a:normAutofit fontScale="62500" lnSpcReduction="20000"/>
          </a:bodyPr>
          <a:lstStyle/>
          <a:p>
            <a:r>
              <a:rPr lang="pt-BR" sz="2800" dirty="0">
                <a:solidFill>
                  <a:srgbClr val="000000"/>
                </a:solidFill>
                <a:effectLst/>
                <a:latin typeface="Calibri" panose="020F0502020204030204" pitchFamily="34" charset="0"/>
                <a:ea typeface="Calibri" panose="020F0502020204030204" pitchFamily="34" charset="0"/>
              </a:rPr>
              <a:t>Por certo, eu teria de concordar. No entanto, a melhor parte do experimento aconteceria se decidíssemos seguir as duas plateias distintas e verificar o que cada um dos grupos sociais experimentaria após um breve acoplamento cérebro-cérebro, dirigido por um input visual comum. Enquanto a observação do grupo de chimpanzés mostraria que nada de substancial aconteceu depois que o filme terminou – isto é, os chimpanzés retornaram à rotina usual sem mostrar sinais explícitos de que assistir a um filme com outros membros do seu grupo social afetara a sua vida diária, um perfil muito diferente de comportamento social seria manifestado pela plateia humana. Depois da sua experiência cinematográfica, esse grupo passaria um tempo significativo conversando entre si, bem como com outros membros do seu grupo social que não puderam assistir ao filme, sobre as incríveis aventuras do capitão Kirk e do sr. Spock. Como resultado, tanto pessoas que assistiram ao filme como aquelas que não o viram decidiriam criar um clube de fãs de Jornada nas estrelas, se vestir como o capitão Kirk e o sr. Spock para ir à escola e até disseminar entre amigos as razões por que ninguém pode confiar nos </a:t>
            </a:r>
            <a:r>
              <a:rPr lang="pt-BR" sz="2800" dirty="0" err="1">
                <a:solidFill>
                  <a:srgbClr val="000000"/>
                </a:solidFill>
                <a:effectLst/>
                <a:latin typeface="Calibri" panose="020F0502020204030204" pitchFamily="34" charset="0"/>
                <a:ea typeface="Calibri" panose="020F0502020204030204" pitchFamily="34" charset="0"/>
              </a:rPr>
              <a:t>romulanos</a:t>
            </a:r>
            <a:r>
              <a:rPr lang="pt-BR" sz="2800" dirty="0">
                <a:solidFill>
                  <a:srgbClr val="000000"/>
                </a:solidFill>
                <a:effectLst/>
                <a:latin typeface="Calibri" panose="020F0502020204030204" pitchFamily="34" charset="0"/>
                <a:ea typeface="Calibri" panose="020F0502020204030204" pitchFamily="34" charset="0"/>
              </a:rPr>
              <a:t>. Alguns foram mais longe e se tornaram fluentes na linguagem dos </a:t>
            </a:r>
            <a:r>
              <a:rPr lang="pt-BR" sz="2800" dirty="0" err="1">
                <a:solidFill>
                  <a:srgbClr val="000000"/>
                </a:solidFill>
                <a:effectLst/>
                <a:latin typeface="Calibri" panose="020F0502020204030204" pitchFamily="34" charset="0"/>
                <a:ea typeface="Calibri" panose="020F0502020204030204" pitchFamily="34" charset="0"/>
              </a:rPr>
              <a:t>klingons</a:t>
            </a:r>
            <a:r>
              <a:rPr lang="pt-BR" sz="2800" dirty="0">
                <a:solidFill>
                  <a:srgbClr val="000000"/>
                </a:solidFill>
                <a:effectLst/>
                <a:latin typeface="Calibri" panose="020F0502020204030204" pitchFamily="34" charset="0"/>
                <a:ea typeface="Calibri" panose="020F0502020204030204" pitchFamily="34" charset="0"/>
              </a:rPr>
              <a:t> e participaram de convenções da série para conseguir autógrafos e </a:t>
            </a:r>
            <a:r>
              <a:rPr lang="pt-BR" sz="2800" dirty="0" err="1">
                <a:solidFill>
                  <a:srgbClr val="000000"/>
                </a:solidFill>
                <a:effectLst/>
                <a:latin typeface="Calibri" panose="020F0502020204030204" pitchFamily="34" charset="0"/>
                <a:ea typeface="Calibri" panose="020F0502020204030204" pitchFamily="34" charset="0"/>
              </a:rPr>
              <a:t>selfies</a:t>
            </a:r>
            <a:r>
              <a:rPr lang="pt-BR" sz="2800" dirty="0">
                <a:solidFill>
                  <a:srgbClr val="000000"/>
                </a:solidFill>
                <a:effectLst/>
                <a:latin typeface="Calibri" panose="020F0502020204030204" pitchFamily="34" charset="0"/>
                <a:ea typeface="Calibri" panose="020F0502020204030204" pitchFamily="34" charset="0"/>
              </a:rPr>
              <a:t> dos principais atores. Essencialmente, o que quero retratar é que, depois de terem sido alimentado, enquanto confinados todos juntos em uma sala escura, com uma narrativa ficcional, embelezada com extraordinárias imagens e uma trilha sonora cativante que ressoou profundamente em suas emoções, suas expectativas, seus desejos, suas crenças e suas visões de mundo, essa plateia humana integrou-se em um novo esquema de abstrações mentais, em uma fantasia que, a partir de então, ditou a forma como o grupo passou a se comportar</a:t>
            </a:r>
            <a:r>
              <a:rPr lang="pt-BR" dirty="0">
                <a:effectLst/>
              </a:rPr>
              <a:t> </a:t>
            </a:r>
            <a:endParaRPr lang="pt-BR" dirty="0"/>
          </a:p>
          <a:p>
            <a:endParaRPr lang="pt-BR" dirty="0"/>
          </a:p>
        </p:txBody>
      </p:sp>
      <p:sp>
        <p:nvSpPr>
          <p:cNvPr id="4" name="Espaço Reservado para Número de Slide 3">
            <a:extLst>
              <a:ext uri="{FF2B5EF4-FFF2-40B4-BE49-F238E27FC236}">
                <a16:creationId xmlns:a16="http://schemas.microsoft.com/office/drawing/2014/main" id="{838FBCBA-3D9D-0343-B5E7-25228765693D}"/>
              </a:ext>
            </a:extLst>
          </p:cNvPr>
          <p:cNvSpPr>
            <a:spLocks noGrp="1"/>
          </p:cNvSpPr>
          <p:nvPr>
            <p:ph type="sldNum" sz="quarter" idx="12"/>
          </p:nvPr>
        </p:nvSpPr>
        <p:spPr/>
        <p:txBody>
          <a:bodyPr/>
          <a:lstStyle/>
          <a:p>
            <a:fld id="{84A9FA74-9E50-F740-840A-3D4BF568DC85}" type="slidenum">
              <a:rPr lang="pt-BR" smtClean="0"/>
              <a:t>58</a:t>
            </a:fld>
            <a:endParaRPr lang="pt-BR"/>
          </a:p>
        </p:txBody>
      </p:sp>
    </p:spTree>
    <p:extLst>
      <p:ext uri="{BB962C8B-B14F-4D97-AF65-F5344CB8AC3E}">
        <p14:creationId xmlns:p14="http://schemas.microsoft.com/office/powerpoint/2010/main" val="61187552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FE251E-F9B3-F242-BABC-59F10F4AB90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6B958D4C-7A17-2345-8B1C-B2445E402445}"/>
              </a:ext>
            </a:extLst>
          </p:cNvPr>
          <p:cNvSpPr>
            <a:spLocks noGrp="1"/>
          </p:cNvSpPr>
          <p:nvPr>
            <p:ph idx="1"/>
          </p:nvPr>
        </p:nvSpPr>
        <p:spPr/>
        <p:txBody>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a:t>
            </a:r>
          </a:p>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Posso até concordar que o exemplo talvez soe um pouco satírico, mas ele ainda me permite descrever a minha hipótese de como potenciais mecanismos neurofisiológicos permitem que um período transiente de acoplamento cérebro-cérebro, como aquele gerado pelo tipo de estímulos visuais comuns compartilhados em uma sala de cinema, evolua para a consolidação de uma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humana conduzida pela noção de pertencer a um grupo social que se mantém unido por compartilhar um novo conjunto de crenças abstratas – neste caso, fazer parte de uma aventura de ficção científica.</a:t>
            </a:r>
          </a:p>
          <a:p>
            <a:endParaRPr lang="pt-BR" dirty="0"/>
          </a:p>
        </p:txBody>
      </p:sp>
      <p:sp>
        <p:nvSpPr>
          <p:cNvPr id="4" name="Espaço Reservado para Número de Slide 3">
            <a:extLst>
              <a:ext uri="{FF2B5EF4-FFF2-40B4-BE49-F238E27FC236}">
                <a16:creationId xmlns:a16="http://schemas.microsoft.com/office/drawing/2014/main" id="{75A1ADBC-9234-F146-B6FD-218FDB1C607E}"/>
              </a:ext>
            </a:extLst>
          </p:cNvPr>
          <p:cNvSpPr>
            <a:spLocks noGrp="1"/>
          </p:cNvSpPr>
          <p:nvPr>
            <p:ph type="sldNum" sz="quarter" idx="12"/>
          </p:nvPr>
        </p:nvSpPr>
        <p:spPr/>
        <p:txBody>
          <a:bodyPr/>
          <a:lstStyle/>
          <a:p>
            <a:fld id="{84A9FA74-9E50-F740-840A-3D4BF568DC85}" type="slidenum">
              <a:rPr lang="pt-BR" smtClean="0"/>
              <a:t>59</a:t>
            </a:fld>
            <a:endParaRPr lang="pt-BR"/>
          </a:p>
        </p:txBody>
      </p:sp>
    </p:spTree>
    <p:extLst>
      <p:ext uri="{BB962C8B-B14F-4D97-AF65-F5344CB8AC3E}">
        <p14:creationId xmlns:p14="http://schemas.microsoft.com/office/powerpoint/2010/main" val="2132792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49DB24-B89B-4043-BC85-DB925C44E55F}"/>
              </a:ext>
            </a:extLst>
          </p:cNvPr>
          <p:cNvSpPr>
            <a:spLocks noGrp="1"/>
          </p:cNvSpPr>
          <p:nvPr>
            <p:ph type="title"/>
          </p:nvPr>
        </p:nvSpPr>
        <p:spPr/>
        <p:txBody>
          <a:bodyPr>
            <a:normAutofit fontScale="90000"/>
          </a:bodyPr>
          <a:lstStyle/>
          <a:p>
            <a:pPr algn="ctr"/>
            <a:r>
              <a:rPr lang="pt-BR" sz="3100" b="1" dirty="0" err="1">
                <a:solidFill>
                  <a:srgbClr val="00B050"/>
                </a:solidFill>
                <a:effectLst/>
                <a:latin typeface="Calibri" panose="020F0502020204030204" pitchFamily="34" charset="0"/>
                <a:ea typeface="Calibri" panose="020F0502020204030204" pitchFamily="34" charset="0"/>
              </a:rPr>
              <a:t>Brainet</a:t>
            </a:r>
            <a:r>
              <a:rPr lang="pt-BR" sz="3100" b="1" dirty="0">
                <a:solidFill>
                  <a:srgbClr val="00B050"/>
                </a:solidFill>
                <a:effectLst/>
                <a:latin typeface="Calibri" panose="020F0502020204030204" pitchFamily="34" charset="0"/>
                <a:ea typeface="Calibri" panose="020F0502020204030204" pitchFamily="34" charset="0"/>
              </a:rPr>
              <a:t> (interface </a:t>
            </a:r>
            <a:r>
              <a:rPr lang="pt-BR" sz="3100" b="1" dirty="0" err="1">
                <a:solidFill>
                  <a:srgbClr val="00B050"/>
                </a:solidFill>
                <a:effectLst/>
                <a:latin typeface="Calibri" panose="020F0502020204030204" pitchFamily="34" charset="0"/>
                <a:ea typeface="Calibri" panose="020F0502020204030204" pitchFamily="34" charset="0"/>
              </a:rPr>
              <a:t>cérebromáquina</a:t>
            </a:r>
            <a:r>
              <a:rPr lang="pt-BR" sz="3100" b="1" dirty="0">
                <a:solidFill>
                  <a:srgbClr val="00B050"/>
                </a:solidFill>
                <a:effectLst/>
                <a:latin typeface="Calibri" panose="020F0502020204030204" pitchFamily="34" charset="0"/>
                <a:ea typeface="Calibri" panose="020F0502020204030204" pitchFamily="34" charset="0"/>
              </a:rPr>
              <a:t>)</a:t>
            </a:r>
            <a:br>
              <a:rPr lang="pt-BR" sz="3100" b="1" dirty="0">
                <a:solidFill>
                  <a:srgbClr val="00B050"/>
                </a:solidFill>
                <a:effectLst/>
                <a:latin typeface="Calibri" panose="020F0502020204030204" pitchFamily="34" charset="0"/>
                <a:ea typeface="Calibri" panose="020F0502020204030204" pitchFamily="34" charset="0"/>
              </a:rPr>
            </a:br>
            <a:r>
              <a:rPr lang="pt-BR" sz="3100" b="1" dirty="0">
                <a:solidFill>
                  <a:srgbClr val="00B050"/>
                </a:solidFill>
                <a:effectLst/>
                <a:latin typeface="Calibri" panose="020F0502020204030204" pitchFamily="34" charset="0"/>
                <a:ea typeface="Calibri" panose="020F0502020204030204" pitchFamily="34" charset="0"/>
              </a:rPr>
              <a:t>ratos passam informações via sinais emitidos pelos cérebro </a:t>
            </a:r>
            <a:br>
              <a:rPr lang="pt-BR" sz="3100" b="1" dirty="0">
                <a:solidFill>
                  <a:srgbClr val="00B050"/>
                </a:solidFill>
                <a:effectLst/>
                <a:latin typeface="Calibri" panose="020F0502020204030204" pitchFamily="34" charset="0"/>
                <a:ea typeface="Calibri" panose="020F0502020204030204" pitchFamily="34" charset="0"/>
              </a:rPr>
            </a:br>
            <a:r>
              <a:rPr lang="pt-BR" sz="3100" b="1" dirty="0">
                <a:solidFill>
                  <a:srgbClr val="00B050"/>
                </a:solidFill>
                <a:effectLst/>
                <a:latin typeface="Calibri" panose="020F0502020204030204" pitchFamily="34" charset="0"/>
                <a:ea typeface="Calibri" panose="020F0502020204030204" pitchFamily="34" charset="0"/>
              </a:rPr>
              <a:t>(sem contato físico ou visual)</a:t>
            </a:r>
            <a:endParaRPr lang="pt-BR" dirty="0"/>
          </a:p>
        </p:txBody>
      </p:sp>
      <p:sp>
        <p:nvSpPr>
          <p:cNvPr id="3" name="Espaço Reservado para Conteúdo 2">
            <a:extLst>
              <a:ext uri="{FF2B5EF4-FFF2-40B4-BE49-F238E27FC236}">
                <a16:creationId xmlns:a16="http://schemas.microsoft.com/office/drawing/2014/main" id="{AA63B473-A6B4-6745-99C0-9B6A587E95FC}"/>
              </a:ext>
            </a:extLst>
          </p:cNvPr>
          <p:cNvSpPr>
            <a:spLocks noGrp="1"/>
          </p:cNvSpPr>
          <p:nvPr>
            <p:ph idx="1"/>
          </p:nvPr>
        </p:nvSpPr>
        <p:spPr/>
        <p:txBody>
          <a:bodyPr>
            <a:normAutofit fontScale="85000" lnSpcReduction="20000"/>
          </a:bodyPr>
          <a:lstStyle/>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Desde o início criei esse conceito [</a:t>
            </a:r>
            <a:r>
              <a:rPr lang="pt-BR" sz="1500" dirty="0">
                <a:solidFill>
                  <a:srgbClr val="000000"/>
                </a:solidFill>
                <a:latin typeface="Calibri" panose="020F0502020204030204" pitchFamily="34" charset="0"/>
                <a:ea typeface="Calibri" panose="020F0502020204030204" pitchFamily="34" charset="0"/>
              </a:rPr>
              <a:t>BRAINET</a:t>
            </a:r>
            <a:r>
              <a:rPr lang="pt-BR" sz="1500" dirty="0">
                <a:solidFill>
                  <a:srgbClr val="000000"/>
                </a:solidFill>
                <a:effectLst/>
                <a:latin typeface="Calibri" panose="020F0502020204030204" pitchFamily="34" charset="0"/>
                <a:ea typeface="Calibri" panose="020F0502020204030204" pitchFamily="34" charset="0"/>
              </a:rPr>
              <a:t>] apenas para ser usado de forma teórica, pensando que seriam necessários muitos anos para ele ser testado em um experimento real. </a:t>
            </a:r>
          </a:p>
          <a:p>
            <a:pPr marL="1200150" lvl="2" indent="-285750" algn="just">
              <a:lnSpc>
                <a:spcPct val="150000"/>
              </a:lnSpc>
              <a:buFont typeface="Courier New" panose="02070309020205020404" pitchFamily="49" charset="0"/>
              <a:buChar char="o"/>
            </a:pPr>
            <a:r>
              <a:rPr lang="pt-BR" sz="1100" dirty="0">
                <a:solidFill>
                  <a:srgbClr val="000000"/>
                </a:solidFill>
                <a:effectLst/>
                <a:latin typeface="Calibri" panose="020F0502020204030204" pitchFamily="34" charset="0"/>
                <a:ea typeface="Calibri" panose="020F0502020204030204" pitchFamily="34" charset="0"/>
              </a:rPr>
              <a:t>Como acontece em geral em qualquer campo experimental científico, uma série de descobertas e eventos inesperados nos permitiu, em meados de 2013, transformar a ideia em realidade.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 primeira versão da </a:t>
            </a:r>
            <a:r>
              <a:rPr lang="pt-BR" sz="1500" dirty="0" err="1">
                <a:solidFill>
                  <a:srgbClr val="000000"/>
                </a:solidFill>
                <a:effectLst/>
                <a:latin typeface="Calibri" panose="020F0502020204030204" pitchFamily="34" charset="0"/>
                <a:ea typeface="Calibri" panose="020F0502020204030204" pitchFamily="34" charset="0"/>
              </a:rPr>
              <a:t>Brainet</a:t>
            </a:r>
            <a:r>
              <a:rPr lang="pt-BR" sz="1500" dirty="0">
                <a:solidFill>
                  <a:srgbClr val="000000"/>
                </a:solidFill>
                <a:effectLst/>
                <a:latin typeface="Calibri" panose="020F0502020204030204" pitchFamily="34" charset="0"/>
                <a:ea typeface="Calibri" panose="020F0502020204030204" pitchFamily="34" charset="0"/>
              </a:rPr>
              <a:t> foi testada em experimentos de um dos meus mais brilhantes estudantes de pós-doutorado, o neurocientista português Miguel Pais-Vieira.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Em uma série de estudos pioneiros, Miguel foi capaz de demonstrar que pares de ratos, cujos cérebros haviam sido conectados diretamente, aprendiam a trocar simples mensagens elétricas binárias (Figura 7.1).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Nos experimentos, um rato, o “codificador”, realizava um comportamento, como apertar uma de duas possíveis alavancas para conseguir uma recompensa.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Enquanto isso, um segundo rato, o “decodificador”, recebia, diretamente no seu córtex motor ou </a:t>
            </a:r>
            <a:r>
              <a:rPr lang="pt-BR" sz="1500" dirty="0" err="1">
                <a:solidFill>
                  <a:srgbClr val="000000"/>
                </a:solidFill>
                <a:effectLst/>
                <a:latin typeface="Calibri" panose="020F0502020204030204" pitchFamily="34" charset="0"/>
                <a:ea typeface="Calibri" panose="020F0502020204030204" pitchFamily="34" charset="0"/>
              </a:rPr>
              <a:t>somestésico</a:t>
            </a:r>
            <a:r>
              <a:rPr lang="pt-BR" sz="1500" dirty="0">
                <a:solidFill>
                  <a:srgbClr val="000000"/>
                </a:solidFill>
                <a:effectLst/>
                <a:latin typeface="Calibri" panose="020F0502020204030204" pitchFamily="34" charset="0"/>
                <a:ea typeface="Calibri" panose="020F0502020204030204" pitchFamily="34" charset="0"/>
              </a:rPr>
              <a:t>, uma breve mensagem elétrica, gerada pelo cérebro do rato “codificador” que descrevia o comportamento (apertar uma das alavancas) que este último havia realizado.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 mensagem elétrica informava o rato decodificador o que ele teria que fazer – isto é, como imitar a ação do rato codificador – para receber a mesma recompensa que o seu colega havia ganhado ao apertar a alavanca correta.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Em aproximadamente 70% das tentativas, foi o que aconteceu: o rato decodificador decidiu que alavanca apertar baseando-se em uma instrução elétrica que se originava no córtex motor de outro animal (o rato codificador).</a:t>
            </a:r>
          </a:p>
          <a:p>
            <a:endParaRPr lang="pt-BR" dirty="0"/>
          </a:p>
          <a:p>
            <a:endParaRPr lang="pt-BR" dirty="0"/>
          </a:p>
        </p:txBody>
      </p:sp>
      <p:sp>
        <p:nvSpPr>
          <p:cNvPr id="4" name="Espaço Reservado para Número de Slide 3">
            <a:extLst>
              <a:ext uri="{FF2B5EF4-FFF2-40B4-BE49-F238E27FC236}">
                <a16:creationId xmlns:a16="http://schemas.microsoft.com/office/drawing/2014/main" id="{2C023858-9C30-584A-8B6C-3B292F68D8E0}"/>
              </a:ext>
            </a:extLst>
          </p:cNvPr>
          <p:cNvSpPr>
            <a:spLocks noGrp="1"/>
          </p:cNvSpPr>
          <p:nvPr>
            <p:ph type="sldNum" sz="quarter" idx="12"/>
          </p:nvPr>
        </p:nvSpPr>
        <p:spPr/>
        <p:txBody>
          <a:bodyPr/>
          <a:lstStyle/>
          <a:p>
            <a:fld id="{84A9FA74-9E50-F740-840A-3D4BF568DC85}" type="slidenum">
              <a:rPr lang="pt-BR" smtClean="0"/>
              <a:t>6</a:t>
            </a:fld>
            <a:endParaRPr lang="pt-BR"/>
          </a:p>
        </p:txBody>
      </p:sp>
    </p:spTree>
    <p:extLst>
      <p:ext uri="{BB962C8B-B14F-4D97-AF65-F5344CB8AC3E}">
        <p14:creationId xmlns:p14="http://schemas.microsoft.com/office/powerpoint/2010/main" val="277787000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2717BE-05B8-BC4F-96B1-C37C419D459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6CF76FC-5292-234A-BFB9-7C0BBE0A9692}"/>
              </a:ext>
            </a:extLst>
          </p:cNvPr>
          <p:cNvSpPr>
            <a:spLocks noGrp="1"/>
          </p:cNvSpPr>
          <p:nvPr>
            <p:ph idx="1"/>
          </p:nvPr>
        </p:nvSpPr>
        <p:spPr/>
        <p:txBody>
          <a:bodyPr>
            <a:normAutofit fontScale="85000" lnSpcReduction="10000"/>
          </a:bodyPr>
          <a:lstStyle/>
          <a:p>
            <a:pPr indent="279400" algn="just">
              <a:lnSpc>
                <a:spcPct val="150000"/>
              </a:lnSpc>
              <a:spcAft>
                <a:spcPts val="210"/>
              </a:spcAft>
            </a:pPr>
            <a:r>
              <a:rPr lang="pt-BR" sz="1800" b="1" dirty="0">
                <a:solidFill>
                  <a:srgbClr val="FF0000"/>
                </a:solidFill>
                <a:effectLst/>
                <a:latin typeface="Calibri" panose="020F0502020204030204" pitchFamily="34" charset="0"/>
                <a:ea typeface="Calibri" panose="020F0502020204030204" pitchFamily="34" charset="0"/>
              </a:rPr>
              <a:t>De acordo com a teoria do cérebro relativístico, isso acontece porque o período transitório de sincronização intercerebral pode ser seguido por uma fase de cristalização, mediada pela secreção de poderosos moduladores neuroquímicos, entre eles o neurotransmissor dopamina, por todo o córtex. </a:t>
            </a:r>
            <a:r>
              <a:rPr lang="pt-BR" sz="1800" dirty="0">
                <a:solidFill>
                  <a:srgbClr val="FF0000"/>
                </a:solidFill>
                <a:effectLst/>
                <a:latin typeface="Calibri" panose="020F0502020204030204" pitchFamily="34" charset="0"/>
                <a:ea typeface="Calibri" panose="020F0502020204030204" pitchFamily="34" charset="0"/>
              </a:rPr>
              <a:t>Como o período transiente de sincronização cerebral gerou sensações hedônicas poderosas, compartilhadas por um elevado número de pessoas submetidas ao mesmo estímulo visual, ele provavelmente ativou circuitos cerebrais que mediam a nossa busca incessante por recompensas prazerosas. Além do seu papel essencial em comportamentos motores, a dopamina é um neurotransmissor utilizado por neurônios que participam dos circuitos que mediam comportamentos envolvidos na busca dessas recompensas, como o sexo e a procura por comidas palatáveis, e em uma série de comportamentos aditivos, como o consumo de drogas e o jogo compulsivo. </a:t>
            </a:r>
            <a:endParaRPr lang="pt-BR" sz="1800" dirty="0">
              <a:solidFill>
                <a:srgbClr val="000000"/>
              </a:solidFill>
              <a:effectLst/>
              <a:latin typeface="Calibri" panose="020F0502020204030204" pitchFamily="34" charset="0"/>
              <a:ea typeface="Calibri" panose="020F0502020204030204" pitchFamily="34" charset="0"/>
            </a:endParaRPr>
          </a:p>
          <a:p>
            <a:pPr indent="279400" algn="just">
              <a:lnSpc>
                <a:spcPct val="150000"/>
              </a:lnSpc>
              <a:spcAft>
                <a:spcPts val="210"/>
              </a:spcAft>
            </a:pPr>
            <a:r>
              <a:rPr lang="pt-BR" sz="1800" dirty="0">
                <a:solidFill>
                  <a:srgbClr val="00B050"/>
                </a:solidFill>
                <a:effectLst/>
                <a:latin typeface="Calibri" panose="020F0502020204030204" pitchFamily="34" charset="0"/>
                <a:ea typeface="Calibri" panose="020F0502020204030204" pitchFamily="34" charset="0"/>
                <a:sym typeface="Wingdings" pitchFamily="2" charset="2"/>
              </a:rPr>
              <a:t></a:t>
            </a:r>
            <a:r>
              <a:rPr lang="pt-BR" sz="1800" dirty="0">
                <a:solidFill>
                  <a:srgbClr val="00B050"/>
                </a:solidFill>
                <a:effectLst/>
                <a:latin typeface="Calibri" panose="020F0502020204030204" pitchFamily="34" charset="0"/>
                <a:ea typeface="Calibri" panose="020F0502020204030204" pitchFamily="34" charset="0"/>
              </a:rPr>
              <a:t> Há a pressuposição do princípio do prazer, como condutor dos comportamentos animais</a:t>
            </a:r>
            <a:endParaRPr lang="pt-BR" sz="1800" dirty="0">
              <a:solidFill>
                <a:srgbClr val="000000"/>
              </a:solidFill>
              <a:effectLst/>
              <a:latin typeface="Calibri" panose="020F0502020204030204" pitchFamily="34" charset="0"/>
              <a:ea typeface="Calibri" panose="020F0502020204030204" pitchFamily="34" charset="0"/>
            </a:endParaRPr>
          </a:p>
          <a:p>
            <a:pPr indent="279400" algn="just">
              <a:lnSpc>
                <a:spcPct val="150000"/>
              </a:lnSpc>
              <a:spcAft>
                <a:spcPts val="210"/>
              </a:spcAft>
            </a:pPr>
            <a:r>
              <a:rPr lang="pt-BR" sz="1800" dirty="0">
                <a:solidFill>
                  <a:srgbClr val="00B050"/>
                </a:solidFill>
                <a:effectLst/>
                <a:latin typeface="Calibri" panose="020F0502020204030204" pitchFamily="34" charset="0"/>
                <a:ea typeface="Calibri" panose="020F0502020204030204" pitchFamily="34" charset="0"/>
                <a:sym typeface="Wingdings" pitchFamily="2" charset="2"/>
              </a:rPr>
              <a:t></a:t>
            </a:r>
            <a:r>
              <a:rPr lang="pt-BR" sz="1800" dirty="0">
                <a:solidFill>
                  <a:srgbClr val="00B050"/>
                </a:solidFill>
                <a:effectLst/>
                <a:latin typeface="Calibri" panose="020F0502020204030204" pitchFamily="34" charset="0"/>
                <a:ea typeface="Calibri" panose="020F0502020204030204" pitchFamily="34" charset="0"/>
              </a:rPr>
              <a:t> No entanto, já foi citado anteriormente, que a o sentimento de ser talvez possa ser (individual e social) possa ser mais poderoso que o princípio do prazer, e mais orientador para o comportamento do sistema animal</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9444CEF4-14A2-7D4F-A9F7-2AB3294849A0}"/>
              </a:ext>
            </a:extLst>
          </p:cNvPr>
          <p:cNvSpPr>
            <a:spLocks noGrp="1"/>
          </p:cNvSpPr>
          <p:nvPr>
            <p:ph type="sldNum" sz="quarter" idx="12"/>
          </p:nvPr>
        </p:nvSpPr>
        <p:spPr/>
        <p:txBody>
          <a:bodyPr/>
          <a:lstStyle/>
          <a:p>
            <a:fld id="{84A9FA74-9E50-F740-840A-3D4BF568DC85}" type="slidenum">
              <a:rPr lang="pt-BR" smtClean="0"/>
              <a:t>60</a:t>
            </a:fld>
            <a:endParaRPr lang="pt-BR"/>
          </a:p>
        </p:txBody>
      </p:sp>
    </p:spTree>
    <p:extLst>
      <p:ext uri="{BB962C8B-B14F-4D97-AF65-F5344CB8AC3E}">
        <p14:creationId xmlns:p14="http://schemas.microsoft.com/office/powerpoint/2010/main" val="329415652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448BC2-07EE-C24C-9FA5-BBDB2D55AFA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6A48BC7-D174-8C45-A1F4-FEDA53BDB8AF}"/>
              </a:ext>
            </a:extLst>
          </p:cNvPr>
          <p:cNvSpPr>
            <a:spLocks noGrp="1"/>
          </p:cNvSpPr>
          <p:nvPr>
            <p:ph idx="1"/>
          </p:nvPr>
        </p:nvSpPr>
        <p:spPr/>
        <p:txBody>
          <a:bodyPr>
            <a:normAutofit fontScale="92500"/>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 </a:t>
            </a:r>
          </a:p>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Nesse caso em particular, proponho que, seguindo uma fase inicial de sincronia intercerebral transiente, a secreção concomitante de dopamina em múltiplos cérebros, como resultado de uma experiência compartilhada, contribua para a geração de uma conexão social forte, ou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de muito mais longo prazo. Esse mecanismo seria equivalente ao descrito pela sinapse </a:t>
            </a:r>
            <a:r>
              <a:rPr lang="pt-BR" sz="1800" dirty="0" err="1">
                <a:solidFill>
                  <a:srgbClr val="000000"/>
                </a:solidFill>
                <a:effectLst/>
                <a:latin typeface="Calibri" panose="020F0502020204030204" pitchFamily="34" charset="0"/>
                <a:ea typeface="Calibri" panose="020F0502020204030204" pitchFamily="34" charset="0"/>
              </a:rPr>
              <a:t>hebbiana</a:t>
            </a:r>
            <a:r>
              <a:rPr lang="pt-BR" sz="1800" dirty="0">
                <a:solidFill>
                  <a:srgbClr val="000000"/>
                </a:solidFill>
                <a:effectLst/>
                <a:latin typeface="Calibri" panose="020F0502020204030204" pitchFamily="34" charset="0"/>
                <a:ea typeface="Calibri" panose="020F0502020204030204" pitchFamily="34" charset="0"/>
              </a:rPr>
              <a:t> de 3 fatores (Figura 7.5). De acordo com esse mecanismo, um neurônio que usa a dopamina (ou outros neurotransmissores) pode exercer um importante efeito modulador em uma típica sinapse </a:t>
            </a:r>
            <a:r>
              <a:rPr lang="pt-BR" sz="1800" dirty="0" err="1">
                <a:solidFill>
                  <a:srgbClr val="000000"/>
                </a:solidFill>
                <a:effectLst/>
                <a:latin typeface="Calibri" panose="020F0502020204030204" pitchFamily="34" charset="0"/>
                <a:ea typeface="Calibri" panose="020F0502020204030204" pitchFamily="34" charset="0"/>
              </a:rPr>
              <a:t>hebbiana</a:t>
            </a:r>
            <a:r>
              <a:rPr lang="pt-BR" sz="1800" dirty="0">
                <a:solidFill>
                  <a:srgbClr val="000000"/>
                </a:solidFill>
                <a:effectLst/>
                <a:latin typeface="Calibri" panose="020F0502020204030204" pitchFamily="34" charset="0"/>
                <a:ea typeface="Calibri" panose="020F0502020204030204" pitchFamily="34" charset="0"/>
              </a:rPr>
              <a:t>, ao de fato criar um mecanismo supervisionado de plasticidade sináptica.</a:t>
            </a:r>
          </a:p>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Em essência, o terceiro neurônio ofereceria um sinal de erro ou uma medida da magnitude de uma recompensa em relação àquilo que era originariamente esperado, ou uma medida do estado de atenção ou alerta do cérebro.</a:t>
            </a:r>
          </a:p>
        </p:txBody>
      </p:sp>
      <p:sp>
        <p:nvSpPr>
          <p:cNvPr id="4" name="Espaço Reservado para Número de Slide 3">
            <a:extLst>
              <a:ext uri="{FF2B5EF4-FFF2-40B4-BE49-F238E27FC236}">
                <a16:creationId xmlns:a16="http://schemas.microsoft.com/office/drawing/2014/main" id="{7EDB4060-289F-C64F-BD07-3E42D29C394C}"/>
              </a:ext>
            </a:extLst>
          </p:cNvPr>
          <p:cNvSpPr>
            <a:spLocks noGrp="1"/>
          </p:cNvSpPr>
          <p:nvPr>
            <p:ph type="sldNum" sz="quarter" idx="12"/>
          </p:nvPr>
        </p:nvSpPr>
        <p:spPr/>
        <p:txBody>
          <a:bodyPr/>
          <a:lstStyle/>
          <a:p>
            <a:fld id="{84A9FA74-9E50-F740-840A-3D4BF568DC85}" type="slidenum">
              <a:rPr lang="pt-BR" smtClean="0"/>
              <a:t>61</a:t>
            </a:fld>
            <a:endParaRPr lang="pt-BR"/>
          </a:p>
        </p:txBody>
      </p:sp>
    </p:spTree>
    <p:extLst>
      <p:ext uri="{BB962C8B-B14F-4D97-AF65-F5344CB8AC3E}">
        <p14:creationId xmlns:p14="http://schemas.microsoft.com/office/powerpoint/2010/main" val="384367851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B95BE5-F3FD-F24C-9917-1CC8A5AC979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5B46CE2-9A28-0C4D-850E-794195F082AA}"/>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A dopamina também é conhecida como sinal indicador de recompensa e, assim, poderia modular a plasticidade de sinapses e o aprendizado </a:t>
            </a:r>
            <a:r>
              <a:rPr lang="pt-BR" sz="1800" dirty="0" err="1">
                <a:solidFill>
                  <a:srgbClr val="000000"/>
                </a:solidFill>
                <a:effectLst/>
                <a:latin typeface="Calibri" panose="020F0502020204030204" pitchFamily="34" charset="0"/>
                <a:ea typeface="Calibri" panose="020F0502020204030204" pitchFamily="34" charset="0"/>
              </a:rPr>
              <a:t>hebbiano</a:t>
            </a:r>
            <a:r>
              <a:rPr lang="pt-BR" sz="1800" dirty="0">
                <a:solidFill>
                  <a:srgbClr val="000000"/>
                </a:solidFill>
                <a:effectLst/>
                <a:latin typeface="Calibri" panose="020F0502020204030204" pitchFamily="34" charset="0"/>
                <a:ea typeface="Calibri" panose="020F0502020204030204" pitchFamily="34" charset="0"/>
              </a:rPr>
              <a:t>. No caso de comportamentos sociais, a secreção simultânea de dopamina em múltiplos cérebros individuais seria capaz de potencializar mecanismos </a:t>
            </a:r>
            <a:r>
              <a:rPr lang="pt-BR" sz="1800" dirty="0" err="1">
                <a:solidFill>
                  <a:srgbClr val="000000"/>
                </a:solidFill>
                <a:effectLst/>
                <a:latin typeface="Calibri" panose="020F0502020204030204" pitchFamily="34" charset="0"/>
                <a:ea typeface="Calibri" panose="020F0502020204030204" pitchFamily="34" charset="0"/>
              </a:rPr>
              <a:t>hebbianos</a:t>
            </a:r>
            <a:r>
              <a:rPr lang="pt-BR" sz="1800" dirty="0">
                <a:solidFill>
                  <a:srgbClr val="000000"/>
                </a:solidFill>
                <a:effectLst/>
                <a:latin typeface="Calibri" panose="020F0502020204030204" pitchFamily="34" charset="0"/>
                <a:ea typeface="Calibri" panose="020F0502020204030204" pitchFamily="34" charset="0"/>
              </a:rPr>
              <a:t> que permitiriam que o acoplamento cérebro-cérebro fosse consolidado, em larga escala espacial, por meio da potencialização da sincronização intercerebral de um número elevado de indivíduos.</a:t>
            </a:r>
          </a:p>
          <a:p>
            <a:endParaRPr lang="pt-BR" dirty="0"/>
          </a:p>
        </p:txBody>
      </p:sp>
      <p:sp>
        <p:nvSpPr>
          <p:cNvPr id="4" name="Espaço Reservado para Número de Slide 3">
            <a:extLst>
              <a:ext uri="{FF2B5EF4-FFF2-40B4-BE49-F238E27FC236}">
                <a16:creationId xmlns:a16="http://schemas.microsoft.com/office/drawing/2014/main" id="{B0C8269B-1BAE-2148-BB3E-0EEAF0A9ADAE}"/>
              </a:ext>
            </a:extLst>
          </p:cNvPr>
          <p:cNvSpPr>
            <a:spLocks noGrp="1"/>
          </p:cNvSpPr>
          <p:nvPr>
            <p:ph type="sldNum" sz="quarter" idx="12"/>
          </p:nvPr>
        </p:nvSpPr>
        <p:spPr/>
        <p:txBody>
          <a:bodyPr/>
          <a:lstStyle/>
          <a:p>
            <a:fld id="{84A9FA74-9E50-F740-840A-3D4BF568DC85}" type="slidenum">
              <a:rPr lang="pt-BR" smtClean="0"/>
              <a:t>62</a:t>
            </a:fld>
            <a:endParaRPr lang="pt-BR"/>
          </a:p>
        </p:txBody>
      </p:sp>
    </p:spTree>
    <p:extLst>
      <p:ext uri="{BB962C8B-B14F-4D97-AF65-F5344CB8AC3E}">
        <p14:creationId xmlns:p14="http://schemas.microsoft.com/office/powerpoint/2010/main" val="304366220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0AD143-17A2-4244-95CF-A358FD81169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0122983-27A8-FC46-A28C-B3BC7174FD04}"/>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Além disso, esse efeito modulador dopaminérgico garantiria que, o que começou com um período transiente de sincronia intercerebral, por meio de um estímulo visual comum, fosse mantido por períodos muito mais longos de tempo. Isso é particularmente relevante se considerarmos que, uma vez formados, um grupo social tende a gerar sinais hedônicos de </a:t>
            </a:r>
            <a:r>
              <a:rPr lang="pt-BR" sz="1800" dirty="0" err="1">
                <a:solidFill>
                  <a:srgbClr val="000000"/>
                </a:solidFill>
                <a:effectLst/>
                <a:latin typeface="Calibri" panose="020F0502020204030204" pitchFamily="34" charset="0"/>
                <a:ea typeface="Calibri" panose="020F0502020204030204" pitchFamily="34" charset="0"/>
              </a:rPr>
              <a:t>autorreforço</a:t>
            </a:r>
            <a:r>
              <a:rPr lang="pt-BR" sz="1800" dirty="0">
                <a:solidFill>
                  <a:srgbClr val="000000"/>
                </a:solidFill>
                <a:effectLst/>
                <a:latin typeface="Calibri" panose="020F0502020204030204" pitchFamily="34" charset="0"/>
                <a:ea typeface="Calibri" panose="020F0502020204030204" pitchFamily="34" charset="0"/>
              </a:rPr>
              <a:t> por meio das suas interações contínuas. Em essência, a teoria do cérebro relativístico levanta a hipótese de que mecanismos que operam nas sinapses – como a regra do aprendizado </a:t>
            </a:r>
            <a:r>
              <a:rPr lang="pt-BR" sz="1800" dirty="0" err="1">
                <a:solidFill>
                  <a:srgbClr val="000000"/>
                </a:solidFill>
                <a:effectLst/>
                <a:latin typeface="Calibri" panose="020F0502020204030204" pitchFamily="34" charset="0"/>
                <a:ea typeface="Calibri" panose="020F0502020204030204" pitchFamily="34" charset="0"/>
              </a:rPr>
              <a:t>hebbiano</a:t>
            </a:r>
            <a:r>
              <a:rPr lang="pt-BR" sz="1800" dirty="0">
                <a:solidFill>
                  <a:srgbClr val="000000"/>
                </a:solidFill>
                <a:effectLst/>
                <a:latin typeface="Calibri" panose="020F0502020204030204" pitchFamily="34" charset="0"/>
                <a:ea typeface="Calibri" panose="020F0502020204030204" pitchFamily="34" charset="0"/>
              </a:rPr>
              <a:t> e o aprendizado supervisionado – podem se manifestar na escala de interações cérebro-cérebro e, assim, contribuir para a formação e manutenção de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que dão sustentação fisiológica à formação de grupos sociais em animais e seres humanos.</a:t>
            </a:r>
          </a:p>
          <a:p>
            <a:endParaRPr lang="pt-BR" dirty="0"/>
          </a:p>
        </p:txBody>
      </p:sp>
      <p:sp>
        <p:nvSpPr>
          <p:cNvPr id="4" name="Espaço Reservado para Número de Slide 3">
            <a:extLst>
              <a:ext uri="{FF2B5EF4-FFF2-40B4-BE49-F238E27FC236}">
                <a16:creationId xmlns:a16="http://schemas.microsoft.com/office/drawing/2014/main" id="{68B2A162-1D49-A144-831D-1FA4343E7DBE}"/>
              </a:ext>
            </a:extLst>
          </p:cNvPr>
          <p:cNvSpPr>
            <a:spLocks noGrp="1"/>
          </p:cNvSpPr>
          <p:nvPr>
            <p:ph type="sldNum" sz="quarter" idx="12"/>
          </p:nvPr>
        </p:nvSpPr>
        <p:spPr/>
        <p:txBody>
          <a:bodyPr/>
          <a:lstStyle/>
          <a:p>
            <a:fld id="{84A9FA74-9E50-F740-840A-3D4BF568DC85}" type="slidenum">
              <a:rPr lang="pt-BR" smtClean="0"/>
              <a:t>63</a:t>
            </a:fld>
            <a:endParaRPr lang="pt-BR"/>
          </a:p>
        </p:txBody>
      </p:sp>
    </p:spTree>
    <p:extLst>
      <p:ext uri="{BB962C8B-B14F-4D97-AF65-F5344CB8AC3E}">
        <p14:creationId xmlns:p14="http://schemas.microsoft.com/office/powerpoint/2010/main" val="247847205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C8F6F1-F89D-5340-87D1-1C11952ABDE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25E9180-21B2-1548-A85B-9E273A5B8080}"/>
              </a:ext>
            </a:extLst>
          </p:cNvPr>
          <p:cNvSpPr>
            <a:spLocks noGrp="1"/>
          </p:cNvSpPr>
          <p:nvPr>
            <p:ph idx="1"/>
          </p:nvPr>
        </p:nvSpPr>
        <p:spPr/>
        <p:txBody>
          <a:bodyPr>
            <a:normAutofit fontScale="92500"/>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A essa altura, você deve estar se perguntando: por que a evolução de um estado de acoplamento transiente para um mais permanente não ocorre nos chimpanzés?</a:t>
            </a:r>
          </a:p>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A despeito da clara capacidade de imitar, os chimpanzés o fazem muito menos que os seres humanos. Isso quer dizer que os chimpanzés ainda tendem a focar mais no processo de emular – copiar o produto final de um objetivo –, enquanto nós, seres humanos, somos muito melhores imitadores – focando primariamente na reprodução do processo por meio do qual realizamos um objetivo motor. Além disso, graças ao tremendo aumento na banda de comunicação oferecido pelo surgimento da </a:t>
            </a:r>
            <a:r>
              <a:rPr lang="pt-BR" sz="1800" dirty="0">
                <a:solidFill>
                  <a:srgbClr val="000000"/>
                </a:solidFill>
                <a:effectLst/>
                <a:highlight>
                  <a:srgbClr val="FFFF00"/>
                </a:highlight>
                <a:latin typeface="Calibri" panose="020F0502020204030204" pitchFamily="34" charset="0"/>
                <a:ea typeface="Calibri" panose="020F0502020204030204" pitchFamily="34" charset="0"/>
              </a:rPr>
              <a:t>linguagem</a:t>
            </a:r>
            <a:r>
              <a:rPr lang="pt-BR" sz="1800" dirty="0">
                <a:solidFill>
                  <a:srgbClr val="000000"/>
                </a:solidFill>
                <a:effectLst/>
                <a:latin typeface="Calibri" panose="020F0502020204030204" pitchFamily="34" charset="0"/>
                <a:ea typeface="Calibri" panose="020F0502020204030204" pitchFamily="34" charset="0"/>
              </a:rPr>
              <a:t>, nós, humanos, somos bem melhores na arte de ensinar novas habilidades e disseminar ideias e conceitos a outros membros de nossa espécie. </a:t>
            </a:r>
          </a:p>
          <a:p>
            <a:pPr indent="279400" algn="just">
              <a:lnSpc>
                <a:spcPct val="150000"/>
              </a:lnSpc>
              <a:spcAft>
                <a:spcPts val="210"/>
              </a:spcAft>
            </a:pPr>
            <a:r>
              <a:rPr lang="pt-BR" sz="1800" b="1" dirty="0">
                <a:solidFill>
                  <a:srgbClr val="00B050"/>
                </a:solidFill>
                <a:effectLst/>
                <a:latin typeface="Calibri" panose="020F0502020204030204" pitchFamily="34" charset="0"/>
                <a:ea typeface="Calibri" panose="020F0502020204030204" pitchFamily="34" charset="0"/>
                <a:sym typeface="Wingdings" pitchFamily="2" charset="2"/>
              </a:rPr>
              <a:t></a:t>
            </a:r>
            <a:r>
              <a:rPr lang="pt-BR" sz="1800" b="1" dirty="0">
                <a:solidFill>
                  <a:srgbClr val="00B050"/>
                </a:solidFill>
                <a:effectLst/>
                <a:latin typeface="Calibri" panose="020F0502020204030204" pitchFamily="34" charset="0"/>
                <a:ea typeface="Calibri" panose="020F0502020204030204" pitchFamily="34" charset="0"/>
              </a:rPr>
              <a:t> Temos um imenso campo das comunicações não-verbais gerando a vida </a:t>
            </a:r>
            <a:r>
              <a:rPr lang="pt-BR" sz="1800" b="1" dirty="0" err="1">
                <a:solidFill>
                  <a:srgbClr val="00B050"/>
                </a:solidFill>
                <a:effectLst/>
                <a:latin typeface="Calibri" panose="020F0502020204030204" pitchFamily="34" charset="0"/>
                <a:ea typeface="Calibri" panose="020F0502020204030204" pitchFamily="34" charset="0"/>
              </a:rPr>
              <a:t>sócio-afetiva</a:t>
            </a:r>
            <a:r>
              <a:rPr lang="pt-BR" sz="1800" b="1" dirty="0">
                <a:solidFill>
                  <a:srgbClr val="00B050"/>
                </a:solidFill>
                <a:effectLst/>
                <a:latin typeface="Calibri" panose="020F0502020204030204" pitchFamily="34" charset="0"/>
                <a:ea typeface="Calibri" panose="020F0502020204030204" pitchFamily="34" charset="0"/>
              </a:rPr>
              <a:t> humana, bem antes da linguagem, constituindo o que é o ser humano</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F52B4F24-333C-8841-928A-851C0A7C7FCC}"/>
              </a:ext>
            </a:extLst>
          </p:cNvPr>
          <p:cNvSpPr>
            <a:spLocks noGrp="1"/>
          </p:cNvSpPr>
          <p:nvPr>
            <p:ph type="sldNum" sz="quarter" idx="12"/>
          </p:nvPr>
        </p:nvSpPr>
        <p:spPr/>
        <p:txBody>
          <a:bodyPr/>
          <a:lstStyle/>
          <a:p>
            <a:fld id="{84A9FA74-9E50-F740-840A-3D4BF568DC85}" type="slidenum">
              <a:rPr lang="pt-BR" smtClean="0"/>
              <a:t>64</a:t>
            </a:fld>
            <a:endParaRPr lang="pt-BR"/>
          </a:p>
        </p:txBody>
      </p:sp>
    </p:spTree>
    <p:extLst>
      <p:ext uri="{BB962C8B-B14F-4D97-AF65-F5344CB8AC3E}">
        <p14:creationId xmlns:p14="http://schemas.microsoft.com/office/powerpoint/2010/main" val="68205073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69FE7E-7795-C248-AE87-8064DC3B222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C7266F0-0D39-A34D-8FE3-B240E7A672D2}"/>
              </a:ext>
            </a:extLst>
          </p:cNvPr>
          <p:cNvSpPr>
            <a:spLocks noGrp="1"/>
          </p:cNvSpPr>
          <p:nvPr>
            <p:ph idx="1"/>
          </p:nvPr>
        </p:nvSpPr>
        <p:spPr/>
        <p:txBody>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 </a:t>
            </a:r>
          </a:p>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Isso se dá porque, em seres humanos, uma nova abstração mental ou descoberta pode se espalhar rápida e eficientemente por grupos sociais por meio da </a:t>
            </a:r>
            <a:r>
              <a:rPr lang="pt-BR" sz="1800" dirty="0">
                <a:solidFill>
                  <a:srgbClr val="000000"/>
                </a:solidFill>
                <a:effectLst/>
                <a:highlight>
                  <a:srgbClr val="FFFF00"/>
                </a:highlight>
                <a:latin typeface="Calibri" panose="020F0502020204030204" pitchFamily="34" charset="0"/>
                <a:ea typeface="Calibri" panose="020F0502020204030204" pitchFamily="34" charset="0"/>
              </a:rPr>
              <a:t>famosa fofoca</a:t>
            </a:r>
            <a:r>
              <a:rPr lang="pt-BR" sz="1800" dirty="0">
                <a:solidFill>
                  <a:srgbClr val="000000"/>
                </a:solidFill>
                <a:effectLst/>
                <a:latin typeface="Calibri" panose="020F0502020204030204" pitchFamily="34" charset="0"/>
                <a:ea typeface="Calibri" panose="020F0502020204030204" pitchFamily="34" charset="0"/>
              </a:rPr>
              <a:t> e, no longo prazo, pelo estabelecimento de instrumentos culturais. Para trazer essa habilidade peculiar sob a perspectiva da teoria do cérebro relativístico, foquemos em um componente-chave desse argumento: o modo como o cérebro de diferentes primatas reage durante a observação de um ato motor.</a:t>
            </a:r>
          </a:p>
          <a:p>
            <a:endParaRPr lang="pt-BR" dirty="0"/>
          </a:p>
        </p:txBody>
      </p:sp>
      <p:sp>
        <p:nvSpPr>
          <p:cNvPr id="4" name="Espaço Reservado para Número de Slide 3">
            <a:extLst>
              <a:ext uri="{FF2B5EF4-FFF2-40B4-BE49-F238E27FC236}">
                <a16:creationId xmlns:a16="http://schemas.microsoft.com/office/drawing/2014/main" id="{484B00B1-DD96-6145-B172-6D4C4BBECE5D}"/>
              </a:ext>
            </a:extLst>
          </p:cNvPr>
          <p:cNvSpPr>
            <a:spLocks noGrp="1"/>
          </p:cNvSpPr>
          <p:nvPr>
            <p:ph type="sldNum" sz="quarter" idx="12"/>
          </p:nvPr>
        </p:nvSpPr>
        <p:spPr/>
        <p:txBody>
          <a:bodyPr/>
          <a:lstStyle/>
          <a:p>
            <a:fld id="{84A9FA74-9E50-F740-840A-3D4BF568DC85}" type="slidenum">
              <a:rPr lang="pt-BR" smtClean="0"/>
              <a:t>65</a:t>
            </a:fld>
            <a:endParaRPr lang="pt-BR"/>
          </a:p>
        </p:txBody>
      </p:sp>
    </p:spTree>
    <p:extLst>
      <p:ext uri="{BB962C8B-B14F-4D97-AF65-F5344CB8AC3E}">
        <p14:creationId xmlns:p14="http://schemas.microsoft.com/office/powerpoint/2010/main" val="295368438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5ECF98-61D4-C447-ACB0-A62AC177494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E32EA98-D50E-2A4C-9F92-5D68A3BB50B0}"/>
              </a:ext>
            </a:extLst>
          </p:cNvPr>
          <p:cNvSpPr>
            <a:spLocks noGrp="1"/>
          </p:cNvSpPr>
          <p:nvPr>
            <p:ph idx="1"/>
          </p:nvPr>
        </p:nvSpPr>
        <p:spPr/>
        <p:txBody>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 </a:t>
            </a:r>
          </a:p>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Quando os padrões espaciais de ativação cortical observados durante a ressonância motora são comparados entre chimpanzés e seres humanos, identificamos, de imediato, uma diferença gritante entre essas duas espécies, o que reflete o fato de que </a:t>
            </a:r>
            <a:r>
              <a:rPr lang="pt-BR" sz="1800" b="1" dirty="0">
                <a:solidFill>
                  <a:srgbClr val="FF0000"/>
                </a:solidFill>
                <a:effectLst/>
                <a:latin typeface="Calibri" panose="020F0502020204030204" pitchFamily="34" charset="0"/>
                <a:ea typeface="Calibri" panose="020F0502020204030204" pitchFamily="34" charset="0"/>
              </a:rPr>
              <a:t>os chimpanzés devotam relativamente mais ênfase para emular, enquanto os seres humanos são muito mais talentosos imitadores.</a:t>
            </a:r>
            <a:r>
              <a:rPr lang="pt-BR" sz="1800" dirty="0">
                <a:solidFill>
                  <a:srgbClr val="000000"/>
                </a:solidFill>
                <a:effectLst/>
                <a:latin typeface="Calibri" panose="020F0502020204030204" pitchFamily="34" charset="0"/>
                <a:ea typeface="Calibri" panose="020F0502020204030204" pitchFamily="34" charset="0"/>
              </a:rPr>
              <a:t> </a:t>
            </a:r>
          </a:p>
          <a:p>
            <a:endParaRPr lang="pt-BR" dirty="0"/>
          </a:p>
        </p:txBody>
      </p:sp>
      <p:sp>
        <p:nvSpPr>
          <p:cNvPr id="4" name="Espaço Reservado para Número de Slide 3">
            <a:extLst>
              <a:ext uri="{FF2B5EF4-FFF2-40B4-BE49-F238E27FC236}">
                <a16:creationId xmlns:a16="http://schemas.microsoft.com/office/drawing/2014/main" id="{6300DD46-9087-B442-A98A-5B73F3937078}"/>
              </a:ext>
            </a:extLst>
          </p:cNvPr>
          <p:cNvSpPr>
            <a:spLocks noGrp="1"/>
          </p:cNvSpPr>
          <p:nvPr>
            <p:ph type="sldNum" sz="quarter" idx="12"/>
          </p:nvPr>
        </p:nvSpPr>
        <p:spPr/>
        <p:txBody>
          <a:bodyPr/>
          <a:lstStyle/>
          <a:p>
            <a:fld id="{84A9FA74-9E50-F740-840A-3D4BF568DC85}" type="slidenum">
              <a:rPr lang="pt-BR" smtClean="0"/>
              <a:t>66</a:t>
            </a:fld>
            <a:endParaRPr lang="pt-BR"/>
          </a:p>
        </p:txBody>
      </p:sp>
    </p:spTree>
    <p:extLst>
      <p:ext uri="{BB962C8B-B14F-4D97-AF65-F5344CB8AC3E}">
        <p14:creationId xmlns:p14="http://schemas.microsoft.com/office/powerpoint/2010/main" val="7732630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B864E6-6543-0F4C-9DEC-E8C4F6F7863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3BE50DF-4613-4F47-90F6-9BDFF434EE82}"/>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A Figura 7.6 reproduz essa comparação ao mostrar a distribuição da ativação cortical enquanto chimpanzés e seres humanos observam o mesmo comportamento motor sendo produzido por um experimentador. De imediato, nota-se que, enquanto nos chimpanzés o padrão de ativação cortical estava restrito primariamente ao lobo frontal, com um grande recrutamento do córtex pré-frontal e uma contribuição muito menor do lobo parietal, nos seres humanos a observação de um ato motor gera um padrão de ativação cortical que se espalha amplamente por áreas corticais frontais, parietais e </a:t>
            </a:r>
            <a:r>
              <a:rPr lang="pt-BR" sz="1800" dirty="0" err="1">
                <a:solidFill>
                  <a:srgbClr val="000000"/>
                </a:solidFill>
                <a:effectLst/>
                <a:latin typeface="Calibri" panose="020F0502020204030204" pitchFamily="34" charset="0"/>
                <a:ea typeface="Calibri" panose="020F0502020204030204" pitchFamily="34" charset="0"/>
              </a:rPr>
              <a:t>occiptotemporais</a:t>
            </a:r>
            <a:r>
              <a:rPr lang="pt-BR" sz="1800" dirty="0">
                <a:solidFill>
                  <a:srgbClr val="000000"/>
                </a:solidFill>
                <a:effectLst/>
                <a:latin typeface="Calibri" panose="020F0502020204030204" pitchFamily="34" charset="0"/>
                <a:ea typeface="Calibri" panose="020F0502020204030204" pitchFamily="34" charset="0"/>
              </a:rPr>
              <a:t>. Nesse vasto território cortical, a maior ativação ocorre em quatro regiões interconectadas: o córtex pré-frontal ventral, o córtex </a:t>
            </a:r>
            <a:r>
              <a:rPr lang="pt-BR" sz="1800" dirty="0" err="1">
                <a:solidFill>
                  <a:srgbClr val="000000"/>
                </a:solidFill>
                <a:effectLst/>
                <a:latin typeface="Calibri" panose="020F0502020204030204" pitchFamily="34" charset="0"/>
                <a:ea typeface="Calibri" panose="020F0502020204030204" pitchFamily="34" charset="0"/>
              </a:rPr>
              <a:t>prémotor</a:t>
            </a:r>
            <a:r>
              <a:rPr lang="pt-BR" sz="1800" dirty="0">
                <a:solidFill>
                  <a:srgbClr val="000000"/>
                </a:solidFill>
                <a:effectLst/>
                <a:latin typeface="Calibri" panose="020F0502020204030204" pitchFamily="34" charset="0"/>
                <a:ea typeface="Calibri" panose="020F0502020204030204" pitchFamily="34" charset="0"/>
              </a:rPr>
              <a:t> ventral, o lobo parietal inferior e o córtex temporal inferior. Ao analisar os resultados, Erin </a:t>
            </a:r>
            <a:r>
              <a:rPr lang="pt-BR" sz="1800" dirty="0" err="1">
                <a:solidFill>
                  <a:srgbClr val="000000"/>
                </a:solidFill>
                <a:effectLst/>
                <a:latin typeface="Calibri" panose="020F0502020204030204" pitchFamily="34" charset="0"/>
                <a:ea typeface="Calibri" panose="020F0502020204030204" pitchFamily="34" charset="0"/>
              </a:rPr>
              <a:t>Hecht</a:t>
            </a:r>
            <a:r>
              <a:rPr lang="pt-BR" sz="1800" dirty="0">
                <a:solidFill>
                  <a:srgbClr val="000000"/>
                </a:solidFill>
                <a:effectLst/>
                <a:latin typeface="Calibri" panose="020F0502020204030204" pitchFamily="34" charset="0"/>
                <a:ea typeface="Calibri" panose="020F0502020204030204" pitchFamily="34" charset="0"/>
              </a:rPr>
              <a:t> e Lisa </a:t>
            </a:r>
            <a:r>
              <a:rPr lang="pt-BR" sz="1800" dirty="0" err="1">
                <a:solidFill>
                  <a:srgbClr val="000000"/>
                </a:solidFill>
                <a:effectLst/>
                <a:latin typeface="Calibri" panose="020F0502020204030204" pitchFamily="34" charset="0"/>
                <a:ea typeface="Calibri" panose="020F0502020204030204" pitchFamily="34" charset="0"/>
              </a:rPr>
              <a:t>Parr</a:t>
            </a:r>
            <a:r>
              <a:rPr lang="pt-BR" sz="1800" dirty="0">
                <a:solidFill>
                  <a:srgbClr val="000000"/>
                </a:solidFill>
                <a:effectLst/>
                <a:latin typeface="Calibri" panose="020F0502020204030204" pitchFamily="34" charset="0"/>
                <a:ea typeface="Calibri" panose="020F0502020204030204" pitchFamily="34" charset="0"/>
              </a:rPr>
              <a:t> concluíram que esse padrão de ativação cortical em chimpanzés assemelha-se mais ao obtido em macacos </a:t>
            </a:r>
            <a:r>
              <a:rPr lang="pt-BR" sz="1800" dirty="0" err="1">
                <a:solidFill>
                  <a:srgbClr val="000000"/>
                </a:solidFill>
                <a:effectLst/>
                <a:latin typeface="Calibri" panose="020F0502020204030204" pitchFamily="34" charset="0"/>
                <a:ea typeface="Calibri" panose="020F0502020204030204" pitchFamily="34" charset="0"/>
              </a:rPr>
              <a:t>rhesus</a:t>
            </a:r>
            <a:r>
              <a:rPr lang="pt-BR" sz="1800" dirty="0">
                <a:solidFill>
                  <a:srgbClr val="000000"/>
                </a:solidFill>
                <a:effectLst/>
                <a:latin typeface="Calibri" panose="020F0502020204030204" pitchFamily="34" charset="0"/>
                <a:ea typeface="Calibri" panose="020F0502020204030204" pitchFamily="34" charset="0"/>
              </a:rPr>
              <a:t> que o padrão humano. </a:t>
            </a:r>
          </a:p>
          <a:p>
            <a:endParaRPr lang="pt-BR" dirty="0"/>
          </a:p>
        </p:txBody>
      </p:sp>
      <p:sp>
        <p:nvSpPr>
          <p:cNvPr id="4" name="Espaço Reservado para Número de Slide 3">
            <a:extLst>
              <a:ext uri="{FF2B5EF4-FFF2-40B4-BE49-F238E27FC236}">
                <a16:creationId xmlns:a16="http://schemas.microsoft.com/office/drawing/2014/main" id="{CB861183-1C18-7247-ACE6-5B7C6DE0060D}"/>
              </a:ext>
            </a:extLst>
          </p:cNvPr>
          <p:cNvSpPr>
            <a:spLocks noGrp="1"/>
          </p:cNvSpPr>
          <p:nvPr>
            <p:ph type="sldNum" sz="quarter" idx="12"/>
          </p:nvPr>
        </p:nvSpPr>
        <p:spPr/>
        <p:txBody>
          <a:bodyPr/>
          <a:lstStyle/>
          <a:p>
            <a:fld id="{84A9FA74-9E50-F740-840A-3D4BF568DC85}" type="slidenum">
              <a:rPr lang="pt-BR" smtClean="0"/>
              <a:t>67</a:t>
            </a:fld>
            <a:endParaRPr lang="pt-BR"/>
          </a:p>
        </p:txBody>
      </p:sp>
    </p:spTree>
    <p:extLst>
      <p:ext uri="{BB962C8B-B14F-4D97-AF65-F5344CB8AC3E}">
        <p14:creationId xmlns:p14="http://schemas.microsoft.com/office/powerpoint/2010/main" val="127023831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96BF7A-47C3-5141-BA55-B0A0E389D9C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F01D3D6-B6CB-DD49-A0F6-940E6B151317}"/>
              </a:ext>
            </a:extLst>
          </p:cNvPr>
          <p:cNvSpPr>
            <a:spLocks noGrp="1"/>
          </p:cNvSpPr>
          <p:nvPr>
            <p:ph idx="1"/>
          </p:nvPr>
        </p:nvSpPr>
        <p:spPr/>
        <p:txBody>
          <a:bodyPr>
            <a:normAutofit fontScale="77500" lnSpcReduction="20000"/>
          </a:bodyPr>
          <a:lstStyle/>
          <a:p>
            <a:pPr indent="-6350" algn="just">
              <a:lnSpc>
                <a:spcPct val="150000"/>
              </a:lnSpc>
              <a:spcAft>
                <a:spcPts val="15"/>
              </a:spcAft>
            </a:pPr>
            <a:endParaRPr lang="pt-BR" sz="1800" dirty="0">
              <a:solidFill>
                <a:srgbClr val="000000"/>
              </a:solidFill>
              <a:effectLst/>
              <a:latin typeface="Calibri" panose="020F0502020204030204" pitchFamily="34" charset="0"/>
              <a:ea typeface="Calibri" panose="020F0502020204030204" pitchFamily="34" charset="0"/>
            </a:endParaRPr>
          </a:p>
          <a:p>
            <a:pPr indent="-6350" algn="just">
              <a:lnSpc>
                <a:spcPct val="150000"/>
              </a:lnSpc>
              <a:spcAft>
                <a:spcPts val="15"/>
              </a:spcAft>
            </a:pPr>
            <a:endParaRPr lang="pt-BR" sz="1800" dirty="0">
              <a:solidFill>
                <a:srgbClr val="000000"/>
              </a:solidFill>
              <a:latin typeface="Calibri" panose="020F0502020204030204" pitchFamily="34" charset="0"/>
              <a:ea typeface="Calibri" panose="020F0502020204030204" pitchFamily="34" charset="0"/>
            </a:endParaRPr>
          </a:p>
          <a:p>
            <a:pPr indent="-6350" algn="just">
              <a:lnSpc>
                <a:spcPct val="150000"/>
              </a:lnSpc>
              <a:spcAft>
                <a:spcPts val="15"/>
              </a:spcAft>
            </a:pPr>
            <a:endParaRPr lang="pt-BR" sz="1800" dirty="0">
              <a:solidFill>
                <a:srgbClr val="000000"/>
              </a:solidFill>
              <a:effectLst/>
              <a:latin typeface="Calibri" panose="020F0502020204030204" pitchFamily="34" charset="0"/>
              <a:ea typeface="Calibri" panose="020F0502020204030204" pitchFamily="34" charset="0"/>
            </a:endParaRPr>
          </a:p>
          <a:p>
            <a:pPr indent="-6350" algn="just">
              <a:lnSpc>
                <a:spcPct val="150000"/>
              </a:lnSpc>
              <a:spcAft>
                <a:spcPts val="15"/>
              </a:spcAft>
            </a:pPr>
            <a:endParaRPr lang="pt-BR" sz="1800" dirty="0">
              <a:solidFill>
                <a:srgbClr val="000000"/>
              </a:solidFill>
              <a:effectLst/>
              <a:latin typeface="Calibri" panose="020F0502020204030204" pitchFamily="34" charset="0"/>
              <a:ea typeface="Calibri" panose="020F0502020204030204" pitchFamily="34" charset="0"/>
            </a:endParaRPr>
          </a:p>
          <a:p>
            <a:pPr indent="-6350" algn="just">
              <a:lnSpc>
                <a:spcPct val="150000"/>
              </a:lnSpc>
              <a:spcAft>
                <a:spcPts val="15"/>
              </a:spcAft>
            </a:pPr>
            <a:endParaRPr lang="pt-BR" sz="1800" dirty="0">
              <a:solidFill>
                <a:srgbClr val="000000"/>
              </a:solidFill>
              <a:effectLst/>
              <a:latin typeface="Calibri" panose="020F0502020204030204" pitchFamily="34" charset="0"/>
              <a:ea typeface="Calibri" panose="020F0502020204030204" pitchFamily="34" charset="0"/>
            </a:endParaRPr>
          </a:p>
          <a:p>
            <a:pPr indent="-6350" algn="just">
              <a:lnSpc>
                <a:spcPct val="150000"/>
              </a:lnSpc>
              <a:spcAft>
                <a:spcPts val="15"/>
              </a:spcAft>
            </a:pPr>
            <a:r>
              <a:rPr lang="pt-BR" sz="1800" dirty="0">
                <a:solidFill>
                  <a:srgbClr val="000000"/>
                </a:solidFill>
                <a:effectLst/>
                <a:latin typeface="Calibri" panose="020F0502020204030204" pitchFamily="34" charset="0"/>
                <a:ea typeface="Calibri" panose="020F0502020204030204" pitchFamily="34" charset="0"/>
              </a:rPr>
              <a:t>Figura 7.6 Diferenças no padrão de ativação cortical entre seres humanos e chimpanzés durante a observação de gestos de preensão manual realizados por um outro indivíduo. </a:t>
            </a:r>
            <a:r>
              <a:rPr lang="en-US" sz="1800" dirty="0">
                <a:solidFill>
                  <a:srgbClr val="000000"/>
                </a:solidFill>
                <a:effectLst/>
                <a:latin typeface="Calibri" panose="020F0502020204030204" pitchFamily="34" charset="0"/>
                <a:ea typeface="Calibri" panose="020F0502020204030204" pitchFamily="34" charset="0"/>
              </a:rPr>
              <a:t>(</a:t>
            </a:r>
            <a:r>
              <a:rPr lang="en-US" sz="1800" dirty="0" err="1">
                <a:solidFill>
                  <a:srgbClr val="000000"/>
                </a:solidFill>
                <a:effectLst/>
                <a:latin typeface="Calibri" panose="020F0502020204030204" pitchFamily="34" charset="0"/>
                <a:ea typeface="Calibri" panose="020F0502020204030204" pitchFamily="34" charset="0"/>
              </a:rPr>
              <a:t>Modificado</a:t>
            </a:r>
            <a:r>
              <a:rPr lang="en-US" sz="1800" dirty="0">
                <a:solidFill>
                  <a:srgbClr val="000000"/>
                </a:solidFill>
                <a:effectLst/>
                <a:latin typeface="Calibri" panose="020F0502020204030204" pitchFamily="34" charset="0"/>
                <a:ea typeface="Calibri" panose="020F0502020204030204" pitchFamily="34" charset="0"/>
              </a:rPr>
              <a:t> com </a:t>
            </a:r>
            <a:r>
              <a:rPr lang="en-US" sz="1800" dirty="0" err="1">
                <a:solidFill>
                  <a:srgbClr val="000000"/>
                </a:solidFill>
                <a:effectLst/>
                <a:latin typeface="Calibri" panose="020F0502020204030204" pitchFamily="34" charset="0"/>
                <a:ea typeface="Calibri" panose="020F0502020204030204" pitchFamily="34" charset="0"/>
              </a:rPr>
              <a:t>permissão</a:t>
            </a:r>
            <a:r>
              <a:rPr lang="en-US" sz="1800" dirty="0">
                <a:solidFill>
                  <a:srgbClr val="000000"/>
                </a:solidFill>
                <a:effectLst/>
                <a:latin typeface="Calibri" panose="020F0502020204030204" pitchFamily="34" charset="0"/>
                <a:ea typeface="Calibri" panose="020F0502020204030204" pitchFamily="34" charset="0"/>
              </a:rPr>
              <a:t> do Journal of Neuroscience, de E. E. Hecht, L. E. Murphy, D. A. Gutman, J. R. </a:t>
            </a:r>
            <a:r>
              <a:rPr lang="en-US" sz="1800" dirty="0" err="1">
                <a:solidFill>
                  <a:srgbClr val="000000"/>
                </a:solidFill>
                <a:effectLst/>
                <a:latin typeface="Calibri" panose="020F0502020204030204" pitchFamily="34" charset="0"/>
                <a:ea typeface="Calibri" panose="020F0502020204030204" pitchFamily="34" charset="0"/>
              </a:rPr>
              <a:t>Votaw</a:t>
            </a:r>
            <a:r>
              <a:rPr lang="en-US" sz="1800" dirty="0">
                <a:solidFill>
                  <a:srgbClr val="000000"/>
                </a:solidFill>
                <a:effectLst/>
                <a:latin typeface="Calibri" panose="020F0502020204030204" pitchFamily="34" charset="0"/>
                <a:ea typeface="Calibri" panose="020F0502020204030204" pitchFamily="34" charset="0"/>
              </a:rPr>
              <a:t>, D. M. Schuster, T. M. Preuss, G. A. </a:t>
            </a:r>
            <a:r>
              <a:rPr lang="en-US" sz="1800" dirty="0" err="1">
                <a:solidFill>
                  <a:srgbClr val="000000"/>
                </a:solidFill>
                <a:effectLst/>
                <a:latin typeface="Calibri" panose="020F0502020204030204" pitchFamily="34" charset="0"/>
                <a:ea typeface="Calibri" panose="020F0502020204030204" pitchFamily="34" charset="0"/>
              </a:rPr>
              <a:t>Orban</a:t>
            </a:r>
            <a:r>
              <a:rPr lang="en-US" sz="1800" dirty="0">
                <a:solidFill>
                  <a:srgbClr val="000000"/>
                </a:solidFill>
                <a:effectLst/>
                <a:latin typeface="Calibri" panose="020F0502020204030204" pitchFamily="34" charset="0"/>
                <a:ea typeface="Calibri" panose="020F0502020204030204" pitchFamily="34" charset="0"/>
              </a:rPr>
              <a:t>, D. Stout, and L. A. Parr, “Differences in Neural Activation for</a:t>
            </a:r>
            <a:endParaRPr lang="pt-BR" sz="1800" dirty="0">
              <a:solidFill>
                <a:srgbClr val="000000"/>
              </a:solidFill>
              <a:effectLst/>
              <a:latin typeface="Calibri" panose="020F0502020204030204" pitchFamily="34" charset="0"/>
              <a:ea typeface="Calibri" panose="020F0502020204030204" pitchFamily="34" charset="0"/>
            </a:endParaRPr>
          </a:p>
          <a:p>
            <a:pPr indent="-6350" algn="just">
              <a:lnSpc>
                <a:spcPct val="150000"/>
              </a:lnSpc>
              <a:spcAft>
                <a:spcPts val="2700"/>
              </a:spcAft>
            </a:pPr>
            <a:r>
              <a:rPr lang="en-US" sz="1800" dirty="0">
                <a:solidFill>
                  <a:srgbClr val="000000"/>
                </a:solidFill>
                <a:effectLst/>
                <a:latin typeface="Calibri" panose="020F0502020204030204" pitchFamily="34" charset="0"/>
                <a:ea typeface="Calibri" panose="020F0502020204030204" pitchFamily="34" charset="0"/>
              </a:rPr>
              <a:t>Object-Directed Grasping in Chimpanzees and Humans,” Journal of Neuroscience 33, no. 35 [August 2013] 14117-34 </a:t>
            </a:r>
            <a:r>
              <a:rPr lang="en-US" sz="1800" dirty="0" err="1">
                <a:solidFill>
                  <a:srgbClr val="000000"/>
                </a:solidFill>
                <a:effectLst/>
                <a:latin typeface="Calibri" panose="020F0502020204030204" pitchFamily="34" charset="0"/>
                <a:ea typeface="Calibri" panose="020F0502020204030204" pitchFamily="34" charset="0"/>
              </a:rPr>
              <a:t>permissão</a:t>
            </a:r>
            <a:r>
              <a:rPr lang="en-US" sz="1800" dirty="0">
                <a:solidFill>
                  <a:srgbClr val="000000"/>
                </a:solidFill>
                <a:effectLst/>
                <a:latin typeface="Calibri" panose="020F0502020204030204" pitchFamily="34" charset="0"/>
                <a:ea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rPr>
              <a:t>obtida</a:t>
            </a:r>
            <a:r>
              <a:rPr lang="en-US" sz="1800" dirty="0">
                <a:solidFill>
                  <a:srgbClr val="000000"/>
                </a:solidFill>
                <a:effectLst/>
                <a:latin typeface="Calibri" panose="020F0502020204030204" pitchFamily="34" charset="0"/>
                <a:ea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rPr>
              <a:t>através</a:t>
            </a:r>
            <a:r>
              <a:rPr lang="en-US" sz="1800" dirty="0">
                <a:solidFill>
                  <a:srgbClr val="000000"/>
                </a:solidFill>
                <a:effectLst/>
                <a:latin typeface="Calibri" panose="020F0502020204030204" pitchFamily="34" charset="0"/>
                <a:ea typeface="Calibri" panose="020F0502020204030204" pitchFamily="34" charset="0"/>
              </a:rPr>
              <a:t> do Copyright Clearance Center, Inc.)</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8F36ED7E-FE3A-604C-98C8-0B9300A41DC4}"/>
              </a:ext>
            </a:extLst>
          </p:cNvPr>
          <p:cNvSpPr>
            <a:spLocks noGrp="1"/>
          </p:cNvSpPr>
          <p:nvPr>
            <p:ph type="sldNum" sz="quarter" idx="12"/>
          </p:nvPr>
        </p:nvSpPr>
        <p:spPr/>
        <p:txBody>
          <a:bodyPr/>
          <a:lstStyle/>
          <a:p>
            <a:fld id="{84A9FA74-9E50-F740-840A-3D4BF568DC85}" type="slidenum">
              <a:rPr lang="pt-BR" smtClean="0"/>
              <a:t>68</a:t>
            </a:fld>
            <a:endParaRPr lang="pt-BR"/>
          </a:p>
        </p:txBody>
      </p:sp>
      <p:pic>
        <p:nvPicPr>
          <p:cNvPr id="5" name="Picture 16512" descr="Interface gráfica do usuário&#10;&#10;Descrição gerada automaticamente">
            <a:extLst>
              <a:ext uri="{FF2B5EF4-FFF2-40B4-BE49-F238E27FC236}">
                <a16:creationId xmlns:a16="http://schemas.microsoft.com/office/drawing/2014/main" id="{9AEC6D4B-56AC-4049-B3A2-C291FE04589E}"/>
              </a:ext>
            </a:extLst>
          </p:cNvPr>
          <p:cNvPicPr/>
          <p:nvPr/>
        </p:nvPicPr>
        <p:blipFill>
          <a:blip r:embed="rId2"/>
          <a:stretch>
            <a:fillRect/>
          </a:stretch>
        </p:blipFill>
        <p:spPr>
          <a:xfrm>
            <a:off x="4334827" y="365125"/>
            <a:ext cx="3248025" cy="3552825"/>
          </a:xfrm>
          <a:prstGeom prst="rect">
            <a:avLst/>
          </a:prstGeom>
        </p:spPr>
      </p:pic>
    </p:spTree>
    <p:extLst>
      <p:ext uri="{BB962C8B-B14F-4D97-AF65-F5344CB8AC3E}">
        <p14:creationId xmlns:p14="http://schemas.microsoft.com/office/powerpoint/2010/main" val="187691690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238857-E670-5D43-98C7-A563553696E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97A0BA1-9435-1B48-A579-BC25A38D231C}"/>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Quando examinado em detalhe, o padrão humano de ativação cortical durante a ressonância motora depende, sobretudo, da conexão de regiões corticais mais relacionadas à representação da intenção, do contexto e do resultado final, como o córtex pré-frontal ventral, com áreas antes envolvidas com os detalhes do processo de integração sensório-motora, necessários para o planejamento e a execução das sequências de movimentos para imitar ações. Este último circuito inclui a área </a:t>
            </a:r>
            <a:r>
              <a:rPr lang="pt-BR" sz="1800" dirty="0" err="1">
                <a:solidFill>
                  <a:srgbClr val="000000"/>
                </a:solidFill>
                <a:effectLst/>
                <a:latin typeface="Calibri" panose="020F0502020204030204" pitchFamily="34" charset="0"/>
                <a:ea typeface="Calibri" panose="020F0502020204030204" pitchFamily="34" charset="0"/>
              </a:rPr>
              <a:t>prémotora</a:t>
            </a:r>
            <a:r>
              <a:rPr lang="pt-BR" sz="1800" dirty="0">
                <a:solidFill>
                  <a:srgbClr val="000000"/>
                </a:solidFill>
                <a:effectLst/>
                <a:latin typeface="Calibri" panose="020F0502020204030204" pitchFamily="34" charset="0"/>
                <a:ea typeface="Calibri" panose="020F0502020204030204" pitchFamily="34" charset="0"/>
              </a:rPr>
              <a:t> ventral do lobo frontal – na qual os </a:t>
            </a:r>
            <a:r>
              <a:rPr lang="pt-BR" sz="1800" dirty="0" err="1">
                <a:solidFill>
                  <a:srgbClr val="000000"/>
                </a:solidFill>
                <a:effectLst/>
                <a:latin typeface="Calibri" panose="020F0502020204030204" pitchFamily="34" charset="0"/>
                <a:ea typeface="Calibri" panose="020F0502020204030204" pitchFamily="34" charset="0"/>
              </a:rPr>
              <a:t>neurôniosespelho</a:t>
            </a:r>
            <a:r>
              <a:rPr lang="pt-BR" sz="1800" dirty="0">
                <a:solidFill>
                  <a:srgbClr val="000000"/>
                </a:solidFill>
                <a:effectLst/>
                <a:latin typeface="Calibri" panose="020F0502020204030204" pitchFamily="34" charset="0"/>
                <a:ea typeface="Calibri" panose="020F0502020204030204" pitchFamily="34" charset="0"/>
              </a:rPr>
              <a:t> foram descobertos – e múltiplas regiões parietais e </a:t>
            </a:r>
            <a:r>
              <a:rPr lang="pt-BR" sz="1800" dirty="0" err="1">
                <a:solidFill>
                  <a:srgbClr val="000000"/>
                </a:solidFill>
                <a:effectLst/>
                <a:latin typeface="Calibri" panose="020F0502020204030204" pitchFamily="34" charset="0"/>
                <a:ea typeface="Calibri" panose="020F0502020204030204" pitchFamily="34" charset="0"/>
              </a:rPr>
              <a:t>occiptotemporais</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Hecht</a:t>
            </a:r>
            <a:r>
              <a:rPr lang="pt-BR" sz="1800" dirty="0">
                <a:solidFill>
                  <a:srgbClr val="000000"/>
                </a:solidFill>
                <a:effectLst/>
                <a:latin typeface="Calibri" panose="020F0502020204030204" pitchFamily="34" charset="0"/>
                <a:ea typeface="Calibri" panose="020F0502020204030204" pitchFamily="34" charset="0"/>
              </a:rPr>
              <a:t> e </a:t>
            </a:r>
            <a:r>
              <a:rPr lang="pt-BR" sz="1800" dirty="0" err="1">
                <a:solidFill>
                  <a:srgbClr val="000000"/>
                </a:solidFill>
                <a:effectLst/>
                <a:latin typeface="Calibri" panose="020F0502020204030204" pitchFamily="34" charset="0"/>
                <a:ea typeface="Calibri" panose="020F0502020204030204" pitchFamily="34" charset="0"/>
              </a:rPr>
              <a:t>Parr</a:t>
            </a:r>
            <a:r>
              <a:rPr lang="pt-BR" sz="1800" dirty="0">
                <a:solidFill>
                  <a:srgbClr val="000000"/>
                </a:solidFill>
                <a:effectLst/>
                <a:latin typeface="Calibri" panose="020F0502020204030204" pitchFamily="34" charset="0"/>
                <a:ea typeface="Calibri" panose="020F0502020204030204" pitchFamily="34" charset="0"/>
              </a:rPr>
              <a:t> especulam que as diferenças no padrão de ativação cortical entre chimpanzés/macacos e humanos expliquem por que, “a despeito do fato de que chimpanzés podem imitar, eles normalmente não o fazem”.</a:t>
            </a:r>
            <a:r>
              <a:rPr lang="pt-BR" dirty="0">
                <a:effectLst/>
              </a:rPr>
              <a:t> </a:t>
            </a:r>
            <a:endParaRPr lang="pt-BR" dirty="0"/>
          </a:p>
        </p:txBody>
      </p:sp>
      <p:sp>
        <p:nvSpPr>
          <p:cNvPr id="4" name="Espaço Reservado para Número de Slide 3">
            <a:extLst>
              <a:ext uri="{FF2B5EF4-FFF2-40B4-BE49-F238E27FC236}">
                <a16:creationId xmlns:a16="http://schemas.microsoft.com/office/drawing/2014/main" id="{D5937435-4891-4D47-908D-34ACDCFCF601}"/>
              </a:ext>
            </a:extLst>
          </p:cNvPr>
          <p:cNvSpPr>
            <a:spLocks noGrp="1"/>
          </p:cNvSpPr>
          <p:nvPr>
            <p:ph type="sldNum" sz="quarter" idx="12"/>
          </p:nvPr>
        </p:nvSpPr>
        <p:spPr/>
        <p:txBody>
          <a:bodyPr/>
          <a:lstStyle/>
          <a:p>
            <a:fld id="{84A9FA74-9E50-F740-840A-3D4BF568DC85}" type="slidenum">
              <a:rPr lang="pt-BR" smtClean="0"/>
              <a:t>69</a:t>
            </a:fld>
            <a:endParaRPr lang="pt-BR"/>
          </a:p>
        </p:txBody>
      </p:sp>
    </p:spTree>
    <p:extLst>
      <p:ext uri="{BB962C8B-B14F-4D97-AF65-F5344CB8AC3E}">
        <p14:creationId xmlns:p14="http://schemas.microsoft.com/office/powerpoint/2010/main" val="392609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92D95A-8825-5F40-ADAD-667F117BD36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FD1FDA3-6AC6-1248-A3ED-2C55C51F9E8D}"/>
              </a:ext>
            </a:extLst>
          </p:cNvPr>
          <p:cNvSpPr>
            <a:spLocks noGrp="1"/>
          </p:cNvSpPr>
          <p:nvPr>
            <p:ph idx="1"/>
          </p:nvPr>
        </p:nvSpPr>
        <p:spPr/>
        <p:txBody>
          <a:bodyPr/>
          <a:lstStyle/>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r>
              <a:rPr lang="pt-BR" sz="1800" dirty="0">
                <a:solidFill>
                  <a:srgbClr val="000000"/>
                </a:solidFill>
                <a:effectLst/>
                <a:latin typeface="Calibri" panose="020F0502020204030204" pitchFamily="34" charset="0"/>
                <a:ea typeface="Calibri" panose="020F0502020204030204" pitchFamily="34" charset="0"/>
              </a:rPr>
              <a:t>Figura 7.1 Esquema descrevendo o aparato experimental de uma interface cérebro-cérebro para transferência de sinais motores corticais entre dois animais. As flechas representam o fluxo de informação entre os dois ratos envolvidos no experimento (um codificador e um decodificador) (Originalmente publicado por M. Pais-Vieira, M. </a:t>
            </a:r>
            <a:r>
              <a:rPr lang="pt-BR" sz="1800" dirty="0" err="1">
                <a:solidFill>
                  <a:srgbClr val="000000"/>
                </a:solidFill>
                <a:effectLst/>
                <a:latin typeface="Calibri" panose="020F0502020204030204" pitchFamily="34" charset="0"/>
                <a:ea typeface="Calibri" panose="020F0502020204030204" pitchFamily="34" charset="0"/>
              </a:rPr>
              <a:t>Lebedev</a:t>
            </a:r>
            <a:r>
              <a:rPr lang="pt-BR" sz="1800" dirty="0">
                <a:solidFill>
                  <a:srgbClr val="000000"/>
                </a:solidFill>
                <a:effectLst/>
                <a:latin typeface="Calibri" panose="020F0502020204030204" pitchFamily="34" charset="0"/>
                <a:ea typeface="Calibri" panose="020F0502020204030204" pitchFamily="34" charset="0"/>
              </a:rPr>
              <a:t>, C. </a:t>
            </a:r>
            <a:r>
              <a:rPr lang="pt-BR" sz="1800" dirty="0" err="1">
                <a:solidFill>
                  <a:srgbClr val="000000"/>
                </a:solidFill>
                <a:effectLst/>
                <a:latin typeface="Calibri" panose="020F0502020204030204" pitchFamily="34" charset="0"/>
                <a:ea typeface="Calibri" panose="020F0502020204030204" pitchFamily="34" charset="0"/>
              </a:rPr>
              <a:t>Kunicki</a:t>
            </a:r>
            <a:r>
              <a:rPr lang="pt-BR" sz="1800" dirty="0">
                <a:solidFill>
                  <a:srgbClr val="000000"/>
                </a:solidFill>
                <a:effectLst/>
                <a:latin typeface="Calibri" panose="020F0502020204030204" pitchFamily="34" charset="0"/>
                <a:ea typeface="Calibri" panose="020F0502020204030204" pitchFamily="34" charset="0"/>
              </a:rPr>
              <a:t>, J. Wang, </a:t>
            </a:r>
            <a:r>
              <a:rPr lang="pt-BR" sz="1800" dirty="0" err="1">
                <a:solidFill>
                  <a:srgbClr val="000000"/>
                </a:solidFill>
                <a:effectLst/>
                <a:latin typeface="Calibri" panose="020F0502020204030204" pitchFamily="34" charset="0"/>
                <a:ea typeface="Calibri" panose="020F0502020204030204" pitchFamily="34" charset="0"/>
              </a:rPr>
              <a:t>and</a:t>
            </a:r>
            <a:r>
              <a:rPr lang="pt-BR" sz="1800" dirty="0">
                <a:solidFill>
                  <a:srgbClr val="000000"/>
                </a:solidFill>
                <a:effectLst/>
                <a:latin typeface="Calibri" panose="020F0502020204030204" pitchFamily="34" charset="0"/>
                <a:ea typeface="Calibri" panose="020F0502020204030204" pitchFamily="34" charset="0"/>
              </a:rPr>
              <a:t> M. A. </a:t>
            </a:r>
            <a:r>
              <a:rPr lang="pt-BR" sz="1800" dirty="0" err="1">
                <a:solidFill>
                  <a:srgbClr val="000000"/>
                </a:solidFill>
                <a:effectLst/>
                <a:latin typeface="Calibri" panose="020F0502020204030204" pitchFamily="34" charset="0"/>
                <a:ea typeface="Calibri" panose="020F0502020204030204" pitchFamily="34" charset="0"/>
              </a:rPr>
              <a:t>Nicolelis</a:t>
            </a:r>
            <a:r>
              <a:rPr lang="pt-BR" sz="1800" dirty="0">
                <a:solidFill>
                  <a:srgbClr val="000000"/>
                </a:solidFill>
                <a:effectLst/>
                <a:latin typeface="Calibri" panose="020F0502020204030204" pitchFamily="34" charset="0"/>
                <a:ea typeface="Calibri" panose="020F0502020204030204" pitchFamily="34" charset="0"/>
              </a:rPr>
              <a:t>, “A </a:t>
            </a:r>
            <a:r>
              <a:rPr lang="pt-BR" sz="1800" dirty="0" err="1">
                <a:solidFill>
                  <a:srgbClr val="000000"/>
                </a:solidFill>
                <a:effectLst/>
                <a:latin typeface="Calibri" panose="020F0502020204030204" pitchFamily="34" charset="0"/>
                <a:ea typeface="Calibri" panose="020F0502020204030204" pitchFamily="34" charset="0"/>
              </a:rPr>
              <a:t>Brain-to-Brain</a:t>
            </a:r>
            <a:r>
              <a:rPr lang="pt-BR" sz="1800" dirty="0">
                <a:solidFill>
                  <a:srgbClr val="000000"/>
                </a:solidFill>
                <a:effectLst/>
                <a:latin typeface="Calibri" panose="020F0502020204030204" pitchFamily="34" charset="0"/>
                <a:ea typeface="Calibri" panose="020F0502020204030204" pitchFamily="34" charset="0"/>
              </a:rPr>
              <a:t> Interface for Real-Time </a:t>
            </a:r>
            <a:r>
              <a:rPr lang="pt-BR" sz="1800" dirty="0" err="1">
                <a:solidFill>
                  <a:srgbClr val="000000"/>
                </a:solidFill>
                <a:effectLst/>
                <a:latin typeface="Calibri" panose="020F0502020204030204" pitchFamily="34" charset="0"/>
                <a:ea typeface="Calibri" panose="020F0502020204030204" pitchFamily="34" charset="0"/>
              </a:rPr>
              <a:t>Sharing</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of</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Sensorimotor</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Information</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Scientific</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Reports</a:t>
            </a:r>
            <a:r>
              <a:rPr lang="pt-BR" sz="1800" dirty="0">
                <a:solidFill>
                  <a:srgbClr val="000000"/>
                </a:solidFill>
                <a:effectLst/>
                <a:latin typeface="Calibri" panose="020F0502020204030204" pitchFamily="34" charset="0"/>
                <a:ea typeface="Calibri" panose="020F0502020204030204" pitchFamily="34" charset="0"/>
              </a:rPr>
              <a:t> 3 [2013) 1319.)</a:t>
            </a:r>
          </a:p>
          <a:p>
            <a:endParaRPr lang="pt-BR" dirty="0"/>
          </a:p>
        </p:txBody>
      </p:sp>
      <p:sp>
        <p:nvSpPr>
          <p:cNvPr id="4" name="Espaço Reservado para Número de Slide 3">
            <a:extLst>
              <a:ext uri="{FF2B5EF4-FFF2-40B4-BE49-F238E27FC236}">
                <a16:creationId xmlns:a16="http://schemas.microsoft.com/office/drawing/2014/main" id="{8E7EB5A2-4DE4-9340-9978-54624ADC6D82}"/>
              </a:ext>
            </a:extLst>
          </p:cNvPr>
          <p:cNvSpPr>
            <a:spLocks noGrp="1"/>
          </p:cNvSpPr>
          <p:nvPr>
            <p:ph type="sldNum" sz="quarter" idx="12"/>
          </p:nvPr>
        </p:nvSpPr>
        <p:spPr/>
        <p:txBody>
          <a:bodyPr/>
          <a:lstStyle/>
          <a:p>
            <a:fld id="{84A9FA74-9E50-F740-840A-3D4BF568DC85}" type="slidenum">
              <a:rPr lang="pt-BR" smtClean="0"/>
              <a:t>7</a:t>
            </a:fld>
            <a:endParaRPr lang="pt-BR"/>
          </a:p>
        </p:txBody>
      </p:sp>
      <p:pic>
        <p:nvPicPr>
          <p:cNvPr id="5" name="Picture 952" descr="Diagrama&#10;&#10;Descrição gerada automaticamente com confiança média">
            <a:extLst>
              <a:ext uri="{FF2B5EF4-FFF2-40B4-BE49-F238E27FC236}">
                <a16:creationId xmlns:a16="http://schemas.microsoft.com/office/drawing/2014/main" id="{C8F0D466-AD69-4340-B014-F91C6132771B}"/>
              </a:ext>
            </a:extLst>
          </p:cNvPr>
          <p:cNvPicPr/>
          <p:nvPr/>
        </p:nvPicPr>
        <p:blipFill>
          <a:blip r:embed="rId2"/>
          <a:stretch>
            <a:fillRect/>
          </a:stretch>
        </p:blipFill>
        <p:spPr>
          <a:xfrm>
            <a:off x="3671887" y="365125"/>
            <a:ext cx="5129213" cy="4211637"/>
          </a:xfrm>
          <a:prstGeom prst="rect">
            <a:avLst/>
          </a:prstGeom>
        </p:spPr>
      </p:pic>
    </p:spTree>
    <p:extLst>
      <p:ext uri="{BB962C8B-B14F-4D97-AF65-F5344CB8AC3E}">
        <p14:creationId xmlns:p14="http://schemas.microsoft.com/office/powerpoint/2010/main" val="222041726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298F0A-57AB-D044-9A30-4FA588D73793}"/>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F8FF0A4-DECE-9347-921E-7D8D8F29592A}"/>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Enquanto os estudos já descritos focaram, sobretudo, nos padrões de ativação da substância cinzenta do córtex, a análise comparativa da distribuição de substância branca ao longo do circuito frontal-parietal-temporal em macacos, chimpanzés e seres humanos confirma os resultados funcionais. Três feixes importantes de substância branca cortical foram usados na análise comparativa. O primeiro é a chamada “cápsula extrema” que conecta regiões do lobo temporal – como aquelas localizadas no sulco temporal superior (STS) do córtex temporal inferior – com o córtex pré-frontal inferior (Figura 7.7). O segundo componente, que conecta o mesmo STS com uma região de neurônios-espelho localizada no córtex parietal, é formado pelos feixes do fascículo longitudinal medial e do fascículo longitudinal inferior. Por fim, a análise inclui o fascículo longitudinal superior, conhecido como SLF, do inglês superior longitudinal </a:t>
            </a:r>
            <a:r>
              <a:rPr lang="pt-BR" sz="1800" dirty="0" err="1">
                <a:solidFill>
                  <a:srgbClr val="000000"/>
                </a:solidFill>
                <a:effectLst/>
                <a:latin typeface="Calibri" panose="020F0502020204030204" pitchFamily="34" charset="0"/>
                <a:ea typeface="Calibri" panose="020F0502020204030204" pitchFamily="34" charset="0"/>
              </a:rPr>
              <a:t>fasciculus</a:t>
            </a:r>
            <a:r>
              <a:rPr lang="pt-BR" sz="1800" dirty="0">
                <a:solidFill>
                  <a:srgbClr val="000000"/>
                </a:solidFill>
                <a:effectLst/>
                <a:latin typeface="Calibri" panose="020F0502020204030204" pitchFamily="34" charset="0"/>
                <a:ea typeface="Calibri" panose="020F0502020204030204" pitchFamily="34" charset="0"/>
              </a:rPr>
              <a:t> (Figura 7.7), que media a comunicação entre grupos de neurônios-espelho nos lobos parietal e frontal.</a:t>
            </a:r>
          </a:p>
          <a:p>
            <a:endParaRPr lang="pt-BR" dirty="0"/>
          </a:p>
        </p:txBody>
      </p:sp>
      <p:sp>
        <p:nvSpPr>
          <p:cNvPr id="4" name="Espaço Reservado para Número de Slide 3">
            <a:extLst>
              <a:ext uri="{FF2B5EF4-FFF2-40B4-BE49-F238E27FC236}">
                <a16:creationId xmlns:a16="http://schemas.microsoft.com/office/drawing/2014/main" id="{54A28434-00C8-8147-A3BE-A64D7262907A}"/>
              </a:ext>
            </a:extLst>
          </p:cNvPr>
          <p:cNvSpPr>
            <a:spLocks noGrp="1"/>
          </p:cNvSpPr>
          <p:nvPr>
            <p:ph type="sldNum" sz="quarter" idx="12"/>
          </p:nvPr>
        </p:nvSpPr>
        <p:spPr/>
        <p:txBody>
          <a:bodyPr/>
          <a:lstStyle/>
          <a:p>
            <a:fld id="{84A9FA74-9E50-F740-840A-3D4BF568DC85}" type="slidenum">
              <a:rPr lang="pt-BR" smtClean="0"/>
              <a:t>70</a:t>
            </a:fld>
            <a:endParaRPr lang="pt-BR"/>
          </a:p>
        </p:txBody>
      </p:sp>
    </p:spTree>
    <p:extLst>
      <p:ext uri="{BB962C8B-B14F-4D97-AF65-F5344CB8AC3E}">
        <p14:creationId xmlns:p14="http://schemas.microsoft.com/office/powerpoint/2010/main" val="236996141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47B257-697E-1844-AFD3-A3D54EA9227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0123B8A-3030-0C4A-8A74-1D66286D6530}"/>
              </a:ext>
            </a:extLst>
          </p:cNvPr>
          <p:cNvSpPr>
            <a:spLocks noGrp="1"/>
          </p:cNvSpPr>
          <p:nvPr>
            <p:ph idx="1"/>
          </p:nvPr>
        </p:nvSpPr>
        <p:spPr/>
        <p:txBody>
          <a:bodyPr/>
          <a:lstStyle/>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r>
              <a:rPr lang="pt-BR" sz="1800" dirty="0">
                <a:solidFill>
                  <a:srgbClr val="000000"/>
                </a:solidFill>
                <a:effectLst/>
                <a:latin typeface="Calibri" panose="020F0502020204030204" pitchFamily="34" charset="0"/>
                <a:ea typeface="Calibri" panose="020F0502020204030204" pitchFamily="34" charset="0"/>
              </a:rPr>
              <a:t>Figura 7.7 Visão lateral do cérebro humano mostrando os lobos frontal, parietal, temporal e occipital. A ilustração também representa a organização detalhada das subdivisões do fascículo longitudinal superior (SLF </a:t>
            </a:r>
            <a:r>
              <a:rPr lang="pt-BR" sz="1800" dirty="0" err="1">
                <a:solidFill>
                  <a:srgbClr val="000000"/>
                </a:solidFill>
                <a:effectLst/>
                <a:latin typeface="Calibri" panose="020F0502020204030204" pitchFamily="34" charset="0"/>
                <a:ea typeface="Calibri" panose="020F0502020204030204" pitchFamily="34" charset="0"/>
              </a:rPr>
              <a:t>I</a:t>
            </a:r>
            <a:r>
              <a:rPr lang="pt-BR" sz="1800" dirty="0">
                <a:solidFill>
                  <a:srgbClr val="000000"/>
                </a:solidFill>
                <a:effectLst/>
                <a:latin typeface="Calibri" panose="020F0502020204030204" pitchFamily="34" charset="0"/>
                <a:ea typeface="Calibri" panose="020F0502020204030204" pitchFamily="34" charset="0"/>
              </a:rPr>
              <a:t>, II, e III), um dos mais importantes feixes de substância branca cortical, conectando múltiplas regiões corticais, bem como a cápsula extrema e o fascículo longitudinal medial. (Ilustração por Custódio Rosa)</a:t>
            </a:r>
          </a:p>
          <a:p>
            <a:endParaRPr lang="pt-BR" dirty="0"/>
          </a:p>
        </p:txBody>
      </p:sp>
      <p:sp>
        <p:nvSpPr>
          <p:cNvPr id="4" name="Espaço Reservado para Número de Slide 3">
            <a:extLst>
              <a:ext uri="{FF2B5EF4-FFF2-40B4-BE49-F238E27FC236}">
                <a16:creationId xmlns:a16="http://schemas.microsoft.com/office/drawing/2014/main" id="{8286BB03-2F1D-7B4C-A966-980FE9A0A37C}"/>
              </a:ext>
            </a:extLst>
          </p:cNvPr>
          <p:cNvSpPr>
            <a:spLocks noGrp="1"/>
          </p:cNvSpPr>
          <p:nvPr>
            <p:ph type="sldNum" sz="quarter" idx="12"/>
          </p:nvPr>
        </p:nvSpPr>
        <p:spPr/>
        <p:txBody>
          <a:bodyPr/>
          <a:lstStyle/>
          <a:p>
            <a:fld id="{84A9FA74-9E50-F740-840A-3D4BF568DC85}" type="slidenum">
              <a:rPr lang="pt-BR" smtClean="0"/>
              <a:t>71</a:t>
            </a:fld>
            <a:endParaRPr lang="pt-BR"/>
          </a:p>
        </p:txBody>
      </p:sp>
      <p:pic>
        <p:nvPicPr>
          <p:cNvPr id="5" name="Picture 17245" descr="Diagrama&#10;&#10;Descrição gerada automaticamente">
            <a:extLst>
              <a:ext uri="{FF2B5EF4-FFF2-40B4-BE49-F238E27FC236}">
                <a16:creationId xmlns:a16="http://schemas.microsoft.com/office/drawing/2014/main" id="{14CDF78D-2BF8-534F-A885-DF1B39CF3F3F}"/>
              </a:ext>
            </a:extLst>
          </p:cNvPr>
          <p:cNvPicPr/>
          <p:nvPr/>
        </p:nvPicPr>
        <p:blipFill>
          <a:blip r:embed="rId2"/>
          <a:stretch>
            <a:fillRect/>
          </a:stretch>
        </p:blipFill>
        <p:spPr>
          <a:xfrm>
            <a:off x="3633787" y="761047"/>
            <a:ext cx="4352925" cy="3324225"/>
          </a:xfrm>
          <a:prstGeom prst="rect">
            <a:avLst/>
          </a:prstGeom>
        </p:spPr>
      </p:pic>
    </p:spTree>
    <p:extLst>
      <p:ext uri="{BB962C8B-B14F-4D97-AF65-F5344CB8AC3E}">
        <p14:creationId xmlns:p14="http://schemas.microsoft.com/office/powerpoint/2010/main" val="193155029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EFF3A6-CABF-5F47-B43A-40A45382C82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9547EF2-6D85-9E4F-B623-DA38D5438EB9}"/>
              </a:ext>
            </a:extLst>
          </p:cNvPr>
          <p:cNvSpPr>
            <a:spLocks noGrp="1"/>
          </p:cNvSpPr>
          <p:nvPr>
            <p:ph idx="1"/>
          </p:nvPr>
        </p:nvSpPr>
        <p:spPr/>
        <p:txBody>
          <a:bodyPr/>
          <a:lstStyle/>
          <a:p>
            <a:pPr marL="736600" indent="279400" algn="l">
              <a:lnSpc>
                <a:spcPct val="150000"/>
              </a:lnSpc>
              <a:spcAft>
                <a:spcPts val="1180"/>
              </a:spcAft>
            </a:pPr>
            <a:r>
              <a:rPr lang="pt-BR" sz="1800" dirty="0">
                <a:solidFill>
                  <a:srgbClr val="000000"/>
                </a:solidFill>
                <a:effectLst/>
                <a:latin typeface="Calibri" panose="020F0502020204030204" pitchFamily="34" charset="0"/>
                <a:ea typeface="Calibri" panose="020F0502020204030204" pitchFamily="34" charset="0"/>
              </a:rPr>
              <a:t> </a:t>
            </a:r>
          </a:p>
          <a:p>
            <a:pPr indent="279400" algn="just">
              <a:lnSpc>
                <a:spcPct val="150000"/>
              </a:lnSpc>
              <a:spcAft>
                <a:spcPts val="490"/>
              </a:spcAft>
            </a:pPr>
            <a:r>
              <a:rPr lang="pt-BR" sz="1800" dirty="0">
                <a:solidFill>
                  <a:srgbClr val="000000"/>
                </a:solidFill>
                <a:effectLst/>
                <a:latin typeface="Calibri" panose="020F0502020204030204" pitchFamily="34" charset="0"/>
                <a:ea typeface="Calibri" panose="020F0502020204030204" pitchFamily="34" charset="0"/>
              </a:rPr>
              <a:t>A análise comparativa dos três grandes feixes de nervos revelou que em macacos </a:t>
            </a:r>
            <a:r>
              <a:rPr lang="pt-BR" sz="1800" dirty="0" err="1">
                <a:solidFill>
                  <a:srgbClr val="000000"/>
                </a:solidFill>
                <a:effectLst/>
                <a:latin typeface="Calibri" panose="020F0502020204030204" pitchFamily="34" charset="0"/>
                <a:ea typeface="Calibri" panose="020F0502020204030204" pitchFamily="34" charset="0"/>
              </a:rPr>
              <a:t>rhesus</a:t>
            </a:r>
            <a:r>
              <a:rPr lang="pt-BR" sz="1800" dirty="0">
                <a:solidFill>
                  <a:srgbClr val="000000"/>
                </a:solidFill>
                <a:effectLst/>
                <a:latin typeface="Calibri" panose="020F0502020204030204" pitchFamily="34" charset="0"/>
                <a:ea typeface="Calibri" panose="020F0502020204030204" pitchFamily="34" charset="0"/>
              </a:rPr>
              <a:t> a conexão que liga diretamente as estruturas do lobo temporal com o córtex frontal – o componente ventral – é bem mais densa que a via frontoparietal, ou componente dorsal, mediado pelo SLF, e a ligação </a:t>
            </a:r>
            <a:r>
              <a:rPr lang="pt-BR" sz="1800" dirty="0" err="1">
                <a:solidFill>
                  <a:srgbClr val="000000"/>
                </a:solidFill>
                <a:effectLst/>
                <a:latin typeface="Calibri" panose="020F0502020204030204" pitchFamily="34" charset="0"/>
                <a:ea typeface="Calibri" panose="020F0502020204030204" pitchFamily="34" charset="0"/>
              </a:rPr>
              <a:t>temporoparietal</a:t>
            </a:r>
            <a:r>
              <a:rPr lang="pt-BR" sz="1800" dirty="0">
                <a:solidFill>
                  <a:srgbClr val="000000"/>
                </a:solidFill>
                <a:effectLst/>
                <a:latin typeface="Calibri" panose="020F0502020204030204" pitchFamily="34" charset="0"/>
                <a:ea typeface="Calibri" panose="020F0502020204030204" pitchFamily="34" charset="0"/>
              </a:rPr>
              <a:t>. Assim, as regiões corticais localizadas no STS representam a maior parte da conectividade no diagrama de conexões do macaco </a:t>
            </a:r>
            <a:r>
              <a:rPr lang="pt-BR" sz="1800" dirty="0" err="1">
                <a:solidFill>
                  <a:srgbClr val="000000"/>
                </a:solidFill>
                <a:effectLst/>
                <a:latin typeface="Calibri" panose="020F0502020204030204" pitchFamily="34" charset="0"/>
                <a:ea typeface="Calibri" panose="020F0502020204030204" pitchFamily="34" charset="0"/>
              </a:rPr>
              <a:t>rhesus</a:t>
            </a:r>
            <a:r>
              <a:rPr lang="pt-BR" sz="1800" dirty="0">
                <a:solidFill>
                  <a:srgbClr val="000000"/>
                </a:solidFill>
                <a:effectLst/>
                <a:latin typeface="Calibri" panose="020F0502020204030204" pitchFamily="34" charset="0"/>
                <a:ea typeface="Calibri" panose="020F0502020204030204" pitchFamily="34" charset="0"/>
              </a:rPr>
              <a:t>. Em chimpanzés, o componente dorsal frontoparietal aumenta um pouco a sua contribuição, mas não o suficiente para suplantar o componente ventral. Como resultado, nenhuma área cortical domina o tráfico de nervos do circuito dos neurônios-espelho (Figura 7.8).</a:t>
            </a:r>
          </a:p>
          <a:p>
            <a:endParaRPr lang="pt-BR" dirty="0"/>
          </a:p>
        </p:txBody>
      </p:sp>
      <p:sp>
        <p:nvSpPr>
          <p:cNvPr id="4" name="Espaço Reservado para Número de Slide 3">
            <a:extLst>
              <a:ext uri="{FF2B5EF4-FFF2-40B4-BE49-F238E27FC236}">
                <a16:creationId xmlns:a16="http://schemas.microsoft.com/office/drawing/2014/main" id="{3F8CE7A3-C0B8-374B-B6AF-B8A771E5FC6E}"/>
              </a:ext>
            </a:extLst>
          </p:cNvPr>
          <p:cNvSpPr>
            <a:spLocks noGrp="1"/>
          </p:cNvSpPr>
          <p:nvPr>
            <p:ph type="sldNum" sz="quarter" idx="12"/>
          </p:nvPr>
        </p:nvSpPr>
        <p:spPr/>
        <p:txBody>
          <a:bodyPr/>
          <a:lstStyle/>
          <a:p>
            <a:fld id="{84A9FA74-9E50-F740-840A-3D4BF568DC85}" type="slidenum">
              <a:rPr lang="pt-BR" smtClean="0"/>
              <a:t>72</a:t>
            </a:fld>
            <a:endParaRPr lang="pt-BR"/>
          </a:p>
        </p:txBody>
      </p:sp>
    </p:spTree>
    <p:extLst>
      <p:ext uri="{BB962C8B-B14F-4D97-AF65-F5344CB8AC3E}">
        <p14:creationId xmlns:p14="http://schemas.microsoft.com/office/powerpoint/2010/main" val="231085004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94520B-61E5-9C44-A942-46DBF4EB396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B900892-4463-DF4B-9214-7365EC8B0D67}"/>
              </a:ext>
            </a:extLst>
          </p:cNvPr>
          <p:cNvSpPr>
            <a:spLocks noGrp="1"/>
          </p:cNvSpPr>
          <p:nvPr>
            <p:ph idx="1"/>
          </p:nvPr>
        </p:nvSpPr>
        <p:spPr/>
        <p:txBody>
          <a:bodyPr>
            <a:normAutofit fontScale="92500" lnSpcReduction="10000"/>
          </a:bodyPr>
          <a:lstStyle/>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endParaRPr lang="pt-BR" sz="1800" dirty="0">
              <a:solidFill>
                <a:srgbClr val="000000"/>
              </a:solidFill>
              <a:latin typeface="Calibri" panose="020F0502020204030204" pitchFamily="34" charset="0"/>
              <a:ea typeface="Calibri" panose="020F0502020204030204" pitchFamily="34" charset="0"/>
            </a:endParaRPr>
          </a:p>
          <a:p>
            <a:endParaRPr lang="pt-BR" sz="1800" dirty="0">
              <a:solidFill>
                <a:srgbClr val="000000"/>
              </a:solidFill>
              <a:effectLst/>
              <a:latin typeface="Calibri" panose="020F0502020204030204" pitchFamily="34" charset="0"/>
              <a:ea typeface="Calibri" panose="020F0502020204030204" pitchFamily="34" charset="0"/>
            </a:endParaRPr>
          </a:p>
          <a:p>
            <a:r>
              <a:rPr lang="pt-BR" sz="1800" dirty="0">
                <a:solidFill>
                  <a:srgbClr val="000000"/>
                </a:solidFill>
                <a:effectLst/>
                <a:latin typeface="Calibri" panose="020F0502020204030204" pitchFamily="34" charset="0"/>
                <a:ea typeface="Calibri" panose="020F0502020204030204" pitchFamily="34" charset="0"/>
              </a:rPr>
              <a:t>Figura 7.8 Sumário esquemático das diferenças em conectividade da substância branca cortical em macacos, chimpanzés e seres humanos. AIP = área interparietal anterior </a:t>
            </a:r>
            <a:r>
              <a:rPr lang="pt-BR" sz="1800" dirty="0" err="1">
                <a:solidFill>
                  <a:srgbClr val="000000"/>
                </a:solidFill>
                <a:effectLst/>
                <a:latin typeface="Calibri" panose="020F0502020204030204" pitchFamily="34" charset="0"/>
                <a:ea typeface="Calibri" panose="020F0502020204030204" pitchFamily="34" charset="0"/>
              </a:rPr>
              <a:t>aIPL</a:t>
            </a:r>
            <a:r>
              <a:rPr lang="pt-BR" sz="1800" dirty="0">
                <a:solidFill>
                  <a:srgbClr val="000000"/>
                </a:solidFill>
                <a:effectLst/>
                <a:latin typeface="Calibri" panose="020F0502020204030204" pitchFamily="34" charset="0"/>
                <a:ea typeface="Calibri" panose="020F0502020204030204" pitchFamily="34" charset="0"/>
              </a:rPr>
              <a:t> = lobo parietal inferior anterior DLPFC = córtex pré-frontal dorsolateral </a:t>
            </a:r>
            <a:r>
              <a:rPr lang="pt-BR" sz="1800" dirty="0" err="1">
                <a:solidFill>
                  <a:srgbClr val="000000"/>
                </a:solidFill>
                <a:effectLst/>
                <a:latin typeface="Calibri" panose="020F0502020204030204" pitchFamily="34" charset="0"/>
                <a:ea typeface="Calibri" panose="020F0502020204030204" pitchFamily="34" charset="0"/>
              </a:rPr>
              <a:t>EmC</a:t>
            </a:r>
            <a:r>
              <a:rPr lang="pt-BR" sz="1800" dirty="0">
                <a:solidFill>
                  <a:srgbClr val="000000"/>
                </a:solidFill>
                <a:effectLst/>
                <a:latin typeface="Calibri" panose="020F0502020204030204" pitchFamily="34" charset="0"/>
                <a:ea typeface="Calibri" panose="020F0502020204030204" pitchFamily="34" charset="0"/>
              </a:rPr>
              <a:t>/</a:t>
            </a:r>
            <a:r>
              <a:rPr lang="pt-BR" sz="1800" dirty="0" err="1">
                <a:solidFill>
                  <a:srgbClr val="000000"/>
                </a:solidFill>
                <a:effectLst/>
                <a:latin typeface="Calibri" panose="020F0502020204030204" pitchFamily="34" charset="0"/>
                <a:ea typeface="Calibri" panose="020F0502020204030204" pitchFamily="34" charset="0"/>
              </a:rPr>
              <a:t>ExC</a:t>
            </a:r>
            <a:r>
              <a:rPr lang="pt-BR" sz="1800" dirty="0">
                <a:solidFill>
                  <a:srgbClr val="000000"/>
                </a:solidFill>
                <a:effectLst/>
                <a:latin typeface="Calibri" panose="020F0502020204030204" pitchFamily="34" charset="0"/>
                <a:ea typeface="Calibri" panose="020F0502020204030204" pitchFamily="34" charset="0"/>
              </a:rPr>
              <a:t> = cápsulas extrema (EMC) e externa (</a:t>
            </a:r>
            <a:r>
              <a:rPr lang="pt-BR" sz="1800" dirty="0" err="1">
                <a:solidFill>
                  <a:srgbClr val="000000"/>
                </a:solidFill>
                <a:effectLst/>
                <a:latin typeface="Calibri" panose="020F0502020204030204" pitchFamily="34" charset="0"/>
                <a:ea typeface="Calibri" panose="020F0502020204030204" pitchFamily="34" charset="0"/>
              </a:rPr>
              <a:t>ExC</a:t>
            </a:r>
            <a:r>
              <a:rPr lang="pt-BR" sz="1800" dirty="0">
                <a:solidFill>
                  <a:srgbClr val="000000"/>
                </a:solidFill>
                <a:effectLst/>
                <a:latin typeface="Calibri" panose="020F0502020204030204" pitchFamily="34" charset="0"/>
                <a:ea typeface="Calibri" panose="020F0502020204030204" pitchFamily="34" charset="0"/>
              </a:rPr>
              <a:t>) ILF/MLF = fascículos longitudinal inferior e médio IT = córtex temporal inferior </a:t>
            </a:r>
            <a:r>
              <a:rPr lang="pt-BR" sz="1800" dirty="0" err="1">
                <a:solidFill>
                  <a:srgbClr val="000000"/>
                </a:solidFill>
                <a:effectLst/>
                <a:latin typeface="Calibri" panose="020F0502020204030204" pitchFamily="34" charset="0"/>
                <a:ea typeface="Calibri" panose="020F0502020204030204" pitchFamily="34" charset="0"/>
              </a:rPr>
              <a:t>pIPL</a:t>
            </a:r>
            <a:r>
              <a:rPr lang="pt-BR" sz="1800" dirty="0">
                <a:solidFill>
                  <a:srgbClr val="000000"/>
                </a:solidFill>
                <a:effectLst/>
                <a:latin typeface="Calibri" panose="020F0502020204030204" pitchFamily="34" charset="0"/>
                <a:ea typeface="Calibri" panose="020F0502020204030204" pitchFamily="34" charset="0"/>
              </a:rPr>
              <a:t> = lobo parietal inferior posterior </a:t>
            </a:r>
            <a:r>
              <a:rPr lang="pt-BR" sz="1800" dirty="0" err="1">
                <a:solidFill>
                  <a:srgbClr val="000000"/>
                </a:solidFill>
                <a:effectLst/>
                <a:latin typeface="Calibri" panose="020F0502020204030204" pitchFamily="34" charset="0"/>
                <a:ea typeface="Calibri" panose="020F0502020204030204" pitchFamily="34" charset="0"/>
              </a:rPr>
              <a:t>PMd</a:t>
            </a:r>
            <a:r>
              <a:rPr lang="pt-BR" sz="1800" dirty="0">
                <a:solidFill>
                  <a:srgbClr val="000000"/>
                </a:solidFill>
                <a:effectLst/>
                <a:latin typeface="Calibri" panose="020F0502020204030204" pitchFamily="34" charset="0"/>
                <a:ea typeface="Calibri" panose="020F0502020204030204" pitchFamily="34" charset="0"/>
              </a:rPr>
              <a:t> = córtex </a:t>
            </a:r>
            <a:r>
              <a:rPr lang="pt-BR" sz="1800" dirty="0" err="1">
                <a:solidFill>
                  <a:srgbClr val="000000"/>
                </a:solidFill>
                <a:effectLst/>
                <a:latin typeface="Calibri" panose="020F0502020204030204" pitchFamily="34" charset="0"/>
                <a:ea typeface="Calibri" panose="020F0502020204030204" pitchFamily="34" charset="0"/>
              </a:rPr>
              <a:t>premotor</a:t>
            </a:r>
            <a:r>
              <a:rPr lang="pt-BR" sz="1800" dirty="0">
                <a:solidFill>
                  <a:srgbClr val="000000"/>
                </a:solidFill>
                <a:effectLst/>
                <a:latin typeface="Calibri" panose="020F0502020204030204" pitchFamily="34" charset="0"/>
                <a:ea typeface="Calibri" panose="020F0502020204030204" pitchFamily="34" charset="0"/>
              </a:rPr>
              <a:t> dorsal </a:t>
            </a:r>
            <a:r>
              <a:rPr lang="pt-BR" sz="1800" dirty="0" err="1">
                <a:solidFill>
                  <a:srgbClr val="000000"/>
                </a:solidFill>
                <a:effectLst/>
                <a:latin typeface="Calibri" panose="020F0502020204030204" pitchFamily="34" charset="0"/>
                <a:ea typeface="Calibri" panose="020F0502020204030204" pitchFamily="34" charset="0"/>
              </a:rPr>
              <a:t>PMv</a:t>
            </a:r>
            <a:r>
              <a:rPr lang="pt-BR" sz="1800" dirty="0">
                <a:solidFill>
                  <a:srgbClr val="000000"/>
                </a:solidFill>
                <a:effectLst/>
                <a:latin typeface="Calibri" panose="020F0502020204030204" pitchFamily="34" charset="0"/>
                <a:ea typeface="Calibri" panose="020F0502020204030204" pitchFamily="34" charset="0"/>
              </a:rPr>
              <a:t> = córtex </a:t>
            </a:r>
            <a:r>
              <a:rPr lang="pt-BR" sz="1800" dirty="0" err="1">
                <a:solidFill>
                  <a:srgbClr val="000000"/>
                </a:solidFill>
                <a:effectLst/>
                <a:latin typeface="Calibri" panose="020F0502020204030204" pitchFamily="34" charset="0"/>
                <a:ea typeface="Calibri" panose="020F0502020204030204" pitchFamily="34" charset="0"/>
              </a:rPr>
              <a:t>premotor</a:t>
            </a:r>
            <a:r>
              <a:rPr lang="pt-BR" sz="1800" dirty="0">
                <a:solidFill>
                  <a:srgbClr val="000000"/>
                </a:solidFill>
                <a:effectLst/>
                <a:latin typeface="Calibri" panose="020F0502020204030204" pitchFamily="34" charset="0"/>
                <a:ea typeface="Calibri" panose="020F0502020204030204" pitchFamily="34" charset="0"/>
              </a:rPr>
              <a:t> </a:t>
            </a:r>
            <a:r>
              <a:rPr lang="pt-BR" sz="1800" dirty="0" err="1">
                <a:solidFill>
                  <a:srgbClr val="000000"/>
                </a:solidFill>
                <a:effectLst/>
                <a:latin typeface="Calibri" panose="020F0502020204030204" pitchFamily="34" charset="0"/>
                <a:ea typeface="Calibri" panose="020F0502020204030204" pitchFamily="34" charset="0"/>
              </a:rPr>
              <a:t>ventrolateral</a:t>
            </a:r>
            <a:r>
              <a:rPr lang="pt-BR" sz="1800" dirty="0">
                <a:solidFill>
                  <a:srgbClr val="000000"/>
                </a:solidFill>
                <a:effectLst/>
                <a:latin typeface="Calibri" panose="020F0502020204030204" pitchFamily="34" charset="0"/>
                <a:ea typeface="Calibri" panose="020F0502020204030204" pitchFamily="34" charset="0"/>
              </a:rPr>
              <a:t> SLF = fascículo longitudinal superior SPL = lobo parietal superior STS = sulco temporal superior VLPFC = córtex pré-frontal </a:t>
            </a:r>
            <a:r>
              <a:rPr lang="pt-BR" sz="1800" dirty="0" err="1">
                <a:solidFill>
                  <a:srgbClr val="000000"/>
                </a:solidFill>
                <a:effectLst/>
                <a:latin typeface="Calibri" panose="020F0502020204030204" pitchFamily="34" charset="0"/>
                <a:ea typeface="Calibri" panose="020F0502020204030204" pitchFamily="34" charset="0"/>
              </a:rPr>
              <a:t>ventrolateral</a:t>
            </a:r>
            <a:r>
              <a:rPr lang="pt-BR" sz="1800" dirty="0">
                <a:solidFill>
                  <a:srgbClr val="000000"/>
                </a:solidFill>
                <a:effectLst/>
                <a:latin typeface="Calibri" panose="020F0502020204030204" pitchFamily="34" charset="0"/>
                <a:ea typeface="Calibri" panose="020F0502020204030204" pitchFamily="34" charset="0"/>
              </a:rPr>
              <a:t>. </a:t>
            </a:r>
            <a:r>
              <a:rPr lang="en-US" sz="1800" dirty="0">
                <a:solidFill>
                  <a:srgbClr val="000000"/>
                </a:solidFill>
                <a:effectLst/>
                <a:latin typeface="Calibri" panose="020F0502020204030204" pitchFamily="34" charset="0"/>
                <a:ea typeface="Calibri" panose="020F0502020204030204" pitchFamily="34" charset="0"/>
              </a:rPr>
              <a:t>(</a:t>
            </a:r>
            <a:r>
              <a:rPr lang="en-US" sz="1800" dirty="0" err="1">
                <a:solidFill>
                  <a:srgbClr val="000000"/>
                </a:solidFill>
                <a:effectLst/>
                <a:latin typeface="Calibri" panose="020F0502020204030204" pitchFamily="34" charset="0"/>
                <a:ea typeface="Calibri" panose="020F0502020204030204" pitchFamily="34" charset="0"/>
              </a:rPr>
              <a:t>Originalmente</a:t>
            </a:r>
            <a:r>
              <a:rPr lang="en-US" sz="1800" dirty="0">
                <a:solidFill>
                  <a:srgbClr val="000000"/>
                </a:solidFill>
                <a:effectLst/>
                <a:latin typeface="Calibri" panose="020F0502020204030204" pitchFamily="34" charset="0"/>
                <a:ea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rPr>
              <a:t>publicado</a:t>
            </a:r>
            <a:r>
              <a:rPr lang="en-US" sz="1800" dirty="0">
                <a:solidFill>
                  <a:srgbClr val="000000"/>
                </a:solidFill>
                <a:effectLst/>
                <a:latin typeface="Calibri" panose="020F0502020204030204" pitchFamily="34" charset="0"/>
                <a:ea typeface="Calibri" panose="020F0502020204030204" pitchFamily="34" charset="0"/>
              </a:rPr>
              <a:t> </a:t>
            </a:r>
            <a:r>
              <a:rPr lang="en-US" sz="1800" dirty="0" err="1">
                <a:solidFill>
                  <a:srgbClr val="000000"/>
                </a:solidFill>
                <a:effectLst/>
                <a:latin typeface="Calibri" panose="020F0502020204030204" pitchFamily="34" charset="0"/>
                <a:ea typeface="Calibri" panose="020F0502020204030204" pitchFamily="34" charset="0"/>
              </a:rPr>
              <a:t>em</a:t>
            </a:r>
            <a:r>
              <a:rPr lang="en-US" sz="1800" dirty="0">
                <a:solidFill>
                  <a:srgbClr val="000000"/>
                </a:solidFill>
                <a:effectLst/>
                <a:latin typeface="Calibri" panose="020F0502020204030204" pitchFamily="34" charset="0"/>
                <a:ea typeface="Calibri" panose="020F0502020204030204" pitchFamily="34" charset="0"/>
              </a:rPr>
              <a:t> Erin E. Hecht and Lisa Parr, “The Chimpanzee Mirror System and the Evolution of Frontoparietal Circuits for Action Observation and Social Learning”, New Frontiers in Mirror Neurons Research, </a:t>
            </a:r>
            <a:r>
              <a:rPr lang="en-US" sz="1800" dirty="0" err="1">
                <a:solidFill>
                  <a:srgbClr val="000000"/>
                </a:solidFill>
                <a:effectLst/>
                <a:latin typeface="Calibri" panose="020F0502020204030204" pitchFamily="34" charset="0"/>
                <a:ea typeface="Calibri" panose="020F0502020204030204" pitchFamily="34" charset="0"/>
              </a:rPr>
              <a:t>editado</a:t>
            </a:r>
            <a:r>
              <a:rPr lang="en-US" sz="1800" dirty="0">
                <a:solidFill>
                  <a:srgbClr val="000000"/>
                </a:solidFill>
                <a:effectLst/>
                <a:latin typeface="Calibri" panose="020F0502020204030204" pitchFamily="34" charset="0"/>
                <a:ea typeface="Calibri" panose="020F0502020204030204" pitchFamily="34" charset="0"/>
              </a:rPr>
              <a:t> por Ferrari e </a:t>
            </a:r>
            <a:r>
              <a:rPr lang="en-US" sz="1800" dirty="0" err="1">
                <a:solidFill>
                  <a:srgbClr val="000000"/>
                </a:solidFill>
                <a:effectLst/>
                <a:latin typeface="Calibri" panose="020F0502020204030204" pitchFamily="34" charset="0"/>
                <a:ea typeface="Calibri" panose="020F0502020204030204" pitchFamily="34" charset="0"/>
              </a:rPr>
              <a:t>Rizzolatti</a:t>
            </a:r>
            <a:r>
              <a:rPr lang="en-US" sz="1800" dirty="0">
                <a:solidFill>
                  <a:srgbClr val="000000"/>
                </a:solidFill>
                <a:effectLst/>
                <a:latin typeface="Calibri" panose="020F0502020204030204" pitchFamily="34" charset="0"/>
                <a:ea typeface="Calibri" panose="020F0502020204030204" pitchFamily="34" charset="0"/>
              </a:rPr>
              <a:t> [2015] Figure 9.4. </a:t>
            </a:r>
            <a:r>
              <a:rPr lang="pt-BR" sz="1800" dirty="0">
                <a:solidFill>
                  <a:srgbClr val="000000"/>
                </a:solidFill>
                <a:effectLst/>
                <a:latin typeface="Calibri" panose="020F0502020204030204" pitchFamily="34" charset="0"/>
                <a:ea typeface="Calibri" panose="020F0502020204030204" pitchFamily="34" charset="0"/>
              </a:rPr>
              <a:t>Reproduzido com permissão da Oxford </a:t>
            </a:r>
            <a:r>
              <a:rPr lang="pt-BR" sz="1800" dirty="0" err="1">
                <a:solidFill>
                  <a:srgbClr val="000000"/>
                </a:solidFill>
                <a:effectLst/>
                <a:latin typeface="Calibri" panose="020F0502020204030204" pitchFamily="34" charset="0"/>
                <a:ea typeface="Calibri" panose="020F0502020204030204" pitchFamily="34" charset="0"/>
              </a:rPr>
              <a:t>University</a:t>
            </a:r>
            <a:r>
              <a:rPr lang="pt-BR" sz="1800" dirty="0">
                <a:solidFill>
                  <a:srgbClr val="000000"/>
                </a:solidFill>
                <a:effectLst/>
                <a:latin typeface="Calibri" panose="020F0502020204030204" pitchFamily="34" charset="0"/>
                <a:ea typeface="Calibri" panose="020F0502020204030204" pitchFamily="34" charset="0"/>
              </a:rPr>
              <a:t> Press.)</a:t>
            </a:r>
          </a:p>
          <a:p>
            <a:endParaRPr lang="pt-BR" dirty="0"/>
          </a:p>
        </p:txBody>
      </p:sp>
      <p:sp>
        <p:nvSpPr>
          <p:cNvPr id="4" name="Espaço Reservado para Número de Slide 3">
            <a:extLst>
              <a:ext uri="{FF2B5EF4-FFF2-40B4-BE49-F238E27FC236}">
                <a16:creationId xmlns:a16="http://schemas.microsoft.com/office/drawing/2014/main" id="{C07BCE52-8B91-5E4D-9D51-DB86D1D36F24}"/>
              </a:ext>
            </a:extLst>
          </p:cNvPr>
          <p:cNvSpPr>
            <a:spLocks noGrp="1"/>
          </p:cNvSpPr>
          <p:nvPr>
            <p:ph type="sldNum" sz="quarter" idx="12"/>
          </p:nvPr>
        </p:nvSpPr>
        <p:spPr/>
        <p:txBody>
          <a:bodyPr/>
          <a:lstStyle/>
          <a:p>
            <a:fld id="{84A9FA74-9E50-F740-840A-3D4BF568DC85}" type="slidenum">
              <a:rPr lang="pt-BR" smtClean="0"/>
              <a:t>73</a:t>
            </a:fld>
            <a:endParaRPr lang="pt-BR"/>
          </a:p>
        </p:txBody>
      </p:sp>
      <p:pic>
        <p:nvPicPr>
          <p:cNvPr id="5" name="Picture 17792" descr="Diagrama&#10;&#10;Descrição gerada automaticamente">
            <a:extLst>
              <a:ext uri="{FF2B5EF4-FFF2-40B4-BE49-F238E27FC236}">
                <a16:creationId xmlns:a16="http://schemas.microsoft.com/office/drawing/2014/main" id="{0783866B-2262-F744-A629-85D7CBA0C8D8}"/>
              </a:ext>
            </a:extLst>
          </p:cNvPr>
          <p:cNvPicPr/>
          <p:nvPr/>
        </p:nvPicPr>
        <p:blipFill>
          <a:blip r:embed="rId2"/>
          <a:stretch>
            <a:fillRect/>
          </a:stretch>
        </p:blipFill>
        <p:spPr>
          <a:xfrm>
            <a:off x="3202305" y="1600518"/>
            <a:ext cx="5124450" cy="2076450"/>
          </a:xfrm>
          <a:prstGeom prst="rect">
            <a:avLst/>
          </a:prstGeom>
        </p:spPr>
      </p:pic>
    </p:spTree>
    <p:extLst>
      <p:ext uri="{BB962C8B-B14F-4D97-AF65-F5344CB8AC3E}">
        <p14:creationId xmlns:p14="http://schemas.microsoft.com/office/powerpoint/2010/main" val="166503381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F6DEE3-5E7C-AE42-8A17-E56412F44DA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645B1C0-DFD4-7842-B2DD-8722D7860361}"/>
              </a:ext>
            </a:extLst>
          </p:cNvPr>
          <p:cNvSpPr>
            <a:spLocks noGrp="1"/>
          </p:cNvSpPr>
          <p:nvPr>
            <p:ph idx="1"/>
          </p:nvPr>
        </p:nvSpPr>
        <p:spPr/>
        <p:txBody>
          <a:bodyPr>
            <a:normAutofit fontScale="77500" lnSpcReduction="20000"/>
          </a:bodyPr>
          <a:lstStyle/>
          <a:p>
            <a:pPr marL="346075" indent="279400" algn="l">
              <a:lnSpc>
                <a:spcPct val="150000"/>
              </a:lnSpc>
              <a:spcAft>
                <a:spcPts val="1180"/>
              </a:spcAft>
            </a:pPr>
            <a:r>
              <a:rPr lang="pt-BR" sz="1800" dirty="0">
                <a:solidFill>
                  <a:srgbClr val="000000"/>
                </a:solidFill>
                <a:effectLst/>
                <a:latin typeface="Calibri" panose="020F0502020204030204" pitchFamily="34" charset="0"/>
                <a:ea typeface="Calibri" panose="020F0502020204030204" pitchFamily="34" charset="0"/>
              </a:rPr>
              <a:t> </a:t>
            </a:r>
          </a:p>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A situação muda dramaticamente quando o cérebro humano é considerado, porque a densidade dos componentes dorsal e ventral é bem mais equilibrada na nossa espécie, e o córtex parietal que concentra os neurônios-espelho é o principal hub de conectividade no circuito que liga os lobos temporal, parietal e frontal (Figura 7.8). Isso se dá graças a um aumento nas interações frontoparietais e </a:t>
            </a:r>
            <a:r>
              <a:rPr lang="pt-BR" sz="1800" dirty="0" err="1">
                <a:solidFill>
                  <a:srgbClr val="000000"/>
                </a:solidFill>
                <a:effectLst/>
                <a:latin typeface="Calibri" panose="020F0502020204030204" pitchFamily="34" charset="0"/>
                <a:ea typeface="Calibri" panose="020F0502020204030204" pitchFamily="34" charset="0"/>
              </a:rPr>
              <a:t>temporoparietais</a:t>
            </a:r>
            <a:r>
              <a:rPr lang="pt-BR" sz="1800" dirty="0">
                <a:solidFill>
                  <a:srgbClr val="000000"/>
                </a:solidFill>
                <a:effectLst/>
                <a:latin typeface="Calibri" panose="020F0502020204030204" pitchFamily="34" charset="0"/>
                <a:ea typeface="Calibri" panose="020F0502020204030204" pitchFamily="34" charset="0"/>
              </a:rPr>
              <a:t>. De acordo com </a:t>
            </a:r>
            <a:r>
              <a:rPr lang="pt-BR" sz="1800" dirty="0" err="1">
                <a:solidFill>
                  <a:srgbClr val="000000"/>
                </a:solidFill>
                <a:effectLst/>
                <a:latin typeface="Calibri" panose="020F0502020204030204" pitchFamily="34" charset="0"/>
                <a:ea typeface="Calibri" panose="020F0502020204030204" pitchFamily="34" charset="0"/>
              </a:rPr>
              <a:t>Hecht</a:t>
            </a:r>
            <a:r>
              <a:rPr lang="pt-BR" sz="1800" dirty="0">
                <a:solidFill>
                  <a:srgbClr val="000000"/>
                </a:solidFill>
                <a:effectLst/>
                <a:latin typeface="Calibri" panose="020F0502020204030204" pitchFamily="34" charset="0"/>
                <a:ea typeface="Calibri" panose="020F0502020204030204" pitchFamily="34" charset="0"/>
              </a:rPr>
              <a:t> e </a:t>
            </a:r>
            <a:r>
              <a:rPr lang="pt-BR" sz="1800" dirty="0" err="1">
                <a:solidFill>
                  <a:srgbClr val="000000"/>
                </a:solidFill>
                <a:effectLst/>
                <a:latin typeface="Calibri" panose="020F0502020204030204" pitchFamily="34" charset="0"/>
                <a:ea typeface="Calibri" panose="020F0502020204030204" pitchFamily="34" charset="0"/>
              </a:rPr>
              <a:t>Parr</a:t>
            </a:r>
            <a:r>
              <a:rPr lang="pt-BR" sz="1800" dirty="0">
                <a:solidFill>
                  <a:srgbClr val="000000"/>
                </a:solidFill>
                <a:effectLst/>
                <a:latin typeface="Calibri" panose="020F0502020204030204" pitchFamily="34" charset="0"/>
                <a:ea typeface="Calibri" panose="020F0502020204030204" pitchFamily="34" charset="0"/>
              </a:rPr>
              <a:t>,</a:t>
            </a:r>
          </a:p>
          <a:p>
            <a:pPr marL="304800" marR="305435" indent="279400" algn="just">
              <a:lnSpc>
                <a:spcPct val="150000"/>
              </a:lnSpc>
              <a:spcAft>
                <a:spcPts val="2100"/>
              </a:spcAft>
            </a:pPr>
            <a:r>
              <a:rPr lang="pt-BR" sz="1800" dirty="0">
                <a:solidFill>
                  <a:srgbClr val="000000"/>
                </a:solidFill>
                <a:effectLst/>
                <a:latin typeface="Calibri" panose="020F0502020204030204" pitchFamily="34" charset="0"/>
                <a:ea typeface="Calibri" panose="020F0502020204030204" pitchFamily="34" charset="0"/>
              </a:rPr>
              <a:t>a conexão da cápsula extrema ventral com essa rede oferece uma rota de transferência de informação que pode mediar a cópia dos resultados finais de uma ação [motora]. Por outro lado, as conexões dos fascículos longitudinais superior, medial e inferior podem oferecer uma via de transferência de informação que media o copiar [dos parâmetros] cinemáticos dessa ação. Dessa forma, uma maior conectividade ventral dentro dessa rede neural pode estar relacionada com uma maior ativação frontal durante a observação de uma ação [realizada por outros indivíduos] e uma maior propensão para a cópia dos resultados finais dessa ação. Ao mesmo tempo, uma maior conexão dorsal pode estar relacionada a uma maior ativação parietal e </a:t>
            </a:r>
            <a:r>
              <a:rPr lang="pt-BR" sz="1800" dirty="0" err="1">
                <a:solidFill>
                  <a:srgbClr val="000000"/>
                </a:solidFill>
                <a:effectLst/>
                <a:latin typeface="Calibri" panose="020F0502020204030204" pitchFamily="34" charset="0"/>
                <a:ea typeface="Calibri" panose="020F0502020204030204" pitchFamily="34" charset="0"/>
              </a:rPr>
              <a:t>occiptotemporal</a:t>
            </a:r>
            <a:r>
              <a:rPr lang="pt-BR" sz="1800" dirty="0">
                <a:solidFill>
                  <a:srgbClr val="000000"/>
                </a:solidFill>
                <a:effectLst/>
                <a:latin typeface="Calibri" panose="020F0502020204030204" pitchFamily="34" charset="0"/>
                <a:ea typeface="Calibri" panose="020F0502020204030204" pitchFamily="34" charset="0"/>
              </a:rPr>
              <a:t> durante a observação de uma ação, bem como a uma maior propensão para copiar os métodos empregados a fim de realizar esta ação.</a:t>
            </a:r>
          </a:p>
          <a:p>
            <a:endParaRPr lang="pt-BR" dirty="0"/>
          </a:p>
        </p:txBody>
      </p:sp>
      <p:sp>
        <p:nvSpPr>
          <p:cNvPr id="4" name="Espaço Reservado para Número de Slide 3">
            <a:extLst>
              <a:ext uri="{FF2B5EF4-FFF2-40B4-BE49-F238E27FC236}">
                <a16:creationId xmlns:a16="http://schemas.microsoft.com/office/drawing/2014/main" id="{F2DE755D-62E7-1941-BF7F-474266F1B1B5}"/>
              </a:ext>
            </a:extLst>
          </p:cNvPr>
          <p:cNvSpPr>
            <a:spLocks noGrp="1"/>
          </p:cNvSpPr>
          <p:nvPr>
            <p:ph type="sldNum" sz="quarter" idx="12"/>
          </p:nvPr>
        </p:nvSpPr>
        <p:spPr/>
        <p:txBody>
          <a:bodyPr/>
          <a:lstStyle/>
          <a:p>
            <a:fld id="{84A9FA74-9E50-F740-840A-3D4BF568DC85}" type="slidenum">
              <a:rPr lang="pt-BR" smtClean="0"/>
              <a:t>74</a:t>
            </a:fld>
            <a:endParaRPr lang="pt-BR"/>
          </a:p>
        </p:txBody>
      </p:sp>
    </p:spTree>
    <p:extLst>
      <p:ext uri="{BB962C8B-B14F-4D97-AF65-F5344CB8AC3E}">
        <p14:creationId xmlns:p14="http://schemas.microsoft.com/office/powerpoint/2010/main" val="74363260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50C621-18B3-5846-92C4-87F1FE008BC3}"/>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9BDDB86-B9D2-7E47-A7A3-C27136FDC02F}"/>
              </a:ext>
            </a:extLst>
          </p:cNvPr>
          <p:cNvSpPr>
            <a:spLocks noGrp="1"/>
          </p:cNvSpPr>
          <p:nvPr>
            <p:ph idx="1"/>
          </p:nvPr>
        </p:nvSpPr>
        <p:spPr/>
        <p:txBody>
          <a:bodyPr/>
          <a:lstStyle/>
          <a:p>
            <a:r>
              <a:rPr lang="pt-BR" sz="1800" b="1" dirty="0">
                <a:solidFill>
                  <a:srgbClr val="FF0000"/>
                </a:solidFill>
                <a:effectLst/>
                <a:latin typeface="Calibri" panose="020F0502020204030204" pitchFamily="34" charset="0"/>
                <a:ea typeface="Calibri" panose="020F0502020204030204" pitchFamily="34" charset="0"/>
              </a:rPr>
              <a:t>O que </a:t>
            </a:r>
            <a:r>
              <a:rPr lang="pt-BR" sz="1800" b="1" dirty="0" err="1">
                <a:solidFill>
                  <a:srgbClr val="FF0000"/>
                </a:solidFill>
                <a:effectLst/>
                <a:latin typeface="Calibri" panose="020F0502020204030204" pitchFamily="34" charset="0"/>
                <a:ea typeface="Calibri" panose="020F0502020204030204" pitchFamily="34" charset="0"/>
              </a:rPr>
              <a:t>Hecht</a:t>
            </a:r>
            <a:r>
              <a:rPr lang="pt-BR" sz="1800" b="1" dirty="0">
                <a:solidFill>
                  <a:srgbClr val="FF0000"/>
                </a:solidFill>
                <a:effectLst/>
                <a:latin typeface="Calibri" panose="020F0502020204030204" pitchFamily="34" charset="0"/>
                <a:ea typeface="Calibri" panose="020F0502020204030204" pitchFamily="34" charset="0"/>
              </a:rPr>
              <a:t> e </a:t>
            </a:r>
            <a:r>
              <a:rPr lang="pt-BR" sz="1800" b="1" dirty="0" err="1">
                <a:solidFill>
                  <a:srgbClr val="FF0000"/>
                </a:solidFill>
                <a:effectLst/>
                <a:latin typeface="Calibri" panose="020F0502020204030204" pitchFamily="34" charset="0"/>
                <a:ea typeface="Calibri" panose="020F0502020204030204" pitchFamily="34" charset="0"/>
              </a:rPr>
              <a:t>Parr</a:t>
            </a:r>
            <a:r>
              <a:rPr lang="pt-BR" sz="1800" b="1" dirty="0">
                <a:solidFill>
                  <a:srgbClr val="FF0000"/>
                </a:solidFill>
                <a:effectLst/>
                <a:latin typeface="Calibri" panose="020F0502020204030204" pitchFamily="34" charset="0"/>
                <a:ea typeface="Calibri" panose="020F0502020204030204" pitchFamily="34" charset="0"/>
              </a:rPr>
              <a:t> querem dizer é que a especificação da distribuição e da densidade da substância branca cortical ligando os lobos frontal, parietal e temporal (e parte do lobo occipital) desempenha papel central na definição das diferentes estratégias mentais por meio da qual primatas e seres humanos se engajam na observação e na cópia de ações motoras adquiridas durante as suas interações sociais.</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F05FD007-C0F4-4F4B-ACF8-CFA3A5536ED7}"/>
              </a:ext>
            </a:extLst>
          </p:cNvPr>
          <p:cNvSpPr>
            <a:spLocks noGrp="1"/>
          </p:cNvSpPr>
          <p:nvPr>
            <p:ph type="sldNum" sz="quarter" idx="12"/>
          </p:nvPr>
        </p:nvSpPr>
        <p:spPr/>
        <p:txBody>
          <a:bodyPr/>
          <a:lstStyle/>
          <a:p>
            <a:fld id="{84A9FA74-9E50-F740-840A-3D4BF568DC85}" type="slidenum">
              <a:rPr lang="pt-BR" smtClean="0"/>
              <a:t>75</a:t>
            </a:fld>
            <a:endParaRPr lang="pt-BR"/>
          </a:p>
        </p:txBody>
      </p:sp>
    </p:spTree>
    <p:extLst>
      <p:ext uri="{BB962C8B-B14F-4D97-AF65-F5344CB8AC3E}">
        <p14:creationId xmlns:p14="http://schemas.microsoft.com/office/powerpoint/2010/main" val="309136368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AE7C10-E895-2149-B44B-3B3E7CF121A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BD90917-5635-9746-9C57-336E630C34D1}"/>
              </a:ext>
            </a:extLst>
          </p:cNvPr>
          <p:cNvSpPr>
            <a:spLocks noGrp="1"/>
          </p:cNvSpPr>
          <p:nvPr>
            <p:ph idx="1"/>
          </p:nvPr>
        </p:nvSpPr>
        <p:spPr/>
        <p:txBody>
          <a:bodyPr>
            <a:normAutofit fontScale="92500" lnSpcReduction="20000"/>
          </a:bodyPr>
          <a:lstStyle/>
          <a:p>
            <a:pPr indent="279400" algn="just">
              <a:lnSpc>
                <a:spcPct val="150000"/>
              </a:lnSpc>
              <a:spcAft>
                <a:spcPts val="490"/>
              </a:spcAft>
            </a:pPr>
            <a:r>
              <a:rPr lang="pt-BR" sz="1800" dirty="0">
                <a:solidFill>
                  <a:srgbClr val="000000"/>
                </a:solidFill>
                <a:effectLst/>
                <a:highlight>
                  <a:srgbClr val="FFFF00"/>
                </a:highlight>
                <a:latin typeface="Calibri" panose="020F0502020204030204" pitchFamily="34" charset="0"/>
                <a:ea typeface="Calibri" panose="020F0502020204030204" pitchFamily="34" charset="0"/>
              </a:rPr>
              <a:t> </a:t>
            </a:r>
            <a:endParaRPr lang="pt-BR" sz="1800" dirty="0">
              <a:solidFill>
                <a:srgbClr val="000000"/>
              </a:solidFill>
              <a:effectLst/>
              <a:latin typeface="Calibri" panose="020F0502020204030204" pitchFamily="34" charset="0"/>
              <a:ea typeface="Calibri" panose="020F0502020204030204" pitchFamily="34" charset="0"/>
            </a:endParaRPr>
          </a:p>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 </a:t>
            </a:r>
          </a:p>
          <a:p>
            <a:pPr indent="279400" algn="just">
              <a:lnSpc>
                <a:spcPct val="150000"/>
              </a:lnSpc>
              <a:spcAft>
                <a:spcPts val="210"/>
              </a:spcAft>
            </a:pPr>
            <a:r>
              <a:rPr lang="pt-BR" sz="1800" dirty="0" err="1">
                <a:solidFill>
                  <a:srgbClr val="000000"/>
                </a:solidFill>
                <a:effectLst/>
                <a:latin typeface="Calibri" panose="020F0502020204030204" pitchFamily="34" charset="0"/>
                <a:ea typeface="Calibri" panose="020F0502020204030204" pitchFamily="34" charset="0"/>
              </a:rPr>
              <a:t>Hecht</a:t>
            </a:r>
            <a:r>
              <a:rPr lang="pt-BR" sz="1800" dirty="0">
                <a:solidFill>
                  <a:srgbClr val="000000"/>
                </a:solidFill>
                <a:effectLst/>
                <a:latin typeface="Calibri" panose="020F0502020204030204" pitchFamily="34" charset="0"/>
                <a:ea typeface="Calibri" panose="020F0502020204030204" pitchFamily="34" charset="0"/>
              </a:rPr>
              <a:t> e colegas realizaram uma análise ainda mais detalhada do SLF (Figura 7.7) e os seus componentes. O estudo revelou que, desde que os nossos ancestrais divergiram dos chimpanzés, o ramo inferior do fascículo longitudinal superior, o SLF III, aumentou de maneira significativa em termos de tamanho, à custa do ramo superior, o SLF </a:t>
            </a:r>
            <a:r>
              <a:rPr lang="pt-BR" sz="1800" dirty="0" err="1">
                <a:solidFill>
                  <a:srgbClr val="000000"/>
                </a:solidFill>
                <a:effectLst/>
                <a:latin typeface="Calibri" panose="020F0502020204030204" pitchFamily="34" charset="0"/>
                <a:ea typeface="Calibri" panose="020F0502020204030204" pitchFamily="34" charset="0"/>
              </a:rPr>
              <a:t>I</a:t>
            </a:r>
            <a:r>
              <a:rPr lang="pt-BR" sz="1800" dirty="0">
                <a:solidFill>
                  <a:srgbClr val="000000"/>
                </a:solidFill>
                <a:effectLst/>
                <a:latin typeface="Calibri" panose="020F0502020204030204" pitchFamily="34" charset="0"/>
                <a:ea typeface="Calibri" panose="020F0502020204030204" pitchFamily="34" charset="0"/>
              </a:rPr>
              <a:t>, que é o maior componente em chimpanzés. O SLF III é responsável por conectar o córtex pré-frontal inferior, a área </a:t>
            </a:r>
            <a:r>
              <a:rPr lang="pt-BR" sz="1800" dirty="0" err="1">
                <a:solidFill>
                  <a:srgbClr val="000000"/>
                </a:solidFill>
                <a:effectLst/>
                <a:latin typeface="Calibri" panose="020F0502020204030204" pitchFamily="34" charset="0"/>
                <a:ea typeface="Calibri" panose="020F0502020204030204" pitchFamily="34" charset="0"/>
              </a:rPr>
              <a:t>pré</a:t>
            </a:r>
            <a:r>
              <a:rPr lang="pt-BR" sz="1800" dirty="0">
                <a:solidFill>
                  <a:srgbClr val="000000"/>
                </a:solidFill>
                <a:effectLst/>
                <a:latin typeface="Calibri" panose="020F0502020204030204" pitchFamily="34" charset="0"/>
                <a:ea typeface="Calibri" panose="020F0502020204030204" pitchFamily="34" charset="0"/>
              </a:rPr>
              <a:t>-motora ventral e a porção anterior do córtex parietal inferior. Nos seres humanos, o SLF III mostra aumento importante nas projeções que terminam no giro frontal inferior. Assim, desde que a primeira população do Homo sapiens emergiu na África, cada um desses indivíduos carregava no cérebro uma clara expansão de conectividade do sistema dos </a:t>
            </a:r>
            <a:r>
              <a:rPr lang="pt-BR" sz="1800" dirty="0" err="1">
                <a:solidFill>
                  <a:srgbClr val="000000"/>
                </a:solidFill>
                <a:effectLst/>
                <a:latin typeface="Calibri" panose="020F0502020204030204" pitchFamily="34" charset="0"/>
                <a:ea typeface="Calibri" panose="020F0502020204030204" pitchFamily="34" charset="0"/>
              </a:rPr>
              <a:t>neurôniosespelho</a:t>
            </a:r>
            <a:r>
              <a:rPr lang="pt-BR" sz="1800" dirty="0">
                <a:solidFill>
                  <a:srgbClr val="000000"/>
                </a:solidFill>
                <a:effectLst/>
                <a:latin typeface="Calibri" panose="020F0502020204030204" pitchFamily="34" charset="0"/>
                <a:ea typeface="Calibri" panose="020F0502020204030204" pitchFamily="34" charset="0"/>
              </a:rPr>
              <a:t> para incluir não somente a clássica área </a:t>
            </a:r>
            <a:r>
              <a:rPr lang="pt-BR" sz="1800" dirty="0" err="1">
                <a:solidFill>
                  <a:srgbClr val="000000"/>
                </a:solidFill>
                <a:effectLst/>
                <a:latin typeface="Calibri" panose="020F0502020204030204" pitchFamily="34" charset="0"/>
                <a:ea typeface="Calibri" panose="020F0502020204030204" pitchFamily="34" charset="0"/>
              </a:rPr>
              <a:t>pré</a:t>
            </a:r>
            <a:r>
              <a:rPr lang="pt-BR" sz="1800" dirty="0">
                <a:solidFill>
                  <a:srgbClr val="000000"/>
                </a:solidFill>
                <a:effectLst/>
                <a:latin typeface="Calibri" panose="020F0502020204030204" pitchFamily="34" charset="0"/>
                <a:ea typeface="Calibri" panose="020F0502020204030204" pitchFamily="34" charset="0"/>
              </a:rPr>
              <a:t>-motora ventral e as regiões parietal e </a:t>
            </a:r>
            <a:r>
              <a:rPr lang="pt-BR" sz="1800" dirty="0" err="1">
                <a:solidFill>
                  <a:srgbClr val="000000"/>
                </a:solidFill>
                <a:effectLst/>
                <a:latin typeface="Calibri" panose="020F0502020204030204" pitchFamily="34" charset="0"/>
                <a:ea typeface="Calibri" panose="020F0502020204030204" pitchFamily="34" charset="0"/>
              </a:rPr>
              <a:t>occiptotemporal</a:t>
            </a:r>
            <a:r>
              <a:rPr lang="pt-BR" sz="1800" dirty="0">
                <a:solidFill>
                  <a:srgbClr val="000000"/>
                </a:solidFill>
                <a:effectLst/>
                <a:latin typeface="Calibri" panose="020F0502020204030204" pitchFamily="34" charset="0"/>
                <a:ea typeface="Calibri" panose="020F0502020204030204" pitchFamily="34" charset="0"/>
              </a:rPr>
              <a:t>, mas também um componente-chave do córtex pré-frontal.</a:t>
            </a:r>
          </a:p>
          <a:p>
            <a:endParaRPr lang="pt-BR" dirty="0"/>
          </a:p>
        </p:txBody>
      </p:sp>
      <p:sp>
        <p:nvSpPr>
          <p:cNvPr id="4" name="Espaço Reservado para Número de Slide 3">
            <a:extLst>
              <a:ext uri="{FF2B5EF4-FFF2-40B4-BE49-F238E27FC236}">
                <a16:creationId xmlns:a16="http://schemas.microsoft.com/office/drawing/2014/main" id="{23B87946-D851-D14A-AF0E-B94F1EDA8DB1}"/>
              </a:ext>
            </a:extLst>
          </p:cNvPr>
          <p:cNvSpPr>
            <a:spLocks noGrp="1"/>
          </p:cNvSpPr>
          <p:nvPr>
            <p:ph type="sldNum" sz="quarter" idx="12"/>
          </p:nvPr>
        </p:nvSpPr>
        <p:spPr/>
        <p:txBody>
          <a:bodyPr/>
          <a:lstStyle/>
          <a:p>
            <a:fld id="{84A9FA74-9E50-F740-840A-3D4BF568DC85}" type="slidenum">
              <a:rPr lang="pt-BR" smtClean="0"/>
              <a:t>76</a:t>
            </a:fld>
            <a:endParaRPr lang="pt-BR"/>
          </a:p>
        </p:txBody>
      </p:sp>
    </p:spTree>
    <p:extLst>
      <p:ext uri="{BB962C8B-B14F-4D97-AF65-F5344CB8AC3E}">
        <p14:creationId xmlns:p14="http://schemas.microsoft.com/office/powerpoint/2010/main" val="66578641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80551A-1024-054B-9A62-520716B5ED8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8886ECB-E28E-6E45-8165-3204A0CA684B}"/>
              </a:ext>
            </a:extLst>
          </p:cNvPr>
          <p:cNvSpPr>
            <a:spLocks noGrp="1"/>
          </p:cNvSpPr>
          <p:nvPr>
            <p:ph idx="1"/>
          </p:nvPr>
        </p:nvSpPr>
        <p:spPr/>
        <p:txBody>
          <a:bodyPr/>
          <a:lstStyle/>
          <a:p>
            <a:r>
              <a:rPr lang="pt-BR" sz="1800" b="1" dirty="0">
                <a:solidFill>
                  <a:srgbClr val="FF0000"/>
                </a:solidFill>
                <a:effectLst/>
                <a:latin typeface="Calibri" panose="020F0502020204030204" pitchFamily="34" charset="0"/>
                <a:ea typeface="Calibri" panose="020F0502020204030204" pitchFamily="34" charset="0"/>
              </a:rPr>
              <a:t>Para a teoria do cérebro relativístico, todas as mudanças na configuração da substância branca humana, incluindo o aumento da conectividade frontoparietal dorsal e o crescimento diferenciado do componente inferior do SLF, levaram a profundas modificações no padrão de campos eletromagnéticos gerados por esses solenoides biológicos.</a:t>
            </a:r>
            <a:r>
              <a:rPr lang="pt-BR" sz="1800" dirty="0">
                <a:solidFill>
                  <a:srgbClr val="FF0000"/>
                </a:solidFill>
                <a:effectLst/>
                <a:latin typeface="Calibri" panose="020F0502020204030204" pitchFamily="34" charset="0"/>
                <a:ea typeface="Calibri" panose="020F0502020204030204" pitchFamily="34" charset="0"/>
              </a:rPr>
              <a:t> Como resultado, um padrão completamente distinto de amálgama cortical emergiu no cérebro humano ao ser comparado com o dos chimpanzés e o dos macacos. A mudança dramática do contínuo neuronal cortical pode até explicar diferenças entre a nossa espécie e os nossos ancestrais hominídeos, não somente ao esclarecer por que o nosso cérebro individual é capaz de gerar abstrações mentais e comportamentos mais elaborados, como a linguagem e a fabricação de ferramentas, mas também porque eles são tão inclinados a estabelecer grupos sociais mais coesos e criativos que os nossos ancestrais primatas.</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746D8979-0FFB-8743-9A45-52045F155917}"/>
              </a:ext>
            </a:extLst>
          </p:cNvPr>
          <p:cNvSpPr>
            <a:spLocks noGrp="1"/>
          </p:cNvSpPr>
          <p:nvPr>
            <p:ph type="sldNum" sz="quarter" idx="12"/>
          </p:nvPr>
        </p:nvSpPr>
        <p:spPr/>
        <p:txBody>
          <a:bodyPr/>
          <a:lstStyle/>
          <a:p>
            <a:fld id="{84A9FA74-9E50-F740-840A-3D4BF568DC85}" type="slidenum">
              <a:rPr lang="pt-BR" smtClean="0"/>
              <a:t>77</a:t>
            </a:fld>
            <a:endParaRPr lang="pt-BR"/>
          </a:p>
        </p:txBody>
      </p:sp>
    </p:spTree>
    <p:extLst>
      <p:ext uri="{BB962C8B-B14F-4D97-AF65-F5344CB8AC3E}">
        <p14:creationId xmlns:p14="http://schemas.microsoft.com/office/powerpoint/2010/main" val="106550637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4C264F-7CE7-364D-9617-10E6A3BBD0E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CE0A6C9-6C03-BA4B-AD1F-D6124ABA2CF5}"/>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Várias razões explicam a motivação que o meu laboratório teve para realizar experimentos com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Primeiro, queríamos descobrir se era possível construir uma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e demonstrar que múltiplos cérebros podem trabalhar em conjunto para gerar comportamentos motores coerentes sem a necessidade da produção de movimentos do corpo ou de comunicação entre os participantes. Além disso, queríamos confirmar a possibilidade de construir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capazes de incorporar um ou mais pacientes paralisados, como os que participaram do Projeto Andar de Novo, com voluntários saudáveis, como terapeutas e médicos, mantendo a esperança de que os pacientes paralisados um dia se beneficiassem do poder mental coletivo da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resultante para aprender mais rapidamente a operar uma interface cérebro-máquina a fim de restaurar mobilidade. </a:t>
            </a:r>
            <a:r>
              <a:rPr lang="pt-BR" sz="1800" b="1" dirty="0">
                <a:solidFill>
                  <a:srgbClr val="FF0000"/>
                </a:solidFill>
                <a:effectLst/>
                <a:latin typeface="Calibri" panose="020F0502020204030204" pitchFamily="34" charset="0"/>
                <a:ea typeface="Calibri" panose="020F0502020204030204" pitchFamily="34" charset="0"/>
              </a:rPr>
              <a:t>Se essa ideia for factível, imagino um futuro no qual um único terapeuta ou médico poderá “doar” a sua atividade elétrica cerebral para treinar milhares de pacientes ao redor do mundo, por meio de uma interface cérebro-máquina compartilhada, capaz de melhorar o quadro clínico de uma multidão de paraplégicos. </a:t>
            </a:r>
            <a:r>
              <a:rPr lang="pt-BR" sz="1800" dirty="0">
                <a:solidFill>
                  <a:srgbClr val="000000"/>
                </a:solidFill>
                <a:effectLst/>
                <a:latin typeface="Calibri" panose="020F0502020204030204" pitchFamily="34" charset="0"/>
                <a:ea typeface="Calibri" panose="020F0502020204030204" pitchFamily="34" charset="0"/>
              </a:rPr>
              <a:t>Coincidentemente, no momento em que escrevo este parágrafo, os primeiros experimentos demonstrando que essa abordagem pode ser executada com sucesso acabam de ser concluídos no laboratório que serve de sede do Projeto Andar de Novo, em São Paulo. Uma vez mais, as coisas parecem acontecer muito mais rapidamente do que o previsto.</a:t>
            </a:r>
          </a:p>
          <a:p>
            <a:endParaRPr lang="pt-BR" dirty="0"/>
          </a:p>
        </p:txBody>
      </p:sp>
      <p:sp>
        <p:nvSpPr>
          <p:cNvPr id="4" name="Espaço Reservado para Número de Slide 3">
            <a:extLst>
              <a:ext uri="{FF2B5EF4-FFF2-40B4-BE49-F238E27FC236}">
                <a16:creationId xmlns:a16="http://schemas.microsoft.com/office/drawing/2014/main" id="{3F7C19FC-EE38-244A-8F3C-C6AAFAAFDF11}"/>
              </a:ext>
            </a:extLst>
          </p:cNvPr>
          <p:cNvSpPr>
            <a:spLocks noGrp="1"/>
          </p:cNvSpPr>
          <p:nvPr>
            <p:ph type="sldNum" sz="quarter" idx="12"/>
          </p:nvPr>
        </p:nvSpPr>
        <p:spPr/>
        <p:txBody>
          <a:bodyPr/>
          <a:lstStyle/>
          <a:p>
            <a:fld id="{84A9FA74-9E50-F740-840A-3D4BF568DC85}" type="slidenum">
              <a:rPr lang="pt-BR" smtClean="0"/>
              <a:t>78</a:t>
            </a:fld>
            <a:endParaRPr lang="pt-BR"/>
          </a:p>
        </p:txBody>
      </p:sp>
    </p:spTree>
    <p:extLst>
      <p:ext uri="{BB962C8B-B14F-4D97-AF65-F5344CB8AC3E}">
        <p14:creationId xmlns:p14="http://schemas.microsoft.com/office/powerpoint/2010/main" val="105694666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68C285-5D2F-8D44-B947-E9F73800DBF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68BB71D-7E84-3142-A007-742F4C290CC7}"/>
              </a:ext>
            </a:extLst>
          </p:cNvPr>
          <p:cNvSpPr>
            <a:spLocks noGrp="1"/>
          </p:cNvSpPr>
          <p:nvPr>
            <p:ph idx="1"/>
          </p:nvPr>
        </p:nvSpPr>
        <p:spPr/>
        <p:txBody>
          <a:bodyPr>
            <a:normAutofit lnSpcReduction="10000"/>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 </a:t>
            </a:r>
          </a:p>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A terceira razão desses experimentos tem a ver com o teste da minha teoria do cérebro relativístico: </a:t>
            </a:r>
            <a:r>
              <a:rPr lang="pt-BR" sz="1800" b="1" dirty="0">
                <a:solidFill>
                  <a:srgbClr val="FF0000"/>
                </a:solidFill>
                <a:effectLst/>
                <a:latin typeface="Calibri" panose="020F0502020204030204" pitchFamily="34" charset="0"/>
                <a:ea typeface="Calibri" panose="020F0502020204030204" pitchFamily="34" charset="0"/>
              </a:rPr>
              <a:t>se a teoria tinha alguma chance de ser validada, eu precisava achar um mecanismo capaz de produzir sincronização disseminada ao longo de todo o córtex.</a:t>
            </a:r>
            <a:r>
              <a:rPr lang="pt-BR" sz="1800" dirty="0">
                <a:solidFill>
                  <a:srgbClr val="FF0000"/>
                </a:solidFill>
                <a:effectLst/>
                <a:latin typeface="Calibri" panose="020F0502020204030204" pitchFamily="34" charset="0"/>
                <a:ea typeface="Calibri" panose="020F0502020204030204" pitchFamily="34" charset="0"/>
              </a:rPr>
              <a:t> </a:t>
            </a:r>
            <a:r>
              <a:rPr lang="pt-BR" sz="1800" dirty="0">
                <a:solidFill>
                  <a:srgbClr val="000000"/>
                </a:solidFill>
                <a:effectLst/>
                <a:latin typeface="Calibri" panose="020F0502020204030204" pitchFamily="34" charset="0"/>
                <a:ea typeface="Calibri" panose="020F0502020204030204" pitchFamily="34" charset="0"/>
              </a:rPr>
              <a:t>Digo isso porque, embora eu tenha postulado que campos eletromagnéticos neuronais talvez estivessem envolvidos no processo, não é fácil destrinchar todos os detalhes requeridos para que uma sincronização neuronal de grande escala emerja em um cérebro intacto. </a:t>
            </a:r>
            <a:r>
              <a:rPr lang="pt-BR" sz="1800" b="1" dirty="0">
                <a:solidFill>
                  <a:srgbClr val="FF0000"/>
                </a:solidFill>
                <a:effectLst/>
                <a:latin typeface="Calibri" panose="020F0502020204030204" pitchFamily="34" charset="0"/>
                <a:ea typeface="Calibri" panose="020F0502020204030204" pitchFamily="34" charset="0"/>
              </a:rPr>
              <a:t>Na minha visão, ao criar </a:t>
            </a:r>
            <a:r>
              <a:rPr lang="pt-BR" sz="1800" b="1" dirty="0" err="1">
                <a:solidFill>
                  <a:srgbClr val="FF0000"/>
                </a:solidFill>
                <a:effectLst/>
                <a:latin typeface="Calibri" panose="020F0502020204030204" pitchFamily="34" charset="0"/>
                <a:ea typeface="Calibri" panose="020F0502020204030204" pitchFamily="34" charset="0"/>
              </a:rPr>
              <a:t>Brainets</a:t>
            </a:r>
            <a:r>
              <a:rPr lang="pt-BR" sz="1800" b="1" dirty="0">
                <a:solidFill>
                  <a:srgbClr val="FF0000"/>
                </a:solidFill>
                <a:effectLst/>
                <a:latin typeface="Calibri" panose="020F0502020204030204" pitchFamily="34" charset="0"/>
                <a:ea typeface="Calibri" panose="020F0502020204030204" pitchFamily="34" charset="0"/>
              </a:rPr>
              <a:t> formadas por múltiplos cérebros individuais, teríamos mais chances de estudar os requerimentos para o estabelecimento de tal sincronização neuronal de grande escala.</a:t>
            </a:r>
            <a:r>
              <a:rPr lang="pt-BR" sz="1800" dirty="0">
                <a:solidFill>
                  <a:srgbClr val="000000"/>
                </a:solidFill>
                <a:effectLst/>
                <a:latin typeface="Calibri" panose="020F0502020204030204" pitchFamily="34" charset="0"/>
                <a:ea typeface="Calibri" panose="020F0502020204030204" pitchFamily="34" charset="0"/>
              </a:rPr>
              <a:t> Em uma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construída em laboratório, pode-se controlar o feedback sensorial e os sinais de recompensa entregues a cada participante.</a:t>
            </a:r>
          </a:p>
          <a:p>
            <a:endParaRPr lang="pt-BR" dirty="0"/>
          </a:p>
        </p:txBody>
      </p:sp>
      <p:sp>
        <p:nvSpPr>
          <p:cNvPr id="4" name="Espaço Reservado para Número de Slide 3">
            <a:extLst>
              <a:ext uri="{FF2B5EF4-FFF2-40B4-BE49-F238E27FC236}">
                <a16:creationId xmlns:a16="http://schemas.microsoft.com/office/drawing/2014/main" id="{4216EAFC-522D-624F-808B-76B9F8631772}"/>
              </a:ext>
            </a:extLst>
          </p:cNvPr>
          <p:cNvSpPr>
            <a:spLocks noGrp="1"/>
          </p:cNvSpPr>
          <p:nvPr>
            <p:ph type="sldNum" sz="quarter" idx="12"/>
          </p:nvPr>
        </p:nvSpPr>
        <p:spPr/>
        <p:txBody>
          <a:bodyPr/>
          <a:lstStyle/>
          <a:p>
            <a:fld id="{84A9FA74-9E50-F740-840A-3D4BF568DC85}" type="slidenum">
              <a:rPr lang="pt-BR" smtClean="0"/>
              <a:t>79</a:t>
            </a:fld>
            <a:endParaRPr lang="pt-BR"/>
          </a:p>
        </p:txBody>
      </p:sp>
    </p:spTree>
    <p:extLst>
      <p:ext uri="{BB962C8B-B14F-4D97-AF65-F5344CB8AC3E}">
        <p14:creationId xmlns:p14="http://schemas.microsoft.com/office/powerpoint/2010/main" val="2724083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9D3637-59E0-DF40-BFC1-25E3846AA797}"/>
              </a:ext>
            </a:extLst>
          </p:cNvPr>
          <p:cNvSpPr>
            <a:spLocks noGrp="1"/>
          </p:cNvSpPr>
          <p:nvPr>
            <p:ph type="title"/>
          </p:nvPr>
        </p:nvSpPr>
        <p:spPr/>
        <p:txBody>
          <a:bodyPr/>
          <a:lstStyle/>
          <a:p>
            <a:pPr algn="ctr"/>
            <a:r>
              <a:rPr lang="pt-BR" dirty="0"/>
              <a:t>Natal-</a:t>
            </a:r>
            <a:r>
              <a:rPr lang="pt-BR" dirty="0" err="1"/>
              <a:t>Bz</a:t>
            </a:r>
            <a:r>
              <a:rPr lang="pt-BR" dirty="0"/>
              <a:t>		˜˜˜˜˜˜		Duke-USA</a:t>
            </a:r>
          </a:p>
        </p:txBody>
      </p:sp>
      <p:sp>
        <p:nvSpPr>
          <p:cNvPr id="3" name="Espaço Reservado para Conteúdo 2">
            <a:extLst>
              <a:ext uri="{FF2B5EF4-FFF2-40B4-BE49-F238E27FC236}">
                <a16:creationId xmlns:a16="http://schemas.microsoft.com/office/drawing/2014/main" id="{EE67E65A-E2D1-3A40-A33E-F9FE872A47BA}"/>
              </a:ext>
            </a:extLst>
          </p:cNvPr>
          <p:cNvSpPr>
            <a:spLocks noGrp="1"/>
          </p:cNvSpPr>
          <p:nvPr>
            <p:ph idx="1"/>
          </p:nvPr>
        </p:nvSpPr>
        <p:spPr/>
        <p:txBody>
          <a:bodyPr/>
          <a:lstStyle/>
          <a:p>
            <a:pPr marL="774700" indent="-285750" algn="l">
              <a:lnSpc>
                <a:spcPct val="150000"/>
              </a:lnSpc>
              <a:spcAft>
                <a:spcPts val="1180"/>
              </a:spcAft>
            </a:pPr>
            <a:r>
              <a:rPr lang="pt-BR" sz="1800" dirty="0">
                <a:solidFill>
                  <a:srgbClr val="000000"/>
                </a:solidFill>
                <a:effectLst/>
                <a:latin typeface="Calibri" panose="020F0502020204030204" pitchFamily="34" charset="0"/>
                <a:ea typeface="Calibri" panose="020F0502020204030204" pitchFamily="34" charset="0"/>
              </a:rPr>
              <a:t>Para adicionar um pouco de ousadia a essa primeira demonstração de comunicação cérebro-cérebro direta, Miguel Pais-Vieira realizou experimentos em que o rato codificador estava localizado no Instituto Internacional de Neurociências Edmond e </a:t>
            </a:r>
            <a:r>
              <a:rPr lang="pt-BR" sz="1800" dirty="0" err="1">
                <a:solidFill>
                  <a:srgbClr val="000000"/>
                </a:solidFill>
                <a:effectLst/>
                <a:latin typeface="Calibri" panose="020F0502020204030204" pitchFamily="34" charset="0"/>
                <a:ea typeface="Calibri" panose="020F0502020204030204" pitchFamily="34" charset="0"/>
              </a:rPr>
              <a:t>Lily</a:t>
            </a:r>
            <a:r>
              <a:rPr lang="pt-BR" sz="1800" dirty="0">
                <a:solidFill>
                  <a:srgbClr val="000000"/>
                </a:solidFill>
                <a:effectLst/>
                <a:latin typeface="Calibri" panose="020F0502020204030204" pitchFamily="34" charset="0"/>
                <a:ea typeface="Calibri" panose="020F0502020204030204" pitchFamily="34" charset="0"/>
              </a:rPr>
              <a:t> Safra, que criei na cidade de Natal, em 2005, enquanto o rato decodificador estava no meu laboratório da Universidade Duke, nos Estados Unidos. </a:t>
            </a:r>
          </a:p>
          <a:p>
            <a:pPr marL="774700" indent="-285750" algn="l">
              <a:lnSpc>
                <a:spcPct val="150000"/>
              </a:lnSpc>
              <a:spcAft>
                <a:spcPts val="1180"/>
              </a:spcAft>
            </a:pPr>
            <a:r>
              <a:rPr lang="pt-BR" sz="1800" dirty="0">
                <a:solidFill>
                  <a:srgbClr val="000000"/>
                </a:solidFill>
                <a:effectLst/>
                <a:latin typeface="Calibri" panose="020F0502020204030204" pitchFamily="34" charset="0"/>
                <a:ea typeface="Calibri" panose="020F0502020204030204" pitchFamily="34" charset="0"/>
              </a:rPr>
              <a:t>Usando uma conexão comum de internet, essa comunicação entre um par de cérebros de roedores operou como se os dois animais estivessem lado a lado, colaborando em um mesmo ambiente, não a milhares de quilômetros um do outro.</a:t>
            </a:r>
          </a:p>
          <a:p>
            <a:endParaRPr lang="pt-BR" dirty="0"/>
          </a:p>
        </p:txBody>
      </p:sp>
      <p:sp>
        <p:nvSpPr>
          <p:cNvPr id="4" name="Espaço Reservado para Número de Slide 3">
            <a:extLst>
              <a:ext uri="{FF2B5EF4-FFF2-40B4-BE49-F238E27FC236}">
                <a16:creationId xmlns:a16="http://schemas.microsoft.com/office/drawing/2014/main" id="{F6BB2A4C-92FD-D24A-8860-C541C80FBBC9}"/>
              </a:ext>
            </a:extLst>
          </p:cNvPr>
          <p:cNvSpPr>
            <a:spLocks noGrp="1"/>
          </p:cNvSpPr>
          <p:nvPr>
            <p:ph type="sldNum" sz="quarter" idx="12"/>
          </p:nvPr>
        </p:nvSpPr>
        <p:spPr/>
        <p:txBody>
          <a:bodyPr/>
          <a:lstStyle/>
          <a:p>
            <a:fld id="{84A9FA74-9E50-F740-840A-3D4BF568DC85}" type="slidenum">
              <a:rPr lang="pt-BR" smtClean="0"/>
              <a:t>8</a:t>
            </a:fld>
            <a:endParaRPr lang="pt-BR"/>
          </a:p>
        </p:txBody>
      </p:sp>
    </p:spTree>
    <p:extLst>
      <p:ext uri="{BB962C8B-B14F-4D97-AF65-F5344CB8AC3E}">
        <p14:creationId xmlns:p14="http://schemas.microsoft.com/office/powerpoint/2010/main" val="115848674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D37BBB-9186-E049-9DC9-CBED0BFE5B44}"/>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CBC9D94-10B8-094F-B9BF-1B77D7D235D2}"/>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Imaginei que, ao medir como e onde essa sincronização ocorre nos vários cérebros envolvidos na cooperação, eu poderia obter alguma pista essencial de como se dá a sincronização neuronal de grande escala em um cérebro individual. Ocorre que, no caso da Brainet-B3, descobrimos que a combinação de um feedback visual comum e uma recompensa era suficiente para induzir uma sincronização precisa das tempestades elétricas produzidas por três cérebros individuais participando do experimento. Isso permitiu que uma Brainet-B3 controlasse movimentos tridimensionais de um braço virtual como se os sinais neuronais tivessem se originado de um cérebro só. Com esse achado, comecei a imaginar se essa combinação poderia também desempenhar papel fundamental na consolidação do contínuo neuronal de um cérebro individual. Essa foi a razão que me levou a propor que uma regra de aprendizado </a:t>
            </a:r>
            <a:r>
              <a:rPr lang="pt-BR" sz="1800" dirty="0" err="1">
                <a:solidFill>
                  <a:srgbClr val="000000"/>
                </a:solidFill>
                <a:effectLst/>
                <a:latin typeface="Calibri" panose="020F0502020204030204" pitchFamily="34" charset="0"/>
                <a:ea typeface="Calibri" panose="020F0502020204030204" pitchFamily="34" charset="0"/>
              </a:rPr>
              <a:t>hebbiana</a:t>
            </a:r>
            <a:r>
              <a:rPr lang="pt-BR" sz="1800" dirty="0">
                <a:solidFill>
                  <a:srgbClr val="000000"/>
                </a:solidFill>
                <a:effectLst/>
                <a:latin typeface="Calibri" panose="020F0502020204030204" pitchFamily="34" charset="0"/>
                <a:ea typeface="Calibri" panose="020F0502020204030204" pitchFamily="34" charset="0"/>
              </a:rPr>
              <a:t> de três variáveis, originariamente descrita como mecanismo de plasticidade sináptica, explicaria a nossa habilidade como espécie de formar e manter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de grandes dimensões, que geram uma grande variedade de comportamentos sociais complexos. Com isso, cruzei mais um item da minha lista.</a:t>
            </a:r>
          </a:p>
          <a:p>
            <a:endParaRPr lang="pt-BR" dirty="0"/>
          </a:p>
        </p:txBody>
      </p:sp>
      <p:sp>
        <p:nvSpPr>
          <p:cNvPr id="4" name="Espaço Reservado para Número de Slide 3">
            <a:extLst>
              <a:ext uri="{FF2B5EF4-FFF2-40B4-BE49-F238E27FC236}">
                <a16:creationId xmlns:a16="http://schemas.microsoft.com/office/drawing/2014/main" id="{736C4280-79C3-1B44-861B-FDD6B2279EDC}"/>
              </a:ext>
            </a:extLst>
          </p:cNvPr>
          <p:cNvSpPr>
            <a:spLocks noGrp="1"/>
          </p:cNvSpPr>
          <p:nvPr>
            <p:ph type="sldNum" sz="quarter" idx="12"/>
          </p:nvPr>
        </p:nvSpPr>
        <p:spPr/>
        <p:txBody>
          <a:bodyPr/>
          <a:lstStyle/>
          <a:p>
            <a:fld id="{84A9FA74-9E50-F740-840A-3D4BF568DC85}" type="slidenum">
              <a:rPr lang="pt-BR" smtClean="0"/>
              <a:t>80</a:t>
            </a:fld>
            <a:endParaRPr lang="pt-BR"/>
          </a:p>
        </p:txBody>
      </p:sp>
    </p:spTree>
    <p:extLst>
      <p:ext uri="{BB962C8B-B14F-4D97-AF65-F5344CB8AC3E}">
        <p14:creationId xmlns:p14="http://schemas.microsoft.com/office/powerpoint/2010/main" val="96630073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74F0B3-4841-4348-BADA-22EB8C0F89D4}"/>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9CA0D49-329F-AC4F-A380-7246C1F3CA42}"/>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A quarta e última razão que me fez querer experimentar com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no laboratório foi porque eu poderia investigar os princípios fundamentais que permitem a computadores orgânicos se formarem na natureza e implementar tudo aquilo que o Verdadeiro Criador de Tudo tem que realizar para construir o universo humano. Essa é a razão pela qual acredito piamente que comparar cérebros e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com computadores orgânicos individuais e distribuídos respectivamente pode nos ajudar a entender por que colmeias têm muito em comum com as pirâmides do Egito. De acordo com a minha hipótese, ambos são exemplos tangíveis e exuberantes dos produtos gerados por diferentes versões de computadores orgânicos distribuídos; um, obviamente, composto de cérebros de abelhas-operárias, e o outro constituído por centenas de milhares de seres humanos que, trabalhando por décadas, planejaram e alcançaram um objetivo arquitetônico comum, que surgiu e tomou forma primeiro dentro do sistema nervoso de alguém e depois foi projetado na rocha egípcia.</a:t>
            </a:r>
          </a:p>
          <a:p>
            <a:endParaRPr lang="pt-BR" dirty="0"/>
          </a:p>
        </p:txBody>
      </p:sp>
      <p:sp>
        <p:nvSpPr>
          <p:cNvPr id="4" name="Espaço Reservado para Número de Slide 3">
            <a:extLst>
              <a:ext uri="{FF2B5EF4-FFF2-40B4-BE49-F238E27FC236}">
                <a16:creationId xmlns:a16="http://schemas.microsoft.com/office/drawing/2014/main" id="{3D51D339-B013-BB40-8EB8-E19C5030EDC0}"/>
              </a:ext>
            </a:extLst>
          </p:cNvPr>
          <p:cNvSpPr>
            <a:spLocks noGrp="1"/>
          </p:cNvSpPr>
          <p:nvPr>
            <p:ph type="sldNum" sz="quarter" idx="12"/>
          </p:nvPr>
        </p:nvSpPr>
        <p:spPr/>
        <p:txBody>
          <a:bodyPr/>
          <a:lstStyle/>
          <a:p>
            <a:fld id="{84A9FA74-9E50-F740-840A-3D4BF568DC85}" type="slidenum">
              <a:rPr lang="pt-BR" smtClean="0"/>
              <a:t>81</a:t>
            </a:fld>
            <a:endParaRPr lang="pt-BR"/>
          </a:p>
        </p:txBody>
      </p:sp>
    </p:spTree>
    <p:extLst>
      <p:ext uri="{BB962C8B-B14F-4D97-AF65-F5344CB8AC3E}">
        <p14:creationId xmlns:p14="http://schemas.microsoft.com/office/powerpoint/2010/main" val="32186717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28D421-7814-ED4C-9E89-E97D1344012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29D83A2-922B-C748-A200-866EA23FC6CC}"/>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Evidentemente, o computador orgânico formado por abelhas é muito mais simples, uma vez que pode ser sincronizado por sinais biológicos e ambientais primários, que acionam comportamentos geneticamente impressos nos cérebros das abelhas-operárias, que atuam como coletivo eficiente, mas que não exibem nenhum entendimento nem consciência da tarefa realizada. Por outro lado, a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egípcia especializada em construir pirâmides dependeu da habilidade dos participantes de aprender proficiências físicas e mentais, criar novas ferramentas e conceber uma estratégia para solucionar problemas encontrados durante o processo de construção. Sem mencionar que cada participante individual da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era plenamente consciente de seu papel e da tarefa hercúlea que residia nas suas mãos. Não é à toa, portanto, que o historiador e crítico literário americano Lewis </a:t>
            </a:r>
            <a:r>
              <a:rPr lang="pt-BR" sz="1800" dirty="0" err="1">
                <a:solidFill>
                  <a:srgbClr val="000000"/>
                </a:solidFill>
                <a:effectLst/>
                <a:latin typeface="Calibri" panose="020F0502020204030204" pitchFamily="34" charset="0"/>
                <a:ea typeface="Calibri" panose="020F0502020204030204" pitchFamily="34" charset="0"/>
              </a:rPr>
              <a:t>Mumford</a:t>
            </a:r>
            <a:r>
              <a:rPr lang="pt-BR" sz="1800" dirty="0">
                <a:solidFill>
                  <a:srgbClr val="000000"/>
                </a:solidFill>
                <a:effectLst/>
                <a:latin typeface="Calibri" panose="020F0502020204030204" pitchFamily="34" charset="0"/>
                <a:ea typeface="Calibri" panose="020F0502020204030204" pitchFamily="34" charset="0"/>
              </a:rPr>
              <a:t> batizou o esforço egípcio de construção como “megamáquina”, o mecanismo primordial de labuta coletiva humana que serviria de inspiração e primeiro protótipo para a idade da mecanização artificial que floresceria milhares de anos depois. Para mim, esse também ilustra o exemplo clássico de uma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humana. </a:t>
            </a:r>
            <a:r>
              <a:rPr lang="pt-BR" sz="1800" b="1" dirty="0">
                <a:solidFill>
                  <a:srgbClr val="FF0000"/>
                </a:solidFill>
                <a:effectLst/>
                <a:latin typeface="Calibri" panose="020F0502020204030204" pitchFamily="34" charset="0"/>
                <a:ea typeface="Calibri" panose="020F0502020204030204" pitchFamily="34" charset="0"/>
              </a:rPr>
              <a:t>Todavia, tanto a colmeia como as pirâmides egípcias exemplificam o fato de que a confecção de produtos complexos específicos requer a interação colaborativa de diversos cérebros individuais sincronizados. </a:t>
            </a:r>
            <a:r>
              <a:rPr lang="pt-BR" sz="1800" dirty="0">
                <a:solidFill>
                  <a:srgbClr val="000000"/>
                </a:solidFill>
                <a:effectLst/>
                <a:latin typeface="Calibri" panose="020F0502020204030204" pitchFamily="34" charset="0"/>
                <a:ea typeface="Calibri" panose="020F0502020204030204" pitchFamily="34" charset="0"/>
              </a:rPr>
              <a:t>A minha hipótese é de que, em ambos os casos, o objetivo é alcançado por uma sincronização analógica que leva a um acoplamento </a:t>
            </a:r>
            <a:r>
              <a:rPr lang="pt-BR" sz="1800" dirty="0" err="1">
                <a:solidFill>
                  <a:srgbClr val="000000"/>
                </a:solidFill>
                <a:effectLst/>
                <a:latin typeface="Calibri" panose="020F0502020204030204" pitchFamily="34" charset="0"/>
                <a:ea typeface="Calibri" panose="020F0502020204030204" pitchFamily="34" charset="0"/>
              </a:rPr>
              <a:t>cérebrocérebro</a:t>
            </a:r>
            <a:r>
              <a:rPr lang="pt-BR" sz="1800" dirty="0">
                <a:solidFill>
                  <a:srgbClr val="000000"/>
                </a:solidFill>
                <a:effectLst/>
                <a:latin typeface="Calibri" panose="020F0502020204030204" pitchFamily="34" charset="0"/>
                <a:ea typeface="Calibri" panose="020F0502020204030204" pitchFamily="34" charset="0"/>
              </a:rPr>
              <a:t> em larga escala dos indivíduos pertencentes a dado grupo social.</a:t>
            </a:r>
          </a:p>
          <a:p>
            <a:endParaRPr lang="pt-BR" dirty="0"/>
          </a:p>
          <a:p>
            <a:endParaRPr lang="pt-BR" dirty="0"/>
          </a:p>
        </p:txBody>
      </p:sp>
      <p:sp>
        <p:nvSpPr>
          <p:cNvPr id="4" name="Espaço Reservado para Número de Slide 3">
            <a:extLst>
              <a:ext uri="{FF2B5EF4-FFF2-40B4-BE49-F238E27FC236}">
                <a16:creationId xmlns:a16="http://schemas.microsoft.com/office/drawing/2014/main" id="{E1A79B1F-AFB6-2145-BDD1-F0A0C0084A96}"/>
              </a:ext>
            </a:extLst>
          </p:cNvPr>
          <p:cNvSpPr>
            <a:spLocks noGrp="1"/>
          </p:cNvSpPr>
          <p:nvPr>
            <p:ph type="sldNum" sz="quarter" idx="12"/>
          </p:nvPr>
        </p:nvSpPr>
        <p:spPr/>
        <p:txBody>
          <a:bodyPr/>
          <a:lstStyle/>
          <a:p>
            <a:fld id="{84A9FA74-9E50-F740-840A-3D4BF568DC85}" type="slidenum">
              <a:rPr lang="pt-BR" smtClean="0"/>
              <a:t>82</a:t>
            </a:fld>
            <a:endParaRPr lang="pt-BR"/>
          </a:p>
        </p:txBody>
      </p:sp>
    </p:spTree>
    <p:extLst>
      <p:ext uri="{BB962C8B-B14F-4D97-AF65-F5344CB8AC3E}">
        <p14:creationId xmlns:p14="http://schemas.microsoft.com/office/powerpoint/2010/main" val="253429880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473616-C4F6-1E47-92DD-E2DD04299CCC}"/>
              </a:ext>
            </a:extLst>
          </p:cNvPr>
          <p:cNvSpPr>
            <a:spLocks noGrp="1"/>
          </p:cNvSpPr>
          <p:nvPr>
            <p:ph type="title"/>
          </p:nvPr>
        </p:nvSpPr>
        <p:spPr/>
        <p:txBody>
          <a:bodyPr>
            <a:normAutofit fontScale="90000"/>
          </a:bodyPr>
          <a:lstStyle/>
          <a:p>
            <a:r>
              <a:rPr lang="pt-BR" sz="2700" b="1" dirty="0">
                <a:solidFill>
                  <a:srgbClr val="00B050"/>
                </a:solidFill>
                <a:effectLst/>
                <a:latin typeface="Calibri" panose="020F0502020204030204" pitchFamily="34" charset="0"/>
                <a:ea typeface="Calibri" panose="020F0502020204030204" pitchFamily="34" charset="0"/>
                <a:sym typeface="Wingdings" pitchFamily="2" charset="2"/>
              </a:rPr>
              <a:t></a:t>
            </a:r>
            <a:r>
              <a:rPr lang="pt-BR" sz="2700" b="1" dirty="0">
                <a:solidFill>
                  <a:srgbClr val="00B050"/>
                </a:solidFill>
                <a:effectLst/>
                <a:latin typeface="Calibri" panose="020F0502020204030204" pitchFamily="34" charset="0"/>
                <a:ea typeface="Calibri" panose="020F0502020204030204" pitchFamily="34" charset="0"/>
              </a:rPr>
              <a:t> Experimentos sobre a atividade de Brincar deveriam fazer parte destes estudos de neurociências, e da </a:t>
            </a:r>
            <a:r>
              <a:rPr lang="pt-BR" sz="2700" b="1" dirty="0" err="1">
                <a:solidFill>
                  <a:srgbClr val="00B050"/>
                </a:solidFill>
                <a:effectLst/>
                <a:latin typeface="Calibri" panose="020F0502020204030204" pitchFamily="34" charset="0"/>
                <a:ea typeface="Calibri" panose="020F0502020204030204" pitchFamily="34" charset="0"/>
              </a:rPr>
              <a:t>Brainnet</a:t>
            </a:r>
            <a:br>
              <a:rPr lang="pt-BR" sz="4400" dirty="0">
                <a:solidFill>
                  <a:srgbClr val="000000"/>
                </a:solidFill>
                <a:effectLst/>
                <a:latin typeface="Calibri" panose="020F0502020204030204" pitchFamily="34" charset="0"/>
                <a:ea typeface="Calibri" panose="020F0502020204030204" pitchFamily="34" charset="0"/>
              </a:rPr>
            </a:br>
            <a:endParaRPr lang="pt-BR" dirty="0"/>
          </a:p>
        </p:txBody>
      </p:sp>
      <p:sp>
        <p:nvSpPr>
          <p:cNvPr id="3" name="Espaço Reservado para Conteúdo 2">
            <a:extLst>
              <a:ext uri="{FF2B5EF4-FFF2-40B4-BE49-F238E27FC236}">
                <a16:creationId xmlns:a16="http://schemas.microsoft.com/office/drawing/2014/main" id="{A0B3D943-3299-7948-BD85-AF877F20C143}"/>
              </a:ext>
            </a:extLst>
          </p:cNvPr>
          <p:cNvSpPr>
            <a:spLocks noGrp="1"/>
          </p:cNvSpPr>
          <p:nvPr>
            <p:ph idx="1"/>
          </p:nvPr>
        </p:nvSpPr>
        <p:spPr/>
        <p:txBody>
          <a:bodyPr>
            <a:normAutofit/>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Neste ponto, posso declarar qual é a minha principal razão para defender uma linha comum conectando colônias de animais, como as formadas por bactérias, formigas e abelhas, peixes e pássaros, às grandes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geradas pelos seres humanos. </a:t>
            </a:r>
            <a:r>
              <a:rPr lang="pt-BR" sz="1800" b="1" dirty="0">
                <a:solidFill>
                  <a:srgbClr val="FF0000"/>
                </a:solidFill>
                <a:effectLst/>
                <a:latin typeface="Calibri" panose="020F0502020204030204" pitchFamily="34" charset="0"/>
                <a:ea typeface="Calibri" panose="020F0502020204030204" pitchFamily="34" charset="0"/>
              </a:rPr>
              <a:t>Com o arcabouço termodinâmico introduzido no Capítulo 3, posso conectar todos esses exemplos ao concluir que, desde as origens humildes da vida no nosso planeta, organismos individuais passaram a formar colônias sincronizadas que maximizam a quantidade de trabalho útil a ser realizado com o fluxo de energia e informação trocado com o mundo exterior</a:t>
            </a:r>
            <a:r>
              <a:rPr lang="pt-BR" sz="1800" dirty="0">
                <a:solidFill>
                  <a:srgbClr val="000000"/>
                </a:solidFill>
                <a:effectLst/>
                <a:latin typeface="Calibri" panose="020F0502020204030204" pitchFamily="34" charset="0"/>
                <a:ea typeface="Calibri" panose="020F0502020204030204" pitchFamily="34" charset="0"/>
              </a:rPr>
              <a:t>. </a:t>
            </a:r>
            <a:r>
              <a:rPr lang="pt-BR" sz="1800" b="1" dirty="0">
                <a:solidFill>
                  <a:srgbClr val="FF0000"/>
                </a:solidFill>
                <a:effectLst/>
                <a:latin typeface="Calibri" panose="020F0502020204030204" pitchFamily="34" charset="0"/>
                <a:ea typeface="Calibri" panose="020F0502020204030204" pitchFamily="34" charset="0"/>
              </a:rPr>
              <a:t>Essencialmente, essas colônias animais e as </a:t>
            </a:r>
            <a:r>
              <a:rPr lang="pt-BR" sz="1800" b="1" dirty="0" err="1">
                <a:solidFill>
                  <a:srgbClr val="FF0000"/>
                </a:solidFill>
                <a:effectLst/>
                <a:latin typeface="Calibri" panose="020F0502020204030204" pitchFamily="34" charset="0"/>
                <a:ea typeface="Calibri" panose="020F0502020204030204" pitchFamily="34" charset="0"/>
              </a:rPr>
              <a:t>Brainets</a:t>
            </a:r>
            <a:r>
              <a:rPr lang="pt-BR" sz="1800" b="1" dirty="0">
                <a:solidFill>
                  <a:srgbClr val="FF0000"/>
                </a:solidFill>
                <a:effectLst/>
                <a:latin typeface="Calibri" panose="020F0502020204030204" pitchFamily="34" charset="0"/>
                <a:ea typeface="Calibri" panose="020F0502020204030204" pitchFamily="34" charset="0"/>
              </a:rPr>
              <a:t> compartilham da mesma solução encontrada pela natureza para produzir a maior redução de entropia e o maior nível de auto-organização – sem esquecer a mais alta taxa de incorporação de informação </a:t>
            </a:r>
            <a:r>
              <a:rPr lang="pt-BR" sz="1800" b="1" dirty="0" err="1">
                <a:solidFill>
                  <a:srgbClr val="FF0000"/>
                </a:solidFill>
                <a:effectLst/>
                <a:latin typeface="Calibri" panose="020F0502020204030204" pitchFamily="34" charset="0"/>
                <a:ea typeface="Calibri" panose="020F0502020204030204" pitchFamily="34" charset="0"/>
              </a:rPr>
              <a:t>gödeliana</a:t>
            </a:r>
            <a:r>
              <a:rPr lang="pt-BR" sz="1800" b="1" dirty="0">
                <a:solidFill>
                  <a:srgbClr val="FF0000"/>
                </a:solidFill>
                <a:effectLst/>
                <a:latin typeface="Calibri" panose="020F0502020204030204" pitchFamily="34" charset="0"/>
                <a:ea typeface="Calibri" panose="020F0502020204030204" pitchFamily="34" charset="0"/>
              </a:rPr>
              <a:t> – por unidade de fluxo de energia/informação trocada com o ambiente.</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628E38E1-3987-1B4B-BE76-F8A80DF7E477}"/>
              </a:ext>
            </a:extLst>
          </p:cNvPr>
          <p:cNvSpPr>
            <a:spLocks noGrp="1"/>
          </p:cNvSpPr>
          <p:nvPr>
            <p:ph type="sldNum" sz="quarter" idx="12"/>
          </p:nvPr>
        </p:nvSpPr>
        <p:spPr/>
        <p:txBody>
          <a:bodyPr/>
          <a:lstStyle/>
          <a:p>
            <a:fld id="{84A9FA74-9E50-F740-840A-3D4BF568DC85}" type="slidenum">
              <a:rPr lang="pt-BR" smtClean="0"/>
              <a:t>83</a:t>
            </a:fld>
            <a:endParaRPr lang="pt-BR"/>
          </a:p>
        </p:txBody>
      </p:sp>
    </p:spTree>
    <p:extLst>
      <p:ext uri="{BB962C8B-B14F-4D97-AF65-F5344CB8AC3E}">
        <p14:creationId xmlns:p14="http://schemas.microsoft.com/office/powerpoint/2010/main" val="113061415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C0D545-4E5E-D44B-97ED-F54E9923898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53A4B39-4BB9-1145-BFB5-046E3DC55DDF}"/>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Para a vasta maioria das formas de vida, a solução propicia uma chance melhor de adquirir energia solar e estender as suas existências que estão sempre no limite da sobrevivência. No caso da nossa espécie, a solução fornece o combustível necessário para a criação do vasto espectro de abstrações mentais que nos permite assimilar informação potencial do cosmos e transformá-la em conhecimento e mais abstrações mentais.</a:t>
            </a:r>
          </a:p>
          <a:p>
            <a:endParaRPr lang="pt-BR" dirty="0"/>
          </a:p>
        </p:txBody>
      </p:sp>
      <p:sp>
        <p:nvSpPr>
          <p:cNvPr id="4" name="Espaço Reservado para Número de Slide 3">
            <a:extLst>
              <a:ext uri="{FF2B5EF4-FFF2-40B4-BE49-F238E27FC236}">
                <a16:creationId xmlns:a16="http://schemas.microsoft.com/office/drawing/2014/main" id="{90F25F4E-C4D8-7E4B-A22D-817F72D7CE4A}"/>
              </a:ext>
            </a:extLst>
          </p:cNvPr>
          <p:cNvSpPr>
            <a:spLocks noGrp="1"/>
          </p:cNvSpPr>
          <p:nvPr>
            <p:ph type="sldNum" sz="quarter" idx="12"/>
          </p:nvPr>
        </p:nvSpPr>
        <p:spPr/>
        <p:txBody>
          <a:bodyPr/>
          <a:lstStyle/>
          <a:p>
            <a:fld id="{84A9FA74-9E50-F740-840A-3D4BF568DC85}" type="slidenum">
              <a:rPr lang="pt-BR" smtClean="0"/>
              <a:t>84</a:t>
            </a:fld>
            <a:endParaRPr lang="pt-BR"/>
          </a:p>
        </p:txBody>
      </p:sp>
    </p:spTree>
    <p:extLst>
      <p:ext uri="{BB962C8B-B14F-4D97-AF65-F5344CB8AC3E}">
        <p14:creationId xmlns:p14="http://schemas.microsoft.com/office/powerpoint/2010/main" val="347158887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0878A5-5B87-F84B-BAB0-880B36B9549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948D4D6-C31D-064C-AF87-82D86400AF58}"/>
              </a:ext>
            </a:extLst>
          </p:cNvPr>
          <p:cNvSpPr>
            <a:spLocks noGrp="1"/>
          </p:cNvSpPr>
          <p:nvPr>
            <p:ph idx="1"/>
          </p:nvPr>
        </p:nvSpPr>
        <p:spPr/>
        <p:txBody>
          <a:bodyPr>
            <a:normAutofit fontScale="92500"/>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Meses após os nossos experimentos terem terminado, deparei-me com um vídeo que mostrava as expressões faciais de dois dos nossos voluntários enquanto controlavam uma Brainet-B2. Observando apenas alguns minutos, tive a impressão de já ter encontrado aquele olhar antes. Não em um laboratório como o nosso, mas lá fora, no mundo, em uma variedade de circunstâncias. No cinema, durante uma cena que capturou as emoções coletivas, as memórias, as esperanças e os desejos de toda uma plateia; em uma manifestação, na qual a voz e as palavras de um carismático orador hipnotizaram centenas de milhares de pessoas que compartilhavam do mesmo ideal político; em um campo de futebol, quando torcedores empurravam seus times, cantando em uníssono como se aquele jogo fosse maior que a vida. </a:t>
            </a:r>
            <a:r>
              <a:rPr lang="pt-BR" sz="1800" dirty="0">
                <a:solidFill>
                  <a:srgbClr val="FF0000"/>
                </a:solidFill>
                <a:effectLst/>
                <a:latin typeface="Calibri" panose="020F0502020204030204" pitchFamily="34" charset="0"/>
                <a:ea typeface="Calibri" panose="020F0502020204030204" pitchFamily="34" charset="0"/>
              </a:rPr>
              <a:t>Em todos os casos, as pessoas pareciam se fundir em um coletivo e se comportar não como indivíduos, e sim como um todo orgânico.</a:t>
            </a:r>
            <a:endParaRPr lang="pt-BR" sz="1800" dirty="0">
              <a:solidFill>
                <a:srgbClr val="000000"/>
              </a:solidFill>
              <a:effectLst/>
              <a:latin typeface="Calibri" panose="020F0502020204030204" pitchFamily="34" charset="0"/>
              <a:ea typeface="Calibri" panose="020F0502020204030204" pitchFamily="34" charset="0"/>
            </a:endParaRPr>
          </a:p>
          <a:p>
            <a:pPr indent="279400" algn="just">
              <a:lnSpc>
                <a:spcPct val="150000"/>
              </a:lnSpc>
              <a:spcAft>
                <a:spcPts val="210"/>
              </a:spcAft>
            </a:pPr>
            <a:r>
              <a:rPr lang="pt-BR" sz="1800" b="1" dirty="0">
                <a:solidFill>
                  <a:srgbClr val="00B050"/>
                </a:solidFill>
                <a:effectLst/>
                <a:latin typeface="Calibri" panose="020F0502020204030204" pitchFamily="34" charset="0"/>
                <a:ea typeface="Calibri" panose="020F0502020204030204" pitchFamily="34" charset="0"/>
                <a:sym typeface="Wingdings" pitchFamily="2" charset="2"/>
              </a:rPr>
              <a:t></a:t>
            </a:r>
            <a:r>
              <a:rPr lang="pt-BR" sz="1800" b="1" dirty="0">
                <a:solidFill>
                  <a:srgbClr val="00B050"/>
                </a:solidFill>
                <a:effectLst/>
                <a:latin typeface="Calibri" panose="020F0502020204030204" pitchFamily="34" charset="0"/>
                <a:ea typeface="Calibri" panose="020F0502020204030204" pitchFamily="34" charset="0"/>
              </a:rPr>
              <a:t> Ver Massa e Poder de Elias Canetti</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0D159D80-BE62-7C4A-BB12-8D8D287F71C4}"/>
              </a:ext>
            </a:extLst>
          </p:cNvPr>
          <p:cNvSpPr>
            <a:spLocks noGrp="1"/>
          </p:cNvSpPr>
          <p:nvPr>
            <p:ph type="sldNum" sz="quarter" idx="12"/>
          </p:nvPr>
        </p:nvSpPr>
        <p:spPr/>
        <p:txBody>
          <a:bodyPr/>
          <a:lstStyle/>
          <a:p>
            <a:fld id="{84A9FA74-9E50-F740-840A-3D4BF568DC85}" type="slidenum">
              <a:rPr lang="pt-BR" smtClean="0"/>
              <a:t>85</a:t>
            </a:fld>
            <a:endParaRPr lang="pt-BR"/>
          </a:p>
        </p:txBody>
      </p:sp>
    </p:spTree>
    <p:extLst>
      <p:ext uri="{BB962C8B-B14F-4D97-AF65-F5344CB8AC3E}">
        <p14:creationId xmlns:p14="http://schemas.microsoft.com/office/powerpoint/2010/main" val="133331886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44BF97-E356-884B-AB95-C826E2CAA2E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C1F8807-CC0C-1347-8FFA-8EB8E3762C81}"/>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Agora, depois de rodar experimentos com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no meu laboratório, construí uma hipótese sólida para explicar por que todos os exemplos de comportamentos coletivos aconteceram: cada um desses grupos sociais humanos, no cinema, na manifestação, no campo de futebol, basicamente ilustra como um computador orgânico distribuído pode ser formado em um intervalo de tempo bem restrito.</a:t>
            </a:r>
          </a:p>
          <a:p>
            <a:endParaRPr lang="pt-BR" dirty="0"/>
          </a:p>
        </p:txBody>
      </p:sp>
      <p:sp>
        <p:nvSpPr>
          <p:cNvPr id="4" name="Espaço Reservado para Número de Slide 3">
            <a:extLst>
              <a:ext uri="{FF2B5EF4-FFF2-40B4-BE49-F238E27FC236}">
                <a16:creationId xmlns:a16="http://schemas.microsoft.com/office/drawing/2014/main" id="{3FDB5E63-989F-104E-AD61-34E50B5C1398}"/>
              </a:ext>
            </a:extLst>
          </p:cNvPr>
          <p:cNvSpPr>
            <a:spLocks noGrp="1"/>
          </p:cNvSpPr>
          <p:nvPr>
            <p:ph type="sldNum" sz="quarter" idx="12"/>
          </p:nvPr>
        </p:nvSpPr>
        <p:spPr/>
        <p:txBody>
          <a:bodyPr/>
          <a:lstStyle/>
          <a:p>
            <a:fld id="{84A9FA74-9E50-F740-840A-3D4BF568DC85}" type="slidenum">
              <a:rPr lang="pt-BR" smtClean="0"/>
              <a:t>86</a:t>
            </a:fld>
            <a:endParaRPr lang="pt-BR"/>
          </a:p>
        </p:txBody>
      </p:sp>
    </p:spTree>
    <p:extLst>
      <p:ext uri="{BB962C8B-B14F-4D97-AF65-F5344CB8AC3E}">
        <p14:creationId xmlns:p14="http://schemas.microsoft.com/office/powerpoint/2010/main" val="309417779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0E8D6C-BD0A-8047-A545-D291A0B73833}"/>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361C319-4D87-F64E-8667-C273162664A7}"/>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rPr>
              <a:t>No começo, a ideia parecia estranha mesmo para um neurocientista como eu, razão pela qual tentei esquecê-la. Todavia, quanto mais refletia sobre ela e quanto mais queria aprender sobre os comportamentos sociais humanos e animais e sobre suas origens evolucionais, mais a minha hipótese sobre a existência dessa computação orgânica distribuída parecia ser consistente, levando em conta uma variedade de relatos e experiências conhecidos. Como um torcedor fanático de futebol, lembrei-me da famosa máxima que diz que não importa quantos craques um time tenha – pense no Palmeiras de 1996 e seus mais de 100 gols ou dos galácticos do Real Madrid –, se as estrelas não se fundirem, as chances de ganhar qualquer campeonato diminuem consideravelmente. </a:t>
            </a:r>
            <a:r>
              <a:rPr lang="pt-BR" sz="1800" dirty="0">
                <a:solidFill>
                  <a:srgbClr val="FF0000"/>
                </a:solidFill>
                <a:effectLst/>
                <a:latin typeface="Calibri" panose="020F0502020204030204" pitchFamily="34" charset="0"/>
                <a:ea typeface="Calibri" panose="020F0502020204030204" pitchFamily="34" charset="0"/>
              </a:rPr>
              <a:t>O desenvolvimento da “química” que permite que um grupo de jogadores forme um time que joga coletivamente, jargão conhecido por todo torcedor, oferece uma analogia apropriada para descrever o que proponho que um computador orgânico distribuído formado por seres humanos seja, o que é capaz de realizar e por que requer muito treinamento para alcançar elevado grau de sincronização dos múltiplos cérebros individuais usados na operação.</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98176DCD-239F-844F-80BF-FAC16B054FE7}"/>
              </a:ext>
            </a:extLst>
          </p:cNvPr>
          <p:cNvSpPr>
            <a:spLocks noGrp="1"/>
          </p:cNvSpPr>
          <p:nvPr>
            <p:ph type="sldNum" sz="quarter" idx="12"/>
          </p:nvPr>
        </p:nvSpPr>
        <p:spPr/>
        <p:txBody>
          <a:bodyPr/>
          <a:lstStyle/>
          <a:p>
            <a:fld id="{84A9FA74-9E50-F740-840A-3D4BF568DC85}" type="slidenum">
              <a:rPr lang="pt-BR" smtClean="0"/>
              <a:t>87</a:t>
            </a:fld>
            <a:endParaRPr lang="pt-BR"/>
          </a:p>
        </p:txBody>
      </p:sp>
    </p:spTree>
    <p:extLst>
      <p:ext uri="{BB962C8B-B14F-4D97-AF65-F5344CB8AC3E}">
        <p14:creationId xmlns:p14="http://schemas.microsoft.com/office/powerpoint/2010/main" val="258563367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89B0CB-E5DE-DF4A-A866-473466E96F1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2754C61-795D-BC44-A592-4BD96032FE2B}"/>
              </a:ext>
            </a:extLst>
          </p:cNvPr>
          <p:cNvSpPr>
            <a:spLocks noGrp="1"/>
          </p:cNvSpPr>
          <p:nvPr>
            <p:ph idx="1"/>
          </p:nvPr>
        </p:nvSpPr>
        <p:spPr/>
        <p:txBody>
          <a:bodyPr>
            <a:normAutofit fontScale="77500" lnSpcReduction="20000"/>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Uma vez que ocorre esse amálgama de cérebros, o computador orgânico humano pode realizar feitos incríveis, que se manifestam por indicadores físicos ou em tesouros intelectuais ainda mais elaborados, que, na sua totalidade, definem a nossa cultura e o nosso legado.</a:t>
            </a:r>
          </a:p>
          <a:p>
            <a:pPr indent="279400" algn="just">
              <a:lnSpc>
                <a:spcPct val="150000"/>
              </a:lnSpc>
              <a:spcAft>
                <a:spcPts val="210"/>
              </a:spcAft>
            </a:pPr>
            <a:r>
              <a:rPr lang="pt-BR" sz="1800" b="1" dirty="0">
                <a:solidFill>
                  <a:srgbClr val="FF0000"/>
                </a:solidFill>
                <a:effectLst/>
                <a:latin typeface="Calibri" panose="020F0502020204030204" pitchFamily="34" charset="0"/>
                <a:ea typeface="Calibri" panose="020F0502020204030204" pitchFamily="34" charset="0"/>
              </a:rPr>
              <a:t>Depois dessa fase esportiva, as coisas ficaram ainda piores. De repente, vi-me pensando sobre orquestras sinfônicas, como a Filarmônica de Berlim, executando a minha abertura operística favorita, </a:t>
            </a:r>
            <a:r>
              <a:rPr lang="pt-BR" sz="1800" b="1" dirty="0" err="1">
                <a:solidFill>
                  <a:srgbClr val="FF0000"/>
                </a:solidFill>
                <a:effectLst/>
                <a:latin typeface="Calibri" panose="020F0502020204030204" pitchFamily="34" charset="0"/>
                <a:ea typeface="Calibri" panose="020F0502020204030204" pitchFamily="34" charset="0"/>
              </a:rPr>
              <a:t>Tannhäuser</a:t>
            </a:r>
            <a:r>
              <a:rPr lang="pt-BR" sz="1800" b="1" dirty="0">
                <a:solidFill>
                  <a:srgbClr val="FF0000"/>
                </a:solidFill>
                <a:effectLst/>
                <a:latin typeface="Calibri" panose="020F0502020204030204" pitchFamily="34" charset="0"/>
                <a:ea typeface="Calibri" panose="020F0502020204030204" pitchFamily="34" charset="0"/>
              </a:rPr>
              <a:t>, não como amontoado de músicos virtuosos, mas enquanto outro exemplo de como, com anos de treinamento, apenas um punhado de gestos de um maestro e feedback auditivo, os córtices motores de dezenas de cérebros humanos se sincronizam com uma precisão de milissegundos para participar de episódios hipnóticos de criação de uma escultura acústica.</a:t>
            </a:r>
            <a:endParaRPr lang="pt-BR" sz="1800" dirty="0">
              <a:solidFill>
                <a:srgbClr val="000000"/>
              </a:solidFill>
              <a:effectLst/>
              <a:latin typeface="Calibri" panose="020F0502020204030204" pitchFamily="34" charset="0"/>
              <a:ea typeface="Calibri" panose="020F0502020204030204" pitchFamily="34" charset="0"/>
            </a:endParaRPr>
          </a:p>
          <a:p>
            <a:pPr indent="279400" algn="just">
              <a:lnSpc>
                <a:spcPct val="150000"/>
              </a:lnSpc>
              <a:spcAft>
                <a:spcPts val="210"/>
              </a:spcAft>
            </a:pPr>
            <a:r>
              <a:rPr lang="pt-BR" sz="1800" dirty="0">
                <a:solidFill>
                  <a:srgbClr val="00B050"/>
                </a:solidFill>
                <a:effectLst/>
                <a:latin typeface="Calibri" panose="020F0502020204030204" pitchFamily="34" charset="0"/>
                <a:ea typeface="Calibri" panose="020F0502020204030204" pitchFamily="34" charset="0"/>
                <a:sym typeface="Wingdings" pitchFamily="2" charset="2"/>
              </a:rPr>
              <a:t></a:t>
            </a:r>
            <a:r>
              <a:rPr lang="pt-BR" sz="1800" dirty="0">
                <a:solidFill>
                  <a:srgbClr val="00B050"/>
                </a:solidFill>
                <a:effectLst/>
                <a:latin typeface="Calibri" panose="020F0502020204030204" pitchFamily="34" charset="0"/>
                <a:ea typeface="Calibri" panose="020F0502020204030204" pitchFamily="34" charset="0"/>
              </a:rPr>
              <a:t> Com </a:t>
            </a:r>
            <a:r>
              <a:rPr lang="pt-BR" sz="1800" dirty="0" err="1">
                <a:solidFill>
                  <a:srgbClr val="00B050"/>
                </a:solidFill>
                <a:effectLst/>
                <a:latin typeface="Calibri" panose="020F0502020204030204" pitchFamily="34" charset="0"/>
                <a:ea typeface="Calibri" panose="020F0502020204030204" pitchFamily="34" charset="0"/>
              </a:rPr>
              <a:t>Winnicott</a:t>
            </a:r>
            <a:r>
              <a:rPr lang="pt-BR" sz="1800" dirty="0">
                <a:solidFill>
                  <a:srgbClr val="00B050"/>
                </a:solidFill>
                <a:effectLst/>
                <a:latin typeface="Calibri" panose="020F0502020204030204" pitchFamily="34" charset="0"/>
                <a:ea typeface="Calibri" panose="020F0502020204030204" pitchFamily="34" charset="0"/>
              </a:rPr>
              <a:t>, temos;</a:t>
            </a:r>
            <a:endParaRPr lang="pt-BR" sz="1800" dirty="0">
              <a:solidFill>
                <a:srgbClr val="000000"/>
              </a:solidFill>
              <a:effectLst/>
              <a:latin typeface="Calibri" panose="020F0502020204030204" pitchFamily="34" charset="0"/>
              <a:ea typeface="Calibri" panose="020F0502020204030204" pitchFamily="34" charset="0"/>
            </a:endParaRPr>
          </a:p>
          <a:p>
            <a:pPr marL="342900" lvl="0" indent="-342900" algn="just">
              <a:lnSpc>
                <a:spcPct val="150000"/>
              </a:lnSpc>
              <a:buFont typeface="+mj-lt"/>
              <a:buAutoNum type="alphaLcParenR"/>
            </a:pPr>
            <a:r>
              <a:rPr lang="pt-BR" sz="1800" dirty="0">
                <a:solidFill>
                  <a:srgbClr val="00B050"/>
                </a:solidFill>
                <a:effectLst/>
                <a:latin typeface="Calibri" panose="020F0502020204030204" pitchFamily="34" charset="0"/>
                <a:ea typeface="Calibri" panose="020F0502020204030204" pitchFamily="34" charset="0"/>
              </a:rPr>
              <a:t>Uma teoria do Brincar, que é uma teoria do encontro e da comunicação, ao mesmo tempo, uma teoria da cultura, que realiza o indivíduo e o grupo.</a:t>
            </a:r>
            <a:endParaRPr lang="pt-BR" sz="1800" dirty="0">
              <a:solidFill>
                <a:srgbClr val="000000"/>
              </a:solidFill>
              <a:effectLst/>
              <a:latin typeface="Calibri" panose="020F0502020204030204" pitchFamily="34" charset="0"/>
              <a:ea typeface="Calibri" panose="020F0502020204030204" pitchFamily="34" charset="0"/>
            </a:endParaRPr>
          </a:p>
          <a:p>
            <a:pPr marL="342900" lvl="0" indent="-342900" algn="just">
              <a:lnSpc>
                <a:spcPct val="150000"/>
              </a:lnSpc>
              <a:spcAft>
                <a:spcPts val="210"/>
              </a:spcAft>
              <a:buFont typeface="+mj-lt"/>
              <a:buAutoNum type="alphaLcParenR"/>
            </a:pPr>
            <a:r>
              <a:rPr lang="pt-BR" sz="1800" dirty="0">
                <a:solidFill>
                  <a:srgbClr val="00B050"/>
                </a:solidFill>
                <a:effectLst/>
                <a:latin typeface="Calibri" panose="020F0502020204030204" pitchFamily="34" charset="0"/>
                <a:ea typeface="Calibri" panose="020F0502020204030204" pitchFamily="34" charset="0"/>
              </a:rPr>
              <a:t>Um teoria do ser, como  </a:t>
            </a:r>
            <a:r>
              <a:rPr lang="pt-BR" sz="1800" dirty="0" err="1">
                <a:solidFill>
                  <a:srgbClr val="00B050"/>
                </a:solidFill>
                <a:effectLst/>
                <a:latin typeface="Calibri" panose="020F0502020204030204" pitchFamily="34" charset="0"/>
                <a:ea typeface="Calibri" panose="020F0502020204030204" pitchFamily="34" charset="0"/>
              </a:rPr>
              <a:t>funcamento</a:t>
            </a:r>
            <a:r>
              <a:rPr lang="pt-BR" sz="1800" dirty="0">
                <a:solidFill>
                  <a:srgbClr val="00B050"/>
                </a:solidFill>
                <a:effectLst/>
                <a:latin typeface="Calibri" panose="020F0502020204030204" pitchFamily="34" charset="0"/>
                <a:ea typeface="Calibri" panose="020F0502020204030204" pitchFamily="34" charset="0"/>
              </a:rPr>
              <a:t> existencial, para além do princípio do prazer e mesmo da sobreviv6encia da espécie (que seria abstração supostas; enquanto ser é uma experiência vivida)</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9BF5A09D-E8CA-1341-A612-F2D60E28DBC5}"/>
              </a:ext>
            </a:extLst>
          </p:cNvPr>
          <p:cNvSpPr>
            <a:spLocks noGrp="1"/>
          </p:cNvSpPr>
          <p:nvPr>
            <p:ph type="sldNum" sz="quarter" idx="12"/>
          </p:nvPr>
        </p:nvSpPr>
        <p:spPr/>
        <p:txBody>
          <a:bodyPr/>
          <a:lstStyle/>
          <a:p>
            <a:fld id="{84A9FA74-9E50-F740-840A-3D4BF568DC85}" type="slidenum">
              <a:rPr lang="pt-BR" smtClean="0"/>
              <a:t>88</a:t>
            </a:fld>
            <a:endParaRPr lang="pt-BR"/>
          </a:p>
        </p:txBody>
      </p:sp>
    </p:spTree>
    <p:extLst>
      <p:ext uri="{BB962C8B-B14F-4D97-AF65-F5344CB8AC3E}">
        <p14:creationId xmlns:p14="http://schemas.microsoft.com/office/powerpoint/2010/main" val="306161517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E83C62-6A35-0141-8249-9EE16DD3E19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0202E89-D7A0-B842-90CD-EE8D4C1329EA}"/>
              </a:ext>
            </a:extLst>
          </p:cNvPr>
          <p:cNvSpPr>
            <a:spLocks noGrp="1"/>
          </p:cNvSpPr>
          <p:nvPr>
            <p:ph idx="1"/>
          </p:nvPr>
        </p:nvSpPr>
        <p:spPr/>
        <p:txBody>
          <a:bodyPr/>
          <a:lstStyle/>
          <a:p>
            <a:pPr indent="27940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Dados todos esses exemplos, agora posso apresentar a minha definição operacional de </a:t>
            </a:r>
            <a:r>
              <a:rPr lang="pt-BR" sz="1800" dirty="0" err="1">
                <a:solidFill>
                  <a:srgbClr val="000000"/>
                </a:solidFill>
                <a:effectLst/>
                <a:latin typeface="Calibri" panose="020F0502020204030204" pitchFamily="34" charset="0"/>
                <a:ea typeface="Calibri" panose="020F0502020204030204" pitchFamily="34" charset="0"/>
              </a:rPr>
              <a:t>Brainet</a:t>
            </a:r>
            <a:r>
              <a:rPr lang="pt-BR" sz="1800" dirty="0">
                <a:solidFill>
                  <a:srgbClr val="000000"/>
                </a:solidFill>
                <a:effectLst/>
                <a:latin typeface="Calibri" panose="020F0502020204030204" pitchFamily="34" charset="0"/>
                <a:ea typeface="Calibri" panose="020F0502020204030204" pitchFamily="34" charset="0"/>
              </a:rPr>
              <a:t>. </a:t>
            </a:r>
            <a:r>
              <a:rPr lang="pt-BR" sz="1800" dirty="0">
                <a:solidFill>
                  <a:srgbClr val="FF0000"/>
                </a:solidFill>
                <a:effectLst/>
                <a:latin typeface="Calibri" panose="020F0502020204030204" pitchFamily="34" charset="0"/>
                <a:ea typeface="Calibri" panose="020F0502020204030204" pitchFamily="34" charset="0"/>
              </a:rPr>
              <a:t>Basicamente, uma </a:t>
            </a:r>
            <a:r>
              <a:rPr lang="pt-BR" sz="1800" dirty="0" err="1">
                <a:solidFill>
                  <a:srgbClr val="FF0000"/>
                </a:solidFill>
                <a:effectLst/>
                <a:latin typeface="Calibri" panose="020F0502020204030204" pitchFamily="34" charset="0"/>
                <a:ea typeface="Calibri" panose="020F0502020204030204" pitchFamily="34" charset="0"/>
              </a:rPr>
              <a:t>Brainet</a:t>
            </a:r>
            <a:r>
              <a:rPr lang="pt-BR" sz="1800" dirty="0">
                <a:solidFill>
                  <a:srgbClr val="FF0000"/>
                </a:solidFill>
                <a:effectLst/>
                <a:latin typeface="Calibri" panose="020F0502020204030204" pitchFamily="34" charset="0"/>
                <a:ea typeface="Calibri" panose="020F0502020204030204" pitchFamily="34" charset="0"/>
              </a:rPr>
              <a:t> é um computador orgânico distribuído composto de múltiplos cérebros individuais, que se sincronizam – no domínio analógico – por um sinal externo, como luz, som, linguagem, química, ondas de rádio ou eletromagnéticas, e é capaz de produzir comportamentos sociais emergentes. </a:t>
            </a:r>
            <a:endParaRPr lang="pt-BR" sz="1800" dirty="0">
              <a:solidFill>
                <a:srgbClr val="000000"/>
              </a:solidFill>
              <a:effectLst/>
              <a:latin typeface="Calibri" panose="020F0502020204030204" pitchFamily="34" charset="0"/>
              <a:ea typeface="Calibri" panose="020F0502020204030204" pitchFamily="34" charset="0"/>
            </a:endParaRPr>
          </a:p>
          <a:p>
            <a:pPr indent="279400" algn="just">
              <a:lnSpc>
                <a:spcPct val="150000"/>
              </a:lnSpc>
              <a:spcAft>
                <a:spcPts val="210"/>
              </a:spcAft>
            </a:pPr>
            <a:r>
              <a:rPr lang="pt-BR" sz="1800" b="1" dirty="0">
                <a:solidFill>
                  <a:srgbClr val="00B050"/>
                </a:solidFill>
                <a:effectLst/>
                <a:latin typeface="Calibri" panose="020F0502020204030204" pitchFamily="34" charset="0"/>
                <a:ea typeface="Calibri" panose="020F0502020204030204" pitchFamily="34" charset="0"/>
                <a:sym typeface="Wingdings" pitchFamily="2" charset="2"/>
              </a:rPr>
              <a:t></a:t>
            </a:r>
            <a:r>
              <a:rPr lang="pt-BR" sz="1800" b="1" dirty="0">
                <a:solidFill>
                  <a:srgbClr val="00B050"/>
                </a:solidFill>
                <a:effectLst/>
                <a:latin typeface="Calibri" panose="020F0502020204030204" pitchFamily="34" charset="0"/>
                <a:ea typeface="Calibri" panose="020F0502020204030204" pitchFamily="34" charset="0"/>
              </a:rPr>
              <a:t> A sincronia é afetiva, antes de ser física</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B7B104C7-EBC9-3640-A62F-F98B1A70BF0F}"/>
              </a:ext>
            </a:extLst>
          </p:cNvPr>
          <p:cNvSpPr>
            <a:spLocks noGrp="1"/>
          </p:cNvSpPr>
          <p:nvPr>
            <p:ph type="sldNum" sz="quarter" idx="12"/>
          </p:nvPr>
        </p:nvSpPr>
        <p:spPr/>
        <p:txBody>
          <a:bodyPr/>
          <a:lstStyle/>
          <a:p>
            <a:fld id="{84A9FA74-9E50-F740-840A-3D4BF568DC85}" type="slidenum">
              <a:rPr lang="pt-BR" smtClean="0"/>
              <a:t>89</a:t>
            </a:fld>
            <a:endParaRPr lang="pt-BR"/>
          </a:p>
        </p:txBody>
      </p:sp>
    </p:spTree>
    <p:extLst>
      <p:ext uri="{BB962C8B-B14F-4D97-AF65-F5344CB8AC3E}">
        <p14:creationId xmlns:p14="http://schemas.microsoft.com/office/powerpoint/2010/main" val="2706651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3161ED-B88C-8649-B2A0-FC92D80168FF}"/>
              </a:ext>
            </a:extLst>
          </p:cNvPr>
          <p:cNvSpPr>
            <a:spLocks noGrp="1"/>
          </p:cNvSpPr>
          <p:nvPr>
            <p:ph type="title"/>
          </p:nvPr>
        </p:nvSpPr>
        <p:spPr/>
        <p:txBody>
          <a:bodyPr/>
          <a:lstStyle/>
          <a:p>
            <a:r>
              <a:rPr lang="pt-BR" sz="4400" b="1" dirty="0">
                <a:solidFill>
                  <a:srgbClr val="00B050"/>
                </a:solidFill>
                <a:effectLst/>
                <a:latin typeface="Calibri" panose="020F0502020204030204" pitchFamily="34" charset="0"/>
                <a:ea typeface="Calibri" panose="020F0502020204030204" pitchFamily="34" charset="0"/>
              </a:rPr>
              <a:t>OUTRO EXPERIMENTO </a:t>
            </a:r>
            <a:br>
              <a:rPr lang="pt-BR" sz="4400" dirty="0">
                <a:solidFill>
                  <a:srgbClr val="000000"/>
                </a:solidFill>
                <a:effectLst/>
                <a:latin typeface="Calibri" panose="020F0502020204030204" pitchFamily="34" charset="0"/>
                <a:ea typeface="Calibri" panose="020F0502020204030204" pitchFamily="34" charset="0"/>
              </a:rPr>
            </a:br>
            <a:endParaRPr lang="pt-BR" dirty="0"/>
          </a:p>
        </p:txBody>
      </p:sp>
      <p:sp>
        <p:nvSpPr>
          <p:cNvPr id="3" name="Espaço Reservado para Conteúdo 2">
            <a:extLst>
              <a:ext uri="{FF2B5EF4-FFF2-40B4-BE49-F238E27FC236}">
                <a16:creationId xmlns:a16="http://schemas.microsoft.com/office/drawing/2014/main" id="{C4B23D1F-65C1-6C44-883A-80F215EB9294}"/>
              </a:ext>
            </a:extLst>
          </p:cNvPr>
          <p:cNvSpPr>
            <a:spLocks noGrp="1"/>
          </p:cNvSpPr>
          <p:nvPr>
            <p:ph idx="1"/>
          </p:nvPr>
        </p:nvSpPr>
        <p:spPr/>
        <p:txBody>
          <a:bodyPr>
            <a:normAutofit fontScale="92500" lnSpcReduction="10000"/>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Em 2014, decidi testar outra configuração de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Brainet</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desta vez usando uma interface cérebro-máquina compartilhada. </a:t>
            </a:r>
          </a:p>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Para liderar o novo projeto, recrutei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Arjun</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Ramakrishnan</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um brilhante jovem neurocientista indiano, natural da cidade de Bangalore, que havia se unido ao meu laboratório em 2012. </a:t>
            </a:r>
          </a:p>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Uma vez que os objetivos gerais do novo experimento foram definidos,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Arjun</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 eu começamos a detalhar os componentes específicos que fariam parte da primeira interface cérebro-máquina compartilhada para controle motor. </a:t>
            </a:r>
          </a:p>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Para começar, diferentemente da abordagem de Miguel Pais-Vieira, que requeria uma conexão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cérebrocérebro</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direta, decidimos utilizar um computador para misturar a atividade elétrica gerada simultaneamente por três cérebros individuais. </a:t>
            </a:r>
          </a:p>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Nesse arranjo particular, o Brainet-B3, cada um dos três participantes seria capaz de controlar duas das três dimensões requeridas para mover o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avatar</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 braço corretamente em um ambiente virtual.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Por exemplo, o voluntário 1 estaria encarregado de gerar um movimento do </a:t>
            </a:r>
            <a:r>
              <a:rPr lang="pt-BR" sz="1500" dirty="0" err="1">
                <a:solidFill>
                  <a:srgbClr val="000000"/>
                </a:solidFill>
                <a:effectLst/>
                <a:latin typeface="Calibri" panose="020F0502020204030204" pitchFamily="34" charset="0"/>
                <a:ea typeface="Calibri" panose="020F0502020204030204" pitchFamily="34" charset="0"/>
              </a:rPr>
              <a:t>avatar</a:t>
            </a:r>
            <a:r>
              <a:rPr lang="pt-BR" sz="1500" dirty="0">
                <a:solidFill>
                  <a:srgbClr val="000000"/>
                </a:solidFill>
                <a:effectLst/>
                <a:latin typeface="Calibri" panose="020F0502020204030204" pitchFamily="34" charset="0"/>
                <a:ea typeface="Calibri" panose="020F0502020204030204" pitchFamily="34" charset="0"/>
              </a:rPr>
              <a:t> de braço nos eixos </a:t>
            </a:r>
            <a:r>
              <a:rPr lang="pt-BR" sz="1500" dirty="0" err="1">
                <a:solidFill>
                  <a:srgbClr val="000000"/>
                </a:solidFill>
                <a:effectLst/>
                <a:latin typeface="Calibri" panose="020F0502020204030204" pitchFamily="34" charset="0"/>
                <a:ea typeface="Calibri" panose="020F0502020204030204" pitchFamily="34" charset="0"/>
              </a:rPr>
              <a:t>X</a:t>
            </a:r>
            <a:r>
              <a:rPr lang="pt-BR" sz="1500" dirty="0">
                <a:solidFill>
                  <a:srgbClr val="000000"/>
                </a:solidFill>
                <a:effectLst/>
                <a:latin typeface="Calibri" panose="020F0502020204030204" pitchFamily="34" charset="0"/>
                <a:ea typeface="Calibri" panose="020F0502020204030204" pitchFamily="34" charset="0"/>
              </a:rPr>
              <a:t> e </a:t>
            </a:r>
            <a:r>
              <a:rPr lang="pt-BR" sz="1500" dirty="0" err="1">
                <a:solidFill>
                  <a:srgbClr val="000000"/>
                </a:solidFill>
                <a:effectLst/>
                <a:latin typeface="Calibri" panose="020F0502020204030204" pitchFamily="34" charset="0"/>
                <a:ea typeface="Calibri" panose="020F0502020204030204" pitchFamily="34" charset="0"/>
              </a:rPr>
              <a:t>Y</a:t>
            </a:r>
            <a:r>
              <a:rPr lang="pt-BR" sz="1500" dirty="0">
                <a:solidFill>
                  <a:srgbClr val="000000"/>
                </a:solidFill>
                <a:effectLst/>
                <a:latin typeface="Calibri" panose="020F0502020204030204" pitchFamily="34" charset="0"/>
                <a:ea typeface="Calibri" panose="020F0502020204030204" pitchFamily="34" charset="0"/>
              </a:rPr>
              <a:t>, usando apenas a sua atividade elétrica cerebral, enquanto o voluntário 2 faria o mesmo para controlar os eixos </a:t>
            </a:r>
            <a:r>
              <a:rPr lang="pt-BR" sz="1500" dirty="0" err="1">
                <a:solidFill>
                  <a:srgbClr val="000000"/>
                </a:solidFill>
                <a:effectLst/>
                <a:latin typeface="Calibri" panose="020F0502020204030204" pitchFamily="34" charset="0"/>
                <a:ea typeface="Calibri" panose="020F0502020204030204" pitchFamily="34" charset="0"/>
              </a:rPr>
              <a:t>Y</a:t>
            </a:r>
            <a:r>
              <a:rPr lang="pt-BR" sz="1500" dirty="0">
                <a:solidFill>
                  <a:srgbClr val="000000"/>
                </a:solidFill>
                <a:effectLst/>
                <a:latin typeface="Calibri" panose="020F0502020204030204" pitchFamily="34" charset="0"/>
                <a:ea typeface="Calibri" panose="020F0502020204030204" pitchFamily="34" charset="0"/>
              </a:rPr>
              <a:t> e </a:t>
            </a:r>
            <a:r>
              <a:rPr lang="pt-BR" sz="1500" dirty="0" err="1">
                <a:solidFill>
                  <a:srgbClr val="000000"/>
                </a:solidFill>
                <a:effectLst/>
                <a:latin typeface="Calibri" panose="020F0502020204030204" pitchFamily="34" charset="0"/>
                <a:ea typeface="Calibri" panose="020F0502020204030204" pitchFamily="34" charset="0"/>
              </a:rPr>
              <a:t>Z</a:t>
            </a:r>
            <a:r>
              <a:rPr lang="pt-BR" sz="1500" dirty="0">
                <a:solidFill>
                  <a:srgbClr val="000000"/>
                </a:solidFill>
                <a:effectLst/>
                <a:latin typeface="Calibri" panose="020F0502020204030204" pitchFamily="34" charset="0"/>
                <a:ea typeface="Calibri" panose="020F0502020204030204" pitchFamily="34" charset="0"/>
              </a:rPr>
              <a:t> do movimento. Finalmente, o voluntário 3 estaria encarregado de controlar os eixos </a:t>
            </a:r>
            <a:r>
              <a:rPr lang="pt-BR" sz="1500" dirty="0" err="1">
                <a:solidFill>
                  <a:srgbClr val="000000"/>
                </a:solidFill>
                <a:effectLst/>
                <a:latin typeface="Calibri" panose="020F0502020204030204" pitchFamily="34" charset="0"/>
                <a:ea typeface="Calibri" panose="020F0502020204030204" pitchFamily="34" charset="0"/>
              </a:rPr>
              <a:t>X</a:t>
            </a:r>
            <a:r>
              <a:rPr lang="pt-BR" sz="1500" dirty="0">
                <a:solidFill>
                  <a:srgbClr val="000000"/>
                </a:solidFill>
                <a:effectLst/>
                <a:latin typeface="Calibri" panose="020F0502020204030204" pitchFamily="34" charset="0"/>
                <a:ea typeface="Calibri" panose="020F0502020204030204" pitchFamily="34" charset="0"/>
              </a:rPr>
              <a:t> e </a:t>
            </a:r>
            <a:r>
              <a:rPr lang="pt-BR" sz="1500" dirty="0" err="1">
                <a:solidFill>
                  <a:srgbClr val="000000"/>
                </a:solidFill>
                <a:effectLst/>
                <a:latin typeface="Calibri" panose="020F0502020204030204" pitchFamily="34" charset="0"/>
                <a:ea typeface="Calibri" panose="020F0502020204030204" pitchFamily="34" charset="0"/>
              </a:rPr>
              <a:t>Z</a:t>
            </a:r>
            <a:r>
              <a:rPr lang="pt-BR" sz="1500" dirty="0">
                <a:solidFill>
                  <a:srgbClr val="000000"/>
                </a:solidFill>
                <a:effectLst/>
                <a:latin typeface="Calibri" panose="020F0502020204030204" pitchFamily="34" charset="0"/>
                <a:ea typeface="Calibri" panose="020F0502020204030204" pitchFamily="34" charset="0"/>
              </a:rPr>
              <a:t> do mesmo deslocamento do </a:t>
            </a:r>
            <a:r>
              <a:rPr lang="pt-BR" sz="1500" dirty="0" err="1">
                <a:solidFill>
                  <a:srgbClr val="000000"/>
                </a:solidFill>
                <a:effectLst/>
                <a:latin typeface="Calibri" panose="020F0502020204030204" pitchFamily="34" charset="0"/>
                <a:ea typeface="Calibri" panose="020F0502020204030204" pitchFamily="34" charset="0"/>
              </a:rPr>
              <a:t>avatar</a:t>
            </a:r>
            <a:r>
              <a:rPr lang="pt-BR" sz="1500" dirty="0">
                <a:solidFill>
                  <a:srgbClr val="000000"/>
                </a:solidFill>
                <a:effectLst/>
                <a:latin typeface="Calibri" panose="020F0502020204030204" pitchFamily="34" charset="0"/>
                <a:ea typeface="Calibri" panose="020F0502020204030204" pitchFamily="34" charset="0"/>
              </a:rPr>
              <a:t> de braço. </a:t>
            </a:r>
          </a:p>
          <a:p>
            <a:pPr marL="342900" lvl="0" indent="-342900" algn="just">
              <a:lnSpc>
                <a:spcPct val="150000"/>
              </a:lnSpc>
              <a:buFont typeface="Symbol" pitchFamily="2" charset="2"/>
              <a:buChar char=""/>
            </a:pPr>
            <a:endPar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08BAFC71-995D-8242-95D4-08D22479AB71}"/>
              </a:ext>
            </a:extLst>
          </p:cNvPr>
          <p:cNvSpPr>
            <a:spLocks noGrp="1"/>
          </p:cNvSpPr>
          <p:nvPr>
            <p:ph type="sldNum" sz="quarter" idx="12"/>
          </p:nvPr>
        </p:nvSpPr>
        <p:spPr/>
        <p:txBody>
          <a:bodyPr/>
          <a:lstStyle/>
          <a:p>
            <a:fld id="{84A9FA74-9E50-F740-840A-3D4BF568DC85}" type="slidenum">
              <a:rPr lang="pt-BR" smtClean="0"/>
              <a:t>9</a:t>
            </a:fld>
            <a:endParaRPr lang="pt-BR"/>
          </a:p>
        </p:txBody>
      </p:sp>
    </p:spTree>
    <p:extLst>
      <p:ext uri="{BB962C8B-B14F-4D97-AF65-F5344CB8AC3E}">
        <p14:creationId xmlns:p14="http://schemas.microsoft.com/office/powerpoint/2010/main" val="359657744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015DBC-C1C1-BA41-8867-E0C034C99D9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0E13239-97E3-A44B-96BE-5D8FABFE7200}"/>
              </a:ext>
            </a:extLst>
          </p:cNvPr>
          <p:cNvSpPr>
            <a:spLocks noGrp="1"/>
          </p:cNvSpPr>
          <p:nvPr>
            <p:ph idx="1"/>
          </p:nvPr>
        </p:nvSpPr>
        <p:spPr/>
        <p:txBody>
          <a:bodyPr>
            <a:normAutofit fontScale="85000" lnSpcReduction="20000"/>
          </a:bodyPr>
          <a:lstStyle/>
          <a:p>
            <a:pPr indent="279400" algn="just">
              <a:lnSpc>
                <a:spcPct val="150000"/>
              </a:lnSpc>
              <a:spcAft>
                <a:spcPts val="210"/>
              </a:spcAft>
            </a:pPr>
            <a:r>
              <a:rPr lang="pt-BR" sz="1800" dirty="0">
                <a:solidFill>
                  <a:srgbClr val="FF0000"/>
                </a:solidFill>
                <a:effectLst/>
                <a:latin typeface="Calibri" panose="020F0502020204030204" pitchFamily="34" charset="0"/>
                <a:ea typeface="Calibri" panose="020F0502020204030204" pitchFamily="34" charset="0"/>
              </a:rPr>
              <a:t>Como no caso de cérebros individuais, esses computadores orgânicos distribuídos utilizam memória orgânica para estocar informação </a:t>
            </a:r>
            <a:r>
              <a:rPr lang="pt-BR" sz="1800" dirty="0" err="1">
                <a:solidFill>
                  <a:srgbClr val="FF0000"/>
                </a:solidFill>
                <a:effectLst/>
                <a:latin typeface="Calibri" panose="020F0502020204030204" pitchFamily="34" charset="0"/>
                <a:ea typeface="Calibri" panose="020F0502020204030204" pitchFamily="34" charset="0"/>
              </a:rPr>
              <a:t>gödeliana</a:t>
            </a:r>
            <a:r>
              <a:rPr lang="pt-BR" sz="1800" dirty="0">
                <a:solidFill>
                  <a:srgbClr val="FF0000"/>
                </a:solidFill>
                <a:effectLst/>
                <a:latin typeface="Calibri" panose="020F0502020204030204" pitchFamily="34" charset="0"/>
                <a:ea typeface="Calibri" panose="020F0502020204030204" pitchFamily="34" charset="0"/>
              </a:rPr>
              <a:t> enquanto transmitem informação </a:t>
            </a:r>
            <a:r>
              <a:rPr lang="pt-BR" sz="1800" dirty="0" err="1">
                <a:solidFill>
                  <a:srgbClr val="FF0000"/>
                </a:solidFill>
                <a:effectLst/>
                <a:latin typeface="Calibri" panose="020F0502020204030204" pitchFamily="34" charset="0"/>
                <a:ea typeface="Calibri" panose="020F0502020204030204" pitchFamily="34" charset="0"/>
              </a:rPr>
              <a:t>shannoniana</a:t>
            </a:r>
            <a:r>
              <a:rPr lang="pt-BR" sz="1800" dirty="0">
                <a:solidFill>
                  <a:srgbClr val="FF0000"/>
                </a:solidFill>
                <a:effectLst/>
                <a:latin typeface="Calibri" panose="020F0502020204030204" pitchFamily="34" charset="0"/>
                <a:ea typeface="Calibri" panose="020F0502020204030204" pitchFamily="34" charset="0"/>
              </a:rPr>
              <a:t> e são capazes de aprendizado coletivo, por meio de mecanismos semelhantes aos da plasticidade sináptica </a:t>
            </a:r>
            <a:r>
              <a:rPr lang="pt-BR" sz="1800" dirty="0" err="1">
                <a:solidFill>
                  <a:srgbClr val="FF0000"/>
                </a:solidFill>
                <a:effectLst/>
                <a:latin typeface="Calibri" panose="020F0502020204030204" pitchFamily="34" charset="0"/>
                <a:ea typeface="Calibri" panose="020F0502020204030204" pitchFamily="34" charset="0"/>
              </a:rPr>
              <a:t>hebbiana</a:t>
            </a:r>
            <a:r>
              <a:rPr lang="pt-BR" sz="1800" dirty="0">
                <a:solidFill>
                  <a:srgbClr val="FF0000"/>
                </a:solidFill>
                <a:effectLst/>
                <a:latin typeface="Calibri" panose="020F0502020204030204" pitchFamily="34" charset="0"/>
                <a:ea typeface="Calibri" panose="020F0502020204030204" pitchFamily="34" charset="0"/>
              </a:rPr>
              <a:t>, projetados ao nível de múltiplos cérebros individuais que interagem entre si. </a:t>
            </a:r>
            <a:r>
              <a:rPr lang="pt-BR" sz="1800" dirty="0">
                <a:solidFill>
                  <a:srgbClr val="000000"/>
                </a:solidFill>
                <a:effectLst/>
                <a:latin typeface="Calibri" panose="020F0502020204030204" pitchFamily="34" charset="0"/>
                <a:ea typeface="Calibri" panose="020F0502020204030204" pitchFamily="34" charset="0"/>
              </a:rPr>
              <a:t>As </a:t>
            </a:r>
            <a:r>
              <a:rPr lang="pt-BR" sz="1800" dirty="0" err="1">
                <a:solidFill>
                  <a:srgbClr val="000000"/>
                </a:solidFill>
                <a:effectLst/>
                <a:latin typeface="Calibri" panose="020F0502020204030204" pitchFamily="34" charset="0"/>
                <a:ea typeface="Calibri" panose="020F0502020204030204" pitchFamily="34" charset="0"/>
              </a:rPr>
              <a:t>Brainets</a:t>
            </a:r>
            <a:r>
              <a:rPr lang="pt-BR" sz="1800" dirty="0">
                <a:solidFill>
                  <a:srgbClr val="000000"/>
                </a:solidFill>
                <a:effectLst/>
                <a:latin typeface="Calibri" panose="020F0502020204030204" pitchFamily="34" charset="0"/>
                <a:ea typeface="Calibri" panose="020F0502020204030204" pitchFamily="34" charset="0"/>
              </a:rPr>
              <a:t>, desta forma, exibem a capacidade de </a:t>
            </a:r>
            <a:r>
              <a:rPr lang="pt-BR" sz="1800" dirty="0" err="1">
                <a:solidFill>
                  <a:srgbClr val="000000"/>
                </a:solidFill>
                <a:effectLst/>
                <a:latin typeface="Calibri" panose="020F0502020204030204" pitchFamily="34" charset="0"/>
                <a:ea typeface="Calibri" panose="020F0502020204030204" pitchFamily="34" charset="0"/>
              </a:rPr>
              <a:t>autoadaptação</a:t>
            </a:r>
            <a:r>
              <a:rPr lang="pt-BR" sz="1800" dirty="0">
                <a:solidFill>
                  <a:srgbClr val="000000"/>
                </a:solidFill>
                <a:effectLst/>
                <a:latin typeface="Calibri" panose="020F0502020204030204" pitchFamily="34" charset="0"/>
                <a:ea typeface="Calibri" panose="020F0502020204030204" pitchFamily="34" charset="0"/>
              </a:rPr>
              <a:t>. Além disso, esse computador orgânico humano, dada a sua imensa complexidade, é capaz de uma operação prodigiosa que define um atributo, até onde sabemos, único do universo: a possibilidade de transformar informação fornecida pelo universo em um conhecimento a ser empacotado e transmitido a gerações futuras, para que estas deem continuidade à mais importante missão existencial da nossa espécie: a construção do seu próprio universo.</a:t>
            </a:r>
          </a:p>
          <a:p>
            <a:pPr indent="279400" algn="just">
              <a:lnSpc>
                <a:spcPct val="150000"/>
              </a:lnSpc>
              <a:spcAft>
                <a:spcPts val="210"/>
              </a:spcAft>
            </a:pPr>
            <a:r>
              <a:rPr lang="pt-BR" sz="1800" b="1" dirty="0">
                <a:solidFill>
                  <a:srgbClr val="00B050"/>
                </a:solidFill>
                <a:effectLst/>
                <a:latin typeface="Calibri" panose="020F0502020204030204" pitchFamily="34" charset="0"/>
                <a:ea typeface="Calibri" panose="020F0502020204030204" pitchFamily="34" charset="0"/>
                <a:sym typeface="Wingdings" pitchFamily="2" charset="2"/>
              </a:rPr>
              <a:t></a:t>
            </a:r>
            <a:r>
              <a:rPr lang="pt-BR" sz="1800" b="1" dirty="0">
                <a:solidFill>
                  <a:srgbClr val="00B050"/>
                </a:solidFill>
                <a:effectLst/>
                <a:latin typeface="Calibri" panose="020F0502020204030204" pitchFamily="34" charset="0"/>
                <a:ea typeface="Calibri" panose="020F0502020204030204" pitchFamily="34" charset="0"/>
              </a:rPr>
              <a:t> Temos uma teleologia paradoxal, dado que cada indivíduo procura </a:t>
            </a:r>
            <a:r>
              <a:rPr lang="pt-BR" sz="1800" b="1" dirty="0" err="1">
                <a:solidFill>
                  <a:srgbClr val="00B050"/>
                </a:solidFill>
                <a:effectLst/>
                <a:latin typeface="Calibri" panose="020F0502020204030204" pitchFamily="34" charset="0"/>
                <a:ea typeface="Calibri" panose="020F0502020204030204" pitchFamily="34" charset="0"/>
              </a:rPr>
              <a:t>sr</a:t>
            </a:r>
            <a:r>
              <a:rPr lang="pt-BR" sz="1800" b="1" dirty="0">
                <a:solidFill>
                  <a:srgbClr val="00B050"/>
                </a:solidFill>
                <a:effectLst/>
                <a:latin typeface="Calibri" panose="020F0502020204030204" pitchFamily="34" charset="0"/>
                <a:ea typeface="Calibri" panose="020F0502020204030204" pitchFamily="34" charset="0"/>
              </a:rPr>
              <a:t> e continuar a ser e, ao procurar os meios para que isto possa ocorrer, o indivíduo realiza seu </a:t>
            </a:r>
            <a:r>
              <a:rPr lang="pt-BR" sz="1800" b="1" dirty="0" err="1">
                <a:solidFill>
                  <a:srgbClr val="00B050"/>
                </a:solidFill>
                <a:effectLst/>
                <a:latin typeface="Calibri" panose="020F0502020204030204" pitchFamily="34" charset="0"/>
                <a:ea typeface="Calibri" panose="020F0502020204030204" pitchFamily="34" charset="0"/>
              </a:rPr>
              <a:t>BodyBrainPsique</a:t>
            </a:r>
            <a:r>
              <a:rPr lang="pt-BR" sz="1800" b="1" dirty="0">
                <a:solidFill>
                  <a:srgbClr val="00B050"/>
                </a:solidFill>
                <a:effectLst/>
                <a:latin typeface="Calibri" panose="020F0502020204030204" pitchFamily="34" charset="0"/>
                <a:ea typeface="Calibri" panose="020F0502020204030204" pitchFamily="34" charset="0"/>
              </a:rPr>
              <a:t> no encontro com o outro, o que impulsiona e garante o desenvolvimento da </a:t>
            </a:r>
            <a:r>
              <a:rPr lang="pt-BR" sz="1800" b="1" dirty="0" err="1">
                <a:solidFill>
                  <a:srgbClr val="00B050"/>
                </a:solidFill>
                <a:effectLst/>
                <a:latin typeface="Calibri" panose="020F0502020204030204" pitchFamily="34" charset="0"/>
                <a:ea typeface="Calibri" panose="020F0502020204030204" pitchFamily="34" charset="0"/>
              </a:rPr>
              <a:t>espécia</a:t>
            </a:r>
            <a:r>
              <a:rPr lang="pt-BR" sz="1800" b="1" dirty="0">
                <a:solidFill>
                  <a:srgbClr val="00B050"/>
                </a:solidFill>
                <a:effectLst/>
                <a:latin typeface="Calibri" panose="020F0502020204030204" pitchFamily="34" charset="0"/>
                <a:ea typeface="Calibri" panose="020F0502020204030204" pitchFamily="34" charset="0"/>
              </a:rPr>
              <a:t>, ainda que tantas ramificações sejam aí colocadas. Não há desejo de universalidade (a não como uma abstração metafísica no pensamento do homem), mas tão somente ser e continuar a ser, de maneira radical, o que implica ser-com</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768B68AF-ED84-754C-8451-CC269923697F}"/>
              </a:ext>
            </a:extLst>
          </p:cNvPr>
          <p:cNvSpPr>
            <a:spLocks noGrp="1"/>
          </p:cNvSpPr>
          <p:nvPr>
            <p:ph type="sldNum" sz="quarter" idx="12"/>
          </p:nvPr>
        </p:nvSpPr>
        <p:spPr/>
        <p:txBody>
          <a:bodyPr/>
          <a:lstStyle/>
          <a:p>
            <a:fld id="{84A9FA74-9E50-F740-840A-3D4BF568DC85}" type="slidenum">
              <a:rPr lang="pt-BR" smtClean="0"/>
              <a:t>90</a:t>
            </a:fld>
            <a:endParaRPr lang="pt-BR"/>
          </a:p>
        </p:txBody>
      </p:sp>
    </p:spTree>
    <p:extLst>
      <p:ext uri="{BB962C8B-B14F-4D97-AF65-F5344CB8AC3E}">
        <p14:creationId xmlns:p14="http://schemas.microsoft.com/office/powerpoint/2010/main" val="3211013924"/>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3625</TotalTime>
  <Words>15890</Words>
  <Application>Microsoft Macintosh PowerPoint</Application>
  <PresentationFormat>Widescreen</PresentationFormat>
  <Paragraphs>353</Paragraphs>
  <Slides>90</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90</vt:i4>
      </vt:variant>
    </vt:vector>
  </HeadingPairs>
  <TitlesOfParts>
    <vt:vector size="97" baseType="lpstr">
      <vt:lpstr>Arial</vt:lpstr>
      <vt:lpstr>Calibri</vt:lpstr>
      <vt:lpstr>Calibri Light</vt:lpstr>
      <vt:lpstr>Courier New</vt:lpstr>
      <vt:lpstr>Symbol</vt:lpstr>
      <vt:lpstr>Times New Roman</vt:lpstr>
      <vt:lpstr>Tema do Office</vt:lpstr>
      <vt:lpstr>Psicanálise &amp; Desenvolvimento X Psicanálise e Neurociências </vt:lpstr>
      <vt:lpstr>UMA COORDENAÇÃO DE CÉREBROS PARA AGIR... BRAINET, EXPERIMENTO UMA “interface cérebro-máquina compartilhada” FUNCIONANDO </vt:lpstr>
      <vt:lpstr> </vt:lpstr>
      <vt:lpstr>Apresentação do PowerPoint</vt:lpstr>
      <vt:lpstr>Apresentação do PowerPoint</vt:lpstr>
      <vt:lpstr>Brainet (interface cérebromáquina) ratos passam informações via sinais emitidos pelos cérebro  (sem contato físico ou visual)</vt:lpstr>
      <vt:lpstr>Apresentação do PowerPoint</vt:lpstr>
      <vt:lpstr>Natal-Bz  ˜˜˜˜˜˜  Duke-USA</vt:lpstr>
      <vt:lpstr>OUTRO EXPERIMENTO  </vt:lpstr>
      <vt:lpstr>Só uma brainet poderia fazer um determinado movimento</vt:lpstr>
      <vt:lpstr>Apresentação do PowerPoint</vt:lpstr>
      <vt:lpstr>Apresentação do PowerPoint</vt:lpstr>
      <vt:lpstr>Apresentação do PowerPoint</vt:lpstr>
      <vt:lpstr>AS REPERCUSÕES  </vt:lpstr>
      <vt:lpstr>OUTROS RESULTADOS COMPROVATÓRIOS DA “interface cérebro-máquina compartilhada” </vt:lpstr>
      <vt:lpstr>Apresentação do PowerPoint</vt:lpstr>
      <vt:lpstr>Apresentação do PowerPoint</vt:lpstr>
      <vt:lpstr>APÓS A COMPROVAÇÃO, OUTROS EXPERIMENTOS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OS CÉREBROS SE SINCRONIZAM NUMA BRAINET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 Experimentos sobre a atividade de Brincar deveriam fazer parte destes estudos de neurociências, e da Brainnet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Psicanálise &amp; Desenvolvimento X Psicanálise e Neurociências </dc:title>
  <dc:creator>Leopoldo Fulgencio</dc:creator>
  <cp:lastModifiedBy>Leopoldo Fulgencio</cp:lastModifiedBy>
  <cp:revision>15</cp:revision>
  <dcterms:created xsi:type="dcterms:W3CDTF">2024-10-31T19:13:43Z</dcterms:created>
  <dcterms:modified xsi:type="dcterms:W3CDTF">2025-02-18T17:48:29Z</dcterms:modified>
</cp:coreProperties>
</file>