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256" r:id="rId2"/>
    <p:sldId id="35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F5481-AC2B-4BA3-9CFD-F19BC59291C2}" type="datetimeFigureOut">
              <a:rPr lang="pt-BR" smtClean="0"/>
              <a:t>01/10/2023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A557-DC13-4FD7-9D2B-F926E73557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49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A557-DC13-4FD7-9D2B-F926E735577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045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FD46F-7CA8-623F-A245-070E53F3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9A3525-DF3A-3030-A21C-04C1FFBC5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70B1-8D80-478A-90B6-242AD0F3AB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5D934C-DA04-4C3B-9386-3138E9AE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53227-531C-F309-590F-929144CE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7A248-46A8-4B18-83AD-8211D3301E6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2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BEDF44-90C0-CEF8-318E-0551E190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124C3-8227-B4ED-598E-EF154B74C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2DD6F-70A1-9F86-81AF-D49E0EA52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A70B1-8D80-478A-90B6-242AD0F3ABB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A91DE-CA99-57DA-D4A4-638E379CF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F019A-8C98-A0E7-87B9-DA57BD0F5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7A248-46A8-4B18-83AD-8211D3301E6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0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87BF63-B09B-F117-3132-DCF73755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>
                <a:latin typeface="Candara" panose="020E0502030303020204" pitchFamily="34" charset="0"/>
              </a:rPr>
              <a:t>DOENÇAS DAS FRUTÍFERAS DE CLIMA TROPICAL </a:t>
            </a:r>
            <a:br>
              <a:rPr lang="pt-BR" sz="4800">
                <a:latin typeface="Candara" panose="020E0502030303020204" pitchFamily="34" charset="0"/>
              </a:rPr>
            </a:br>
            <a:r>
              <a:rPr lang="pt-BR" sz="4800">
                <a:latin typeface="Candara" panose="020E0502030303020204" pitchFamily="34" charset="0"/>
              </a:rPr>
              <a:t>BANANEIRA</a:t>
            </a:r>
            <a:r>
              <a:rPr lang="pt-BR">
                <a:latin typeface="Candara" panose="020E0502030303020204" pitchFamily="34" charset="0"/>
              </a:rPr>
              <a:t>, MANGUEIRA E MAMOEIRO</a:t>
            </a:r>
            <a:endParaRPr lang="pt-BR" sz="4000" i="1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0EE32-D7A2-7983-6701-A192D3222067}"/>
              </a:ext>
            </a:extLst>
          </p:cNvPr>
          <p:cNvPicPr/>
          <p:nvPr/>
        </p:nvPicPr>
        <p:blipFill rotWithShape="1">
          <a:blip r:embed="rId3"/>
          <a:srcRect b="18854"/>
          <a:stretch/>
        </p:blipFill>
        <p:spPr>
          <a:xfrm>
            <a:off x="0" y="0"/>
            <a:ext cx="12192000" cy="556505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1C6B37C-DEDF-54A5-5079-C4A7339D790B}"/>
              </a:ext>
            </a:extLst>
          </p:cNvPr>
          <p:cNvPicPr/>
          <p:nvPr/>
        </p:nvPicPr>
        <p:blipFill rotWithShape="1">
          <a:blip r:embed="rId3"/>
          <a:srcRect t="88172" b="1219"/>
          <a:stretch/>
        </p:blipFill>
        <p:spPr>
          <a:xfrm>
            <a:off x="0" y="6130413"/>
            <a:ext cx="12192000" cy="72758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EB2B1B2-BABE-7D71-F8A7-61D51C21EAA0}"/>
              </a:ext>
            </a:extLst>
          </p:cNvPr>
          <p:cNvSpPr txBox="1">
            <a:spLocks/>
          </p:cNvSpPr>
          <p:nvPr/>
        </p:nvSpPr>
        <p:spPr>
          <a:xfrm>
            <a:off x="3619222" y="5168643"/>
            <a:ext cx="54900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Abadi" panose="020B0604020104020204" pitchFamily="34" charset="0"/>
              </a:rPr>
              <a:t>02 de outubro de 2023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7C0C191-EE4C-66B7-20F9-6B76931CC448}"/>
              </a:ext>
            </a:extLst>
          </p:cNvPr>
          <p:cNvSpPr txBox="1">
            <a:spLocks/>
          </p:cNvSpPr>
          <p:nvPr/>
        </p:nvSpPr>
        <p:spPr>
          <a:xfrm>
            <a:off x="3232672" y="3758611"/>
            <a:ext cx="57266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latin typeface="Abadi" panose="020B0604020104020204" pitchFamily="34" charset="0"/>
              </a:rPr>
              <a:t>Eng. Agron. Diego Gonçalves Ribeiro Lucas</a:t>
            </a:r>
          </a:p>
        </p:txBody>
      </p:sp>
    </p:spTree>
    <p:extLst>
      <p:ext uri="{BB962C8B-B14F-4D97-AF65-F5344CB8AC3E}">
        <p14:creationId xmlns:p14="http://schemas.microsoft.com/office/powerpoint/2010/main" val="720517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2B258A-A743-1C90-C2EB-18209344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5400">
                <a:latin typeface="Candara" panose="020E0502030303020204" pitchFamily="34" charset="0"/>
              </a:rPr>
              <a:t>Sigatoka amarela </a:t>
            </a:r>
            <a:r>
              <a:rPr lang="pt-BR" sz="3600">
                <a:latin typeface="Candara" panose="020E0502030303020204" pitchFamily="34" charset="0"/>
              </a:rPr>
              <a:t>(</a:t>
            </a:r>
            <a:r>
              <a:rPr lang="pt-BR" sz="3600" i="1">
                <a:latin typeface="Candara" panose="020E0502030303020204" pitchFamily="34" charset="0"/>
              </a:rPr>
              <a:t>Mycosphaerella musicola )</a:t>
            </a:r>
            <a:br>
              <a:rPr lang="pt-BR" sz="3600" i="1">
                <a:latin typeface="Candara" panose="020E0502030303020204" pitchFamily="34" charset="0"/>
              </a:rPr>
            </a:br>
            <a:r>
              <a:rPr lang="pt-BR" sz="3600" u="sng">
                <a:latin typeface="Candara" panose="020E0502030303020204" pitchFamily="34" charset="0"/>
              </a:rPr>
              <a:t>IAs Fungicidas indicados – AGROFIT 2022</a:t>
            </a:r>
            <a:endParaRPr lang="pt-BR" sz="3600" u="sng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B57E1-5475-F0E2-3A03-CDA5BFDC6A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387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D48C59-2AD1-3ED3-520F-5EE13370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54487-DBF4-9893-E573-D6E1B32052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091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65140C-36C8-7351-ECF1-B3864C4E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CB6B2-24DE-59BD-FA0E-ECA25F2259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588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1BF43D-77DC-619F-4F49-944A8448A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1FC42-5585-E724-47F6-B797D35A82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455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629CA6-FBCA-79A7-593E-EF250B2C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316D8-850C-2F80-31E4-BE5EF693F1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2106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A8FD77-EEB9-AD6A-E93E-47921E1A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>
                <a:latin typeface="Candara" panose="020E0502030303020204" pitchFamily="34" charset="0"/>
              </a:rPr>
              <a:t>Sigatoka negra</a:t>
            </a:r>
            <a:br>
              <a:rPr lang="pt-BR">
                <a:latin typeface="Candara" panose="020E0502030303020204" pitchFamily="34" charset="0"/>
              </a:rPr>
            </a:br>
            <a:r>
              <a:rPr lang="pt-BR" sz="4400">
                <a:latin typeface="Candara" panose="020E0502030303020204" pitchFamily="34" charset="0"/>
              </a:rPr>
              <a:t>(</a:t>
            </a:r>
            <a:r>
              <a:rPr lang="pt-BR" i="1">
                <a:latin typeface="Candara" panose="020E0502030303020204" pitchFamily="34" charset="0"/>
              </a:rPr>
              <a:t>Mycosphaerella fijiensis</a:t>
            </a:r>
            <a:r>
              <a:rPr lang="pt-BR">
                <a:latin typeface="Candara" panose="020E0502030303020204" pitchFamily="34" charset="0"/>
              </a:rPr>
              <a:t>)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1336D-FE15-6137-8116-C1D49384A7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4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04AEF3-EAFE-85D8-DF8D-3F76CAE3D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E8902-78A9-D59C-F80D-9A56A09983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41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049D79-4FB0-C403-2BC8-0CCB1E01A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>
                <a:latin typeface="Candara" panose="020E0502030303020204" pitchFamily="34" charset="0"/>
              </a:rPr>
              <a:t>Sigatoka negra (</a:t>
            </a:r>
            <a:r>
              <a:rPr lang="pt-BR" i="1">
                <a:latin typeface="Candara" panose="020E0502030303020204" pitchFamily="34" charset="0"/>
              </a:rPr>
              <a:t>Mycosphaerella fijiensis</a:t>
            </a:r>
            <a:r>
              <a:rPr lang="pt-BR">
                <a:latin typeface="Candara" panose="020E0502030303020204" pitchFamily="34" charset="0"/>
              </a:rPr>
              <a:t>)</a:t>
            </a:r>
            <a:br>
              <a:rPr lang="pt-BR" sz="3600" i="1">
                <a:latin typeface="Candara" panose="020E0502030303020204" pitchFamily="34" charset="0"/>
              </a:rPr>
            </a:br>
            <a:r>
              <a:rPr lang="pt-BR" sz="3600" u="sng">
                <a:latin typeface="Candara" panose="020E0502030303020204" pitchFamily="34" charset="0"/>
              </a:rPr>
              <a:t>IAs Fungicidas indicados – AGROFIT 2022</a:t>
            </a:r>
            <a:endParaRPr lang="pt-BR" sz="3600" u="sng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313147-292F-9A37-27E9-57B525E066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3272E7-EC5C-8136-24FE-7333C4A7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>
                <a:latin typeface="Candara" panose="020E0502030303020204" pitchFamily="34" charset="0"/>
              </a:rPr>
              <a:t>Sigatoka negra (</a:t>
            </a:r>
            <a:r>
              <a:rPr lang="pt-BR" i="1">
                <a:latin typeface="Candara" panose="020E0502030303020204" pitchFamily="34" charset="0"/>
              </a:rPr>
              <a:t>Mycosphaerella fijiensis</a:t>
            </a:r>
            <a:r>
              <a:rPr lang="pt-BR">
                <a:latin typeface="Candara" panose="020E0502030303020204" pitchFamily="34" charset="0"/>
              </a:rPr>
              <a:t>)</a:t>
            </a:r>
            <a:br>
              <a:rPr lang="pt-BR" sz="3600" i="1">
                <a:latin typeface="Candara" panose="020E0502030303020204" pitchFamily="34" charset="0"/>
              </a:rPr>
            </a:br>
            <a:r>
              <a:rPr lang="pt-BR" sz="3600" u="sng">
                <a:latin typeface="Candara" panose="020E0502030303020204" pitchFamily="34" charset="0"/>
              </a:rPr>
              <a:t>IAs BIOLÓGICOS indicados – AGROFIT 2022</a:t>
            </a:r>
            <a:endParaRPr lang="pt-BR" sz="3600" u="sng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516EB-B320-3A66-E8BA-8CC4659955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49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2D8AFF-AE51-8871-5C3D-7B732AE16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>
                <a:latin typeface="Candara" panose="020E0502030303020204" pitchFamily="34" charset="0"/>
              </a:rPr>
              <a:t>Mal-do-Panamá </a:t>
            </a:r>
            <a:br>
              <a:rPr lang="pt-BR">
                <a:latin typeface="Candara" panose="020E0502030303020204" pitchFamily="34" charset="0"/>
              </a:rPr>
            </a:br>
            <a:r>
              <a:rPr lang="pt-BR">
                <a:latin typeface="Candara" panose="020E0502030303020204" pitchFamily="34" charset="0"/>
              </a:rPr>
              <a:t>(</a:t>
            </a:r>
            <a:r>
              <a:rPr lang="pt-BR" i="1">
                <a:latin typeface="Candara" panose="020E0502030303020204" pitchFamily="34" charset="0"/>
              </a:rPr>
              <a:t>Fusarium oxysporum </a:t>
            </a:r>
            <a:r>
              <a:rPr lang="pt-BR">
                <a:latin typeface="Candara" panose="020E0502030303020204" pitchFamily="34" charset="0"/>
              </a:rPr>
              <a:t>f.sp.</a:t>
            </a:r>
            <a:r>
              <a:rPr lang="pt-BR" i="1">
                <a:latin typeface="Candara" panose="020E0502030303020204" pitchFamily="34" charset="0"/>
              </a:rPr>
              <a:t> cubense</a:t>
            </a:r>
            <a:r>
              <a:rPr lang="pt-BR">
                <a:latin typeface="Candara" panose="020E0502030303020204" pitchFamily="34" charset="0"/>
              </a:rPr>
              <a:t>)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4706F-A88F-F4CE-6A2A-14A53E60D9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91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DA365A-F59A-0492-84EF-1CA181B7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41363-A2C4-B009-8BE4-D5F3FBDC50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97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6038F8-C733-CB5A-75E7-3FD13A491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>
                <a:latin typeface="Candara" panose="020E0502030303020204" pitchFamily="34" charset="0"/>
              </a:rPr>
              <a:t>Mal-do-Panamá  </a:t>
            </a:r>
            <a:r>
              <a:rPr lang="pt-BR" sz="3600">
                <a:latin typeface="Candara" panose="020E0502030303020204" pitchFamily="34" charset="0"/>
              </a:rPr>
              <a:t>(</a:t>
            </a:r>
            <a:r>
              <a:rPr lang="pt-BR" sz="3600" i="1">
                <a:latin typeface="Candara" panose="020E0502030303020204" pitchFamily="34" charset="0"/>
              </a:rPr>
              <a:t>Fusarium oxysporum </a:t>
            </a:r>
            <a:r>
              <a:rPr lang="pt-BR" sz="3600">
                <a:latin typeface="Candara" panose="020E0502030303020204" pitchFamily="34" charset="0"/>
              </a:rPr>
              <a:t>f.sp.</a:t>
            </a:r>
            <a:r>
              <a:rPr lang="pt-BR" sz="3600" i="1">
                <a:latin typeface="Candara" panose="020E0502030303020204" pitchFamily="34" charset="0"/>
              </a:rPr>
              <a:t> cubense</a:t>
            </a:r>
            <a:r>
              <a:rPr lang="pt-BR" sz="3600">
                <a:latin typeface="Candara" panose="020E0502030303020204" pitchFamily="34" charset="0"/>
              </a:rPr>
              <a:t>)</a:t>
            </a:r>
            <a:br>
              <a:rPr lang="pt-BR">
                <a:latin typeface="Candara" panose="020E0502030303020204" pitchFamily="34" charset="0"/>
              </a:rPr>
            </a:br>
            <a:r>
              <a:rPr lang="pt-BR" sz="3600" u="sng">
                <a:latin typeface="Candara" panose="020E0502030303020204" pitchFamily="34" charset="0"/>
              </a:rPr>
              <a:t>IAs Fungicidas indicados – AGROFIT 2022</a:t>
            </a:r>
            <a:endParaRPr lang="pt-BR" sz="3600" u="sng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5427A-9364-E2FC-A3DC-BF47CA10FB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10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3510B5-3F2D-5132-227A-D71B8373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>
                <a:latin typeface="Candara" panose="020E0502030303020204" pitchFamily="34" charset="0"/>
              </a:rPr>
              <a:t>Mal-do-Panamá  </a:t>
            </a:r>
            <a:r>
              <a:rPr lang="pt-BR" sz="3600">
                <a:latin typeface="Candara" panose="020E0502030303020204" pitchFamily="34" charset="0"/>
              </a:rPr>
              <a:t>(</a:t>
            </a:r>
            <a:r>
              <a:rPr lang="pt-BR" sz="3600" i="1">
                <a:latin typeface="Candara" panose="020E0502030303020204" pitchFamily="34" charset="0"/>
              </a:rPr>
              <a:t>Fusarium oxysporum </a:t>
            </a:r>
            <a:r>
              <a:rPr lang="pt-BR" sz="3600">
                <a:latin typeface="Candara" panose="020E0502030303020204" pitchFamily="34" charset="0"/>
              </a:rPr>
              <a:t>f.sp.</a:t>
            </a:r>
            <a:r>
              <a:rPr lang="pt-BR" sz="3600" i="1">
                <a:latin typeface="Candara" panose="020E0502030303020204" pitchFamily="34" charset="0"/>
              </a:rPr>
              <a:t> cubense</a:t>
            </a:r>
            <a:r>
              <a:rPr lang="pt-BR" sz="3600">
                <a:latin typeface="Candara" panose="020E0502030303020204" pitchFamily="34" charset="0"/>
              </a:rPr>
              <a:t>)</a:t>
            </a:r>
            <a:br>
              <a:rPr lang="pt-BR">
                <a:latin typeface="Candara" panose="020E0502030303020204" pitchFamily="34" charset="0"/>
              </a:rPr>
            </a:br>
            <a:r>
              <a:rPr lang="pt-BR" sz="3600" u="sng">
                <a:latin typeface="Candara" panose="020E0502030303020204" pitchFamily="34" charset="0"/>
              </a:rPr>
              <a:t>IAs BIOLÓGICOS indicados – AGROFIT 2022</a:t>
            </a:r>
            <a:endParaRPr lang="pt-BR" sz="3600" u="sng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D17A6-F757-B21C-6449-A47B882637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2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F7758F-9FBB-EB95-5964-18483F71D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/>
              <a:t>Antracnose </a:t>
            </a:r>
            <a:br>
              <a:rPr lang="pt-BR"/>
            </a:br>
            <a:r>
              <a:rPr lang="pt-BR"/>
              <a:t>(</a:t>
            </a:r>
            <a:r>
              <a:rPr lang="pt-BR" i="1"/>
              <a:t>Colletotrichum musae</a:t>
            </a:r>
            <a:r>
              <a:rPr lang="pt-BR"/>
              <a:t>)</a:t>
            </a:r>
            <a:endParaRPr lang="pt-B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771F5-4CBD-58BE-54B2-853BF491D0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86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03AAD-DF18-6805-B7F2-384AEF43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02 de outubro de 2023</a:t>
            </a:r>
          </a:p>
        </p:txBody>
      </p:sp>
    </p:spTree>
    <p:extLst>
      <p:ext uri="{BB962C8B-B14F-4D97-AF65-F5344CB8AC3E}">
        <p14:creationId xmlns:p14="http://schemas.microsoft.com/office/powerpoint/2010/main" val="2845758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4CC64F-4B9D-0B14-127A-F29EFB2DA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/>
              <a:t>Podridão da coroa</a:t>
            </a:r>
            <a:br>
              <a:rPr lang="pt-BR" sz="3200"/>
            </a:br>
            <a:r>
              <a:rPr lang="pt-BR" sz="3200"/>
              <a:t>(</a:t>
            </a:r>
            <a:r>
              <a:rPr lang="pt-BR" sz="3200" i="1"/>
              <a:t>Cephalosporium </a:t>
            </a:r>
            <a:r>
              <a:rPr lang="pt-BR" sz="3200"/>
              <a:t>sp.; </a:t>
            </a:r>
            <a:r>
              <a:rPr lang="pt-BR" sz="3200" i="1"/>
              <a:t>Fusarium</a:t>
            </a:r>
            <a:r>
              <a:rPr lang="pt-BR" sz="3200"/>
              <a:t> spp.; </a:t>
            </a:r>
            <a:r>
              <a:rPr lang="pt-BR" sz="3200" i="1"/>
              <a:t>Colletotrichum</a:t>
            </a:r>
            <a:r>
              <a:rPr lang="pt-BR" sz="3200"/>
              <a:t> </a:t>
            </a:r>
            <a:r>
              <a:rPr lang="pt-BR" sz="3200" i="1"/>
              <a:t>musae; Deighthoniella torulosa; Ceratocystis paradoxa)</a:t>
            </a:r>
            <a:endParaRPr lang="pt-BR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79A0C0-B67B-EE00-DE3B-DE8D0E6C06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45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310044-0114-57D5-B917-D7BAA9CB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u="sng">
                <a:latin typeface="Candara" panose="020E0502030303020204" pitchFamily="34" charset="0"/>
              </a:rPr>
              <a:t>IAs Fungicidas indicados – AGROFIT 2022</a:t>
            </a:r>
            <a:endParaRPr lang="pt-BR" u="sng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E2915-70FF-46F6-C92F-BB43A8B45C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14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19E022-E26B-142F-934D-37F25567F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5400"/>
              <a:t>Mancha de cordana</a:t>
            </a:r>
            <a:br>
              <a:rPr lang="pt-BR" sz="4800"/>
            </a:br>
            <a:r>
              <a:rPr lang="pt-BR" sz="4800"/>
              <a:t>(</a:t>
            </a:r>
            <a:r>
              <a:rPr lang="pt-BR" sz="4800" i="1"/>
              <a:t>Cordana musae</a:t>
            </a:r>
            <a:r>
              <a:rPr lang="pt-BR" sz="4800"/>
              <a:t>)</a:t>
            </a:r>
            <a:endParaRPr lang="pt-BR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98C83-3C7B-EBEF-592D-3C03982040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46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F93141-4D35-EC21-399A-020F3EFC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4320" indent="-274320"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pt-BR" b="1"/>
              <a:t>Principais Medidas de Controle</a:t>
            </a:r>
            <a:endParaRPr lang="pt-BR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A5E5E-AF45-1851-1EDE-584CD90A9D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11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F546F7-DB4E-0464-8BD9-08995B55B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6200">
                <a:latin typeface="Candara" panose="020E0502030303020204" pitchFamily="34" charset="0"/>
              </a:rPr>
              <a:t>DOENÇAS DA BANANEIRA</a:t>
            </a:r>
            <a:br>
              <a:rPr lang="pt-BR" sz="6200">
                <a:latin typeface="Candara" panose="020E0502030303020204" pitchFamily="34" charset="0"/>
              </a:rPr>
            </a:br>
            <a:r>
              <a:rPr lang="pt-BR" sz="6200">
                <a:latin typeface="Candara" panose="020E0502030303020204" pitchFamily="34" charset="0"/>
              </a:rPr>
              <a:t>CAUSADAS POR </a:t>
            </a:r>
            <a:r>
              <a:rPr lang="pt-BR" sz="6200" b="1">
                <a:solidFill>
                  <a:srgbClr val="002060"/>
                </a:solidFill>
                <a:latin typeface="Candara" panose="020E0502030303020204" pitchFamily="34" charset="0"/>
              </a:rPr>
              <a:t>BACTÉRIAS</a:t>
            </a:r>
            <a:endParaRPr lang="pt-BR" sz="6200" b="1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3358E-E91B-1F13-B50E-CD7EF6869C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44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7DA3DB-E0E8-7B88-5DA2-159087799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/>
              <a:t>Moko ou Murcha bacteriana</a:t>
            </a:r>
            <a:br>
              <a:rPr lang="pt-BR" sz="4800"/>
            </a:br>
            <a:r>
              <a:rPr lang="pt-BR" sz="3200"/>
              <a:t>[</a:t>
            </a:r>
            <a:r>
              <a:rPr lang="pt-BR" sz="3200" i="1"/>
              <a:t>Ralstonia solanacearum </a:t>
            </a:r>
            <a:r>
              <a:rPr lang="pt-BR" sz="3200"/>
              <a:t>(raça 2)]</a:t>
            </a:r>
            <a:endParaRPr lang="pt-BR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295DC-C5E2-C4E2-64A1-2E7C6C08B0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7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714A08-3AC1-E278-1511-DA4F0F7C2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D7FC86-E5CA-1D86-877C-2D2830AA11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0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80A98A-8A96-32F7-24C3-AF347C07E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/>
              <a:t>Podridão mole </a:t>
            </a:r>
            <a:br>
              <a:rPr lang="pt-BR" sz="4800"/>
            </a:br>
            <a:r>
              <a:rPr lang="pt-BR" sz="3200"/>
              <a:t>(</a:t>
            </a:r>
            <a:r>
              <a:rPr lang="pt-BR" sz="3200" i="1"/>
              <a:t>Pectobacterium </a:t>
            </a:r>
            <a:r>
              <a:rPr lang="pt-BR" sz="3200"/>
              <a:t>spp.)</a:t>
            </a:r>
            <a:endParaRPr lang="pt-BR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49082-FD7C-3DDD-D105-FEF3788AAC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57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32D7EB-717C-BFE9-848A-4CADDBF9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sz="4800"/>
              <a:t>PRINCIPAIS MEDIDAS DE CONTROLE</a:t>
            </a:r>
            <a:endParaRPr lang="pt-BR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B9A05-6C6A-CF64-4DF1-68BE3B67CC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52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33384C-493A-7607-2561-107C2CC9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5400">
                <a:latin typeface="Candara" panose="020E0502030303020204" pitchFamily="34" charset="0"/>
              </a:rPr>
              <a:t>DOENÇAS DA BANANEIRA</a:t>
            </a:r>
            <a:br>
              <a:rPr lang="pt-BR" sz="5400">
                <a:latin typeface="Candara" panose="020E0502030303020204" pitchFamily="34" charset="0"/>
              </a:rPr>
            </a:br>
            <a:r>
              <a:rPr lang="pt-BR" sz="5400">
                <a:latin typeface="Candara" panose="020E0502030303020204" pitchFamily="34" charset="0"/>
              </a:rPr>
              <a:t>CAUSADAS POR </a:t>
            </a:r>
            <a:r>
              <a:rPr lang="pt-BR" sz="5400" b="1">
                <a:solidFill>
                  <a:srgbClr val="00B050"/>
                </a:solidFill>
                <a:latin typeface="Candara" panose="020E0502030303020204" pitchFamily="34" charset="0"/>
              </a:rPr>
              <a:t>NEMATÓIDES</a:t>
            </a:r>
            <a:endParaRPr lang="pt-BR" sz="5400" b="1" i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7CA19-91B0-C104-4075-6555FF6CF5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7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8E5701-200C-3295-D95F-23772EAB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7A5D0-B8BA-DCC3-55EC-2D615A4AE7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1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AB9A93-AF00-22E3-3D99-1194FE000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/>
              <a:t>Nematóide Cavernícola </a:t>
            </a:r>
            <a:br>
              <a:rPr lang="pt-BR"/>
            </a:br>
            <a:r>
              <a:rPr lang="pt-BR"/>
              <a:t>(</a:t>
            </a:r>
            <a:r>
              <a:rPr lang="pt-BR" i="1"/>
              <a:t>Radopholus similis</a:t>
            </a:r>
            <a:r>
              <a:rPr lang="pt-BR"/>
              <a:t>)</a:t>
            </a:r>
            <a:endParaRPr lang="pt-BR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62F89B-5814-C41C-CA17-0F52C3A7E3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71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264753-26AC-8064-FD40-0BC713745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FECCD-3905-20A3-DF35-90D145BFB2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65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6531B2-6AB9-199E-0239-71B7F841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u="sng">
                <a:latin typeface="Candara" panose="020E0502030303020204" pitchFamily="34" charset="0"/>
              </a:rPr>
              <a:t>IAs Nematicidas indicados – AGROFIT 2022</a:t>
            </a:r>
            <a:endParaRPr lang="pt-BR" u="sng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94EB2-9EBC-5746-31FF-44ED8F3C59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67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7072C1-EDE1-EAAE-72DB-8F54DE7C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3820F-2790-6EEC-D98B-83B21D47C8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6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6AB13A-2BE6-89D6-57B4-1B8F928A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t-BR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63E3F-C5CA-DEB4-1F29-2C605C4FF2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B05ED0-F645-B6FA-6793-549B69441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15869-032D-E89B-C2BE-45BFA40B4F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47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AE54B8-2132-0096-D390-B7FE30C11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3250D-88B3-C560-1AD5-D316A51E05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44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18FF51-15FF-27F3-134F-6F14F6ABE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950B2-61E5-9780-485F-70246627D4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17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2366FE-E05D-9D9B-550C-9D9450319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B5116-D00B-2944-47BF-2C37DF896D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78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EE0802-2501-CB46-7870-BA0E2611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i="1"/>
              <a:t>Helicotylenchus multicinctus</a:t>
            </a:r>
            <a:endParaRPr lang="pt-BR" sz="5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5FE82D-09F0-54C2-B39E-029E026857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5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E69D8F-0700-8B79-98E5-424BBEC6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6600">
                <a:latin typeface="Candara" panose="020E0502030303020204" pitchFamily="34" charset="0"/>
              </a:rPr>
              <a:t>DOENÇAS DA BANANEIRA</a:t>
            </a:r>
            <a:br>
              <a:rPr lang="pt-BR" sz="6000">
                <a:latin typeface="Candara" panose="020E0502030303020204" pitchFamily="34" charset="0"/>
              </a:rPr>
            </a:br>
            <a:r>
              <a:rPr lang="pt-BR" sz="5400">
                <a:latin typeface="Candara" panose="020E0502030303020204" pitchFamily="34" charset="0"/>
              </a:rPr>
              <a:t>(</a:t>
            </a:r>
            <a:r>
              <a:rPr lang="pt-BR" sz="5400" i="1">
                <a:latin typeface="Candara" panose="020E0502030303020204" pitchFamily="34" charset="0"/>
              </a:rPr>
              <a:t>Musa </a:t>
            </a:r>
            <a:r>
              <a:rPr lang="pt-BR" sz="5400">
                <a:latin typeface="Candara" panose="020E0502030303020204" pitchFamily="34" charset="0"/>
              </a:rPr>
              <a:t>spp.</a:t>
            </a:r>
            <a:r>
              <a:rPr lang="pt-BR" sz="5400" i="1">
                <a:latin typeface="Candara" panose="020E0502030303020204" pitchFamily="34" charset="0"/>
              </a:rPr>
              <a:t>)</a:t>
            </a:r>
            <a:endParaRPr lang="pt-BR" sz="5400" i="1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171F8-E488-1F38-04D3-FC09C56274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4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6FF6DA-D15C-DC7B-0858-50181815A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i="1"/>
              <a:t>Pratylenchus coffeae</a:t>
            </a:r>
            <a:endParaRPr lang="pt-BR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24621-759B-3629-931D-3E0169DAF6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12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7E9B0A-112F-1310-7DAA-0EB53E53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>
                <a:latin typeface="Candara" panose="020E0502030303020204" pitchFamily="34" charset="0"/>
              </a:rPr>
              <a:t>CONTROLE DE NEMATÓIDES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DA07E-0B53-996F-2531-75B3E4E723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841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B168D1-D7A5-0445-69A5-B03FEB1C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5400">
                <a:latin typeface="Candara" panose="020E0502030303020204" pitchFamily="34" charset="0"/>
              </a:rPr>
              <a:t>DOENÇAS DA BANANEIRA</a:t>
            </a:r>
            <a:br>
              <a:rPr lang="pt-BR" sz="5400">
                <a:latin typeface="Candara" panose="020E0502030303020204" pitchFamily="34" charset="0"/>
              </a:rPr>
            </a:br>
            <a:r>
              <a:rPr lang="pt-BR" sz="5400">
                <a:latin typeface="Candara" panose="020E0502030303020204" pitchFamily="34" charset="0"/>
              </a:rPr>
              <a:t>CAUSADAS POR </a:t>
            </a:r>
            <a:r>
              <a:rPr lang="pt-BR" sz="5400" b="1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VÍRUS</a:t>
            </a:r>
            <a:endParaRPr lang="pt-BR" sz="5400" b="1" i="1" dirty="0">
              <a:solidFill>
                <a:schemeClr val="bg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9CD9E-CFB4-855C-510F-F32714363D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93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5E2F37-9ECA-016F-3356-D0BC01CF8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EBB4E-9792-C11E-A5BC-953ADB18D6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9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F569A5-D588-4EE8-DC88-C74F4D2F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7297E-1285-CDEE-54AA-2C8383FD15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33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835686-88CA-E543-189A-12798FF0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4320" indent="-274320" algn="ctr" eaLnBrk="1" fontAlgn="auto" hangingPunct="1">
              <a:lnSpc>
                <a:spcPct val="160000"/>
              </a:lnSpc>
              <a:spcAft>
                <a:spcPts val="0"/>
              </a:spcAft>
              <a:defRPr/>
            </a:pPr>
            <a:r>
              <a:rPr lang="pt-BR" b="1">
                <a:sym typeface="Wingdings" pitchFamily="2" charset="2"/>
              </a:rPr>
              <a:t>Principais Medidas de Controle</a:t>
            </a:r>
            <a:endParaRPr lang="pt-BR" b="1" dirty="0">
              <a:sym typeface="Wingdings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8BD84-76BF-EFCC-8511-0BBC553698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89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1D198C-5307-DE07-7FF3-ACCF36640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sz="4800">
                <a:latin typeface="Candara" panose="020E0502030303020204" pitchFamily="34" charset="0"/>
              </a:rPr>
              <a:t>PATÓGENOS QUARENTENÁRIOS</a:t>
            </a:r>
            <a:endParaRPr lang="pt-BR" sz="4800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84B21-6007-2828-F964-8557C3CA3E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80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A63859-668B-3591-5272-F633ADB5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pt-BR" sz="5400"/>
              <a:t>Topo em leque ou ‘Bunchy top’  - BBTV</a:t>
            </a:r>
            <a:endParaRPr lang="pt-BR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337B9-2211-2178-69B3-C18AB3775B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61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195824-98A3-B5F7-A85F-AF63CC50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7200">
                <a:latin typeface="Candara" panose="020E0502030303020204" pitchFamily="34" charset="0"/>
              </a:rPr>
              <a:t>Doenças da mangueira</a:t>
            </a:r>
            <a:br>
              <a:rPr lang="pt-BR" sz="6600">
                <a:latin typeface="Candara" panose="020E0502030303020204" pitchFamily="34" charset="0"/>
              </a:rPr>
            </a:br>
            <a:r>
              <a:rPr lang="pt-BR" sz="6000">
                <a:latin typeface="Candara" panose="020E0502030303020204" pitchFamily="34" charset="0"/>
              </a:rPr>
              <a:t>(</a:t>
            </a:r>
            <a:r>
              <a:rPr lang="pt-BR" sz="6000" i="1">
                <a:latin typeface="Candara" panose="020E0502030303020204" pitchFamily="34" charset="0"/>
              </a:rPr>
              <a:t>Mangifera</a:t>
            </a:r>
            <a:r>
              <a:rPr lang="pt-BR" sz="6000">
                <a:latin typeface="Candara" panose="020E0502030303020204" pitchFamily="34" charset="0"/>
              </a:rPr>
              <a:t> spp.)</a:t>
            </a:r>
            <a:endParaRPr lang="pt-BR" sz="5400" i="1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5279EF-9789-EFD8-56C4-618ECB3809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63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7CF870-675F-20BE-1B4E-0A9E2FBCF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A8E82-F061-24E2-7272-1FEB7D9DB1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0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98E84D-5151-9689-7234-CA34D058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A052B-FBAF-2EDE-1083-75055D5D19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13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7BFDDC-8246-27CC-E84D-013F62D8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7BEF2-BBDB-CCD1-6F71-B3C6FB5710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28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00C43A-32F4-398E-D58C-C30A0A52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35DDE-C83D-55FF-2554-FFABA3787A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78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F9D371-72A0-E51D-1440-5229F646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5400">
                <a:latin typeface="Candara" panose="020E0502030303020204" pitchFamily="34" charset="0"/>
              </a:rPr>
              <a:t>DOENÇAS DA MANGUEIRA</a:t>
            </a:r>
            <a:br>
              <a:rPr lang="pt-BR" sz="5400">
                <a:latin typeface="Candara" panose="020E0502030303020204" pitchFamily="34" charset="0"/>
              </a:rPr>
            </a:br>
            <a:r>
              <a:rPr lang="pt-BR" sz="5400">
                <a:latin typeface="Candara" panose="020E0502030303020204" pitchFamily="34" charset="0"/>
              </a:rPr>
              <a:t>CAUSADAS POR </a:t>
            </a:r>
            <a:r>
              <a:rPr lang="pt-BR" sz="5400" b="1">
                <a:solidFill>
                  <a:srgbClr val="FF0000"/>
                </a:solidFill>
                <a:latin typeface="Candara" panose="020E0502030303020204" pitchFamily="34" charset="0"/>
              </a:rPr>
              <a:t>FUNGOS</a:t>
            </a:r>
            <a:endParaRPr lang="pt-BR" sz="54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672454-2CA3-15A5-4FCB-A3C39B8FF6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42DDE4-FECB-C40A-55FF-BA7DCD24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49C59-0A70-6A82-ED59-9F790EC209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861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D80FBF-8F30-3900-F0DD-705A7BFFA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586AD-C8EC-E8ED-BCE8-9D3BC3DDFD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792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40CF37-69B7-B2A6-4EEA-73182DF0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BD296-54A0-444C-B169-6937CB0E65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168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6DD081-5EAB-2E9E-CA70-7ABEE30F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282B4-F496-0016-9DA8-6621892A36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719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154EC8-8410-6E30-8B90-54E91DFCB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BEAC3-693E-E6FB-90F4-7C758B33C1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09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2C45B4-1821-3FFF-1B75-98AE81F3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br>
              <a:rPr lang="pt-BR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pt-BR" sz="24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C4A6E-5A46-FABC-7A5F-990F672E8D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03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8C8694-D79B-599C-9430-1988C029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CEAB4-03C8-2B7D-B009-53109CAB4D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8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75041D-AF90-6F62-69A5-8F9F270B7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BD0E5-5B9B-572F-F7BD-BE65622F77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431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201460-2704-2FFC-BBB2-F5E2686B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6EE00-29D8-D440-37BF-B31F9EDA67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492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44E068-C5D8-5B6F-8D6E-5B6B067A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1BCA9-3318-E149-645A-004F0856F7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149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7C57C9-A3A7-BCEB-AF8B-562F95A1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6AFAF-9D51-7A91-5965-D8866A9D99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35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D6AB34-E294-AA97-B0F4-45F2367D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AABF1-53C9-8516-31DA-F26C74F31E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432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10780A-1A34-1D46-DA43-55C626D1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E27CF-5978-8AEA-6A92-B409D6ACD5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09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1BFACC-2477-09D1-47DD-FEF92CCFA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9671E-7C55-9F50-68D7-802FB55362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35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74F47C-9CDB-BDD2-2594-57A92EBE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DF21F4-6B1E-08D8-0CDE-41BD05FC3A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13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8E5DE2-B8D1-DAA6-4082-B21D7B19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5DF6D-72B7-45C6-AE16-72E7AA6274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85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6800D9-2300-76FF-69D6-41E7BABAC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09196-4567-5F45-3A2A-E14821233E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579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0DCDE5-6142-DAED-5511-1A5CBEBE3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363BD-73AC-7CFE-5F25-B48894CC23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04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978DD5-4599-CBB3-9765-9C7DECE98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BAFE5-AE60-27BF-9338-2D692AC930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64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D8C55B-733D-D15B-1C44-D80A9B00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007B4-8686-6ADC-6585-DE9A889C13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130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A278BE-9CFB-A935-80D7-ACDD86B2B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9A6EC-FA91-75E3-5EBE-F7F75461D7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532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FE1D4E-958F-E4C7-F3E7-5C84D90CE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91228C-1143-90FC-5B65-F6312A7189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840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27F4C5-C4DC-736F-873A-AFF46391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DCA26-141F-C6E0-296D-416E468E98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837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CC3C25-8337-4A1D-C87C-905CCC59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B2691-9572-29BB-BED5-213EBAE40B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844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AC9B53-E144-64FB-4CDD-1BCDBBA6A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5400">
                <a:latin typeface="Candara" panose="020E0502030303020204" pitchFamily="34" charset="0"/>
              </a:rPr>
              <a:t>DOENÇAS DA MANGUEIRA</a:t>
            </a:r>
            <a:br>
              <a:rPr lang="pt-BR" sz="5400">
                <a:latin typeface="Candara" panose="020E0502030303020204" pitchFamily="34" charset="0"/>
              </a:rPr>
            </a:br>
            <a:r>
              <a:rPr lang="pt-BR" sz="5400">
                <a:latin typeface="Candara" panose="020E0502030303020204" pitchFamily="34" charset="0"/>
              </a:rPr>
              <a:t>CAUSADAS POR </a:t>
            </a:r>
            <a:r>
              <a:rPr lang="pt-BR" sz="5400" b="1">
                <a:solidFill>
                  <a:schemeClr val="accent1"/>
                </a:solidFill>
                <a:latin typeface="Candara" panose="020E0502030303020204" pitchFamily="34" charset="0"/>
              </a:rPr>
              <a:t>BACTÉRIAS</a:t>
            </a:r>
            <a:endParaRPr lang="pt-BR" sz="5400" b="1" i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2E222-D3DC-46F6-EF2D-1992D192CD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227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143043-8DE9-815E-ED2E-FAC8B06B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F9CC5-8B83-37CF-AB34-A6BAB6BD50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529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80EC79-2AF4-2970-9A0E-6FBD21B75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B74B2-F559-0AB2-5852-A7C1AA0DAF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908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331919-54F3-1708-3C6F-D312D383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2B313-6203-FC38-E5CA-0F0696642F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484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FCE266-9464-50CC-85AB-56AA9E40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96EDB-6ED1-A8D7-3AAD-EB7D78AED1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38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F569FF-52A5-20C3-95BF-C911598E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6600">
                <a:latin typeface="Candara" panose="020E0502030303020204" pitchFamily="34" charset="0"/>
              </a:rPr>
              <a:t>DOENÇAS DA BANANEIRA</a:t>
            </a:r>
            <a:br>
              <a:rPr lang="pt-BR" sz="6600">
                <a:latin typeface="Candara" panose="020E0502030303020204" pitchFamily="34" charset="0"/>
              </a:rPr>
            </a:br>
            <a:r>
              <a:rPr lang="pt-BR" sz="6600">
                <a:latin typeface="Candara" panose="020E0502030303020204" pitchFamily="34" charset="0"/>
              </a:rPr>
              <a:t>CAUSADAS POR </a:t>
            </a:r>
            <a:r>
              <a:rPr lang="pt-BR" sz="6600" b="1">
                <a:solidFill>
                  <a:srgbClr val="FF0000"/>
                </a:solidFill>
                <a:latin typeface="Candara" panose="020E0502030303020204" pitchFamily="34" charset="0"/>
              </a:rPr>
              <a:t>FUNGOS</a:t>
            </a:r>
            <a:endParaRPr lang="pt-BR" sz="66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232C9-69B7-C4AB-098B-07CF1BFD53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420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DD9A7B-8C53-0F27-DFA2-3B70D3A3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7200">
                <a:latin typeface="Candara" panose="020E0502030303020204" pitchFamily="34" charset="0"/>
              </a:rPr>
              <a:t>Doenças do mamoeiro</a:t>
            </a:r>
            <a:br>
              <a:rPr lang="pt-BR" sz="7200">
                <a:latin typeface="Candara" panose="020E0502030303020204" pitchFamily="34" charset="0"/>
              </a:rPr>
            </a:br>
            <a:r>
              <a:rPr lang="pt-BR" sz="7200">
                <a:latin typeface="Candara" panose="020E0502030303020204" pitchFamily="34" charset="0"/>
              </a:rPr>
              <a:t>(</a:t>
            </a:r>
            <a:r>
              <a:rPr lang="pt-BR" sz="7200" i="1">
                <a:latin typeface="Candara" panose="020E0502030303020204" pitchFamily="34" charset="0"/>
              </a:rPr>
              <a:t>Carica papaya</a:t>
            </a:r>
            <a:r>
              <a:rPr lang="pt-BR" sz="7200">
                <a:latin typeface="Candara" panose="020E0502030303020204" pitchFamily="34" charset="0"/>
              </a:rPr>
              <a:t>)</a:t>
            </a:r>
            <a:endParaRPr lang="pt-BR" sz="5400" i="1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B48AE-BFD0-E3B0-B111-BE74EB2081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814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429E41-3995-A9FE-832C-C6770219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A488F-61D1-6A81-EC21-60024EA397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05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629ED4-9841-4B25-C194-CC4C5A1D1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24241-BA5B-8DFD-274A-80066254AE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320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71C9BD-B110-CEE4-7059-8475C844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548C3-38BC-0018-91AD-624934AE48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323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4A452E-CB48-9AB4-4637-93DFB9EE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5400">
                <a:latin typeface="Candara" panose="020E0502030303020204" pitchFamily="34" charset="0"/>
              </a:rPr>
              <a:t>DOENÇAS DO MAMOEIRO</a:t>
            </a:r>
            <a:br>
              <a:rPr lang="pt-BR" sz="5400">
                <a:latin typeface="Candara" panose="020E0502030303020204" pitchFamily="34" charset="0"/>
              </a:rPr>
            </a:br>
            <a:r>
              <a:rPr lang="pt-BR" sz="5400">
                <a:latin typeface="Candara" panose="020E0502030303020204" pitchFamily="34" charset="0"/>
              </a:rPr>
              <a:t>CAUSADAS POR </a:t>
            </a:r>
            <a:r>
              <a:rPr lang="pt-BR" sz="5400" b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FUNGOS</a:t>
            </a:r>
            <a:endParaRPr lang="pt-BR" sz="5400" b="1" i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AE167-A366-2E39-A100-D67D97853D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447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A9AA66-1E17-FE7A-5C93-E0070B822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B80DF-C281-1553-E146-8AD7538E9C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348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60F140-D690-F2CA-5990-620D54D4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BF5BE-C4EE-44D7-E30B-24316DA57B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281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C86A8F-B9B4-8126-8648-9C49ECE83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CBA68-637F-AC19-288C-D0C4CD4DFC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716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2CBB0F-39DE-A173-51CA-0D21EBE7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72553-65A0-736B-2917-1BF5F94A7D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533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CBD020-AC19-8F6B-F23A-EED2B99B4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5C666-68C6-5B6B-6D99-F38E2795A2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97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A5B769-07BD-8327-97F2-B76E6AB63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6000">
                <a:latin typeface="Candara" panose="020E0502030303020204" pitchFamily="34" charset="0"/>
              </a:rPr>
              <a:t>Sigatoka amarela</a:t>
            </a:r>
            <a:br>
              <a:rPr lang="pt-BR" sz="6000">
                <a:latin typeface="Candara" panose="020E0502030303020204" pitchFamily="34" charset="0"/>
              </a:rPr>
            </a:br>
            <a:r>
              <a:rPr lang="pt-BR" sz="4000">
                <a:latin typeface="Candara" panose="020E0502030303020204" pitchFamily="34" charset="0"/>
              </a:rPr>
              <a:t>(</a:t>
            </a:r>
            <a:r>
              <a:rPr lang="pt-BR" sz="4000" i="1">
                <a:latin typeface="Candara" panose="020E0502030303020204" pitchFamily="34" charset="0"/>
              </a:rPr>
              <a:t>Mycosphaerella musicola )</a:t>
            </a:r>
            <a:endParaRPr lang="pt-BR" sz="4000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EE74C3-D1F6-1E64-8502-7C1133DAFA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542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50EA8E-F177-1C5D-0420-A8B8405C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1E138-FA99-A8B0-053C-EE58711D42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740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BA3E2B-C6B8-BA39-FD67-99AAB64A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4726E-E2DB-FF97-2DCA-534F6B583D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783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307E47-FEB8-99DE-A149-853C140F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B0B12-681C-B9FE-79A5-832979D326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932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45314A-4755-FEF5-248E-F122D081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BAEE8-46E7-0F41-93BA-0796887471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539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29BB31-85E0-C086-66FB-C00B859E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23C44-6EDB-875B-BEF0-6FC118D11D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727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B5B489-A134-A641-7420-486CD3C82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5400">
                <a:latin typeface="Candara" panose="020E0502030303020204" pitchFamily="34" charset="0"/>
              </a:rPr>
              <a:t>DOENÇAS DO MAMOEIRO</a:t>
            </a:r>
            <a:br>
              <a:rPr lang="pt-BR" sz="5400">
                <a:latin typeface="Candara" panose="020E0502030303020204" pitchFamily="34" charset="0"/>
              </a:rPr>
            </a:br>
            <a:r>
              <a:rPr lang="pt-BR" sz="5400">
                <a:latin typeface="Candara" panose="020E0502030303020204" pitchFamily="34" charset="0"/>
              </a:rPr>
              <a:t>CAUSADAS POR </a:t>
            </a:r>
            <a:r>
              <a:rPr lang="pt-BR" sz="5400" b="1">
                <a:solidFill>
                  <a:schemeClr val="accent1"/>
                </a:solidFill>
                <a:latin typeface="Candara" panose="020E0502030303020204" pitchFamily="34" charset="0"/>
              </a:rPr>
              <a:t>VÍRUS</a:t>
            </a:r>
            <a:endParaRPr lang="pt-BR" sz="5400" b="1" i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A2859-2452-0653-9B84-ABC352D5A7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684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F17665-D130-7A9A-717F-BE3479FB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C083F-FFFF-4302-6971-B4FFE08F05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885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929A8A-7A95-FA1E-9ACA-40660932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0156E-CF6E-8BB5-D637-9FBEC331C2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474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C4B371-F779-D34B-15F3-6156A3CD2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B1B2F-5499-4B10-44BD-AA7BD6B426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525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6C2660-AF74-74C0-5E98-DD470487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8F672-3D68-11F5-6471-8BFA2073A9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70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314</Words>
  <Application>Microsoft Office PowerPoint</Application>
  <PresentationFormat>Widescreen</PresentationFormat>
  <Paragraphs>41</Paragraphs>
  <Slides>103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103</vt:i4>
      </vt:variant>
    </vt:vector>
  </HeadingPairs>
  <TitlesOfParts>
    <vt:vector size="109" baseType="lpstr">
      <vt:lpstr>Abadi</vt:lpstr>
      <vt:lpstr>Arial</vt:lpstr>
      <vt:lpstr>Calibri</vt:lpstr>
      <vt:lpstr>Calibri Light</vt:lpstr>
      <vt:lpstr>Candara</vt:lpstr>
      <vt:lpstr>Office Theme</vt:lpstr>
      <vt:lpstr>DOENÇAS DAS FRUTÍFERAS DE CLIMA TROPICAL  BANANEIRA, MANGUEIRA E MAMOEIRO</vt:lpstr>
      <vt:lpstr>02 de outubro de 2023</vt:lpstr>
      <vt:lpstr>Apresentação do PowerPoint</vt:lpstr>
      <vt:lpstr>DOENÇAS DA BANANEIRA (Musa spp.)</vt:lpstr>
      <vt:lpstr>Apresentação do PowerPoint</vt:lpstr>
      <vt:lpstr>Apresentação do PowerPoint</vt:lpstr>
      <vt:lpstr>Apresentação do PowerPoint</vt:lpstr>
      <vt:lpstr>DOENÇAS DA BANANEIRA CAUSADAS POR FUNGOS</vt:lpstr>
      <vt:lpstr>Sigatoka amarela (Mycosphaerella musicola )</vt:lpstr>
      <vt:lpstr>Sigatoka amarela (Mycosphaerella musicola ) IAs Fungicidas indicados – AGROFIT 2022</vt:lpstr>
      <vt:lpstr>Sigatoka negra (Mycosphaerella fijiensis)</vt:lpstr>
      <vt:lpstr>Apresentação do PowerPoint</vt:lpstr>
      <vt:lpstr>Sigatoka negra (Mycosphaerella fijiensis) IAs Fungicidas indicados – AGROFIT 2022</vt:lpstr>
      <vt:lpstr>Sigatoka negra (Mycosphaerella fijiensis) IAs BIOLÓGICOS indicados – AGROFIT 2022</vt:lpstr>
      <vt:lpstr>Mal-do-Panamá  (Fusarium oxysporum f.sp. cubense)</vt:lpstr>
      <vt:lpstr>Apresentação do PowerPoint</vt:lpstr>
      <vt:lpstr>Mal-do-Panamá  (Fusarium oxysporum f.sp. cubense) IAs Fungicidas indicados – AGROFIT 2022</vt:lpstr>
      <vt:lpstr>Mal-do-Panamá  (Fusarium oxysporum f.sp. cubense) IAs BIOLÓGICOS indicados – AGROFIT 2022</vt:lpstr>
      <vt:lpstr>Antracnose  (Colletotrichum musae)</vt:lpstr>
      <vt:lpstr>Podridão da coroa (Cephalosporium sp.; Fusarium spp.; Colletotrichum musae; Deighthoniella torulosa; Ceratocystis paradoxa)</vt:lpstr>
      <vt:lpstr>IAs Fungicidas indicados – AGROFIT 2022</vt:lpstr>
      <vt:lpstr>Mancha de cordana (Cordana musae)</vt:lpstr>
      <vt:lpstr>Principais Medidas de Controle</vt:lpstr>
      <vt:lpstr>DOENÇAS DA BANANEIRA CAUSADAS POR BACTÉRIAS</vt:lpstr>
      <vt:lpstr>Moko ou Murcha bacteriana [Ralstonia solanacearum (raça 2)]</vt:lpstr>
      <vt:lpstr>Apresentação do PowerPoint</vt:lpstr>
      <vt:lpstr>Podridão mole  (Pectobacterium spp.)</vt:lpstr>
      <vt:lpstr>PRINCIPAIS MEDIDAS DE CONTROLE</vt:lpstr>
      <vt:lpstr>DOENÇAS DA BANANEIRA CAUSADAS POR NEMATÓIDES</vt:lpstr>
      <vt:lpstr>Nematóide Cavernícola  (Radopholus similis)</vt:lpstr>
      <vt:lpstr>Apresentação do PowerPoint</vt:lpstr>
      <vt:lpstr>IAs Nematicidas indicados – AGROFIT 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Helicotylenchus multicinctus</vt:lpstr>
      <vt:lpstr>Pratylenchus coffeae</vt:lpstr>
      <vt:lpstr>CONTROLE DE NEMATÓIDES</vt:lpstr>
      <vt:lpstr>DOENÇAS DA BANANEIRA CAUSADAS POR VÍRUS</vt:lpstr>
      <vt:lpstr>Apresentação do PowerPoint</vt:lpstr>
      <vt:lpstr>Apresentação do PowerPoint</vt:lpstr>
      <vt:lpstr>Principais Medidas de Controle</vt:lpstr>
      <vt:lpstr>PATÓGENOS QUARENTENÁRIOS</vt:lpstr>
      <vt:lpstr>Topo em leque ou ‘Bunchy top’  - BBTV</vt:lpstr>
      <vt:lpstr>Doenças da mangueira (Mangifera spp.)</vt:lpstr>
      <vt:lpstr>Apresentação do PowerPoint</vt:lpstr>
      <vt:lpstr>Apresentação do PowerPoint</vt:lpstr>
      <vt:lpstr>Apresentação do PowerPoint</vt:lpstr>
      <vt:lpstr>DOENÇAS DA MANGUEIRA CAUSADAS POR FUNGOS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DOENÇAS DA MANGUEIRA CAUSADAS POR BACTÉRIAS</vt:lpstr>
      <vt:lpstr>Apresentação do PowerPoint</vt:lpstr>
      <vt:lpstr>Apresentação do PowerPoint</vt:lpstr>
      <vt:lpstr>Apresentação do PowerPoint</vt:lpstr>
      <vt:lpstr>Apresentação do PowerPoint</vt:lpstr>
      <vt:lpstr>Doenças do mamoeiro (Carica papaya)</vt:lpstr>
      <vt:lpstr>Apresentação do PowerPoint</vt:lpstr>
      <vt:lpstr>Apresentação do PowerPoint</vt:lpstr>
      <vt:lpstr>Apresentação do PowerPoint</vt:lpstr>
      <vt:lpstr>DOENÇAS DO MAMOEIRO CAUSADAS POR FUNGOS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DOENÇAS DO MAMOEIRO CAUSADAS POR VÍRUS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DOENÇAS DAS FRUTÍFERAS DE CLIMA TROPICAL  BANANEIRA, MANGUEIRA E MAMOEIRO</dc:title>
  <dc:creator>Felipe Franco de Oliveira</dc:creator>
  <cp:lastModifiedBy>Diego Lucas</cp:lastModifiedBy>
  <cp:revision>2</cp:revision>
  <dcterms:created xsi:type="dcterms:W3CDTF">2022-10-23T22:50:29Z</dcterms:created>
  <dcterms:modified xsi:type="dcterms:W3CDTF">2023-10-02T00:00:21Z</dcterms:modified>
</cp:coreProperties>
</file>