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79" r:id="rId2"/>
    <p:sldId id="531" r:id="rId3"/>
    <p:sldId id="656" r:id="rId4"/>
    <p:sldId id="533" r:id="rId5"/>
    <p:sldId id="534" r:id="rId6"/>
    <p:sldId id="589" r:id="rId7"/>
    <p:sldId id="590" r:id="rId8"/>
    <p:sldId id="535" r:id="rId9"/>
    <p:sldId id="595" r:id="rId10"/>
    <p:sldId id="596" r:id="rId11"/>
    <p:sldId id="597" r:id="rId12"/>
    <p:sldId id="598" r:id="rId13"/>
    <p:sldId id="599" r:id="rId14"/>
    <p:sldId id="600" r:id="rId15"/>
    <p:sldId id="601" r:id="rId16"/>
    <p:sldId id="602" r:id="rId17"/>
    <p:sldId id="603" r:id="rId18"/>
    <p:sldId id="604" r:id="rId19"/>
    <p:sldId id="605" r:id="rId20"/>
    <p:sldId id="606" r:id="rId21"/>
    <p:sldId id="607" r:id="rId22"/>
    <p:sldId id="608" r:id="rId23"/>
    <p:sldId id="659" r:id="rId24"/>
    <p:sldId id="610" r:id="rId25"/>
    <p:sldId id="611" r:id="rId26"/>
    <p:sldId id="614" r:id="rId27"/>
    <p:sldId id="660" r:id="rId28"/>
    <p:sldId id="616" r:id="rId29"/>
    <p:sldId id="617" r:id="rId30"/>
    <p:sldId id="618" r:id="rId31"/>
    <p:sldId id="620" r:id="rId32"/>
    <p:sldId id="621" r:id="rId33"/>
    <p:sldId id="622" r:id="rId34"/>
    <p:sldId id="546" r:id="rId35"/>
    <p:sldId id="626" r:id="rId36"/>
    <p:sldId id="627" r:id="rId37"/>
    <p:sldId id="628" r:id="rId38"/>
    <p:sldId id="629" r:id="rId39"/>
    <p:sldId id="630" r:id="rId40"/>
    <p:sldId id="631" r:id="rId41"/>
    <p:sldId id="632" r:id="rId42"/>
    <p:sldId id="584" r:id="rId43"/>
    <p:sldId id="634" r:id="rId44"/>
    <p:sldId id="635" r:id="rId45"/>
    <p:sldId id="636" r:id="rId46"/>
    <p:sldId id="638" r:id="rId47"/>
    <p:sldId id="654" r:id="rId48"/>
    <p:sldId id="396" r:id="rId4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y, Allan W." initials="GA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33C"/>
    <a:srgbClr val="A9D18E"/>
    <a:srgbClr val="0D4711"/>
    <a:srgbClr val="DFEFD5"/>
    <a:srgbClr val="548235"/>
    <a:srgbClr val="D8EBCD"/>
    <a:srgbClr val="AFABAB"/>
    <a:srgbClr val="D0CECE"/>
    <a:srgbClr val="E7E6E6"/>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308" autoAdjust="0"/>
    <p:restoredTop sz="94660"/>
  </p:normalViewPr>
  <p:slideViewPr>
    <p:cSldViewPr snapToGrid="0">
      <p:cViewPr varScale="1">
        <p:scale>
          <a:sx n="89" d="100"/>
          <a:sy n="89" d="100"/>
        </p:scale>
        <p:origin x="-504" y="-112"/>
      </p:cViewPr>
      <p:guideLst>
        <p:guide orient="horz" pos="2160"/>
        <p:guide pos="3840"/>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0920E-D4C1-4AE7-8CFE-4B89DE8764B9}" type="datetimeFigureOut">
              <a:rPr lang="pt-BR" smtClean="0"/>
              <a:t>15/03/19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D17B4-5182-477A-BA2B-3E5BE03E85E4}" type="slidenum">
              <a:rPr lang="pt-BR" smtClean="0"/>
              <a:t>‹#›</a:t>
            </a:fld>
            <a:endParaRPr lang="pt-BR"/>
          </a:p>
        </p:txBody>
      </p:sp>
    </p:spTree>
    <p:extLst>
      <p:ext uri="{BB962C8B-B14F-4D97-AF65-F5344CB8AC3E}">
        <p14:creationId xmlns:p14="http://schemas.microsoft.com/office/powerpoint/2010/main" val="275587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4B25ACD-8855-4543-A5A5-018EC0C05E60}" type="slidenum">
              <a:rPr lang="pt-BR" smtClean="0">
                <a:solidFill>
                  <a:prstClr val="black"/>
                </a:solidFill>
              </a:rPr>
              <a:pPr/>
              <a:t>6</a:t>
            </a:fld>
            <a:endParaRPr lang="pt-BR" smtClean="0">
              <a:solidFill>
                <a:prstClr val="black"/>
              </a:solidFill>
            </a:endParaRPr>
          </a:p>
        </p:txBody>
      </p:sp>
      <p:sp>
        <p:nvSpPr>
          <p:cNvPr id="68611" name="Rectangle 7"/>
          <p:cNvSpPr txBox="1">
            <a:spLocks noGrp="1" noChangeArrowheads="1"/>
          </p:cNvSpPr>
          <p:nvPr/>
        </p:nvSpPr>
        <p:spPr bwMode="auto">
          <a:xfrm>
            <a:off x="3883025" y="8683625"/>
            <a:ext cx="2973388" cy="458788"/>
          </a:xfrm>
          <a:prstGeom prst="rect">
            <a:avLst/>
          </a:prstGeom>
          <a:noFill/>
          <a:ln w="9525">
            <a:noFill/>
            <a:miter lim="800000"/>
            <a:headEnd/>
            <a:tailEnd/>
          </a:ln>
        </p:spPr>
        <p:txBody>
          <a:bodyPr lIns="92420" tIns="46210" rIns="92420" bIns="46210" anchor="b"/>
          <a:lstStyle/>
          <a:p>
            <a:pPr algn="r" defTabSz="923843"/>
            <a:fld id="{9E2038E5-FA6A-474D-928E-3CABB7D25462}" type="slidenum">
              <a:rPr lang="en-US" sz="1200">
                <a:solidFill>
                  <a:prstClr val="black"/>
                </a:solidFill>
              </a:rPr>
              <a:pPr algn="r" defTabSz="923843"/>
              <a:t>6</a:t>
            </a:fld>
            <a:endParaRPr lang="en-US" sz="1200">
              <a:solidFill>
                <a:prstClr val="black"/>
              </a:solidFill>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xfrm>
            <a:off x="914400" y="4343400"/>
            <a:ext cx="5029200" cy="4114800"/>
          </a:xfrm>
          <a:noFill/>
          <a:ln/>
        </p:spPr>
        <p:txBody>
          <a:bodyPr lIns="92420" tIns="46210" rIns="92420" bIns="46210"/>
          <a:lstStyle/>
          <a:p>
            <a:pPr eaLnBrk="1" hangingPunct="1">
              <a:spcBef>
                <a:spcPct val="0"/>
              </a:spcBef>
            </a:pPr>
            <a:r>
              <a:rPr lang="en-US" dirty="0" err="1" smtClean="0"/>
              <a:t>Inserir</a:t>
            </a:r>
            <a:r>
              <a:rPr lang="en-US" baseline="0" dirty="0" smtClean="0"/>
              <a:t> </a:t>
            </a:r>
            <a:r>
              <a:rPr lang="en-US" baseline="0" dirty="0" err="1" smtClean="0"/>
              <a:t>os</a:t>
            </a:r>
            <a:r>
              <a:rPr lang="en-US" baseline="0" dirty="0" smtClean="0"/>
              <a:t> </a:t>
            </a:r>
            <a:r>
              <a:rPr lang="en-US" baseline="0" dirty="0" err="1" smtClean="0"/>
              <a:t>livros</a:t>
            </a:r>
            <a:r>
              <a:rPr lang="en-US" baseline="0" dirty="0" smtClean="0"/>
              <a:t>: </a:t>
            </a:r>
            <a:r>
              <a:rPr lang="en-US" baseline="0" dirty="0" err="1" smtClean="0"/>
              <a:t>AgroP</a:t>
            </a:r>
            <a:r>
              <a:rPr lang="en-US" baseline="0" dirty="0" smtClean="0"/>
              <a:t>, </a:t>
            </a:r>
            <a:r>
              <a:rPr lang="en-US" baseline="0" dirty="0" err="1" smtClean="0"/>
              <a:t>Algodão</a:t>
            </a:r>
            <a:r>
              <a:rPr lang="en-US" baseline="0" dirty="0" smtClean="0"/>
              <a:t>, </a:t>
            </a:r>
            <a:r>
              <a:rPr lang="en-US" baseline="0" dirty="0" err="1" smtClean="0"/>
              <a:t>Laranja</a:t>
            </a:r>
            <a:r>
              <a:rPr lang="en-US" baseline="0" dirty="0" smtClean="0"/>
              <a:t> do campo </a:t>
            </a:r>
            <a:r>
              <a:rPr lang="en-US" baseline="0" dirty="0" err="1" smtClean="0"/>
              <a:t>ao</a:t>
            </a:r>
            <a:r>
              <a:rPr lang="en-US" baseline="0" dirty="0" smtClean="0"/>
              <a:t> </a:t>
            </a:r>
            <a:r>
              <a:rPr lang="en-US" baseline="0" dirty="0" err="1" smtClean="0"/>
              <a:t>copo</a:t>
            </a:r>
            <a:r>
              <a:rPr lang="en-US" baseline="0" dirty="0" smtClean="0"/>
              <a:t>, </a:t>
            </a:r>
            <a:r>
              <a:rPr lang="en-US" baseline="0" dirty="0" err="1" smtClean="0"/>
              <a:t>livro</a:t>
            </a:r>
            <a:r>
              <a:rPr lang="en-US" baseline="0" dirty="0" smtClean="0"/>
              <a:t> </a:t>
            </a:r>
            <a:r>
              <a:rPr lang="en-US" baseline="0" dirty="0" err="1" smtClean="0"/>
              <a:t>Beto</a:t>
            </a:r>
            <a:r>
              <a:rPr lang="en-US" baseline="0" dirty="0" smtClean="0"/>
              <a:t>, da carne, </a:t>
            </a:r>
            <a:r>
              <a:rPr lang="en-US" baseline="0" dirty="0" err="1" smtClean="0"/>
              <a:t>agroD</a:t>
            </a:r>
            <a:r>
              <a:rPr lang="en-US" baseline="0" dirty="0" smtClean="0"/>
              <a:t>, </a:t>
            </a:r>
            <a:r>
              <a:rPr lang="en-US" baseline="0" dirty="0" err="1" smtClean="0"/>
              <a:t>laranja</a:t>
            </a:r>
            <a:r>
              <a:rPr lang="en-US" baseline="0" dirty="0" smtClean="0"/>
              <a:t> ingles</a:t>
            </a:r>
            <a:endParaRPr lang="en-US" dirty="0" smtClean="0"/>
          </a:p>
        </p:txBody>
      </p:sp>
    </p:spTree>
    <p:extLst>
      <p:ext uri="{BB962C8B-B14F-4D97-AF65-F5344CB8AC3E}">
        <p14:creationId xmlns:p14="http://schemas.microsoft.com/office/powerpoint/2010/main" val="67506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A16E1425-1D99-44CB-8174-688DEFA0A004}" type="slidenum">
              <a:rPr lang="pt-BR">
                <a:solidFill>
                  <a:prstClr val="black"/>
                </a:solidFill>
              </a:rPr>
              <a:pPr/>
              <a:t>17</a:t>
            </a:fld>
            <a:endParaRPr lang="pt-BR">
              <a:solidFill>
                <a:prstClr val="black"/>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214230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a:ln/>
        </p:spPr>
      </p:sp>
      <p:sp>
        <p:nvSpPr>
          <p:cNvPr id="86019" name="Espaço Reservado para Anotações 2"/>
          <p:cNvSpPr>
            <a:spLocks noGrp="1"/>
          </p:cNvSpPr>
          <p:nvPr>
            <p:ph type="body" idx="1"/>
          </p:nvPr>
        </p:nvSpPr>
        <p:spPr>
          <a:noFill/>
          <a:ln/>
        </p:spPr>
        <p:txBody>
          <a:bodyPr/>
          <a:lstStyle/>
          <a:p>
            <a:endParaRPr lang="en-US" smtClean="0">
              <a:latin typeface="Arial" pitchFamily="34" charset="0"/>
            </a:endParaRPr>
          </a:p>
        </p:txBody>
      </p:sp>
      <p:sp>
        <p:nvSpPr>
          <p:cNvPr id="4" name="Espaço Reservado para Número de Slide 3"/>
          <p:cNvSpPr>
            <a:spLocks noGrp="1"/>
          </p:cNvSpPr>
          <p:nvPr>
            <p:ph type="sldNum" sz="quarter" idx="5"/>
          </p:nvPr>
        </p:nvSpPr>
        <p:spPr/>
        <p:txBody>
          <a:bodyPr/>
          <a:lstStyle/>
          <a:p>
            <a:pPr>
              <a:defRPr/>
            </a:pPr>
            <a:fld id="{1F6AAE22-808A-4E2D-BFD6-694411C46779}" type="slidenum">
              <a:rPr lang="pt-BR" smtClean="0"/>
              <a:pPr>
                <a:defRPr/>
              </a:pPr>
              <a:t>26</a:t>
            </a:fld>
            <a:endParaRPr lang="pt-BR"/>
          </a:p>
        </p:txBody>
      </p:sp>
    </p:spTree>
    <p:extLst>
      <p:ext uri="{BB962C8B-B14F-4D97-AF65-F5344CB8AC3E}">
        <p14:creationId xmlns:p14="http://schemas.microsoft.com/office/powerpoint/2010/main" val="54960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43DD76-D9A2-43C0-8829-C5B388A3D2A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87E1E4CA-65FD-43F6-A338-C1F8CD559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3B139458-A961-41CD-AFCD-2B633EDD7E6B}"/>
              </a:ext>
            </a:extLst>
          </p:cNvPr>
          <p:cNvSpPr>
            <a:spLocks noGrp="1"/>
          </p:cNvSpPr>
          <p:nvPr>
            <p:ph type="dt" sz="half" idx="10"/>
          </p:nvPr>
        </p:nvSpPr>
        <p:spPr/>
        <p:txBody>
          <a:bodyPr/>
          <a:lstStyle/>
          <a:p>
            <a:fld id="{8B90ADA2-92DC-44BA-9FBD-4FAA5C355529}" type="datetimeFigureOut">
              <a:rPr lang="pt-BR" smtClean="0"/>
              <a:t>15/03/19</a:t>
            </a:fld>
            <a:endParaRPr lang="pt-BR"/>
          </a:p>
        </p:txBody>
      </p:sp>
      <p:sp>
        <p:nvSpPr>
          <p:cNvPr id="5" name="Espaço Reservado para Rodapé 4">
            <a:extLst>
              <a:ext uri="{FF2B5EF4-FFF2-40B4-BE49-F238E27FC236}">
                <a16:creationId xmlns:a16="http://schemas.microsoft.com/office/drawing/2014/main" xmlns="" id="{0ACC8E34-940C-4F0B-BAEA-122A7B60209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089B9BD5-72C8-4DEA-A17F-35FD663A94D0}"/>
              </a:ext>
            </a:extLst>
          </p:cNvPr>
          <p:cNvSpPr>
            <a:spLocks noGrp="1"/>
          </p:cNvSpPr>
          <p:nvPr>
            <p:ph type="sldNum" sz="quarter" idx="12"/>
          </p:nvPr>
        </p:nvSpPr>
        <p:spPr/>
        <p:txBody>
          <a:bodyPr/>
          <a:lstStyle/>
          <a:p>
            <a:fld id="{E0DE2AD5-3DBE-447B-A232-B6BF712658A4}" type="slidenum">
              <a:rPr lang="pt-BR" smtClean="0"/>
              <a:t>‹#›</a:t>
            </a:fld>
            <a:endParaRPr lang="pt-BR"/>
          </a:p>
        </p:txBody>
      </p:sp>
    </p:spTree>
    <p:extLst>
      <p:ext uri="{BB962C8B-B14F-4D97-AF65-F5344CB8AC3E}">
        <p14:creationId xmlns:p14="http://schemas.microsoft.com/office/powerpoint/2010/main" val="368293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C6002E-F6B0-4804-A23A-287E23F47E6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874CEF8D-B7F2-4D25-B6C1-8D1C76767E9E}"/>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1281065A-A53B-4E75-9433-B3090DDF2056}"/>
              </a:ext>
            </a:extLst>
          </p:cNvPr>
          <p:cNvSpPr>
            <a:spLocks noGrp="1"/>
          </p:cNvSpPr>
          <p:nvPr>
            <p:ph type="dt" sz="half" idx="10"/>
          </p:nvPr>
        </p:nvSpPr>
        <p:spPr/>
        <p:txBody>
          <a:bodyPr/>
          <a:lstStyle/>
          <a:p>
            <a:fld id="{8B90ADA2-92DC-44BA-9FBD-4FAA5C355529}" type="datetimeFigureOut">
              <a:rPr lang="pt-BR" smtClean="0"/>
              <a:t>15/03/19</a:t>
            </a:fld>
            <a:endParaRPr lang="pt-BR"/>
          </a:p>
        </p:txBody>
      </p:sp>
      <p:sp>
        <p:nvSpPr>
          <p:cNvPr id="5" name="Espaço Reservado para Rodapé 4">
            <a:extLst>
              <a:ext uri="{FF2B5EF4-FFF2-40B4-BE49-F238E27FC236}">
                <a16:creationId xmlns:a16="http://schemas.microsoft.com/office/drawing/2014/main" xmlns="" id="{F92D514E-C6C2-4F89-9336-09B0BA3FD60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5599C014-3B67-481F-A79A-C0444E3F8DED}"/>
              </a:ext>
            </a:extLst>
          </p:cNvPr>
          <p:cNvSpPr>
            <a:spLocks noGrp="1"/>
          </p:cNvSpPr>
          <p:nvPr>
            <p:ph type="sldNum" sz="quarter" idx="12"/>
          </p:nvPr>
        </p:nvSpPr>
        <p:spPr/>
        <p:txBody>
          <a:bodyPr/>
          <a:lstStyle/>
          <a:p>
            <a:fld id="{E0DE2AD5-3DBE-447B-A232-B6BF712658A4}" type="slidenum">
              <a:rPr lang="pt-BR" smtClean="0"/>
              <a:t>‹#›</a:t>
            </a:fld>
            <a:endParaRPr lang="pt-BR"/>
          </a:p>
        </p:txBody>
      </p:sp>
    </p:spTree>
    <p:extLst>
      <p:ext uri="{BB962C8B-B14F-4D97-AF65-F5344CB8AC3E}">
        <p14:creationId xmlns:p14="http://schemas.microsoft.com/office/powerpoint/2010/main" val="407761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E0E2F819-28AA-4092-9684-5DF45DECDE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2F4EB325-766E-43AB-BFA2-7483BAC85C0D}"/>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FD482466-0DCD-43D9-900D-7D0921BF3CBC}"/>
              </a:ext>
            </a:extLst>
          </p:cNvPr>
          <p:cNvSpPr>
            <a:spLocks noGrp="1"/>
          </p:cNvSpPr>
          <p:nvPr>
            <p:ph type="dt" sz="half" idx="10"/>
          </p:nvPr>
        </p:nvSpPr>
        <p:spPr/>
        <p:txBody>
          <a:bodyPr/>
          <a:lstStyle/>
          <a:p>
            <a:fld id="{8B90ADA2-92DC-44BA-9FBD-4FAA5C355529}" type="datetimeFigureOut">
              <a:rPr lang="pt-BR" smtClean="0"/>
              <a:t>15/03/19</a:t>
            </a:fld>
            <a:endParaRPr lang="pt-BR"/>
          </a:p>
        </p:txBody>
      </p:sp>
      <p:sp>
        <p:nvSpPr>
          <p:cNvPr id="5" name="Espaço Reservado para Rodapé 4">
            <a:extLst>
              <a:ext uri="{FF2B5EF4-FFF2-40B4-BE49-F238E27FC236}">
                <a16:creationId xmlns:a16="http://schemas.microsoft.com/office/drawing/2014/main" xmlns="" id="{34ED5F28-7754-4AAD-8D5B-4D0212071A9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2B80FCD2-24C2-45FB-8F2E-65B62F3A3EE0}"/>
              </a:ext>
            </a:extLst>
          </p:cNvPr>
          <p:cNvSpPr>
            <a:spLocks noGrp="1"/>
          </p:cNvSpPr>
          <p:nvPr>
            <p:ph type="sldNum" sz="quarter" idx="12"/>
          </p:nvPr>
        </p:nvSpPr>
        <p:spPr/>
        <p:txBody>
          <a:bodyPr/>
          <a:lstStyle/>
          <a:p>
            <a:fld id="{E0DE2AD5-3DBE-447B-A232-B6BF712658A4}" type="slidenum">
              <a:rPr lang="pt-BR" smtClean="0"/>
              <a:t>‹#›</a:t>
            </a:fld>
            <a:endParaRPr lang="pt-BR"/>
          </a:p>
        </p:txBody>
      </p:sp>
    </p:spTree>
    <p:extLst>
      <p:ext uri="{BB962C8B-B14F-4D97-AF65-F5344CB8AC3E}">
        <p14:creationId xmlns:p14="http://schemas.microsoft.com/office/powerpoint/2010/main" val="362767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4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ção 2 de slide interno">
    <p:spTree>
      <p:nvGrpSpPr>
        <p:cNvPr id="1" name=""/>
        <p:cNvGrpSpPr/>
        <p:nvPr/>
      </p:nvGrpSpPr>
      <p:grpSpPr>
        <a:xfrm>
          <a:off x="0" y="0"/>
          <a:ext cx="0" cy="0"/>
          <a:chOff x="0" y="0"/>
          <a:chExt cx="0" cy="0"/>
        </a:xfrm>
      </p:grpSpPr>
      <p:sp>
        <p:nvSpPr>
          <p:cNvPr id="3" name="Espaço Reservado para Texto 2"/>
          <p:cNvSpPr>
            <a:spLocks noGrp="1"/>
          </p:cNvSpPr>
          <p:nvPr>
            <p:ph idx="1"/>
          </p:nvPr>
        </p:nvSpPr>
        <p:spPr>
          <a:xfrm>
            <a:off x="360007" y="1600204"/>
            <a:ext cx="11464335" cy="4479859"/>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Retângulo 3"/>
          <p:cNvSpPr/>
          <p:nvPr userDrawn="1"/>
        </p:nvSpPr>
        <p:spPr>
          <a:xfrm>
            <a:off x="239352" y="191294"/>
            <a:ext cx="1683277"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p>
        </p:txBody>
      </p:sp>
      <p:sp>
        <p:nvSpPr>
          <p:cNvPr id="2" name="Espaço Reservado para Título 1"/>
          <p:cNvSpPr>
            <a:spLocks noGrp="1"/>
          </p:cNvSpPr>
          <p:nvPr>
            <p:ph type="title"/>
          </p:nvPr>
        </p:nvSpPr>
        <p:spPr>
          <a:xfrm>
            <a:off x="360007" y="332656"/>
            <a:ext cx="11464335" cy="898004"/>
          </a:xfrm>
          <a:prstGeom prst="rect">
            <a:avLst/>
          </a:prstGeom>
        </p:spPr>
        <p:txBody>
          <a:bodyPr vert="horz" lIns="91440" tIns="45720" rIns="91440" bIns="45720" rtlCol="0" anchor="ctr">
            <a:noAutofit/>
          </a:bodyPr>
          <a:lstStyle>
            <a:lvl1pPr>
              <a:defRPr sz="3600"/>
            </a:lvl1pPr>
          </a:lstStyle>
          <a:p>
            <a:r>
              <a:rPr lang="pt-BR" dirty="0"/>
              <a:t>Clique para editar o estilo do título mestre</a:t>
            </a:r>
          </a:p>
        </p:txBody>
      </p:sp>
      <p:sp>
        <p:nvSpPr>
          <p:cNvPr id="5" name="Espaço Reservado para Data 3"/>
          <p:cNvSpPr>
            <a:spLocks noGrp="1"/>
          </p:cNvSpPr>
          <p:nvPr>
            <p:ph type="dt" sz="half" idx="2"/>
          </p:nvPr>
        </p:nvSpPr>
        <p:spPr>
          <a:xfrm>
            <a:off x="1141545" y="6426832"/>
            <a:ext cx="2844800" cy="319447"/>
          </a:xfrm>
          <a:prstGeom prst="rect">
            <a:avLst/>
          </a:prstGeom>
        </p:spPr>
        <p:txBody>
          <a:bodyPr vert="horz" lIns="91440" tIns="45720" rIns="91440" bIns="45720" rtlCol="0" anchor="ctr"/>
          <a:lstStyle>
            <a:lvl1pPr algn="l">
              <a:defRPr sz="800">
                <a:solidFill>
                  <a:schemeClr val="bg1"/>
                </a:solidFill>
              </a:defRPr>
            </a:lvl1pPr>
          </a:lstStyle>
          <a:p>
            <a:fld id="{00AAA6FF-DB2F-4698-BF1D-218DD1CBB003}" type="datetimeFigureOut">
              <a:rPr lang="pt-BR" smtClean="0"/>
              <a:pPr/>
              <a:t>15/03/19</a:t>
            </a:fld>
            <a:endParaRPr lang="pt-BR" dirty="0"/>
          </a:p>
        </p:txBody>
      </p:sp>
    </p:spTree>
    <p:extLst>
      <p:ext uri="{BB962C8B-B14F-4D97-AF65-F5344CB8AC3E}">
        <p14:creationId xmlns:p14="http://schemas.microsoft.com/office/powerpoint/2010/main" val="26524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endParaRPr lang="en-ZA" dirty="0"/>
          </a:p>
        </p:txBody>
      </p:sp>
      <p:sp>
        <p:nvSpPr>
          <p:cNvPr id="4" name="Date Placeholder 3"/>
          <p:cNvSpPr>
            <a:spLocks noGrp="1"/>
          </p:cNvSpPr>
          <p:nvPr>
            <p:ph type="dt" sz="half" idx="10"/>
          </p:nvPr>
        </p:nvSpPr>
        <p:spPr/>
        <p:txBody>
          <a:bodyPr/>
          <a:lstStyle/>
          <a:p>
            <a:fld id="{C16D4FEC-ABF5-4A7C-9F4E-229F4D4E17D6}" type="datetimeFigureOut">
              <a:rPr lang="en-ZA" smtClean="0">
                <a:solidFill>
                  <a:prstClr val="black">
                    <a:tint val="75000"/>
                  </a:prstClr>
                </a:solidFill>
              </a:rPr>
              <a:pPr/>
              <a:t>15/03/19</a:t>
            </a:fld>
            <a:endParaRPr lang="en-ZA">
              <a:solidFill>
                <a:prstClr val="black">
                  <a:tint val="75000"/>
                </a:prstClr>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067E71FB-A6BA-466A-A3C6-B81F28047842}"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2540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ítulo e conteúdo - Modelo 2 Logos Markestrat">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pt-BR" dirty="0" smtClean="0"/>
              <a:t>Clique para editar o estilo do título mestre</a:t>
            </a:r>
            <a:endParaRPr lang="pt-BR" dirty="0"/>
          </a:p>
        </p:txBody>
      </p:sp>
      <p:sp>
        <p:nvSpPr>
          <p:cNvPr id="16" name="Espaço Reservado para Texto 15"/>
          <p:cNvSpPr>
            <a:spLocks noGrp="1"/>
          </p:cNvSpPr>
          <p:nvPr>
            <p:ph type="body" sz="quarter" idx="13"/>
          </p:nvPr>
        </p:nvSpPr>
        <p:spPr>
          <a:xfrm>
            <a:off x="571462" y="1071546"/>
            <a:ext cx="11049077" cy="4857784"/>
          </a:xfrm>
        </p:spPr>
        <p:txBody>
          <a:bodyPr>
            <a:normAutofit/>
          </a:bodyPr>
          <a:lstStyle>
            <a:lvl1pPr algn="just">
              <a:spcBef>
                <a:spcPts val="0"/>
              </a:spcBef>
              <a:spcAft>
                <a:spcPts val="600"/>
              </a:spcAft>
              <a:defRPr sz="2400"/>
            </a:lvl1pPr>
            <a:lvl2pPr algn="just">
              <a:spcBef>
                <a:spcPts val="0"/>
              </a:spcBef>
              <a:spcAft>
                <a:spcPts val="600"/>
              </a:spcAft>
              <a:defRPr sz="2000"/>
            </a:lvl2pPr>
            <a:lvl3pPr algn="just">
              <a:spcBef>
                <a:spcPts val="0"/>
              </a:spcBef>
              <a:spcAft>
                <a:spcPts val="600"/>
              </a:spcAft>
              <a:defRPr sz="1800"/>
            </a:lvl3pPr>
            <a:lvl4pPr algn="just">
              <a:spcBef>
                <a:spcPts val="0"/>
              </a:spcBef>
              <a:spcAft>
                <a:spcPts val="600"/>
              </a:spcAft>
              <a:defRPr sz="1600"/>
            </a:lvl4pPr>
            <a:lvl5pPr algn="just">
              <a:spcBef>
                <a:spcPts val="0"/>
              </a:spcBef>
              <a:spcAft>
                <a:spcPts val="600"/>
              </a:spcAft>
              <a:defRPr sz="16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Data 3"/>
          <p:cNvSpPr>
            <a:spLocks noGrp="1"/>
          </p:cNvSpPr>
          <p:nvPr>
            <p:ph type="dt" sz="half" idx="14"/>
          </p:nvPr>
        </p:nvSpPr>
        <p:spPr>
          <a:xfrm>
            <a:off x="1047751" y="6072189"/>
            <a:ext cx="1397000" cy="365125"/>
          </a:xfrm>
          <a:prstGeom prst="rect">
            <a:avLst/>
          </a:prstGeom>
        </p:spPr>
        <p:txBody>
          <a:bodyPr/>
          <a:lstStyle>
            <a:lvl1pPr>
              <a:defRPr/>
            </a:lvl1pPr>
          </a:lstStyle>
          <a:p>
            <a:pPr>
              <a:defRPr/>
            </a:pPr>
            <a:fld id="{5DDAF5D4-A45A-4FAF-925D-C7E0EF9BFB87}" type="datetimeFigureOut">
              <a:rPr lang="pt-BR"/>
              <a:pPr>
                <a:defRPr/>
              </a:pPr>
              <a:t>15/03/19</a:t>
            </a:fld>
            <a:endParaRPr lang="pt-BR" dirty="0"/>
          </a:p>
        </p:txBody>
      </p:sp>
      <p:sp>
        <p:nvSpPr>
          <p:cNvPr id="6" name="Espaço Reservado para Rodapé 4"/>
          <p:cNvSpPr>
            <a:spLocks noGrp="1"/>
          </p:cNvSpPr>
          <p:nvPr>
            <p:ph type="ftr" sz="quarter" idx="15"/>
          </p:nvPr>
        </p:nvSpPr>
        <p:spPr/>
        <p:txBody>
          <a:bodyPr/>
          <a:lstStyle>
            <a:lvl1pPr>
              <a:defRPr/>
            </a:lvl1pPr>
          </a:lstStyle>
          <a:p>
            <a:pPr>
              <a:defRPr/>
            </a:pPr>
            <a:endParaRPr lang="pt-BR"/>
          </a:p>
        </p:txBody>
      </p:sp>
      <p:sp>
        <p:nvSpPr>
          <p:cNvPr id="7" name="Espaço Reservado para Número de Slide 5"/>
          <p:cNvSpPr>
            <a:spLocks noGrp="1"/>
          </p:cNvSpPr>
          <p:nvPr>
            <p:ph type="sldNum" sz="quarter" idx="16"/>
          </p:nvPr>
        </p:nvSpPr>
        <p:spPr/>
        <p:txBody>
          <a:bodyPr/>
          <a:lstStyle>
            <a:lvl1pPr>
              <a:defRPr/>
            </a:lvl1pPr>
          </a:lstStyle>
          <a:p>
            <a:pPr>
              <a:defRPr/>
            </a:pPr>
            <a:fld id="{4F9483CB-9521-41AB-B4A8-2D4CE05FD178}" type="slidenum">
              <a:rPr lang="pt-BR"/>
              <a:pPr>
                <a:defRPr/>
              </a:pPr>
              <a:t>‹#›</a:t>
            </a:fld>
            <a:endParaRPr lang="pt-BR"/>
          </a:p>
        </p:txBody>
      </p:sp>
    </p:spTree>
    <p:extLst>
      <p:ext uri="{BB962C8B-B14F-4D97-AF65-F5344CB8AC3E}">
        <p14:creationId xmlns:p14="http://schemas.microsoft.com/office/powerpoint/2010/main" val="229426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Soment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7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omente titulo">
    <p:spTree>
      <p:nvGrpSpPr>
        <p:cNvPr id="1" name=""/>
        <p:cNvGrpSpPr/>
        <p:nvPr/>
      </p:nvGrpSpPr>
      <p:grpSpPr>
        <a:xfrm>
          <a:off x="0" y="0"/>
          <a:ext cx="0" cy="0"/>
          <a:chOff x="0" y="0"/>
          <a:chExt cx="0" cy="0"/>
        </a:xfrm>
      </p:grpSpPr>
      <p:sp>
        <p:nvSpPr>
          <p:cNvPr id="4" name="Espaço Reservado para Data 3"/>
          <p:cNvSpPr>
            <a:spLocks noGrp="1"/>
          </p:cNvSpPr>
          <p:nvPr>
            <p:ph type="dt" sz="half" idx="2"/>
          </p:nvPr>
        </p:nvSpPr>
        <p:spPr>
          <a:xfrm>
            <a:off x="1127448" y="6480548"/>
            <a:ext cx="2844800" cy="319447"/>
          </a:xfrm>
          <a:prstGeom prst="rect">
            <a:avLst/>
          </a:prstGeom>
        </p:spPr>
        <p:txBody>
          <a:bodyPr vert="horz" lIns="91440" tIns="45720" rIns="91440" bIns="45720" rtlCol="0" anchor="ctr"/>
          <a:lstStyle>
            <a:lvl1pPr algn="l">
              <a:defRPr sz="800">
                <a:solidFill>
                  <a:schemeClr val="bg1"/>
                </a:solidFill>
              </a:defRPr>
            </a:lvl1pPr>
          </a:lstStyle>
          <a:p>
            <a:fld id="{00AAA6FF-DB2F-4698-BF1D-218DD1CBB003}" type="datetimeFigureOut">
              <a:rPr lang="pt-BR" smtClean="0"/>
              <a:pPr/>
              <a:t>15/03/19</a:t>
            </a:fld>
            <a:endParaRPr lang="pt-BR" dirty="0"/>
          </a:p>
        </p:txBody>
      </p:sp>
      <p:sp>
        <p:nvSpPr>
          <p:cNvPr id="6" name="Espaço Reservado para Título 1"/>
          <p:cNvSpPr>
            <a:spLocks noGrp="1"/>
          </p:cNvSpPr>
          <p:nvPr>
            <p:ph type="title"/>
          </p:nvPr>
        </p:nvSpPr>
        <p:spPr>
          <a:xfrm>
            <a:off x="1571467" y="360000"/>
            <a:ext cx="10140533" cy="870660"/>
          </a:xfrm>
          <a:prstGeom prst="rect">
            <a:avLst/>
          </a:prstGeom>
        </p:spPr>
        <p:txBody>
          <a:bodyPr vert="horz" lIns="91440" tIns="45720" rIns="91440" bIns="45720" rtlCol="0" anchor="ctr">
            <a:noAutofit/>
          </a:bodyPr>
          <a:lstStyle>
            <a:lvl1pPr algn="l">
              <a:defRPr/>
            </a:lvl1pPr>
          </a:lstStyle>
          <a:p>
            <a:r>
              <a:rPr lang="pt-BR" dirty="0"/>
              <a:t>Clique para editar o estilo do título mestre</a:t>
            </a:r>
          </a:p>
        </p:txBody>
      </p:sp>
    </p:spTree>
    <p:extLst>
      <p:ext uri="{BB962C8B-B14F-4D97-AF65-F5344CB8AC3E}">
        <p14:creationId xmlns:p14="http://schemas.microsoft.com/office/powerpoint/2010/main" val="336586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C44E6F4-ADD0-468D-9210-FFBAF3AD7C7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B0034F57-7D82-42FB-8733-8CCE9AB296BA}"/>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27E7EAB2-CAB9-44F3-9BD3-8A9D84D49A90}"/>
              </a:ext>
            </a:extLst>
          </p:cNvPr>
          <p:cNvSpPr>
            <a:spLocks noGrp="1"/>
          </p:cNvSpPr>
          <p:nvPr>
            <p:ph type="dt" sz="half" idx="10"/>
          </p:nvPr>
        </p:nvSpPr>
        <p:spPr/>
        <p:txBody>
          <a:bodyPr/>
          <a:lstStyle/>
          <a:p>
            <a:fld id="{8B90ADA2-92DC-44BA-9FBD-4FAA5C355529}" type="datetimeFigureOut">
              <a:rPr lang="pt-BR" smtClean="0"/>
              <a:t>15/03/19</a:t>
            </a:fld>
            <a:endParaRPr lang="pt-BR"/>
          </a:p>
        </p:txBody>
      </p:sp>
      <p:sp>
        <p:nvSpPr>
          <p:cNvPr id="5" name="Espaço Reservado para Rodapé 4">
            <a:extLst>
              <a:ext uri="{FF2B5EF4-FFF2-40B4-BE49-F238E27FC236}">
                <a16:creationId xmlns:a16="http://schemas.microsoft.com/office/drawing/2014/main" xmlns="" id="{F6B600DD-5FC6-4EE4-83FE-8F370B8E8F1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2E2D064E-88CB-4807-94A6-F140D4CB66C9}"/>
              </a:ext>
            </a:extLst>
          </p:cNvPr>
          <p:cNvSpPr>
            <a:spLocks noGrp="1"/>
          </p:cNvSpPr>
          <p:nvPr>
            <p:ph type="sldNum" sz="quarter" idx="12"/>
          </p:nvPr>
        </p:nvSpPr>
        <p:spPr/>
        <p:txBody>
          <a:bodyPr/>
          <a:lstStyle/>
          <a:p>
            <a:fld id="{E0DE2AD5-3DBE-447B-A232-B6BF712658A4}" type="slidenum">
              <a:rPr lang="pt-BR" smtClean="0"/>
              <a:t>‹#›</a:t>
            </a:fld>
            <a:endParaRPr lang="pt-BR"/>
          </a:p>
        </p:txBody>
      </p:sp>
    </p:spTree>
    <p:extLst>
      <p:ext uri="{BB962C8B-B14F-4D97-AF65-F5344CB8AC3E}">
        <p14:creationId xmlns:p14="http://schemas.microsoft.com/office/powerpoint/2010/main" val="117481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1CE7EBF-6F81-426E-8BA8-A72ED2EC45A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DB4A730F-BBBE-46F3-805B-4980AEC96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xmlns="" id="{84FF1D5A-2505-47CD-90CA-79BF8F94C094}"/>
              </a:ext>
            </a:extLst>
          </p:cNvPr>
          <p:cNvSpPr>
            <a:spLocks noGrp="1"/>
          </p:cNvSpPr>
          <p:nvPr>
            <p:ph type="dt" sz="half" idx="10"/>
          </p:nvPr>
        </p:nvSpPr>
        <p:spPr/>
        <p:txBody>
          <a:bodyPr/>
          <a:lstStyle/>
          <a:p>
            <a:fld id="{8B90ADA2-92DC-44BA-9FBD-4FAA5C355529}" type="datetimeFigureOut">
              <a:rPr lang="pt-BR" smtClean="0"/>
              <a:t>15/03/19</a:t>
            </a:fld>
            <a:endParaRPr lang="pt-BR"/>
          </a:p>
        </p:txBody>
      </p:sp>
      <p:sp>
        <p:nvSpPr>
          <p:cNvPr id="5" name="Espaço Reservado para Rodapé 4">
            <a:extLst>
              <a:ext uri="{FF2B5EF4-FFF2-40B4-BE49-F238E27FC236}">
                <a16:creationId xmlns:a16="http://schemas.microsoft.com/office/drawing/2014/main" xmlns="" id="{47F7901B-F3CE-45B4-9560-D83AFB85804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C5F4A7CA-A0B8-495F-A467-809290E06BB2}"/>
              </a:ext>
            </a:extLst>
          </p:cNvPr>
          <p:cNvSpPr>
            <a:spLocks noGrp="1"/>
          </p:cNvSpPr>
          <p:nvPr>
            <p:ph type="sldNum" sz="quarter" idx="12"/>
          </p:nvPr>
        </p:nvSpPr>
        <p:spPr/>
        <p:txBody>
          <a:bodyPr/>
          <a:lstStyle/>
          <a:p>
            <a:fld id="{E0DE2AD5-3DBE-447B-A232-B6BF712658A4}" type="slidenum">
              <a:rPr lang="pt-BR" smtClean="0"/>
              <a:t>‹#›</a:t>
            </a:fld>
            <a:endParaRPr lang="pt-BR"/>
          </a:p>
        </p:txBody>
      </p:sp>
    </p:spTree>
    <p:extLst>
      <p:ext uri="{BB962C8B-B14F-4D97-AF65-F5344CB8AC3E}">
        <p14:creationId xmlns:p14="http://schemas.microsoft.com/office/powerpoint/2010/main" val="66981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EC6C188-6050-44A4-869C-6D3FDD07A18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A669F626-3E03-4324-B8FB-7191BA157EC9}"/>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9F0C1D8D-4807-4452-BF21-65B6EFA4C2C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A64A1F35-CB5D-400E-8E49-3C0EA8B9CF3C}"/>
              </a:ext>
            </a:extLst>
          </p:cNvPr>
          <p:cNvSpPr>
            <a:spLocks noGrp="1"/>
          </p:cNvSpPr>
          <p:nvPr>
            <p:ph type="dt" sz="half" idx="10"/>
          </p:nvPr>
        </p:nvSpPr>
        <p:spPr/>
        <p:txBody>
          <a:bodyPr/>
          <a:lstStyle/>
          <a:p>
            <a:fld id="{8B90ADA2-92DC-44BA-9FBD-4FAA5C355529}" type="datetimeFigureOut">
              <a:rPr lang="pt-BR" smtClean="0"/>
              <a:t>15/03/19</a:t>
            </a:fld>
            <a:endParaRPr lang="pt-BR"/>
          </a:p>
        </p:txBody>
      </p:sp>
      <p:sp>
        <p:nvSpPr>
          <p:cNvPr id="6" name="Espaço Reservado para Rodapé 5">
            <a:extLst>
              <a:ext uri="{FF2B5EF4-FFF2-40B4-BE49-F238E27FC236}">
                <a16:creationId xmlns:a16="http://schemas.microsoft.com/office/drawing/2014/main" xmlns="" id="{D27585C6-0035-482F-AA49-088CCD6D255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488070D6-3C38-4372-93DE-49E2969B0EA4}"/>
              </a:ext>
            </a:extLst>
          </p:cNvPr>
          <p:cNvSpPr>
            <a:spLocks noGrp="1"/>
          </p:cNvSpPr>
          <p:nvPr>
            <p:ph type="sldNum" sz="quarter" idx="12"/>
          </p:nvPr>
        </p:nvSpPr>
        <p:spPr/>
        <p:txBody>
          <a:bodyPr/>
          <a:lstStyle/>
          <a:p>
            <a:fld id="{E0DE2AD5-3DBE-447B-A232-B6BF712658A4}" type="slidenum">
              <a:rPr lang="pt-BR" smtClean="0"/>
              <a:t>‹#›</a:t>
            </a:fld>
            <a:endParaRPr lang="pt-BR"/>
          </a:p>
        </p:txBody>
      </p:sp>
    </p:spTree>
    <p:extLst>
      <p:ext uri="{BB962C8B-B14F-4D97-AF65-F5344CB8AC3E}">
        <p14:creationId xmlns:p14="http://schemas.microsoft.com/office/powerpoint/2010/main" val="361073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7DD668-D353-4EDB-A9EC-66FFE36E84E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94AC34AD-A218-49C9-AEAE-F443017AC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xmlns="" id="{AEEDE1E3-2E96-4081-80A8-DB1F960A0FA9}"/>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B8F120F7-16DB-46EA-940D-035657CCA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xmlns="" id="{52B9F966-A5B9-47F5-8300-FA40EE5C3E8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176402C9-3AB2-4126-903D-EE80146C57C9}"/>
              </a:ext>
            </a:extLst>
          </p:cNvPr>
          <p:cNvSpPr>
            <a:spLocks noGrp="1"/>
          </p:cNvSpPr>
          <p:nvPr>
            <p:ph type="dt" sz="half" idx="10"/>
          </p:nvPr>
        </p:nvSpPr>
        <p:spPr/>
        <p:txBody>
          <a:bodyPr/>
          <a:lstStyle/>
          <a:p>
            <a:fld id="{8B90ADA2-92DC-44BA-9FBD-4FAA5C355529}" type="datetimeFigureOut">
              <a:rPr lang="pt-BR" smtClean="0"/>
              <a:t>15/03/19</a:t>
            </a:fld>
            <a:endParaRPr lang="pt-BR"/>
          </a:p>
        </p:txBody>
      </p:sp>
      <p:sp>
        <p:nvSpPr>
          <p:cNvPr id="8" name="Espaço Reservado para Rodapé 7">
            <a:extLst>
              <a:ext uri="{FF2B5EF4-FFF2-40B4-BE49-F238E27FC236}">
                <a16:creationId xmlns:a16="http://schemas.microsoft.com/office/drawing/2014/main" xmlns="" id="{26640159-F6EC-4F24-8EA9-B91D9759740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918D09EE-2E81-4692-B5F5-83FFA2B473B3}"/>
              </a:ext>
            </a:extLst>
          </p:cNvPr>
          <p:cNvSpPr>
            <a:spLocks noGrp="1"/>
          </p:cNvSpPr>
          <p:nvPr>
            <p:ph type="sldNum" sz="quarter" idx="12"/>
          </p:nvPr>
        </p:nvSpPr>
        <p:spPr/>
        <p:txBody>
          <a:bodyPr/>
          <a:lstStyle/>
          <a:p>
            <a:fld id="{E0DE2AD5-3DBE-447B-A232-B6BF712658A4}" type="slidenum">
              <a:rPr lang="pt-BR" smtClean="0"/>
              <a:t>‹#›</a:t>
            </a:fld>
            <a:endParaRPr lang="pt-BR"/>
          </a:p>
        </p:txBody>
      </p:sp>
    </p:spTree>
    <p:extLst>
      <p:ext uri="{BB962C8B-B14F-4D97-AF65-F5344CB8AC3E}">
        <p14:creationId xmlns:p14="http://schemas.microsoft.com/office/powerpoint/2010/main" val="18638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CB499E3-183B-4DC4-9474-5C357A3D315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4B4D4E5B-1726-4A77-9DE9-98A86E059EA4}"/>
              </a:ext>
            </a:extLst>
          </p:cNvPr>
          <p:cNvSpPr>
            <a:spLocks noGrp="1"/>
          </p:cNvSpPr>
          <p:nvPr>
            <p:ph type="dt" sz="half" idx="10"/>
          </p:nvPr>
        </p:nvSpPr>
        <p:spPr/>
        <p:txBody>
          <a:bodyPr/>
          <a:lstStyle/>
          <a:p>
            <a:fld id="{8B90ADA2-92DC-44BA-9FBD-4FAA5C355529}" type="datetimeFigureOut">
              <a:rPr lang="pt-BR" smtClean="0"/>
              <a:t>15/03/19</a:t>
            </a:fld>
            <a:endParaRPr lang="pt-BR"/>
          </a:p>
        </p:txBody>
      </p:sp>
      <p:sp>
        <p:nvSpPr>
          <p:cNvPr id="4" name="Espaço Reservado para Rodapé 3">
            <a:extLst>
              <a:ext uri="{FF2B5EF4-FFF2-40B4-BE49-F238E27FC236}">
                <a16:creationId xmlns:a16="http://schemas.microsoft.com/office/drawing/2014/main" xmlns="" id="{B5BD1F7F-5461-4213-85C5-D08808E39C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80CEE829-166E-4DD6-BC29-F5C438BFD494}"/>
              </a:ext>
            </a:extLst>
          </p:cNvPr>
          <p:cNvSpPr>
            <a:spLocks noGrp="1"/>
          </p:cNvSpPr>
          <p:nvPr>
            <p:ph type="sldNum" sz="quarter" idx="12"/>
          </p:nvPr>
        </p:nvSpPr>
        <p:spPr/>
        <p:txBody>
          <a:bodyPr/>
          <a:lstStyle/>
          <a:p>
            <a:fld id="{E0DE2AD5-3DBE-447B-A232-B6BF712658A4}" type="slidenum">
              <a:rPr lang="pt-BR" smtClean="0"/>
              <a:t>‹#›</a:t>
            </a:fld>
            <a:endParaRPr lang="pt-BR"/>
          </a:p>
        </p:txBody>
      </p:sp>
    </p:spTree>
    <p:extLst>
      <p:ext uri="{BB962C8B-B14F-4D97-AF65-F5344CB8AC3E}">
        <p14:creationId xmlns:p14="http://schemas.microsoft.com/office/powerpoint/2010/main" val="398121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65485643-0C8B-4192-B7E5-3A151879A180}"/>
              </a:ext>
            </a:extLst>
          </p:cNvPr>
          <p:cNvSpPr>
            <a:spLocks noGrp="1"/>
          </p:cNvSpPr>
          <p:nvPr>
            <p:ph type="dt" sz="half" idx="10"/>
          </p:nvPr>
        </p:nvSpPr>
        <p:spPr/>
        <p:txBody>
          <a:bodyPr/>
          <a:lstStyle/>
          <a:p>
            <a:fld id="{8B90ADA2-92DC-44BA-9FBD-4FAA5C355529}" type="datetimeFigureOut">
              <a:rPr lang="pt-BR" smtClean="0"/>
              <a:t>15/03/19</a:t>
            </a:fld>
            <a:endParaRPr lang="pt-BR"/>
          </a:p>
        </p:txBody>
      </p:sp>
      <p:sp>
        <p:nvSpPr>
          <p:cNvPr id="3" name="Espaço Reservado para Rodapé 2">
            <a:extLst>
              <a:ext uri="{FF2B5EF4-FFF2-40B4-BE49-F238E27FC236}">
                <a16:creationId xmlns:a16="http://schemas.microsoft.com/office/drawing/2014/main" xmlns="" id="{C3D5CBCE-C5A3-4D0D-841A-38839566458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B639F694-9A1C-4339-B580-2B02255B862A}"/>
              </a:ext>
            </a:extLst>
          </p:cNvPr>
          <p:cNvSpPr>
            <a:spLocks noGrp="1"/>
          </p:cNvSpPr>
          <p:nvPr>
            <p:ph type="sldNum" sz="quarter" idx="12"/>
          </p:nvPr>
        </p:nvSpPr>
        <p:spPr/>
        <p:txBody>
          <a:bodyPr/>
          <a:lstStyle/>
          <a:p>
            <a:fld id="{E0DE2AD5-3DBE-447B-A232-B6BF712658A4}" type="slidenum">
              <a:rPr lang="pt-BR" smtClean="0"/>
              <a:t>‹#›</a:t>
            </a:fld>
            <a:endParaRPr lang="pt-BR"/>
          </a:p>
        </p:txBody>
      </p:sp>
    </p:spTree>
    <p:extLst>
      <p:ext uri="{BB962C8B-B14F-4D97-AF65-F5344CB8AC3E}">
        <p14:creationId xmlns:p14="http://schemas.microsoft.com/office/powerpoint/2010/main" val="11439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691427-6918-46EA-9140-75F3AD01DC2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27EAF9F0-6F74-40FD-B4CE-DBF2F35F6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F843B4BA-5CE1-4BDC-A92F-6B76A2DB0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B44BA9CC-01C6-4931-9C13-C8E43FA47CC6}"/>
              </a:ext>
            </a:extLst>
          </p:cNvPr>
          <p:cNvSpPr>
            <a:spLocks noGrp="1"/>
          </p:cNvSpPr>
          <p:nvPr>
            <p:ph type="dt" sz="half" idx="10"/>
          </p:nvPr>
        </p:nvSpPr>
        <p:spPr/>
        <p:txBody>
          <a:bodyPr/>
          <a:lstStyle/>
          <a:p>
            <a:fld id="{8B90ADA2-92DC-44BA-9FBD-4FAA5C355529}" type="datetimeFigureOut">
              <a:rPr lang="pt-BR" smtClean="0"/>
              <a:t>15/03/19</a:t>
            </a:fld>
            <a:endParaRPr lang="pt-BR"/>
          </a:p>
        </p:txBody>
      </p:sp>
      <p:sp>
        <p:nvSpPr>
          <p:cNvPr id="6" name="Espaço Reservado para Rodapé 5">
            <a:extLst>
              <a:ext uri="{FF2B5EF4-FFF2-40B4-BE49-F238E27FC236}">
                <a16:creationId xmlns:a16="http://schemas.microsoft.com/office/drawing/2014/main" xmlns="" id="{1C7F3AA5-C9E7-44A1-AA16-8AA672F2B62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626CF8E7-C477-49A0-B97C-3B0889B1D1B0}"/>
              </a:ext>
            </a:extLst>
          </p:cNvPr>
          <p:cNvSpPr>
            <a:spLocks noGrp="1"/>
          </p:cNvSpPr>
          <p:nvPr>
            <p:ph type="sldNum" sz="quarter" idx="12"/>
          </p:nvPr>
        </p:nvSpPr>
        <p:spPr/>
        <p:txBody>
          <a:bodyPr/>
          <a:lstStyle/>
          <a:p>
            <a:fld id="{E0DE2AD5-3DBE-447B-A232-B6BF712658A4}" type="slidenum">
              <a:rPr lang="pt-BR" smtClean="0"/>
              <a:t>‹#›</a:t>
            </a:fld>
            <a:endParaRPr lang="pt-BR"/>
          </a:p>
        </p:txBody>
      </p:sp>
    </p:spTree>
    <p:extLst>
      <p:ext uri="{BB962C8B-B14F-4D97-AF65-F5344CB8AC3E}">
        <p14:creationId xmlns:p14="http://schemas.microsoft.com/office/powerpoint/2010/main" val="322649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577F68-FBBD-4FCB-8822-A785CFD1605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E785623C-8B1D-4E83-9D45-A0A3C1F3B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45A8B237-1761-489E-83BF-F0D510BC5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CD6D4F8C-1760-4D8D-898E-956AA4636489}"/>
              </a:ext>
            </a:extLst>
          </p:cNvPr>
          <p:cNvSpPr>
            <a:spLocks noGrp="1"/>
          </p:cNvSpPr>
          <p:nvPr>
            <p:ph type="dt" sz="half" idx="10"/>
          </p:nvPr>
        </p:nvSpPr>
        <p:spPr/>
        <p:txBody>
          <a:bodyPr/>
          <a:lstStyle/>
          <a:p>
            <a:fld id="{8B90ADA2-92DC-44BA-9FBD-4FAA5C355529}" type="datetimeFigureOut">
              <a:rPr lang="pt-BR" smtClean="0"/>
              <a:t>15/03/19</a:t>
            </a:fld>
            <a:endParaRPr lang="pt-BR"/>
          </a:p>
        </p:txBody>
      </p:sp>
      <p:sp>
        <p:nvSpPr>
          <p:cNvPr id="6" name="Espaço Reservado para Rodapé 5">
            <a:extLst>
              <a:ext uri="{FF2B5EF4-FFF2-40B4-BE49-F238E27FC236}">
                <a16:creationId xmlns:a16="http://schemas.microsoft.com/office/drawing/2014/main" xmlns="" id="{54D5C780-568A-40A7-A21C-57A5A13F39C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38084CC5-42DE-47BE-A4E1-D3B193900528}"/>
              </a:ext>
            </a:extLst>
          </p:cNvPr>
          <p:cNvSpPr>
            <a:spLocks noGrp="1"/>
          </p:cNvSpPr>
          <p:nvPr>
            <p:ph type="sldNum" sz="quarter" idx="12"/>
          </p:nvPr>
        </p:nvSpPr>
        <p:spPr/>
        <p:txBody>
          <a:bodyPr/>
          <a:lstStyle/>
          <a:p>
            <a:fld id="{E0DE2AD5-3DBE-447B-A232-B6BF712658A4}" type="slidenum">
              <a:rPr lang="pt-BR" smtClean="0"/>
              <a:t>‹#›</a:t>
            </a:fld>
            <a:endParaRPr lang="pt-BR"/>
          </a:p>
        </p:txBody>
      </p:sp>
    </p:spTree>
    <p:extLst>
      <p:ext uri="{BB962C8B-B14F-4D97-AF65-F5344CB8AC3E}">
        <p14:creationId xmlns:p14="http://schemas.microsoft.com/office/powerpoint/2010/main" val="110006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06744131-89BD-439B-AE87-4ED05C57A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0ADA2-92DC-44BA-9FBD-4FAA5C355529}" type="datetimeFigureOut">
              <a:rPr lang="pt-BR" smtClean="0"/>
              <a:t>15/03/19</a:t>
            </a:fld>
            <a:endParaRPr lang="pt-BR"/>
          </a:p>
        </p:txBody>
      </p:sp>
      <p:sp>
        <p:nvSpPr>
          <p:cNvPr id="5" name="Espaço Reservado para Rodapé 4">
            <a:extLst>
              <a:ext uri="{FF2B5EF4-FFF2-40B4-BE49-F238E27FC236}">
                <a16:creationId xmlns:a16="http://schemas.microsoft.com/office/drawing/2014/main" xmlns="" id="{938A2E35-AE25-4330-9946-5F56F5CD6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7970D959-C0C8-4E39-96EC-6B3D2794A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E2AD5-3DBE-447B-A232-B6BF712658A4}" type="slidenum">
              <a:rPr lang="pt-BR" smtClean="0"/>
              <a:t>‹#›</a:t>
            </a:fld>
            <a:endParaRPr lang="pt-BR"/>
          </a:p>
        </p:txBody>
      </p:sp>
    </p:spTree>
    <p:extLst>
      <p:ext uri="{BB962C8B-B14F-4D97-AF65-F5344CB8AC3E}">
        <p14:creationId xmlns:p14="http://schemas.microsoft.com/office/powerpoint/2010/main" val="405025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6" r:id="rId14"/>
    <p:sldLayoutId id="2147483669" r:id="rId15"/>
    <p:sldLayoutId id="2147483670" r:id="rId16"/>
    <p:sldLayoutId id="214748367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1.png"/><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1.png"/><Relationship Id="rId3"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jpe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2.png"/><Relationship Id="rId3" Type="http://schemas.openxmlformats.org/officeDocument/2006/relationships/image" Target="../media/image53.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15.xml"/><Relationship Id="rId2" Type="http://schemas.openxmlformats.org/officeDocument/2006/relationships/image" Target="../media/image5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9" Type="http://schemas.openxmlformats.org/officeDocument/2006/relationships/image" Target="../media/image19.png"/><Relationship Id="rId20" Type="http://schemas.openxmlformats.org/officeDocument/2006/relationships/image" Target="../media/image30.png"/><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jpeg"/><Relationship Id="rId15" Type="http://schemas.openxmlformats.org/officeDocument/2006/relationships/image" Target="../media/image25.png"/><Relationship Id="rId16" Type="http://schemas.openxmlformats.org/officeDocument/2006/relationships/image" Target="../media/image26.gif"/><Relationship Id="rId17" Type="http://schemas.openxmlformats.org/officeDocument/2006/relationships/image" Target="../media/image27.jpeg"/><Relationship Id="rId18" Type="http://schemas.openxmlformats.org/officeDocument/2006/relationships/image" Target="../media/image28.gif"/><Relationship Id="rId19" Type="http://schemas.openxmlformats.org/officeDocument/2006/relationships/image" Target="../media/image29.gif"/><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gif"/><Relationship Id="rId7" Type="http://schemas.openxmlformats.org/officeDocument/2006/relationships/image" Target="../media/image17.jpeg"/><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8568" y="716197"/>
            <a:ext cx="9076933" cy="1874812"/>
          </a:xfrm>
        </p:spPr>
        <p:txBody>
          <a:bodyPr>
            <a:noAutofit/>
          </a:bodyPr>
          <a:lstStyle/>
          <a:p>
            <a:r>
              <a:rPr lang="pt-BR" sz="4400" b="1" dirty="0" err="1" smtClean="0">
                <a:solidFill>
                  <a:schemeClr val="bg1"/>
                </a:solidFill>
                <a:latin typeface="+mn-lt"/>
                <a:ea typeface="Roboto" pitchFamily="2" charset="0"/>
              </a:rPr>
              <a:t>Research</a:t>
            </a:r>
            <a:r>
              <a:rPr lang="pt-BR" sz="4400" b="1" dirty="0">
                <a:solidFill>
                  <a:schemeClr val="bg1"/>
                </a:solidFill>
                <a:latin typeface="+mn-lt"/>
                <a:ea typeface="Roboto" pitchFamily="2" charset="0"/>
              </a:rPr>
              <a:t> </a:t>
            </a:r>
            <a:r>
              <a:rPr lang="pt-BR" sz="4400" b="1" dirty="0" err="1" smtClean="0">
                <a:solidFill>
                  <a:schemeClr val="bg1"/>
                </a:solidFill>
                <a:latin typeface="+mn-lt"/>
                <a:ea typeface="Roboto" pitchFamily="2" charset="0"/>
              </a:rPr>
              <a:t>Groups</a:t>
            </a:r>
            <a:r>
              <a:rPr lang="pt-BR" sz="4400" b="1" dirty="0" smtClean="0">
                <a:solidFill>
                  <a:schemeClr val="bg1"/>
                </a:solidFill>
                <a:latin typeface="+mn-lt"/>
                <a:ea typeface="Roboto" pitchFamily="2" charset="0"/>
              </a:rPr>
              <a:t>, </a:t>
            </a:r>
            <a:r>
              <a:rPr lang="pt-BR" sz="4400" b="1" dirty="0" err="1" smtClean="0">
                <a:solidFill>
                  <a:schemeClr val="bg1"/>
                </a:solidFill>
                <a:latin typeface="+mn-lt"/>
                <a:ea typeface="Roboto" pitchFamily="2" charset="0"/>
              </a:rPr>
              <a:t>Methods</a:t>
            </a:r>
            <a:r>
              <a:rPr lang="pt-BR" sz="4400" b="1" dirty="0" smtClean="0">
                <a:solidFill>
                  <a:schemeClr val="bg1"/>
                </a:solidFill>
                <a:latin typeface="+mn-lt"/>
                <a:ea typeface="Roboto" pitchFamily="2" charset="0"/>
              </a:rPr>
              <a:t> </a:t>
            </a:r>
            <a:r>
              <a:rPr lang="pt-BR" sz="4400" b="1" dirty="0" err="1" smtClean="0">
                <a:solidFill>
                  <a:schemeClr val="bg1"/>
                </a:solidFill>
                <a:latin typeface="+mn-lt"/>
                <a:ea typeface="Roboto" pitchFamily="2" charset="0"/>
              </a:rPr>
              <a:t>and</a:t>
            </a:r>
            <a:r>
              <a:rPr lang="pt-BR" sz="4400" b="1" dirty="0" smtClean="0">
                <a:solidFill>
                  <a:schemeClr val="bg1"/>
                </a:solidFill>
                <a:latin typeface="+mn-lt"/>
                <a:ea typeface="Roboto" pitchFamily="2" charset="0"/>
              </a:rPr>
              <a:t> </a:t>
            </a:r>
            <a:r>
              <a:rPr lang="pt-BR" sz="4400" b="1" dirty="0" err="1" smtClean="0">
                <a:solidFill>
                  <a:schemeClr val="bg1"/>
                </a:solidFill>
                <a:latin typeface="+mn-lt"/>
                <a:ea typeface="Roboto" pitchFamily="2" charset="0"/>
              </a:rPr>
              <a:t>Publications</a:t>
            </a:r>
            <a:r>
              <a:rPr lang="pt-BR" sz="4400" b="1" dirty="0" smtClean="0">
                <a:solidFill>
                  <a:schemeClr val="bg1"/>
                </a:solidFill>
                <a:latin typeface="+mn-lt"/>
                <a:ea typeface="Roboto" pitchFamily="2" charset="0"/>
              </a:rPr>
              <a:t>  </a:t>
            </a:r>
            <a:endParaRPr lang="bg-BG" sz="4400" b="1" dirty="0">
              <a:solidFill>
                <a:schemeClr val="bg1"/>
              </a:solidFill>
              <a:latin typeface="+mn-lt"/>
              <a:ea typeface="Roboto" pitchFamily="2" charset="0"/>
            </a:endParaRPr>
          </a:p>
        </p:txBody>
      </p:sp>
      <p:sp>
        <p:nvSpPr>
          <p:cNvPr id="3" name="Retângulo 2"/>
          <p:cNvSpPr/>
          <p:nvPr/>
        </p:nvSpPr>
        <p:spPr>
          <a:xfrm>
            <a:off x="9509759" y="0"/>
            <a:ext cx="2508069" cy="5473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4652" y="2872211"/>
            <a:ext cx="1758281" cy="943920"/>
          </a:xfrm>
          <a:prstGeom prst="rect">
            <a:avLst/>
          </a:prstGeom>
        </p:spPr>
      </p:pic>
    </p:spTree>
    <p:extLst>
      <p:ext uri="{BB962C8B-B14F-4D97-AF65-F5344CB8AC3E}">
        <p14:creationId xmlns:p14="http://schemas.microsoft.com/office/powerpoint/2010/main" val="40941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10-28 at 5.18.34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294"/>
            <a:ext cx="12470362" cy="7581116"/>
          </a:xfrm>
          <a:prstGeom prst="rect">
            <a:avLst/>
          </a:prstGeom>
          <a:ln>
            <a:noFill/>
          </a:ln>
          <a:effectLst>
            <a:outerShdw blurRad="292100" dist="139700" dir="2700000" algn="tl" rotWithShape="0">
              <a:srgbClr val="333333">
                <a:alpha val="65000"/>
              </a:srgbClr>
            </a:outerShdw>
          </a:effectLst>
        </p:spPr>
      </p:pic>
      <p:sp>
        <p:nvSpPr>
          <p:cNvPr id="3" name="Retângulo 2"/>
          <p:cNvSpPr/>
          <p:nvPr/>
        </p:nvSpPr>
        <p:spPr>
          <a:xfrm>
            <a:off x="2715065" y="1564245"/>
            <a:ext cx="9755297" cy="6011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Screen Shot 2014-10-28 at 5.17.53 PM.png"/>
          <p:cNvPicPr>
            <a:picLocks noChangeAspect="1"/>
          </p:cNvPicPr>
          <p:nvPr/>
        </p:nvPicPr>
        <p:blipFill rotWithShape="1">
          <a:blip r:embed="rId3" cstate="email">
            <a:extLst>
              <a:ext uri="{28A0092B-C50C-407E-A947-70E740481C1C}">
                <a14:useLocalDpi xmlns:a14="http://schemas.microsoft.com/office/drawing/2010/main"/>
              </a:ext>
            </a:extLst>
          </a:blip>
          <a:srcRect t="5152" r="947"/>
          <a:stretch/>
        </p:blipFill>
        <p:spPr>
          <a:xfrm>
            <a:off x="3305908" y="1564245"/>
            <a:ext cx="8314006" cy="5708507"/>
          </a:xfrm>
          <a:prstGeom prst="rect">
            <a:avLst/>
          </a:prstGeom>
          <a:ln>
            <a:noFill/>
          </a:ln>
          <a:effectLst/>
        </p:spPr>
      </p:pic>
    </p:spTree>
    <p:extLst>
      <p:ext uri="{BB962C8B-B14F-4D97-AF65-F5344CB8AC3E}">
        <p14:creationId xmlns:p14="http://schemas.microsoft.com/office/powerpoint/2010/main" val="87076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64114" y="1341439"/>
            <a:ext cx="8353329" cy="4459723"/>
            <a:chOff x="161" y="845"/>
            <a:chExt cx="5596" cy="3041"/>
          </a:xfrm>
          <a:solidFill>
            <a:schemeClr val="tx1"/>
          </a:solidFill>
        </p:grpSpPr>
        <p:sp>
          <p:nvSpPr>
            <p:cNvPr id="1713155" name="Rectangle 3"/>
            <p:cNvSpPr>
              <a:spLocks noChangeArrowheads="1"/>
            </p:cNvSpPr>
            <p:nvPr/>
          </p:nvSpPr>
          <p:spPr bwMode="auto">
            <a:xfrm>
              <a:off x="161" y="845"/>
              <a:ext cx="1185" cy="349"/>
            </a:xfrm>
            <a:prstGeom prst="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pt-BR" sz="1200" b="1" dirty="0">
                  <a:solidFill>
                    <a:schemeClr val="bg1"/>
                  </a:solidFill>
                  <a:cs typeface="Arial" charset="0"/>
                </a:rPr>
                <a:t>UNDERSTANDING</a:t>
              </a:r>
            </a:p>
            <a:p>
              <a:pPr algn="ctr" eaLnBrk="0" hangingPunct="0">
                <a:defRPr/>
              </a:pPr>
              <a:r>
                <a:rPr lang="pt-BR" sz="1200" b="1" dirty="0">
                  <a:solidFill>
                    <a:schemeClr val="bg1"/>
                  </a:solidFill>
                  <a:cs typeface="Arial" charset="0"/>
                </a:rPr>
                <a:t>PHASE</a:t>
              </a:r>
            </a:p>
          </p:txBody>
        </p:sp>
        <p:sp>
          <p:nvSpPr>
            <p:cNvPr id="1713156" name="Rectangle 4"/>
            <p:cNvSpPr>
              <a:spLocks noChangeArrowheads="1"/>
            </p:cNvSpPr>
            <p:nvPr/>
          </p:nvSpPr>
          <p:spPr bwMode="auto">
            <a:xfrm>
              <a:off x="1616" y="845"/>
              <a:ext cx="1185" cy="361"/>
            </a:xfrm>
            <a:prstGeom prst="rect">
              <a:avLst/>
            </a:prstGeom>
            <a:solidFill>
              <a:srgbClr val="2B733C"/>
            </a:solidFill>
            <a:ln>
              <a:no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pt-BR" sz="1200" b="1" dirty="0">
                  <a:solidFill>
                    <a:schemeClr val="bg1"/>
                  </a:solidFill>
                  <a:cs typeface="Arial" charset="0"/>
                </a:rPr>
                <a:t>OBJECTIVES/GOALS PHASE</a:t>
              </a:r>
            </a:p>
          </p:txBody>
        </p:sp>
        <p:sp>
          <p:nvSpPr>
            <p:cNvPr id="1713157" name="Rectangle 5"/>
            <p:cNvSpPr>
              <a:spLocks noChangeArrowheads="1"/>
            </p:cNvSpPr>
            <p:nvPr/>
          </p:nvSpPr>
          <p:spPr bwMode="auto">
            <a:xfrm>
              <a:off x="3091" y="845"/>
              <a:ext cx="1188" cy="352"/>
            </a:xfrm>
            <a:prstGeom prst="rect">
              <a:avLst/>
            </a:prstGeom>
            <a:solidFill>
              <a:srgbClr val="2B733C"/>
            </a:solidFill>
            <a:ln>
              <a:no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pt-BR" sz="1200" b="1" dirty="0">
                  <a:solidFill>
                    <a:schemeClr val="bg1"/>
                  </a:solidFill>
                  <a:cs typeface="Arial" charset="0"/>
                </a:rPr>
                <a:t>IMPLEMENTATION PHASE</a:t>
              </a:r>
            </a:p>
          </p:txBody>
        </p:sp>
        <p:sp>
          <p:nvSpPr>
            <p:cNvPr id="1713158" name="Rectangle 6"/>
            <p:cNvSpPr>
              <a:spLocks noChangeArrowheads="1"/>
            </p:cNvSpPr>
            <p:nvPr/>
          </p:nvSpPr>
          <p:spPr bwMode="auto">
            <a:xfrm>
              <a:off x="4569" y="852"/>
              <a:ext cx="1188" cy="347"/>
            </a:xfrm>
            <a:prstGeom prst="rect">
              <a:avLst/>
            </a:prstGeom>
            <a:solidFill>
              <a:srgbClr val="2B733C"/>
            </a:solidFill>
            <a:ln>
              <a:no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pt-BR" sz="1200" b="1" dirty="0">
                  <a:solidFill>
                    <a:schemeClr val="bg1"/>
                  </a:solidFill>
                  <a:cs typeface="Arial" charset="0"/>
                </a:rPr>
                <a:t>MONITORING AND REVISION</a:t>
              </a:r>
            </a:p>
          </p:txBody>
        </p:sp>
        <p:sp>
          <p:nvSpPr>
            <p:cNvPr id="45065" name="Rectangle 7"/>
            <p:cNvSpPr>
              <a:spLocks noChangeArrowheads="1"/>
            </p:cNvSpPr>
            <p:nvPr/>
          </p:nvSpPr>
          <p:spPr bwMode="auto">
            <a:xfrm>
              <a:off x="312" y="1544"/>
              <a:ext cx="882" cy="34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dirty="0">
                  <a:solidFill>
                    <a:schemeClr val="tx1"/>
                  </a:solidFill>
                </a:rPr>
                <a:t>1 - DESCRIPTION OF THE CHAIN </a:t>
              </a:r>
            </a:p>
          </p:txBody>
        </p:sp>
        <p:sp>
          <p:nvSpPr>
            <p:cNvPr id="45066" name="Rectangle 8"/>
            <p:cNvSpPr>
              <a:spLocks noChangeArrowheads="1"/>
            </p:cNvSpPr>
            <p:nvPr/>
          </p:nvSpPr>
          <p:spPr bwMode="auto">
            <a:xfrm>
              <a:off x="299" y="2075"/>
              <a:ext cx="907"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dirty="0">
                  <a:solidFill>
                    <a:schemeClr val="tx1"/>
                  </a:solidFill>
                </a:rPr>
                <a:t>2 - DESCRIPTION  OF EXISTING CHANNELS</a:t>
              </a:r>
            </a:p>
          </p:txBody>
        </p:sp>
        <p:sp>
          <p:nvSpPr>
            <p:cNvPr id="45067" name="Rectangle 9"/>
            <p:cNvSpPr>
              <a:spLocks noChangeArrowheads="1"/>
            </p:cNvSpPr>
            <p:nvPr/>
          </p:nvSpPr>
          <p:spPr bwMode="auto">
            <a:xfrm>
              <a:off x="332" y="2574"/>
              <a:ext cx="836" cy="288"/>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dirty="0">
                  <a:solidFill>
                    <a:schemeClr val="tx1"/>
                  </a:solidFill>
                </a:rPr>
                <a:t>3 – ENVIRONM. ANALYSIS</a:t>
              </a:r>
            </a:p>
          </p:txBody>
        </p:sp>
        <p:sp>
          <p:nvSpPr>
            <p:cNvPr id="45068" name="Rectangle 10"/>
            <p:cNvSpPr>
              <a:spLocks noChangeArrowheads="1"/>
            </p:cNvSpPr>
            <p:nvPr/>
          </p:nvSpPr>
          <p:spPr bwMode="auto">
            <a:xfrm>
              <a:off x="332" y="3020"/>
              <a:ext cx="836"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dirty="0">
                  <a:solidFill>
                    <a:schemeClr val="tx1"/>
                  </a:solidFill>
                </a:rPr>
                <a:t>4 - ASSET SPECIFICITY ANALYSIS</a:t>
              </a:r>
            </a:p>
          </p:txBody>
        </p:sp>
        <p:sp>
          <p:nvSpPr>
            <p:cNvPr id="45069" name="Rectangle 11"/>
            <p:cNvSpPr>
              <a:spLocks noChangeArrowheads="1"/>
            </p:cNvSpPr>
            <p:nvPr/>
          </p:nvSpPr>
          <p:spPr bwMode="auto">
            <a:xfrm>
              <a:off x="332" y="3525"/>
              <a:ext cx="836"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a:solidFill>
                    <a:schemeClr val="tx1"/>
                  </a:solidFill>
                </a:rPr>
                <a:t> 5- EXISTING CONTRACTUAL ANALYSIS</a:t>
              </a:r>
            </a:p>
          </p:txBody>
        </p:sp>
        <p:sp>
          <p:nvSpPr>
            <p:cNvPr id="45070" name="Rectangle 12"/>
            <p:cNvSpPr>
              <a:spLocks noChangeArrowheads="1"/>
            </p:cNvSpPr>
            <p:nvPr/>
          </p:nvSpPr>
          <p:spPr bwMode="auto">
            <a:xfrm>
              <a:off x="1755" y="1545"/>
              <a:ext cx="907"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dirty="0">
                  <a:solidFill>
                    <a:schemeClr val="tx1"/>
                  </a:solidFill>
                </a:rPr>
                <a:t>6 - COMPANY’S OBJECTIVES</a:t>
              </a:r>
            </a:p>
          </p:txBody>
        </p:sp>
        <p:sp>
          <p:nvSpPr>
            <p:cNvPr id="45071" name="Rectangle 13"/>
            <p:cNvSpPr>
              <a:spLocks noChangeArrowheads="1"/>
            </p:cNvSpPr>
            <p:nvPr/>
          </p:nvSpPr>
          <p:spPr bwMode="auto">
            <a:xfrm>
              <a:off x="1755" y="2102"/>
              <a:ext cx="907"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a:solidFill>
                    <a:schemeClr val="tx1"/>
                  </a:solidFill>
                </a:rPr>
                <a:t>7 – CONSUMERS’ NEEDS/BUYING PROCESSES</a:t>
              </a:r>
            </a:p>
          </p:txBody>
        </p:sp>
        <p:sp>
          <p:nvSpPr>
            <p:cNvPr id="45072" name="Rectangle 14"/>
            <p:cNvSpPr>
              <a:spLocks noChangeArrowheads="1"/>
            </p:cNvSpPr>
            <p:nvPr/>
          </p:nvSpPr>
          <p:spPr bwMode="auto">
            <a:xfrm>
              <a:off x="3313" y="1545"/>
              <a:ext cx="767"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a:solidFill>
                    <a:schemeClr val="tx1"/>
                  </a:solidFill>
                </a:rPr>
                <a:t>9 – CHANNEL SELECTION</a:t>
              </a:r>
            </a:p>
          </p:txBody>
        </p:sp>
        <p:sp>
          <p:nvSpPr>
            <p:cNvPr id="45073" name="Rectangle 15"/>
            <p:cNvSpPr>
              <a:spLocks noChangeArrowheads="1"/>
            </p:cNvSpPr>
            <p:nvPr/>
          </p:nvSpPr>
          <p:spPr bwMode="auto">
            <a:xfrm>
              <a:off x="3313" y="2102"/>
              <a:ext cx="767"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a:solidFill>
                    <a:schemeClr val="tx1"/>
                  </a:solidFill>
                </a:rPr>
                <a:t>10 – BUILDING CONTRACTS</a:t>
              </a:r>
            </a:p>
          </p:txBody>
        </p:sp>
        <p:sp>
          <p:nvSpPr>
            <p:cNvPr id="45074" name="Rectangle 16"/>
            <p:cNvSpPr>
              <a:spLocks noChangeArrowheads="1"/>
            </p:cNvSpPr>
            <p:nvPr/>
          </p:nvSpPr>
          <p:spPr bwMode="auto">
            <a:xfrm>
              <a:off x="4768" y="1544"/>
              <a:ext cx="790" cy="34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a:solidFill>
                    <a:schemeClr val="tx1"/>
                  </a:solidFill>
                </a:rPr>
                <a:t>11 – CHANNEL MANAGEMENT</a:t>
              </a:r>
            </a:p>
          </p:txBody>
        </p:sp>
        <p:sp>
          <p:nvSpPr>
            <p:cNvPr id="45075" name="Rectangle 17"/>
            <p:cNvSpPr>
              <a:spLocks noChangeArrowheads="1"/>
            </p:cNvSpPr>
            <p:nvPr/>
          </p:nvSpPr>
          <p:spPr bwMode="auto">
            <a:xfrm>
              <a:off x="1752" y="2701"/>
              <a:ext cx="907" cy="361"/>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r>
                <a:rPr lang="pt-BR" sz="1000" b="1">
                  <a:solidFill>
                    <a:schemeClr val="tx1"/>
                  </a:solidFill>
                </a:rPr>
                <a:t>8 - GAP ANALYSIS AND ADJUSTMENTS</a:t>
              </a:r>
            </a:p>
          </p:txBody>
        </p:sp>
        <p:cxnSp>
          <p:nvCxnSpPr>
            <p:cNvPr id="45078" name="AutoShape 20"/>
            <p:cNvCxnSpPr>
              <a:cxnSpLocks noChangeShapeType="1"/>
            </p:cNvCxnSpPr>
            <p:nvPr/>
          </p:nvCxnSpPr>
          <p:spPr bwMode="auto">
            <a:xfrm>
              <a:off x="750" y="1886"/>
              <a:ext cx="0" cy="189"/>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45079" name="AutoShape 21"/>
            <p:cNvCxnSpPr>
              <a:cxnSpLocks noChangeShapeType="1"/>
              <a:stCxn id="45066" idx="2"/>
              <a:endCxn id="45067" idx="0"/>
            </p:cNvCxnSpPr>
            <p:nvPr/>
          </p:nvCxnSpPr>
          <p:spPr bwMode="auto">
            <a:xfrm flipH="1">
              <a:off x="750" y="2436"/>
              <a:ext cx="3" cy="138"/>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45080" name="AutoShape 22"/>
            <p:cNvCxnSpPr>
              <a:cxnSpLocks noChangeShapeType="1"/>
              <a:stCxn id="45067" idx="2"/>
              <a:endCxn id="45068" idx="0"/>
            </p:cNvCxnSpPr>
            <p:nvPr/>
          </p:nvCxnSpPr>
          <p:spPr bwMode="auto">
            <a:xfrm>
              <a:off x="750" y="2862"/>
              <a:ext cx="0" cy="158"/>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45081" name="AutoShape 23"/>
            <p:cNvCxnSpPr>
              <a:cxnSpLocks noChangeShapeType="1"/>
              <a:stCxn id="45068" idx="2"/>
              <a:endCxn id="45069" idx="0"/>
            </p:cNvCxnSpPr>
            <p:nvPr/>
          </p:nvCxnSpPr>
          <p:spPr bwMode="auto">
            <a:xfrm>
              <a:off x="750" y="3381"/>
              <a:ext cx="0" cy="144"/>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grpSp>
          <p:nvGrpSpPr>
            <p:cNvPr id="3" name="Group 24"/>
            <p:cNvGrpSpPr>
              <a:grpSpLocks/>
            </p:cNvGrpSpPr>
            <p:nvPr/>
          </p:nvGrpSpPr>
          <p:grpSpPr bwMode="auto">
            <a:xfrm>
              <a:off x="1183" y="1239"/>
              <a:ext cx="286" cy="2466"/>
              <a:chOff x="1183" y="1226"/>
              <a:chExt cx="286" cy="2466"/>
            </a:xfrm>
            <a:grpFill/>
          </p:grpSpPr>
          <p:cxnSp>
            <p:nvCxnSpPr>
              <p:cNvPr id="45099" name="AutoShape 25"/>
              <p:cNvCxnSpPr>
                <a:cxnSpLocks noChangeShapeType="1"/>
              </p:cNvCxnSpPr>
              <p:nvPr/>
            </p:nvCxnSpPr>
            <p:spPr bwMode="auto">
              <a:xfrm>
                <a:off x="1183" y="3692"/>
                <a:ext cx="286" cy="0"/>
              </a:xfrm>
              <a:prstGeom prst="straightConnector1">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cxnSp>
            <p:nvCxnSpPr>
              <p:cNvPr id="45100" name="AutoShape 26"/>
              <p:cNvCxnSpPr>
                <a:cxnSpLocks noChangeShapeType="1"/>
              </p:cNvCxnSpPr>
              <p:nvPr/>
            </p:nvCxnSpPr>
            <p:spPr bwMode="auto">
              <a:xfrm flipV="1">
                <a:off x="1469" y="1362"/>
                <a:ext cx="0" cy="2330"/>
              </a:xfrm>
              <a:prstGeom prst="straightConnector1">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sp>
            <p:nvSpPr>
              <p:cNvPr id="45101" name="Line 27"/>
              <p:cNvSpPr>
                <a:spLocks noChangeShapeType="1"/>
              </p:cNvSpPr>
              <p:nvPr/>
            </p:nvSpPr>
            <p:spPr bwMode="auto">
              <a:xfrm flipH="1" flipV="1">
                <a:off x="1288" y="1226"/>
                <a:ext cx="181" cy="136"/>
              </a:xfrm>
              <a:prstGeom prst="line">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txBody>
              <a:bodyPr anchor="ctr"/>
              <a:lstStyle/>
              <a:p>
                <a:endParaRPr lang="en-US" b="1">
                  <a:solidFill>
                    <a:schemeClr val="tx1"/>
                  </a:solidFill>
                </a:endParaRPr>
              </a:p>
            </p:txBody>
          </p:sp>
        </p:grpSp>
        <p:grpSp>
          <p:nvGrpSpPr>
            <p:cNvPr id="4" name="Group 28"/>
            <p:cNvGrpSpPr>
              <a:grpSpLocks/>
            </p:cNvGrpSpPr>
            <p:nvPr/>
          </p:nvGrpSpPr>
          <p:grpSpPr bwMode="auto">
            <a:xfrm>
              <a:off x="2660" y="1266"/>
              <a:ext cx="189" cy="1596"/>
              <a:chOff x="1309" y="1253"/>
              <a:chExt cx="210" cy="2353"/>
            </a:xfrm>
            <a:grpFill/>
          </p:grpSpPr>
          <p:cxnSp>
            <p:nvCxnSpPr>
              <p:cNvPr id="45096" name="AutoShape 29"/>
              <p:cNvCxnSpPr>
                <a:cxnSpLocks noChangeShapeType="1"/>
              </p:cNvCxnSpPr>
              <p:nvPr/>
            </p:nvCxnSpPr>
            <p:spPr bwMode="auto">
              <a:xfrm>
                <a:off x="1309" y="3606"/>
                <a:ext cx="209" cy="0"/>
              </a:xfrm>
              <a:prstGeom prst="straightConnector1">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cxnSp>
            <p:nvCxnSpPr>
              <p:cNvPr id="45097" name="AutoShape 30"/>
              <p:cNvCxnSpPr>
                <a:cxnSpLocks noChangeShapeType="1"/>
              </p:cNvCxnSpPr>
              <p:nvPr/>
            </p:nvCxnSpPr>
            <p:spPr bwMode="auto">
              <a:xfrm flipV="1">
                <a:off x="1518" y="1389"/>
                <a:ext cx="1" cy="2217"/>
              </a:xfrm>
              <a:prstGeom prst="straightConnector1">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sp>
            <p:nvSpPr>
              <p:cNvPr id="45098" name="Line 31"/>
              <p:cNvSpPr>
                <a:spLocks noChangeShapeType="1"/>
              </p:cNvSpPr>
              <p:nvPr/>
            </p:nvSpPr>
            <p:spPr bwMode="auto">
              <a:xfrm flipH="1" flipV="1">
                <a:off x="1330" y="1253"/>
                <a:ext cx="181" cy="136"/>
              </a:xfrm>
              <a:prstGeom prst="line">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endParaRPr lang="en-US" b="1">
                  <a:solidFill>
                    <a:schemeClr val="tx1"/>
                  </a:solidFill>
                </a:endParaRPr>
              </a:p>
            </p:txBody>
          </p:sp>
        </p:grpSp>
        <p:cxnSp>
          <p:nvCxnSpPr>
            <p:cNvPr id="45085" name="AutoShape 33"/>
            <p:cNvCxnSpPr>
              <a:cxnSpLocks noChangeShapeType="1"/>
              <a:stCxn id="45070" idx="2"/>
              <a:endCxn id="45071" idx="0"/>
            </p:cNvCxnSpPr>
            <p:nvPr/>
          </p:nvCxnSpPr>
          <p:spPr bwMode="auto">
            <a:xfrm>
              <a:off x="2209" y="1906"/>
              <a:ext cx="0" cy="196"/>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45086" name="AutoShape 34"/>
            <p:cNvCxnSpPr>
              <a:cxnSpLocks noChangeShapeType="1"/>
              <a:stCxn id="45071" idx="2"/>
              <a:endCxn id="45075" idx="0"/>
            </p:cNvCxnSpPr>
            <p:nvPr/>
          </p:nvCxnSpPr>
          <p:spPr bwMode="auto">
            <a:xfrm flipH="1">
              <a:off x="2206" y="2463"/>
              <a:ext cx="3" cy="238"/>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grpSp>
          <p:nvGrpSpPr>
            <p:cNvPr id="5" name="Group 35"/>
            <p:cNvGrpSpPr>
              <a:grpSpLocks/>
            </p:cNvGrpSpPr>
            <p:nvPr/>
          </p:nvGrpSpPr>
          <p:grpSpPr bwMode="auto">
            <a:xfrm>
              <a:off x="4065" y="1248"/>
              <a:ext cx="118" cy="1035"/>
              <a:chOff x="1594" y="1214"/>
              <a:chExt cx="181" cy="2318"/>
            </a:xfrm>
            <a:grpFill/>
          </p:grpSpPr>
          <p:cxnSp>
            <p:nvCxnSpPr>
              <p:cNvPr id="45093" name="AutoShape 36"/>
              <p:cNvCxnSpPr>
                <a:cxnSpLocks noChangeShapeType="1"/>
                <a:stCxn id="45073" idx="3"/>
              </p:cNvCxnSpPr>
              <p:nvPr/>
            </p:nvCxnSpPr>
            <p:spPr bwMode="auto">
              <a:xfrm>
                <a:off x="1617" y="3532"/>
                <a:ext cx="158" cy="0"/>
              </a:xfrm>
              <a:prstGeom prst="straightConnector1">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cxnSp>
            <p:nvCxnSpPr>
              <p:cNvPr id="45094" name="AutoShape 37"/>
              <p:cNvCxnSpPr>
                <a:cxnSpLocks noChangeShapeType="1"/>
              </p:cNvCxnSpPr>
              <p:nvPr/>
            </p:nvCxnSpPr>
            <p:spPr bwMode="auto">
              <a:xfrm flipV="1">
                <a:off x="1775" y="1346"/>
                <a:ext cx="0" cy="2186"/>
              </a:xfrm>
              <a:prstGeom prst="straightConnector1">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sp>
            <p:nvSpPr>
              <p:cNvPr id="45095" name="Line 38"/>
              <p:cNvSpPr>
                <a:spLocks noChangeShapeType="1"/>
              </p:cNvSpPr>
              <p:nvPr/>
            </p:nvSpPr>
            <p:spPr bwMode="auto">
              <a:xfrm flipH="1" flipV="1">
                <a:off x="1594" y="1214"/>
                <a:ext cx="181" cy="136"/>
              </a:xfrm>
              <a:prstGeom prst="line">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txBody>
              <a:bodyPr/>
              <a:lstStyle/>
              <a:p>
                <a:endParaRPr lang="en-US" b="1">
                  <a:solidFill>
                    <a:schemeClr val="tx1"/>
                  </a:solidFill>
                </a:endParaRPr>
              </a:p>
            </p:txBody>
          </p:sp>
        </p:grpSp>
        <p:cxnSp>
          <p:nvCxnSpPr>
            <p:cNvPr id="45088" name="AutoShape 39"/>
            <p:cNvCxnSpPr>
              <a:cxnSpLocks noChangeShapeType="1"/>
              <a:stCxn id="45072" idx="2"/>
              <a:endCxn id="45073" idx="0"/>
            </p:cNvCxnSpPr>
            <p:nvPr/>
          </p:nvCxnSpPr>
          <p:spPr bwMode="auto">
            <a:xfrm>
              <a:off x="3697" y="1906"/>
              <a:ext cx="0" cy="196"/>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45090" name="AutoShape 41"/>
            <p:cNvCxnSpPr>
              <a:cxnSpLocks noChangeShapeType="1"/>
              <a:endCxn id="1713156" idx="1"/>
            </p:cNvCxnSpPr>
            <p:nvPr/>
          </p:nvCxnSpPr>
          <p:spPr bwMode="auto">
            <a:xfrm flipV="1">
              <a:off x="1337" y="1026"/>
              <a:ext cx="279" cy="0"/>
            </a:xfrm>
            <a:prstGeom prst="straightConnector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grpSp>
      <p:sp>
        <p:nvSpPr>
          <p:cNvPr id="6" name="Espaço Reservado para Rodapé 5"/>
          <p:cNvSpPr>
            <a:spLocks noGrp="1"/>
          </p:cNvSpPr>
          <p:nvPr>
            <p:ph type="ftr" sz="quarter" idx="10"/>
          </p:nvPr>
        </p:nvSpPr>
        <p:spPr>
          <a:xfrm>
            <a:off x="3670985" y="6297166"/>
            <a:ext cx="5377411" cy="556171"/>
          </a:xfrm>
        </p:spPr>
        <p:txBody>
          <a:bodyPr/>
          <a:lstStyle/>
          <a:p>
            <a:pPr algn="ctr"/>
            <a:r>
              <a:rPr lang="en-US" dirty="0" smtClean="0"/>
              <a:t>Source: NEVES</a:t>
            </a:r>
            <a:r>
              <a:rPr lang="en-US" dirty="0"/>
              <a:t>, M.F, ZUURBIER, P. &amp; CAMPOMAR, M.C. A Model for the Distribution Channels Planning Process. Journal of Business &amp; Industrial Marketing, </a:t>
            </a:r>
            <a:r>
              <a:rPr lang="en-US" dirty="0" err="1"/>
              <a:t>vol</a:t>
            </a:r>
            <a:r>
              <a:rPr lang="en-US" dirty="0"/>
              <a:t> 16, n. 6 and 7, p.518-539, 2001.</a:t>
            </a:r>
          </a:p>
          <a:p>
            <a:endParaRPr lang="en-US" dirty="0" smtClean="0"/>
          </a:p>
        </p:txBody>
      </p:sp>
      <p:sp>
        <p:nvSpPr>
          <p:cNvPr id="46" name="Título 1"/>
          <p:cNvSpPr txBox="1">
            <a:spLocks/>
          </p:cNvSpPr>
          <p:nvPr/>
        </p:nvSpPr>
        <p:spPr>
          <a:xfrm>
            <a:off x="527382" y="326533"/>
            <a:ext cx="11664618" cy="8706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smtClean="0">
                <a:latin typeface="+mn-lt"/>
              </a:rPr>
              <a:t>A </a:t>
            </a:r>
            <a:r>
              <a:rPr lang="en-US" sz="3300" b="1" dirty="0">
                <a:latin typeface="+mn-lt"/>
              </a:rPr>
              <a:t>Method for the Distribution Channels </a:t>
            </a:r>
            <a:r>
              <a:rPr lang="en-US" sz="3300" b="1" dirty="0" smtClean="0">
                <a:latin typeface="+mn-lt"/>
              </a:rPr>
              <a:t>Planning </a:t>
            </a:r>
            <a:r>
              <a:rPr lang="en-US" sz="3300" b="1" dirty="0">
                <a:latin typeface="+mn-lt"/>
              </a:rPr>
              <a:t>Process</a:t>
            </a:r>
            <a:endParaRPr lang="es-AR" sz="3300" b="1" dirty="0">
              <a:latin typeface="+mn-lt"/>
            </a:endParaRPr>
          </a:p>
        </p:txBody>
      </p:sp>
      <p:cxnSp>
        <p:nvCxnSpPr>
          <p:cNvPr id="13" name="Conector de Seta Reta 12"/>
          <p:cNvCxnSpPr>
            <a:stCxn id="1713155" idx="2"/>
            <a:endCxn id="45065" idx="0"/>
          </p:cNvCxnSpPr>
          <p:nvPr/>
        </p:nvCxnSpPr>
        <p:spPr>
          <a:xfrm flipH="1">
            <a:off x="2847812" y="1853259"/>
            <a:ext cx="746" cy="513286"/>
          </a:xfrm>
          <a:prstGeom prst="straightConnector1">
            <a:avLst/>
          </a:prstGeom>
          <a:ln>
            <a:solidFill>
              <a:srgbClr val="2B733C"/>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a:off x="7241698" y="1837320"/>
            <a:ext cx="2985" cy="495687"/>
          </a:xfrm>
          <a:prstGeom prst="straightConnector1">
            <a:avLst/>
          </a:prstGeom>
          <a:ln>
            <a:solidFill>
              <a:srgbClr val="2B733C"/>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de Seta Reta 56"/>
          <p:cNvCxnSpPr/>
          <p:nvPr/>
        </p:nvCxnSpPr>
        <p:spPr>
          <a:xfrm>
            <a:off x="5060182" y="1837320"/>
            <a:ext cx="2985" cy="495687"/>
          </a:xfrm>
          <a:prstGeom prst="straightConnector1">
            <a:avLst/>
          </a:prstGeom>
          <a:ln>
            <a:solidFill>
              <a:srgbClr val="2B733C"/>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de Seta Reta 57"/>
          <p:cNvCxnSpPr/>
          <p:nvPr/>
        </p:nvCxnSpPr>
        <p:spPr>
          <a:xfrm>
            <a:off x="9459272" y="1833078"/>
            <a:ext cx="2985" cy="495687"/>
          </a:xfrm>
          <a:prstGeom prst="straightConnector1">
            <a:avLst/>
          </a:prstGeom>
          <a:ln>
            <a:solidFill>
              <a:srgbClr val="2B733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7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email">
            <a:extLst>
              <a:ext uri="{28A0092B-C50C-407E-A947-70E740481C1C}">
                <a14:useLocalDpi xmlns:a14="http://schemas.microsoft.com/office/drawing/2010/main"/>
              </a:ext>
            </a:extLst>
          </a:blip>
          <a:srcRect l="252" t="5024" r="482" b="466"/>
          <a:stretch/>
        </p:blipFill>
        <p:spPr>
          <a:xfrm>
            <a:off x="2124222" y="618980"/>
            <a:ext cx="7934178" cy="5430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63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se mais baixad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41" y="328187"/>
            <a:ext cx="8726328" cy="5864526"/>
          </a:xfrm>
          <a:prstGeom prst="rect">
            <a:avLst/>
          </a:prstGeom>
        </p:spPr>
      </p:pic>
    </p:spTree>
    <p:extLst>
      <p:ext uri="{BB962C8B-B14F-4D97-AF65-F5344CB8AC3E}">
        <p14:creationId xmlns:p14="http://schemas.microsoft.com/office/powerpoint/2010/main" val="295665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8" name="Rectangle 13"/>
          <p:cNvSpPr>
            <a:spLocks noChangeArrowheads="1"/>
          </p:cNvSpPr>
          <p:nvPr/>
        </p:nvSpPr>
        <p:spPr bwMode="auto">
          <a:xfrm>
            <a:off x="0" y="1350365"/>
            <a:ext cx="12192000" cy="360363"/>
          </a:xfrm>
          <a:prstGeom prst="rect">
            <a:avLst/>
          </a:prstGeom>
          <a:noFill/>
          <a:ln w="9525">
            <a:noFill/>
            <a:miter lim="800000"/>
            <a:headEnd/>
            <a:tailEnd/>
          </a:ln>
        </p:spPr>
        <p:txBody>
          <a:bodyPr/>
          <a:lstStyle/>
          <a:p>
            <a:pPr marL="342900" indent="-342900" algn="ctr" eaLnBrk="0" hangingPunct="0">
              <a:spcBef>
                <a:spcPct val="60000"/>
              </a:spcBef>
              <a:spcAft>
                <a:spcPct val="10000"/>
              </a:spcAft>
            </a:pPr>
            <a:r>
              <a:rPr lang="en-US" sz="2800" b="1" dirty="0"/>
              <a:t>How to Analyze Contracts?</a:t>
            </a:r>
            <a:endParaRPr lang="pt-BR" sz="2800" b="1" dirty="0"/>
          </a:p>
        </p:txBody>
      </p:sp>
      <p:sp>
        <p:nvSpPr>
          <p:cNvPr id="2" name="Espaço Reservado para Rodapé 1"/>
          <p:cNvSpPr>
            <a:spLocks noGrp="1"/>
          </p:cNvSpPr>
          <p:nvPr>
            <p:ph type="ftr" sz="quarter" idx="11"/>
          </p:nvPr>
        </p:nvSpPr>
        <p:spPr>
          <a:xfrm>
            <a:off x="3727028" y="6492875"/>
            <a:ext cx="4896544" cy="365125"/>
          </a:xfrm>
        </p:spPr>
        <p:txBody>
          <a:bodyPr/>
          <a:lstStyle/>
          <a:p>
            <a:pPr>
              <a:defRPr/>
            </a:pPr>
            <a:r>
              <a:rPr lang="pt-BR" dirty="0" err="1" smtClean="0"/>
              <a:t>Source</a:t>
            </a:r>
            <a:r>
              <a:rPr lang="pt-BR" dirty="0" smtClean="0"/>
              <a:t>: NEVES</a:t>
            </a:r>
            <a:r>
              <a:rPr lang="pt-BR" dirty="0"/>
              <a:t>, M.F. - Marketing </a:t>
            </a:r>
            <a:r>
              <a:rPr lang="pt-BR" dirty="0" err="1"/>
              <a:t>and</a:t>
            </a:r>
            <a:r>
              <a:rPr lang="pt-BR" dirty="0"/>
              <a:t> Networks </a:t>
            </a:r>
            <a:r>
              <a:rPr lang="pt-BR" dirty="0" err="1"/>
              <a:t>Contracts</a:t>
            </a:r>
            <a:r>
              <a:rPr lang="pt-BR" dirty="0"/>
              <a:t> (</a:t>
            </a:r>
            <a:r>
              <a:rPr lang="pt-BR" dirty="0" err="1"/>
              <a:t>Agreements</a:t>
            </a:r>
            <a:r>
              <a:rPr lang="pt-BR" dirty="0"/>
              <a:t>).</a:t>
            </a:r>
            <a:r>
              <a:rPr lang="pt-BR" i="1" dirty="0"/>
              <a:t> </a:t>
            </a:r>
            <a:r>
              <a:rPr lang="pt-BR" i="1" dirty="0" err="1"/>
              <a:t>Journal</a:t>
            </a:r>
            <a:r>
              <a:rPr lang="pt-BR" i="1" dirty="0"/>
              <a:t> </a:t>
            </a:r>
            <a:r>
              <a:rPr lang="pt-BR" i="1" dirty="0" err="1"/>
              <a:t>on</a:t>
            </a:r>
            <a:r>
              <a:rPr lang="pt-BR" i="1" dirty="0"/>
              <a:t> Chain </a:t>
            </a:r>
            <a:r>
              <a:rPr lang="pt-BR" i="1" dirty="0" err="1"/>
              <a:t>and</a:t>
            </a:r>
            <a:r>
              <a:rPr lang="pt-BR" i="1" dirty="0"/>
              <a:t> Network Science, </a:t>
            </a:r>
            <a:r>
              <a:rPr lang="pt-BR" dirty="0"/>
              <a:t>v. 3, n. 1, p. 07-19, 2003.</a:t>
            </a:r>
          </a:p>
          <a:p>
            <a:pPr>
              <a:defRPr/>
            </a:pPr>
            <a:endParaRPr lang="pt-BR" dirty="0"/>
          </a:p>
        </p:txBody>
      </p:sp>
      <p:sp>
        <p:nvSpPr>
          <p:cNvPr id="14" name="Título 1"/>
          <p:cNvSpPr txBox="1">
            <a:spLocks/>
          </p:cNvSpPr>
          <p:nvPr/>
        </p:nvSpPr>
        <p:spPr>
          <a:xfrm>
            <a:off x="527382" y="326533"/>
            <a:ext cx="11664618" cy="8706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smtClean="0">
                <a:latin typeface="+mn-lt"/>
              </a:rPr>
              <a:t>A </a:t>
            </a:r>
            <a:r>
              <a:rPr lang="en-US" sz="3300" b="1" dirty="0">
                <a:latin typeface="+mn-lt"/>
              </a:rPr>
              <a:t>Method for Contract Building and Review</a:t>
            </a:r>
            <a:endParaRPr lang="es-AR" sz="3300" b="1" dirty="0">
              <a:latin typeface="+mn-lt"/>
            </a:endParaRPr>
          </a:p>
        </p:txBody>
      </p:sp>
      <p:grpSp>
        <p:nvGrpSpPr>
          <p:cNvPr id="5" name="Agrupar 4"/>
          <p:cNvGrpSpPr/>
          <p:nvPr/>
        </p:nvGrpSpPr>
        <p:grpSpPr>
          <a:xfrm>
            <a:off x="195418" y="2579588"/>
            <a:ext cx="11871520" cy="2303463"/>
            <a:chOff x="237622" y="2579588"/>
            <a:chExt cx="11871520" cy="2303463"/>
          </a:xfrm>
        </p:grpSpPr>
        <p:sp>
          <p:nvSpPr>
            <p:cNvPr id="1714179" name="Rectangle 3"/>
            <p:cNvSpPr>
              <a:spLocks noChangeArrowheads="1"/>
            </p:cNvSpPr>
            <p:nvPr/>
          </p:nvSpPr>
          <p:spPr bwMode="auto">
            <a:xfrm>
              <a:off x="237622" y="2579588"/>
              <a:ext cx="2051011" cy="2303463"/>
            </a:xfrm>
            <a:prstGeom prst="rect">
              <a:avLst/>
            </a:prstGeom>
            <a:solidFill>
              <a:srgbClr val="2B733C"/>
            </a:solidFill>
            <a:ln>
              <a:noFill/>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b="1" dirty="0" smtClean="0">
                  <a:solidFill>
                    <a:schemeClr val="bg1"/>
                  </a:solidFill>
                  <a:cs typeface="Arial" charset="0"/>
                </a:rPr>
                <a:t>1 - Careful </a:t>
              </a:r>
              <a:r>
                <a:rPr lang="en-US" sz="2000" b="1" dirty="0">
                  <a:solidFill>
                    <a:schemeClr val="bg1"/>
                  </a:solidFill>
                  <a:cs typeface="Arial" charset="0"/>
                </a:rPr>
                <a:t>individual reading and understanding of the contract and group discussion</a:t>
              </a:r>
            </a:p>
          </p:txBody>
        </p:sp>
        <p:sp>
          <p:nvSpPr>
            <p:cNvPr id="1714180" name="Rectangle 4"/>
            <p:cNvSpPr>
              <a:spLocks noChangeArrowheads="1"/>
            </p:cNvSpPr>
            <p:nvPr/>
          </p:nvSpPr>
          <p:spPr bwMode="auto">
            <a:xfrm>
              <a:off x="2701522" y="2579588"/>
              <a:ext cx="2051011" cy="2303462"/>
            </a:xfrm>
            <a:prstGeom prst="rect">
              <a:avLst/>
            </a:prstGeom>
            <a:solidFill>
              <a:srgbClr val="2B733C"/>
            </a:solidFill>
            <a:ln>
              <a:noFill/>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b="1" dirty="0">
                  <a:solidFill>
                    <a:schemeClr val="bg1"/>
                  </a:solidFill>
                  <a:cs typeface="Arial" charset="0"/>
                </a:rPr>
                <a:t>2 - Analysis of the Responsibilities</a:t>
              </a:r>
            </a:p>
          </p:txBody>
        </p:sp>
        <p:sp>
          <p:nvSpPr>
            <p:cNvPr id="1714181" name="Rectangle 5"/>
            <p:cNvSpPr>
              <a:spLocks noChangeArrowheads="1"/>
            </p:cNvSpPr>
            <p:nvPr/>
          </p:nvSpPr>
          <p:spPr bwMode="auto">
            <a:xfrm>
              <a:off x="5164375" y="2579588"/>
              <a:ext cx="2051011" cy="2303462"/>
            </a:xfrm>
            <a:prstGeom prst="rect">
              <a:avLst/>
            </a:prstGeom>
            <a:solidFill>
              <a:srgbClr val="2B733C"/>
            </a:solidFill>
            <a:ln>
              <a:noFill/>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b="1" dirty="0">
                  <a:solidFill>
                    <a:schemeClr val="bg1"/>
                  </a:solidFill>
                  <a:cs typeface="Arial" charset="0"/>
                </a:rPr>
                <a:t>3 - Analysis of the Several Asset’s Specificities, Strategic Alternatives and </a:t>
              </a:r>
              <a:r>
                <a:rPr lang="en-US" sz="2000" b="1" dirty="0" smtClean="0">
                  <a:solidFill>
                    <a:schemeClr val="bg1"/>
                  </a:solidFill>
                  <a:cs typeface="Arial" charset="0"/>
                </a:rPr>
                <a:t>Risk</a:t>
              </a:r>
              <a:endParaRPr lang="en-US" sz="2000" b="1" dirty="0">
                <a:solidFill>
                  <a:schemeClr val="bg1"/>
                </a:solidFill>
                <a:cs typeface="Arial" charset="0"/>
              </a:endParaRPr>
            </a:p>
          </p:txBody>
        </p:sp>
        <p:sp>
          <p:nvSpPr>
            <p:cNvPr id="1714182" name="Rectangle 6"/>
            <p:cNvSpPr>
              <a:spLocks noChangeArrowheads="1"/>
            </p:cNvSpPr>
            <p:nvPr/>
          </p:nvSpPr>
          <p:spPr bwMode="auto">
            <a:xfrm>
              <a:off x="7627228" y="2579588"/>
              <a:ext cx="2035036" cy="2303462"/>
            </a:xfrm>
            <a:prstGeom prst="rect">
              <a:avLst/>
            </a:prstGeom>
            <a:solidFill>
              <a:srgbClr val="2B733C"/>
            </a:solidFill>
            <a:ln>
              <a:noFill/>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b="1" dirty="0">
                  <a:solidFill>
                    <a:schemeClr val="bg1"/>
                  </a:solidFill>
                  <a:cs typeface="Arial" charset="0"/>
                </a:rPr>
                <a:t>4 - Analysis of Possible Sources of Power</a:t>
              </a:r>
            </a:p>
          </p:txBody>
        </p:sp>
        <p:sp>
          <p:nvSpPr>
            <p:cNvPr id="1714183" name="Rectangle 7"/>
            <p:cNvSpPr>
              <a:spLocks noChangeArrowheads="1"/>
            </p:cNvSpPr>
            <p:nvPr/>
          </p:nvSpPr>
          <p:spPr bwMode="auto">
            <a:xfrm>
              <a:off x="10074106" y="2579588"/>
              <a:ext cx="2035036" cy="2303462"/>
            </a:xfrm>
            <a:prstGeom prst="rect">
              <a:avLst/>
            </a:prstGeom>
            <a:solidFill>
              <a:srgbClr val="2B733C"/>
            </a:solidFill>
            <a:ln>
              <a:noFill/>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b="1" dirty="0">
                  <a:solidFill>
                    <a:schemeClr val="bg1"/>
                  </a:solidFill>
                  <a:cs typeface="Arial" charset="0"/>
                </a:rPr>
                <a:t>5 - Contract Improvements and Institutional</a:t>
              </a:r>
              <a:r>
                <a:rPr lang="en-US" sz="2000" b="1" dirty="0" smtClean="0">
                  <a:solidFill>
                    <a:schemeClr val="bg1"/>
                  </a:solidFill>
                  <a:cs typeface="Arial" charset="0"/>
                </a:rPr>
                <a:t>/  Legal </a:t>
              </a:r>
              <a:r>
                <a:rPr lang="en-US" sz="2000" b="1" dirty="0">
                  <a:solidFill>
                    <a:schemeClr val="bg1"/>
                  </a:solidFill>
                  <a:cs typeface="Arial" charset="0"/>
                </a:rPr>
                <a:t>Considerations</a:t>
              </a:r>
            </a:p>
          </p:txBody>
        </p:sp>
        <p:cxnSp>
          <p:nvCxnSpPr>
            <p:cNvPr id="4" name="Conector de Seta Reta 3"/>
            <p:cNvCxnSpPr>
              <a:stCxn id="1714179" idx="3"/>
              <a:endCxn id="1714180" idx="1"/>
            </p:cNvCxnSpPr>
            <p:nvPr/>
          </p:nvCxnSpPr>
          <p:spPr>
            <a:xfrm flipV="1">
              <a:off x="2288633" y="3731319"/>
              <a:ext cx="412889" cy="1"/>
            </a:xfrm>
            <a:prstGeom prst="straightConnector1">
              <a:avLst/>
            </a:prstGeom>
            <a:ln w="57150">
              <a:solidFill>
                <a:srgbClr val="A9D18E"/>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flipV="1">
              <a:off x="9661217" y="3731316"/>
              <a:ext cx="412889" cy="1"/>
            </a:xfrm>
            <a:prstGeom prst="straightConnector1">
              <a:avLst/>
            </a:prstGeom>
            <a:ln w="57150">
              <a:solidFill>
                <a:srgbClr val="A9D18E"/>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flipV="1">
              <a:off x="7214339" y="3731317"/>
              <a:ext cx="412889" cy="1"/>
            </a:xfrm>
            <a:prstGeom prst="straightConnector1">
              <a:avLst/>
            </a:prstGeom>
            <a:ln w="57150">
              <a:solidFill>
                <a:srgbClr val="A9D18E"/>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4751486" y="3731318"/>
              <a:ext cx="412889" cy="1"/>
            </a:xfrm>
            <a:prstGeom prst="straightConnector1">
              <a:avLst/>
            </a:prstGeom>
            <a:ln w="57150">
              <a:solidFill>
                <a:srgbClr val="A9D18E"/>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068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4930726"/>
            <a:ext cx="4121834" cy="1927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 name="Agrupar 4"/>
          <p:cNvGrpSpPr/>
          <p:nvPr/>
        </p:nvGrpSpPr>
        <p:grpSpPr>
          <a:xfrm>
            <a:off x="1670745" y="298664"/>
            <a:ext cx="8693833" cy="6281291"/>
            <a:chOff x="1659987" y="309422"/>
            <a:chExt cx="8693833" cy="6281291"/>
          </a:xfrm>
        </p:grpSpPr>
        <p:pic>
          <p:nvPicPr>
            <p:cNvPr id="2" name="Picture 1" descr="Screen Shot 2016-06-06 at 2.27.27 PM.png"/>
            <p:cNvPicPr>
              <a:picLocks noChangeAspect="1"/>
            </p:cNvPicPr>
            <p:nvPr/>
          </p:nvPicPr>
          <p:blipFill rotWithShape="1">
            <a:blip r:embed="rId2">
              <a:extLst>
                <a:ext uri="{28A0092B-C50C-407E-A947-70E740481C1C}">
                  <a14:useLocalDpi xmlns:a14="http://schemas.microsoft.com/office/drawing/2010/main"/>
                </a:ext>
              </a:extLst>
            </a:blip>
            <a:srcRect t="3282"/>
            <a:stretch/>
          </p:blipFill>
          <p:spPr>
            <a:xfrm>
              <a:off x="1659987" y="309422"/>
              <a:ext cx="8693833" cy="6281291"/>
            </a:xfrm>
            <a:prstGeom prst="rect">
              <a:avLst/>
            </a:prstGeom>
            <a:ln>
              <a:noFill/>
            </a:ln>
            <a:effectLst>
              <a:outerShdw blurRad="292100" dist="139700" dir="2700000" algn="tl" rotWithShape="0">
                <a:srgbClr val="333333">
                  <a:alpha val="65000"/>
                </a:srgbClr>
              </a:outerShdw>
            </a:effectLst>
          </p:spPr>
        </p:pic>
        <p:sp>
          <p:nvSpPr>
            <p:cNvPr id="4" name="Retângulo 3"/>
            <p:cNvSpPr/>
            <p:nvPr/>
          </p:nvSpPr>
          <p:spPr>
            <a:xfrm>
              <a:off x="7272997" y="6296947"/>
              <a:ext cx="2686929" cy="288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63106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ector de Seta Reta 25"/>
          <p:cNvCxnSpPr/>
          <p:nvPr/>
        </p:nvCxnSpPr>
        <p:spPr>
          <a:xfrm>
            <a:off x="10009983" y="3284722"/>
            <a:ext cx="586198" cy="0"/>
          </a:xfrm>
          <a:prstGeom prst="straightConnector1">
            <a:avLst/>
          </a:prstGeom>
          <a:ln w="57150">
            <a:solidFill>
              <a:srgbClr val="A9D18E"/>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p:nvPr/>
        </p:nvCxnSpPr>
        <p:spPr>
          <a:xfrm>
            <a:off x="8825708" y="3284722"/>
            <a:ext cx="586198" cy="0"/>
          </a:xfrm>
          <a:prstGeom prst="straightConnector1">
            <a:avLst/>
          </a:prstGeom>
          <a:ln w="57150">
            <a:solidFill>
              <a:srgbClr val="A9D18E"/>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a:off x="6588510" y="3285224"/>
            <a:ext cx="586198" cy="0"/>
          </a:xfrm>
          <a:prstGeom prst="straightConnector1">
            <a:avLst/>
          </a:prstGeom>
          <a:ln w="57150">
            <a:solidFill>
              <a:srgbClr val="A9D18E"/>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a:off x="4364833" y="3285516"/>
            <a:ext cx="586198" cy="0"/>
          </a:xfrm>
          <a:prstGeom prst="straightConnector1">
            <a:avLst/>
          </a:prstGeom>
          <a:ln w="57150">
            <a:solidFill>
              <a:srgbClr val="A9D18E"/>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p:nvPr/>
        </p:nvCxnSpPr>
        <p:spPr>
          <a:xfrm>
            <a:off x="2131220" y="3285516"/>
            <a:ext cx="586198" cy="0"/>
          </a:xfrm>
          <a:prstGeom prst="straightConnector1">
            <a:avLst/>
          </a:prstGeom>
          <a:ln w="57150">
            <a:solidFill>
              <a:srgbClr val="A9D18E"/>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2"/>
          <p:cNvGrpSpPr>
            <a:grpSpLocks/>
          </p:cNvGrpSpPr>
          <p:nvPr/>
        </p:nvGrpSpPr>
        <p:grpSpPr bwMode="auto">
          <a:xfrm>
            <a:off x="483395" y="1302729"/>
            <a:ext cx="10795000" cy="3963987"/>
            <a:chOff x="-633" y="1206"/>
            <a:chExt cx="6800" cy="2497"/>
          </a:xfrm>
          <a:solidFill>
            <a:schemeClr val="tx1"/>
          </a:solidFill>
        </p:grpSpPr>
        <p:sp>
          <p:nvSpPr>
            <p:cNvPr id="49159" name="Rectangle 3"/>
            <p:cNvSpPr>
              <a:spLocks noChangeArrowheads="1"/>
            </p:cNvSpPr>
            <p:nvPr/>
          </p:nvSpPr>
          <p:spPr bwMode="auto">
            <a:xfrm>
              <a:off x="-633" y="1979"/>
              <a:ext cx="1031" cy="952"/>
            </a:xfrm>
            <a:prstGeom prst="rect">
              <a:avLst/>
            </a:prstGeom>
            <a:solidFill>
              <a:srgbClr val="2B733C"/>
            </a:solidFill>
            <a:ln>
              <a:solidFill>
                <a:srgbClr val="2B733C"/>
              </a:solidFill>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r>
                <a:rPr lang="en-US" sz="1400" b="1" dirty="0">
                  <a:solidFill>
                    <a:schemeClr val="bg1"/>
                  </a:solidFill>
                </a:rPr>
                <a:t>Description of Ag-System (Drawing)</a:t>
              </a:r>
            </a:p>
          </p:txBody>
        </p:sp>
        <p:sp>
          <p:nvSpPr>
            <p:cNvPr id="49160" name="Rectangle 4"/>
            <p:cNvSpPr>
              <a:spLocks noChangeArrowheads="1"/>
            </p:cNvSpPr>
            <p:nvPr/>
          </p:nvSpPr>
          <p:spPr bwMode="auto">
            <a:xfrm>
              <a:off x="785" y="1979"/>
              <a:ext cx="1027" cy="952"/>
            </a:xfrm>
            <a:prstGeom prst="rect">
              <a:avLst/>
            </a:prstGeom>
            <a:solidFill>
              <a:srgbClr val="2B733C"/>
            </a:solidFill>
            <a:ln>
              <a:solidFill>
                <a:srgbClr val="2B733C"/>
              </a:solidFill>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r>
                <a:rPr lang="en-US" sz="1400" b="1" dirty="0">
                  <a:solidFill>
                    <a:schemeClr val="bg1"/>
                  </a:solidFill>
                </a:rPr>
                <a:t>Submit Description and Improvements</a:t>
              </a:r>
            </a:p>
          </p:txBody>
        </p:sp>
        <p:sp>
          <p:nvSpPr>
            <p:cNvPr id="49161" name="Rectangle 5"/>
            <p:cNvSpPr>
              <a:spLocks noChangeArrowheads="1"/>
            </p:cNvSpPr>
            <p:nvPr/>
          </p:nvSpPr>
          <p:spPr bwMode="auto">
            <a:xfrm>
              <a:off x="2199" y="1979"/>
              <a:ext cx="1018" cy="952"/>
            </a:xfrm>
            <a:prstGeom prst="rect">
              <a:avLst/>
            </a:prstGeom>
            <a:solidFill>
              <a:srgbClr val="2B733C"/>
            </a:solidFill>
            <a:ln>
              <a:solidFill>
                <a:srgbClr val="2B733C"/>
              </a:solidFill>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r>
                <a:rPr lang="en-US" sz="1400" b="1" dirty="0">
                  <a:solidFill>
                    <a:schemeClr val="bg1"/>
                  </a:solidFill>
                </a:rPr>
                <a:t>Search for Sales Data in Associations and Publications</a:t>
              </a:r>
            </a:p>
          </p:txBody>
        </p:sp>
        <p:sp>
          <p:nvSpPr>
            <p:cNvPr id="49164" name="Rectangle 8"/>
            <p:cNvSpPr>
              <a:spLocks noChangeArrowheads="1"/>
            </p:cNvSpPr>
            <p:nvPr/>
          </p:nvSpPr>
          <p:spPr bwMode="auto">
            <a:xfrm>
              <a:off x="5754" y="1618"/>
              <a:ext cx="413" cy="1673"/>
            </a:xfrm>
            <a:prstGeom prst="rect">
              <a:avLst/>
            </a:prstGeom>
            <a:solidFill>
              <a:srgbClr val="2B733C"/>
            </a:solidFill>
            <a:ln>
              <a:solidFill>
                <a:srgbClr val="2B733C"/>
              </a:solidFill>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r>
                <a:rPr lang="en-US" sz="1400" b="1" dirty="0">
                  <a:solidFill>
                    <a:schemeClr val="bg1"/>
                  </a:solidFill>
                </a:rPr>
                <a:t>W</a:t>
              </a:r>
            </a:p>
            <a:p>
              <a:pPr algn="ctr" eaLnBrk="0" hangingPunct="0"/>
              <a:r>
                <a:rPr lang="en-US" sz="1400" b="1" dirty="0">
                  <a:solidFill>
                    <a:schemeClr val="bg1"/>
                  </a:solidFill>
                </a:rPr>
                <a:t>O</a:t>
              </a:r>
            </a:p>
            <a:p>
              <a:pPr algn="ctr" eaLnBrk="0" hangingPunct="0"/>
              <a:r>
                <a:rPr lang="en-US" sz="1400" b="1" dirty="0">
                  <a:solidFill>
                    <a:schemeClr val="bg1"/>
                  </a:solidFill>
                </a:rPr>
                <a:t>R</a:t>
              </a:r>
            </a:p>
            <a:p>
              <a:pPr algn="ctr" eaLnBrk="0" hangingPunct="0"/>
              <a:r>
                <a:rPr lang="en-US" sz="1400" b="1" dirty="0">
                  <a:solidFill>
                    <a:schemeClr val="bg1"/>
                  </a:solidFill>
                </a:rPr>
                <a:t>K</a:t>
              </a:r>
            </a:p>
            <a:p>
              <a:pPr algn="ctr" eaLnBrk="0" hangingPunct="0"/>
              <a:r>
                <a:rPr lang="en-US" sz="1400" b="1" dirty="0">
                  <a:solidFill>
                    <a:schemeClr val="bg1"/>
                  </a:solidFill>
                </a:rPr>
                <a:t>S</a:t>
              </a:r>
            </a:p>
            <a:p>
              <a:pPr algn="ctr" eaLnBrk="0" hangingPunct="0"/>
              <a:r>
                <a:rPr lang="en-US" sz="1400" b="1" dirty="0">
                  <a:solidFill>
                    <a:schemeClr val="bg1"/>
                  </a:solidFill>
                </a:rPr>
                <a:t>H</a:t>
              </a:r>
            </a:p>
            <a:p>
              <a:pPr algn="ctr" eaLnBrk="0" hangingPunct="0"/>
              <a:r>
                <a:rPr lang="en-US" sz="1400" b="1" dirty="0">
                  <a:solidFill>
                    <a:schemeClr val="bg1"/>
                  </a:solidFill>
                </a:rPr>
                <a:t>O</a:t>
              </a:r>
            </a:p>
            <a:p>
              <a:pPr algn="ctr" eaLnBrk="0" hangingPunct="0"/>
              <a:r>
                <a:rPr lang="en-US" sz="1400" b="1" dirty="0">
                  <a:solidFill>
                    <a:schemeClr val="bg1"/>
                  </a:solidFill>
                </a:rPr>
                <a:t>P</a:t>
              </a:r>
            </a:p>
          </p:txBody>
        </p:sp>
        <p:sp>
          <p:nvSpPr>
            <p:cNvPr id="49166" name="Rectangle 10"/>
            <p:cNvSpPr>
              <a:spLocks noChangeArrowheads="1"/>
            </p:cNvSpPr>
            <p:nvPr/>
          </p:nvSpPr>
          <p:spPr bwMode="auto">
            <a:xfrm>
              <a:off x="5008" y="1206"/>
              <a:ext cx="360" cy="2497"/>
            </a:xfrm>
            <a:prstGeom prst="rect">
              <a:avLst/>
            </a:prstGeom>
            <a:solidFill>
              <a:srgbClr val="2B733C"/>
            </a:solidFill>
            <a:ln>
              <a:solidFill>
                <a:srgbClr val="2B733C"/>
              </a:solidFill>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endParaRPr lang="en-US" sz="1400" b="1" dirty="0">
                <a:solidFill>
                  <a:schemeClr val="bg1"/>
                </a:solidFill>
              </a:endParaRPr>
            </a:p>
            <a:p>
              <a:pPr algn="ctr" eaLnBrk="0" hangingPunct="0"/>
              <a:r>
                <a:rPr lang="en-US" sz="1400" b="1" dirty="0">
                  <a:solidFill>
                    <a:schemeClr val="bg1"/>
                  </a:solidFill>
                </a:rPr>
                <a:t>Q</a:t>
              </a:r>
            </a:p>
            <a:p>
              <a:pPr algn="ctr" eaLnBrk="0" hangingPunct="0"/>
              <a:r>
                <a:rPr lang="en-US" sz="1400" b="1" dirty="0">
                  <a:solidFill>
                    <a:schemeClr val="bg1"/>
                  </a:solidFill>
                </a:rPr>
                <a:t>U</a:t>
              </a:r>
            </a:p>
            <a:p>
              <a:pPr algn="ctr" eaLnBrk="0" hangingPunct="0"/>
              <a:r>
                <a:rPr lang="en-US" sz="1400" b="1" dirty="0">
                  <a:solidFill>
                    <a:schemeClr val="bg1"/>
                  </a:solidFill>
                </a:rPr>
                <a:t>A</a:t>
              </a:r>
            </a:p>
            <a:p>
              <a:pPr algn="ctr" eaLnBrk="0" hangingPunct="0"/>
              <a:r>
                <a:rPr lang="en-US" sz="1400" b="1" dirty="0">
                  <a:solidFill>
                    <a:schemeClr val="bg1"/>
                  </a:solidFill>
                </a:rPr>
                <a:t>N</a:t>
              </a:r>
            </a:p>
            <a:p>
              <a:pPr algn="ctr" eaLnBrk="0" hangingPunct="0"/>
              <a:r>
                <a:rPr lang="en-US" sz="1400" b="1" dirty="0">
                  <a:solidFill>
                    <a:schemeClr val="bg1"/>
                  </a:solidFill>
                </a:rPr>
                <a:t>T</a:t>
              </a:r>
            </a:p>
            <a:p>
              <a:pPr algn="ctr" eaLnBrk="0" hangingPunct="0"/>
              <a:r>
                <a:rPr lang="en-US" sz="1400" b="1" dirty="0">
                  <a:solidFill>
                    <a:schemeClr val="bg1"/>
                  </a:solidFill>
                </a:rPr>
                <a:t>I</a:t>
              </a:r>
            </a:p>
            <a:p>
              <a:pPr algn="ctr" eaLnBrk="0" hangingPunct="0"/>
              <a:r>
                <a:rPr lang="en-US" sz="1400" b="1" dirty="0">
                  <a:solidFill>
                    <a:schemeClr val="bg1"/>
                  </a:solidFill>
                </a:rPr>
                <a:t>F</a:t>
              </a:r>
            </a:p>
            <a:p>
              <a:pPr algn="ctr" eaLnBrk="0" hangingPunct="0"/>
              <a:r>
                <a:rPr lang="en-US" sz="1400" b="1" dirty="0">
                  <a:solidFill>
                    <a:schemeClr val="bg1"/>
                  </a:solidFill>
                </a:rPr>
                <a:t>I</a:t>
              </a:r>
            </a:p>
            <a:p>
              <a:pPr algn="ctr" eaLnBrk="0" hangingPunct="0"/>
              <a:r>
                <a:rPr lang="en-US" sz="1400" b="1" dirty="0">
                  <a:solidFill>
                    <a:schemeClr val="bg1"/>
                  </a:solidFill>
                </a:rPr>
                <a:t>C</a:t>
              </a:r>
            </a:p>
            <a:p>
              <a:pPr algn="ctr" eaLnBrk="0" hangingPunct="0"/>
              <a:r>
                <a:rPr lang="en-US" sz="1400" b="1" dirty="0">
                  <a:solidFill>
                    <a:schemeClr val="bg1"/>
                  </a:solidFill>
                </a:rPr>
                <a:t>A</a:t>
              </a:r>
            </a:p>
            <a:p>
              <a:pPr algn="ctr" eaLnBrk="0" hangingPunct="0"/>
              <a:r>
                <a:rPr lang="en-US" sz="1400" b="1" dirty="0">
                  <a:solidFill>
                    <a:schemeClr val="bg1"/>
                  </a:solidFill>
                </a:rPr>
                <a:t>T</a:t>
              </a:r>
            </a:p>
            <a:p>
              <a:pPr algn="ctr" eaLnBrk="0" hangingPunct="0"/>
              <a:r>
                <a:rPr lang="en-US" sz="1400" b="1" dirty="0">
                  <a:solidFill>
                    <a:schemeClr val="bg1"/>
                  </a:solidFill>
                </a:rPr>
                <a:t>I</a:t>
              </a:r>
            </a:p>
            <a:p>
              <a:pPr algn="ctr" eaLnBrk="0" hangingPunct="0"/>
              <a:r>
                <a:rPr lang="en-US" sz="1400" b="1" dirty="0">
                  <a:solidFill>
                    <a:schemeClr val="bg1"/>
                  </a:solidFill>
                </a:rPr>
                <a:t>O</a:t>
              </a:r>
            </a:p>
            <a:p>
              <a:pPr algn="ctr" eaLnBrk="0" hangingPunct="0"/>
              <a:r>
                <a:rPr lang="en-US" sz="1400" b="1" dirty="0">
                  <a:solidFill>
                    <a:schemeClr val="bg1"/>
                  </a:solidFill>
                </a:rPr>
                <a:t>N</a:t>
              </a:r>
            </a:p>
          </p:txBody>
        </p:sp>
        <p:sp>
          <p:nvSpPr>
            <p:cNvPr id="49168" name="Rectangle 12"/>
            <p:cNvSpPr>
              <a:spLocks noChangeArrowheads="1"/>
            </p:cNvSpPr>
            <p:nvPr/>
          </p:nvSpPr>
          <p:spPr bwMode="auto">
            <a:xfrm>
              <a:off x="3604" y="1979"/>
              <a:ext cx="1018" cy="952"/>
            </a:xfrm>
            <a:prstGeom prst="rect">
              <a:avLst/>
            </a:prstGeom>
            <a:solidFill>
              <a:srgbClr val="2B733C"/>
            </a:solidFill>
            <a:ln>
              <a:solidFill>
                <a:srgbClr val="2B733C"/>
              </a:solidFill>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r>
                <a:rPr lang="en-US" sz="1400" b="1" dirty="0">
                  <a:solidFill>
                    <a:schemeClr val="bg1"/>
                  </a:solidFill>
                </a:rPr>
                <a:t>Interviews with Companies </a:t>
              </a:r>
            </a:p>
          </p:txBody>
        </p:sp>
      </p:grpSp>
      <p:sp>
        <p:nvSpPr>
          <p:cNvPr id="49156" name="Rectangle 15"/>
          <p:cNvSpPr>
            <a:spLocks noChangeArrowheads="1"/>
          </p:cNvSpPr>
          <p:nvPr/>
        </p:nvSpPr>
        <p:spPr bwMode="auto">
          <a:xfrm>
            <a:off x="1847378" y="4349192"/>
            <a:ext cx="6192838" cy="554037"/>
          </a:xfrm>
          <a:prstGeom prst="rect">
            <a:avLst/>
          </a:prstGeom>
          <a:noFill/>
          <a:ln w="9525">
            <a:noFill/>
            <a:miter lim="800000"/>
            <a:headEnd/>
            <a:tailEnd/>
          </a:ln>
        </p:spPr>
        <p:txBody>
          <a:bodyPr anchor="ctr">
            <a:spAutoFit/>
          </a:bodyPr>
          <a:lstStyle/>
          <a:p>
            <a:pPr algn="just"/>
            <a:r>
              <a:rPr lang="pt-BR" sz="1000" dirty="0"/>
              <a:t>ROSSI, R.M.; NEVES, M.F.; CASTRO, L.T. - </a:t>
            </a:r>
            <a:r>
              <a:rPr lang="pt-BR" sz="1000" b="1" i="1" dirty="0"/>
              <a:t>Quantificação e Coordenação de Sistemas Agroindustriais: o Caso do Trigo no Brasil </a:t>
            </a:r>
            <a:r>
              <a:rPr lang="pt-BR" sz="1000" b="1" dirty="0"/>
              <a:t>- </a:t>
            </a:r>
            <a:r>
              <a:rPr lang="pt-BR" sz="1000" dirty="0"/>
              <a:t>Lavras: </a:t>
            </a:r>
            <a:r>
              <a:rPr lang="pt-BR" sz="1000" i="1" dirty="0"/>
              <a:t>Organizações Rurais e Agroindustriais</a:t>
            </a:r>
            <a:r>
              <a:rPr lang="pt-BR" sz="1000" dirty="0"/>
              <a:t>, Revista de Administração da UFLA. Revista semestral editada pela Universidade Federal de Lavras. Vol. 7, n 1, 2005.</a:t>
            </a:r>
          </a:p>
        </p:txBody>
      </p:sp>
      <p:sp>
        <p:nvSpPr>
          <p:cNvPr id="49157" name="Rectangle 16"/>
          <p:cNvSpPr>
            <a:spLocks noChangeArrowheads="1"/>
          </p:cNvSpPr>
          <p:nvPr/>
        </p:nvSpPr>
        <p:spPr bwMode="auto">
          <a:xfrm>
            <a:off x="1865953" y="5044199"/>
            <a:ext cx="6143625" cy="861774"/>
          </a:xfrm>
          <a:prstGeom prst="rect">
            <a:avLst/>
          </a:prstGeom>
          <a:noFill/>
          <a:ln w="9525">
            <a:noFill/>
            <a:miter lim="800000"/>
            <a:headEnd/>
            <a:tailEnd/>
          </a:ln>
        </p:spPr>
        <p:txBody>
          <a:bodyPr anchor="ctr">
            <a:spAutoFit/>
          </a:bodyPr>
          <a:lstStyle/>
          <a:p>
            <a:pPr algn="just" eaLnBrk="0" hangingPunct="0"/>
            <a:r>
              <a:rPr lang="en-US" sz="1000" dirty="0">
                <a:cs typeface="Times New Roman" pitchFamily="18" charset="0"/>
              </a:rPr>
              <a:t>NEVES, M. F.; ROSSI, R. M. </a:t>
            </a:r>
            <a:r>
              <a:rPr lang="en-US" sz="1000" b="1" i="1" dirty="0">
                <a:cs typeface="Times New Roman" pitchFamily="18" charset="0"/>
              </a:rPr>
              <a:t>A Framework for Mapping and Quantifying Value Chains Towards Collective Actions</a:t>
            </a:r>
            <a:r>
              <a:rPr lang="en-US" sz="1000" dirty="0">
                <a:cs typeface="Times New Roman" pitchFamily="18" charset="0"/>
              </a:rPr>
              <a:t>. In: EMAC (European Marketing Academy) Conference, n. 33, Theme: “Worldwide Marketing”. </a:t>
            </a:r>
            <a:r>
              <a:rPr lang="pt-BR" sz="1000" dirty="0">
                <a:cs typeface="Times New Roman" pitchFamily="18" charset="0"/>
              </a:rPr>
              <a:t>18 de maio de 2004, Murcia. Spain. ISBN: 84-8371-464-7. Disponível no CD dos Congressos. </a:t>
            </a:r>
            <a:r>
              <a:rPr lang="en-US" sz="1000" dirty="0" err="1">
                <a:cs typeface="Times New Roman" pitchFamily="18" charset="0"/>
              </a:rPr>
              <a:t>Também</a:t>
            </a:r>
            <a:r>
              <a:rPr lang="en-US" sz="1000" dirty="0">
                <a:cs typeface="Times New Roman" pitchFamily="18" charset="0"/>
              </a:rPr>
              <a:t> </a:t>
            </a:r>
            <a:r>
              <a:rPr lang="en-US" sz="1000" dirty="0" err="1">
                <a:cs typeface="Times New Roman" pitchFamily="18" charset="0"/>
              </a:rPr>
              <a:t>apresentado</a:t>
            </a:r>
            <a:r>
              <a:rPr lang="en-US" sz="1000" dirty="0">
                <a:cs typeface="Times New Roman" pitchFamily="18" charset="0"/>
              </a:rPr>
              <a:t> no </a:t>
            </a:r>
            <a:r>
              <a:rPr lang="en-US" sz="1000" i="1" dirty="0">
                <a:cs typeface="Times New Roman" pitchFamily="18" charset="0"/>
              </a:rPr>
              <a:t>INTERNATIONAL FOOD AND AGRIBUSINESS MANAGEMENT ASSOCIATION, IAMA Annual Conference</a:t>
            </a:r>
            <a:r>
              <a:rPr lang="en-US" sz="1000" dirty="0">
                <a:cs typeface="Times New Roman" pitchFamily="18" charset="0"/>
              </a:rPr>
              <a:t>, n. 14, 2004, </a:t>
            </a:r>
            <a:r>
              <a:rPr lang="en-US" sz="1000" dirty="0" err="1">
                <a:cs typeface="Times New Roman" pitchFamily="18" charset="0"/>
              </a:rPr>
              <a:t>Montreux</a:t>
            </a:r>
            <a:r>
              <a:rPr lang="en-US" sz="1000" dirty="0">
                <a:cs typeface="Times New Roman" pitchFamily="18" charset="0"/>
              </a:rPr>
              <a:t>, </a:t>
            </a:r>
            <a:r>
              <a:rPr lang="en-US" sz="1000" dirty="0" err="1">
                <a:cs typeface="Times New Roman" pitchFamily="18" charset="0"/>
              </a:rPr>
              <a:t>Suíça</a:t>
            </a:r>
            <a:r>
              <a:rPr lang="en-US" sz="1000" dirty="0">
                <a:cs typeface="Times New Roman" pitchFamily="18" charset="0"/>
              </a:rPr>
              <a:t>. Theme: “Sustainable Value Creation in the Food Chain”.</a:t>
            </a:r>
            <a:endParaRPr lang="en-US" dirty="0"/>
          </a:p>
        </p:txBody>
      </p:sp>
      <p:sp>
        <p:nvSpPr>
          <p:cNvPr id="49158" name="Rectangle 17"/>
          <p:cNvSpPr>
            <a:spLocks noChangeArrowheads="1"/>
          </p:cNvSpPr>
          <p:nvPr/>
        </p:nvSpPr>
        <p:spPr bwMode="auto">
          <a:xfrm>
            <a:off x="1847529" y="1357564"/>
            <a:ext cx="6162049" cy="830997"/>
          </a:xfrm>
          <a:prstGeom prst="rect">
            <a:avLst/>
          </a:prstGeom>
          <a:noFill/>
          <a:ln w="9525">
            <a:noFill/>
            <a:miter lim="800000"/>
            <a:headEnd/>
            <a:tailEnd/>
          </a:ln>
        </p:spPr>
        <p:txBody>
          <a:bodyPr wrap="square" anchor="ctr">
            <a:spAutoFit/>
          </a:bodyPr>
          <a:lstStyle/>
          <a:p>
            <a:pPr algn="just" eaLnBrk="0" hangingPunct="0"/>
            <a:r>
              <a:rPr lang="en-US" sz="1200" dirty="0">
                <a:cs typeface="Times New Roman" pitchFamily="18" charset="0"/>
              </a:rPr>
              <a:t>ROSSI, R. M. NEVES, M. F.; CASTRO, L. T. </a:t>
            </a:r>
            <a:r>
              <a:rPr lang="en-US" sz="1200" b="1" i="1" dirty="0">
                <a:cs typeface="Times New Roman" pitchFamily="18" charset="0"/>
              </a:rPr>
              <a:t>Quantification and Coordination of Agro-Industry Systems: The Case of Wheat In Brazil.</a:t>
            </a:r>
            <a:r>
              <a:rPr lang="en-US" sz="1200" dirty="0">
                <a:cs typeface="Times New Roman" pitchFamily="18" charset="0"/>
              </a:rPr>
              <a:t> In: International Conference on Chain and Network Management Agribusiness and the Food Industry, n. 6, 2004, Ede, </a:t>
            </a:r>
            <a:r>
              <a:rPr lang="en-US" sz="1200" dirty="0" err="1">
                <a:cs typeface="Times New Roman" pitchFamily="18" charset="0"/>
              </a:rPr>
              <a:t>Holanda</a:t>
            </a:r>
            <a:r>
              <a:rPr lang="en-US" sz="1200" dirty="0">
                <a:cs typeface="Times New Roman" pitchFamily="18" charset="0"/>
              </a:rPr>
              <a:t>. Theme: “Dynamics in Chains and Networks”. p. 219 a 225. ISBN: 907699840X.</a:t>
            </a:r>
            <a:endParaRPr lang="en-US" sz="1200" dirty="0"/>
          </a:p>
        </p:txBody>
      </p:sp>
      <p:sp>
        <p:nvSpPr>
          <p:cNvPr id="19" name="Título 1"/>
          <p:cNvSpPr txBox="1">
            <a:spLocks/>
          </p:cNvSpPr>
          <p:nvPr/>
        </p:nvSpPr>
        <p:spPr>
          <a:xfrm>
            <a:off x="527382" y="326533"/>
            <a:ext cx="11664618" cy="8706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smtClean="0">
                <a:latin typeface="+mn-lt"/>
              </a:rPr>
              <a:t>A </a:t>
            </a:r>
            <a:r>
              <a:rPr lang="en-US" sz="3300" b="1" dirty="0">
                <a:latin typeface="+mn-lt"/>
              </a:rPr>
              <a:t>Method </a:t>
            </a:r>
            <a:r>
              <a:rPr lang="en-US" sz="3300" b="1" dirty="0" smtClean="0">
                <a:latin typeface="+mn-lt"/>
              </a:rPr>
              <a:t>for </a:t>
            </a:r>
            <a:r>
              <a:rPr lang="en-US" sz="3300" b="1" dirty="0">
                <a:latin typeface="+mn-lt"/>
              </a:rPr>
              <a:t>Mapping and Quantifying </a:t>
            </a:r>
            <a:r>
              <a:rPr lang="en-US" sz="3300" b="1" dirty="0" err="1">
                <a:latin typeface="+mn-lt"/>
              </a:rPr>
              <a:t>Agri</a:t>
            </a:r>
            <a:r>
              <a:rPr lang="en-US" sz="3300" b="1" dirty="0">
                <a:latin typeface="+mn-lt"/>
              </a:rPr>
              <a:t> Chains</a:t>
            </a:r>
            <a:endParaRPr lang="es-AR" sz="3300" b="1" dirty="0">
              <a:latin typeface="+mn-lt"/>
            </a:endParaRPr>
          </a:p>
        </p:txBody>
      </p:sp>
    </p:spTree>
    <p:extLst>
      <p:ext uri="{BB962C8B-B14F-4D97-AF65-F5344CB8AC3E}">
        <p14:creationId xmlns:p14="http://schemas.microsoft.com/office/powerpoint/2010/main" val="243046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tângulo 146"/>
          <p:cNvSpPr>
            <a:spLocks noChangeArrowheads="1"/>
          </p:cNvSpPr>
          <p:nvPr/>
        </p:nvSpPr>
        <p:spPr bwMode="auto">
          <a:xfrm>
            <a:off x="0" y="4730877"/>
            <a:ext cx="12192000" cy="212300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nchor="ctr"/>
          <a:lstStyle/>
          <a:p>
            <a:pPr marL="342900" indent="-342900">
              <a:buFontTx/>
              <a:buAutoNum type="arabicPeriod"/>
            </a:pPr>
            <a:endParaRPr lang="en-US" b="1">
              <a:solidFill>
                <a:schemeClr val="tx1"/>
              </a:solidFill>
            </a:endParaRPr>
          </a:p>
        </p:txBody>
      </p:sp>
      <p:cxnSp>
        <p:nvCxnSpPr>
          <p:cNvPr id="105" name="Conector de seta reta 104"/>
          <p:cNvCxnSpPr/>
          <p:nvPr/>
        </p:nvCxnSpPr>
        <p:spPr>
          <a:xfrm>
            <a:off x="10226676" y="3138489"/>
            <a:ext cx="227013" cy="1587"/>
          </a:xfrm>
          <a:prstGeom prst="straightConnector1">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06" name="Conector de seta reta 105"/>
          <p:cNvCxnSpPr/>
          <p:nvPr/>
        </p:nvCxnSpPr>
        <p:spPr>
          <a:xfrm flipV="1">
            <a:off x="10137775" y="1935163"/>
            <a:ext cx="330200" cy="6350"/>
          </a:xfrm>
          <a:prstGeom prst="straightConnector1">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13" name="Conector de seta reta 112"/>
          <p:cNvCxnSpPr/>
          <p:nvPr/>
        </p:nvCxnSpPr>
        <p:spPr>
          <a:xfrm flipV="1">
            <a:off x="4441825" y="1268413"/>
            <a:ext cx="1860550" cy="0"/>
          </a:xfrm>
          <a:prstGeom prst="straightConnector1">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18" name="Conector de seta reta 117"/>
          <p:cNvCxnSpPr/>
          <p:nvPr/>
        </p:nvCxnSpPr>
        <p:spPr>
          <a:xfrm>
            <a:off x="2568576" y="1285875"/>
            <a:ext cx="1000125" cy="1588"/>
          </a:xfrm>
          <a:prstGeom prst="straightConnector1">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sp>
        <p:nvSpPr>
          <p:cNvPr id="119" name="Rectangle 12"/>
          <p:cNvSpPr>
            <a:spLocks noChangeArrowheads="1"/>
          </p:cNvSpPr>
          <p:nvPr/>
        </p:nvSpPr>
        <p:spPr bwMode="auto">
          <a:xfrm>
            <a:off x="1566863" y="1477963"/>
            <a:ext cx="1187450" cy="29845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pt-BR" sz="700" b="1" dirty="0" err="1">
                <a:solidFill>
                  <a:schemeClr val="tx1"/>
                </a:solidFill>
              </a:rPr>
              <a:t>Defensives</a:t>
            </a:r>
            <a:endParaRPr lang="pt-BR" sz="700" b="1" dirty="0">
              <a:solidFill>
                <a:schemeClr val="tx1"/>
              </a:solidFill>
            </a:endParaRPr>
          </a:p>
          <a:p>
            <a:pPr algn="ctr">
              <a:defRPr/>
            </a:pPr>
            <a:r>
              <a:rPr lang="en-US" sz="700" b="1" dirty="0">
                <a:solidFill>
                  <a:schemeClr val="tx1"/>
                </a:solidFill>
              </a:rPr>
              <a:t>USD </a:t>
            </a:r>
            <a:r>
              <a:rPr lang="pt-BR" sz="700" b="1" dirty="0">
                <a:solidFill>
                  <a:schemeClr val="tx1"/>
                </a:solidFill>
              </a:rPr>
              <a:t>768,44 </a:t>
            </a:r>
            <a:r>
              <a:rPr lang="en-US" sz="700" b="1" dirty="0">
                <a:solidFill>
                  <a:schemeClr val="tx1"/>
                </a:solidFill>
              </a:rPr>
              <a:t>million</a:t>
            </a:r>
            <a:endParaRPr lang="pt-BR" sz="700" b="1" dirty="0">
              <a:solidFill>
                <a:schemeClr val="tx1"/>
              </a:solidFill>
            </a:endParaRPr>
          </a:p>
        </p:txBody>
      </p:sp>
      <p:sp>
        <p:nvSpPr>
          <p:cNvPr id="123" name="Rectangle 13"/>
          <p:cNvSpPr>
            <a:spLocks noChangeArrowheads="1"/>
          </p:cNvSpPr>
          <p:nvPr/>
        </p:nvSpPr>
        <p:spPr bwMode="auto">
          <a:xfrm>
            <a:off x="1566863" y="1138239"/>
            <a:ext cx="1187450" cy="300037"/>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pt-BR" sz="700" b="1" dirty="0" err="1">
                <a:solidFill>
                  <a:schemeClr val="tx1"/>
                </a:solidFill>
              </a:rPr>
              <a:t>Fertilizers</a:t>
            </a:r>
            <a:endParaRPr lang="pt-BR" sz="700" b="1" dirty="0">
              <a:solidFill>
                <a:schemeClr val="tx1"/>
              </a:solidFill>
            </a:endParaRPr>
          </a:p>
          <a:p>
            <a:pPr algn="ctr">
              <a:defRPr/>
            </a:pPr>
            <a:r>
              <a:rPr lang="en-US" sz="700" b="1" dirty="0">
                <a:solidFill>
                  <a:schemeClr val="tx1"/>
                </a:solidFill>
              </a:rPr>
              <a:t>USD 2.259,09 million</a:t>
            </a:r>
            <a:endParaRPr lang="pt-BR" sz="700" b="1" dirty="0" err="1">
              <a:solidFill>
                <a:schemeClr val="tx1"/>
              </a:solidFill>
            </a:endParaRPr>
          </a:p>
        </p:txBody>
      </p:sp>
      <p:sp>
        <p:nvSpPr>
          <p:cNvPr id="124" name="Rectangle 14"/>
          <p:cNvSpPr>
            <a:spLocks noChangeArrowheads="1"/>
          </p:cNvSpPr>
          <p:nvPr/>
        </p:nvSpPr>
        <p:spPr bwMode="auto">
          <a:xfrm>
            <a:off x="1566863" y="2924175"/>
            <a:ext cx="1187450" cy="300038"/>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pt-BR" sz="700" b="1" dirty="0" err="1">
                <a:solidFill>
                  <a:schemeClr val="tx1"/>
                </a:solidFill>
              </a:rPr>
              <a:t>Tractors</a:t>
            </a:r>
            <a:endParaRPr lang="pt-BR" sz="700" b="1" dirty="0">
              <a:solidFill>
                <a:schemeClr val="tx1"/>
              </a:solidFill>
            </a:endParaRPr>
          </a:p>
          <a:p>
            <a:pPr algn="ctr">
              <a:defRPr/>
            </a:pPr>
            <a:r>
              <a:rPr lang="en-US" sz="700" b="1" dirty="0">
                <a:solidFill>
                  <a:schemeClr val="tx1"/>
                </a:solidFill>
              </a:rPr>
              <a:t>USD 320,87 million</a:t>
            </a:r>
            <a:endParaRPr lang="pt-BR" sz="700" b="1" dirty="0" err="1">
              <a:solidFill>
                <a:schemeClr val="tx1"/>
              </a:solidFill>
            </a:endParaRPr>
          </a:p>
        </p:txBody>
      </p:sp>
      <p:sp>
        <p:nvSpPr>
          <p:cNvPr id="125" name="Rectangle 60"/>
          <p:cNvSpPr>
            <a:spLocks noChangeArrowheads="1"/>
          </p:cNvSpPr>
          <p:nvPr/>
        </p:nvSpPr>
        <p:spPr bwMode="auto">
          <a:xfrm>
            <a:off x="6311901" y="1149350"/>
            <a:ext cx="1285875" cy="261938"/>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36000" rIns="36000" anchor="ctr"/>
          <a:lstStyle/>
          <a:p>
            <a:pPr algn="ctr">
              <a:defRPr/>
            </a:pPr>
            <a:r>
              <a:rPr lang="en-US" sz="700" b="1" dirty="0">
                <a:solidFill>
                  <a:schemeClr val="tx1"/>
                </a:solidFill>
              </a:rPr>
              <a:t>INDUSTRY/DESTILLERY</a:t>
            </a:r>
          </a:p>
          <a:p>
            <a:pPr algn="ctr">
              <a:defRPr/>
            </a:pPr>
            <a:r>
              <a:rPr lang="en-US" sz="700" b="1" dirty="0">
                <a:solidFill>
                  <a:schemeClr val="tx1"/>
                </a:solidFill>
              </a:rPr>
              <a:t>USD 22.639,17 million</a:t>
            </a:r>
            <a:endParaRPr lang="pt-BR" sz="700" b="1" dirty="0">
              <a:solidFill>
                <a:schemeClr val="tx1"/>
              </a:solidFill>
            </a:endParaRPr>
          </a:p>
        </p:txBody>
      </p:sp>
      <p:sp>
        <p:nvSpPr>
          <p:cNvPr id="126" name="Retângulo 164"/>
          <p:cNvSpPr>
            <a:spLocks noChangeArrowheads="1"/>
          </p:cNvSpPr>
          <p:nvPr/>
        </p:nvSpPr>
        <p:spPr bwMode="auto">
          <a:xfrm>
            <a:off x="1566863" y="1806575"/>
            <a:ext cx="1187450" cy="300038"/>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en-US" sz="700" b="1" dirty="0">
                <a:solidFill>
                  <a:schemeClr val="tx1"/>
                </a:solidFill>
              </a:rPr>
              <a:t>Lime</a:t>
            </a:r>
          </a:p>
          <a:p>
            <a:pPr algn="ctr">
              <a:defRPr/>
            </a:pPr>
            <a:r>
              <a:rPr lang="en-US" sz="700" b="1" dirty="0">
                <a:solidFill>
                  <a:schemeClr val="tx1"/>
                </a:solidFill>
              </a:rPr>
              <a:t>USD 50,56 million</a:t>
            </a:r>
            <a:endParaRPr lang="pt-BR" sz="700" b="1" dirty="0" err="1">
              <a:solidFill>
                <a:schemeClr val="tx1"/>
              </a:solidFill>
            </a:endParaRPr>
          </a:p>
        </p:txBody>
      </p:sp>
      <p:sp>
        <p:nvSpPr>
          <p:cNvPr id="127" name="Rectangle 45"/>
          <p:cNvSpPr>
            <a:spLocks noChangeArrowheads="1"/>
          </p:cNvSpPr>
          <p:nvPr/>
        </p:nvSpPr>
        <p:spPr bwMode="auto">
          <a:xfrm>
            <a:off x="3567113" y="1133476"/>
            <a:ext cx="1149350" cy="8874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0" rIns="0" anchor="ctr"/>
          <a:lstStyle/>
          <a:p>
            <a:pPr algn="ctr">
              <a:defRPr/>
            </a:pPr>
            <a:endParaRPr lang="en-US" sz="700" b="1" dirty="0">
              <a:solidFill>
                <a:schemeClr val="tx1"/>
              </a:solidFill>
            </a:endParaRPr>
          </a:p>
          <a:p>
            <a:pPr algn="ctr">
              <a:defRPr/>
            </a:pPr>
            <a:r>
              <a:rPr lang="en-US" sz="700" b="1" dirty="0">
                <a:solidFill>
                  <a:schemeClr val="tx1"/>
                </a:solidFill>
              </a:rPr>
              <a:t> Sugar cane Production</a:t>
            </a:r>
          </a:p>
          <a:p>
            <a:pPr algn="ctr">
              <a:defRPr/>
            </a:pPr>
            <a:endParaRPr lang="en-US" sz="700" b="1" dirty="0">
              <a:solidFill>
                <a:schemeClr val="tx1"/>
              </a:solidFill>
            </a:endParaRPr>
          </a:p>
          <a:p>
            <a:pPr algn="ctr">
              <a:defRPr/>
            </a:pPr>
            <a:r>
              <a:rPr lang="en-US" sz="700" b="1" dirty="0">
                <a:solidFill>
                  <a:schemeClr val="tx1"/>
                </a:solidFill>
              </a:rPr>
              <a:t>Own:</a:t>
            </a:r>
          </a:p>
          <a:p>
            <a:pPr algn="ctr">
              <a:defRPr/>
            </a:pPr>
            <a:r>
              <a:rPr lang="en-US" sz="700" b="1" dirty="0">
                <a:solidFill>
                  <a:schemeClr val="tx1"/>
                </a:solidFill>
              </a:rPr>
              <a:t>USD 6.387,91 million</a:t>
            </a:r>
          </a:p>
          <a:p>
            <a:pPr algn="ctr">
              <a:defRPr/>
            </a:pPr>
            <a:r>
              <a:rPr lang="en-US" sz="700" b="1" dirty="0">
                <a:solidFill>
                  <a:schemeClr val="tx1"/>
                </a:solidFill>
              </a:rPr>
              <a:t>Suppliers:</a:t>
            </a:r>
          </a:p>
          <a:p>
            <a:pPr algn="ctr">
              <a:defRPr/>
            </a:pPr>
            <a:r>
              <a:rPr lang="en-US" sz="700" b="1" dirty="0">
                <a:solidFill>
                  <a:schemeClr val="tx1"/>
                </a:solidFill>
              </a:rPr>
              <a:t>USD 5.121,84 million</a:t>
            </a:r>
          </a:p>
          <a:p>
            <a:pPr algn="ctr">
              <a:defRPr/>
            </a:pPr>
            <a:endParaRPr lang="pt-BR" sz="700" b="1" dirty="0">
              <a:solidFill>
                <a:schemeClr val="tx1"/>
              </a:solidFill>
            </a:endParaRPr>
          </a:p>
        </p:txBody>
      </p:sp>
      <p:sp>
        <p:nvSpPr>
          <p:cNvPr id="129" name="Rectangle 13"/>
          <p:cNvSpPr>
            <a:spLocks noChangeArrowheads="1"/>
          </p:cNvSpPr>
          <p:nvPr/>
        </p:nvSpPr>
        <p:spPr bwMode="auto">
          <a:xfrm>
            <a:off x="4819650" y="4170363"/>
            <a:ext cx="1295400" cy="25241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en-US" sz="700" b="1" dirty="0" err="1">
                <a:solidFill>
                  <a:schemeClr val="tx1"/>
                </a:solidFill>
              </a:rPr>
              <a:t>Quimical</a:t>
            </a:r>
            <a:r>
              <a:rPr lang="en-US" sz="700" b="1" dirty="0">
                <a:solidFill>
                  <a:schemeClr val="tx1"/>
                </a:solidFill>
              </a:rPr>
              <a:t> Products</a:t>
            </a:r>
          </a:p>
          <a:p>
            <a:pPr algn="ctr">
              <a:defRPr/>
            </a:pPr>
            <a:r>
              <a:rPr lang="en-US" sz="700" b="1" dirty="0">
                <a:solidFill>
                  <a:schemeClr val="tx1"/>
                </a:solidFill>
              </a:rPr>
              <a:t>USD 463,82 million</a:t>
            </a:r>
            <a:endParaRPr lang="pt-BR" sz="700" b="1" dirty="0">
              <a:solidFill>
                <a:schemeClr val="tx1"/>
              </a:solidFill>
            </a:endParaRPr>
          </a:p>
        </p:txBody>
      </p:sp>
      <p:sp>
        <p:nvSpPr>
          <p:cNvPr id="131" name="Retângulo 173"/>
          <p:cNvSpPr>
            <a:spLocks noChangeArrowheads="1"/>
          </p:cNvSpPr>
          <p:nvPr/>
        </p:nvSpPr>
        <p:spPr bwMode="auto">
          <a:xfrm>
            <a:off x="4816475" y="4452939"/>
            <a:ext cx="1295400" cy="357187"/>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en-US" sz="700" b="1" dirty="0">
                <a:solidFill>
                  <a:schemeClr val="tx1"/>
                </a:solidFill>
              </a:rPr>
              <a:t>Fuel oil and lubricants USD 94,19 million</a:t>
            </a:r>
            <a:endParaRPr lang="pt-BR" sz="700" b="1" dirty="0" err="1">
              <a:solidFill>
                <a:schemeClr val="tx1"/>
              </a:solidFill>
            </a:endParaRPr>
          </a:p>
        </p:txBody>
      </p:sp>
      <p:sp>
        <p:nvSpPr>
          <p:cNvPr id="132" name="Retângulo 95"/>
          <p:cNvSpPr>
            <a:spLocks noChangeArrowheads="1"/>
          </p:cNvSpPr>
          <p:nvPr/>
        </p:nvSpPr>
        <p:spPr bwMode="auto">
          <a:xfrm>
            <a:off x="2962276" y="2054225"/>
            <a:ext cx="962025" cy="6096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0" rIns="0" anchor="ctr"/>
          <a:lstStyle/>
          <a:p>
            <a:pPr algn="ctr">
              <a:defRPr/>
            </a:pPr>
            <a:r>
              <a:rPr lang="pt-BR" sz="700" b="1" dirty="0" err="1">
                <a:solidFill>
                  <a:schemeClr val="tx1"/>
                </a:solidFill>
              </a:rPr>
              <a:t>Resale</a:t>
            </a:r>
            <a:r>
              <a:rPr lang="pt-BR" sz="700" b="1" dirty="0">
                <a:solidFill>
                  <a:schemeClr val="tx1"/>
                </a:solidFill>
              </a:rPr>
              <a:t> </a:t>
            </a:r>
            <a:r>
              <a:rPr lang="pt-BR" sz="700" b="1" dirty="0" err="1">
                <a:solidFill>
                  <a:schemeClr val="tx1"/>
                </a:solidFill>
              </a:rPr>
              <a:t>and</a:t>
            </a:r>
            <a:r>
              <a:rPr lang="pt-BR" sz="700" b="1" dirty="0">
                <a:solidFill>
                  <a:schemeClr val="tx1"/>
                </a:solidFill>
              </a:rPr>
              <a:t> </a:t>
            </a:r>
          </a:p>
          <a:p>
            <a:pPr algn="ctr">
              <a:defRPr/>
            </a:pPr>
            <a:r>
              <a:rPr lang="pt-BR" sz="700" b="1" dirty="0" err="1">
                <a:solidFill>
                  <a:schemeClr val="tx1"/>
                </a:solidFill>
              </a:rPr>
              <a:t>Cooperatives</a:t>
            </a:r>
            <a:endParaRPr lang="pt-BR" sz="700" b="1" dirty="0">
              <a:solidFill>
                <a:schemeClr val="tx1"/>
              </a:solidFill>
            </a:endParaRPr>
          </a:p>
          <a:p>
            <a:pPr algn="ctr">
              <a:defRPr/>
            </a:pPr>
            <a:r>
              <a:rPr lang="en-US" sz="700" b="1" dirty="0">
                <a:solidFill>
                  <a:schemeClr val="tx1"/>
                </a:solidFill>
              </a:rPr>
              <a:t>USD 477,54 </a:t>
            </a:r>
            <a:r>
              <a:rPr lang="en-US" sz="700" b="1" dirty="0" err="1">
                <a:solidFill>
                  <a:schemeClr val="tx1"/>
                </a:solidFill>
              </a:rPr>
              <a:t>milhões</a:t>
            </a:r>
            <a:r>
              <a:rPr lang="en-US" sz="700" b="1" dirty="0">
                <a:solidFill>
                  <a:schemeClr val="tx1"/>
                </a:solidFill>
              </a:rPr>
              <a:t> com </a:t>
            </a:r>
            <a:r>
              <a:rPr lang="en-US" sz="700" b="1" dirty="0" err="1">
                <a:solidFill>
                  <a:schemeClr val="tx1"/>
                </a:solidFill>
              </a:rPr>
              <a:t>defensivos</a:t>
            </a:r>
            <a:endParaRPr lang="pt-BR" sz="700" b="1" dirty="0" err="1">
              <a:solidFill>
                <a:schemeClr val="tx1"/>
              </a:solidFill>
            </a:endParaRPr>
          </a:p>
        </p:txBody>
      </p:sp>
      <p:sp>
        <p:nvSpPr>
          <p:cNvPr id="133" name="Rectangle 14"/>
          <p:cNvSpPr>
            <a:spLocks noChangeArrowheads="1"/>
          </p:cNvSpPr>
          <p:nvPr/>
        </p:nvSpPr>
        <p:spPr bwMode="auto">
          <a:xfrm>
            <a:off x="1566863" y="2586039"/>
            <a:ext cx="1187450" cy="300037"/>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pt-BR" sz="700" b="1" dirty="0" err="1">
                <a:solidFill>
                  <a:schemeClr val="tx1"/>
                </a:solidFill>
              </a:rPr>
              <a:t>Harvesters</a:t>
            </a:r>
            <a:endParaRPr lang="pt-BR" sz="700" b="1" dirty="0">
              <a:solidFill>
                <a:schemeClr val="tx1"/>
              </a:solidFill>
            </a:endParaRPr>
          </a:p>
          <a:p>
            <a:pPr algn="ctr">
              <a:defRPr/>
            </a:pPr>
            <a:r>
              <a:rPr lang="en-US" sz="700" b="1" dirty="0">
                <a:solidFill>
                  <a:schemeClr val="tx1"/>
                </a:solidFill>
              </a:rPr>
              <a:t>USD 426,52 million</a:t>
            </a:r>
            <a:endParaRPr lang="pt-BR" sz="700" b="1" dirty="0" err="1">
              <a:solidFill>
                <a:schemeClr val="tx1"/>
              </a:solidFill>
            </a:endParaRPr>
          </a:p>
        </p:txBody>
      </p:sp>
      <p:sp>
        <p:nvSpPr>
          <p:cNvPr id="134" name="Rectangle 14"/>
          <p:cNvSpPr>
            <a:spLocks noChangeArrowheads="1"/>
          </p:cNvSpPr>
          <p:nvPr/>
        </p:nvSpPr>
        <p:spPr bwMode="auto">
          <a:xfrm>
            <a:off x="1566863" y="2149476"/>
            <a:ext cx="1187450" cy="4048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pt-BR" sz="700" b="1" dirty="0" err="1">
                <a:solidFill>
                  <a:schemeClr val="tx1"/>
                </a:solidFill>
              </a:rPr>
              <a:t>Auto-parts</a:t>
            </a:r>
            <a:r>
              <a:rPr lang="pt-BR" sz="700" b="1" dirty="0">
                <a:solidFill>
                  <a:schemeClr val="tx1"/>
                </a:solidFill>
              </a:rPr>
              <a:t> </a:t>
            </a:r>
            <a:r>
              <a:rPr lang="pt-BR" sz="700" b="1" dirty="0" err="1">
                <a:solidFill>
                  <a:schemeClr val="tx1"/>
                </a:solidFill>
              </a:rPr>
              <a:t>and</a:t>
            </a:r>
            <a:r>
              <a:rPr lang="pt-BR" sz="700" b="1" dirty="0">
                <a:solidFill>
                  <a:schemeClr val="tx1"/>
                </a:solidFill>
              </a:rPr>
              <a:t> </a:t>
            </a:r>
            <a:r>
              <a:rPr lang="pt-BR" sz="700" b="1" dirty="0" err="1">
                <a:solidFill>
                  <a:schemeClr val="tx1"/>
                </a:solidFill>
              </a:rPr>
              <a:t>maintenance</a:t>
            </a:r>
            <a:r>
              <a:rPr lang="pt-BR" sz="700" b="1" dirty="0">
                <a:solidFill>
                  <a:schemeClr val="tx1"/>
                </a:solidFill>
              </a:rPr>
              <a:t> </a:t>
            </a:r>
            <a:r>
              <a:rPr lang="pt-BR" sz="700" b="1" dirty="0" err="1">
                <a:solidFill>
                  <a:schemeClr val="tx1"/>
                </a:solidFill>
              </a:rPr>
              <a:t>services</a:t>
            </a:r>
            <a:endParaRPr lang="pt-BR" sz="700" b="1" dirty="0">
              <a:solidFill>
                <a:schemeClr val="tx1"/>
              </a:solidFill>
            </a:endParaRPr>
          </a:p>
          <a:p>
            <a:pPr algn="ctr">
              <a:defRPr/>
            </a:pPr>
            <a:r>
              <a:rPr lang="en-US" sz="700" b="1" dirty="0">
                <a:solidFill>
                  <a:schemeClr val="tx1"/>
                </a:solidFill>
              </a:rPr>
              <a:t>USD 2.851,19 million</a:t>
            </a:r>
            <a:endParaRPr lang="pt-BR" sz="700" b="1" dirty="0" err="1">
              <a:solidFill>
                <a:schemeClr val="tx1"/>
              </a:solidFill>
            </a:endParaRPr>
          </a:p>
        </p:txBody>
      </p:sp>
      <p:sp>
        <p:nvSpPr>
          <p:cNvPr id="135" name="Rectangle 14"/>
          <p:cNvSpPr>
            <a:spLocks noChangeArrowheads="1"/>
          </p:cNvSpPr>
          <p:nvPr/>
        </p:nvSpPr>
        <p:spPr bwMode="auto">
          <a:xfrm>
            <a:off x="1566863" y="3251200"/>
            <a:ext cx="1187450" cy="29845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pt-BR" sz="700" b="1" dirty="0" err="1">
                <a:solidFill>
                  <a:schemeClr val="tx1"/>
                </a:solidFill>
              </a:rPr>
              <a:t>Attachments</a:t>
            </a:r>
            <a:r>
              <a:rPr lang="pt-BR" sz="700" b="1" dirty="0">
                <a:solidFill>
                  <a:schemeClr val="tx1"/>
                </a:solidFill>
              </a:rPr>
              <a:t> </a:t>
            </a:r>
          </a:p>
          <a:p>
            <a:pPr algn="ctr">
              <a:defRPr/>
            </a:pPr>
            <a:r>
              <a:rPr lang="en-US" sz="700" b="1" dirty="0">
                <a:solidFill>
                  <a:schemeClr val="tx1"/>
                </a:solidFill>
              </a:rPr>
              <a:t>USD 425,66 million</a:t>
            </a:r>
            <a:endParaRPr lang="pt-BR" sz="700" b="1" dirty="0" err="1">
              <a:solidFill>
                <a:schemeClr val="tx1"/>
              </a:solidFill>
            </a:endParaRPr>
          </a:p>
        </p:txBody>
      </p:sp>
      <p:sp>
        <p:nvSpPr>
          <p:cNvPr id="137" name="Retângulo 81"/>
          <p:cNvSpPr>
            <a:spLocks noChangeArrowheads="1"/>
          </p:cNvSpPr>
          <p:nvPr/>
        </p:nvSpPr>
        <p:spPr bwMode="auto">
          <a:xfrm>
            <a:off x="1566863" y="3575050"/>
            <a:ext cx="1187450" cy="29845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en-US" sz="700" b="1" dirty="0">
                <a:solidFill>
                  <a:schemeClr val="tx1"/>
                </a:solidFill>
              </a:rPr>
              <a:t>Trucks</a:t>
            </a:r>
          </a:p>
          <a:p>
            <a:pPr algn="ctr">
              <a:defRPr/>
            </a:pPr>
            <a:r>
              <a:rPr lang="en-US" sz="700" b="1" dirty="0">
                <a:solidFill>
                  <a:schemeClr val="tx1"/>
                </a:solidFill>
              </a:rPr>
              <a:t>USD 331,36 million</a:t>
            </a:r>
            <a:endParaRPr lang="pt-BR" sz="700" b="1" dirty="0" err="1">
              <a:solidFill>
                <a:schemeClr val="tx1"/>
              </a:solidFill>
            </a:endParaRPr>
          </a:p>
        </p:txBody>
      </p:sp>
      <p:sp>
        <p:nvSpPr>
          <p:cNvPr id="139" name="Retângulo 82"/>
          <p:cNvSpPr>
            <a:spLocks noChangeArrowheads="1"/>
          </p:cNvSpPr>
          <p:nvPr/>
        </p:nvSpPr>
        <p:spPr bwMode="auto">
          <a:xfrm>
            <a:off x="1566863" y="3898901"/>
            <a:ext cx="1187450" cy="50006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en-US" sz="700" b="1" dirty="0">
                <a:solidFill>
                  <a:schemeClr val="tx1"/>
                </a:solidFill>
              </a:rPr>
              <a:t>Bodies,</a:t>
            </a:r>
            <a:br>
              <a:rPr lang="en-US" sz="700" b="1" dirty="0">
                <a:solidFill>
                  <a:schemeClr val="tx1"/>
                </a:solidFill>
              </a:rPr>
            </a:br>
            <a:r>
              <a:rPr lang="en-US" sz="700" b="1" dirty="0">
                <a:solidFill>
                  <a:schemeClr val="tx1"/>
                </a:solidFill>
              </a:rPr>
              <a:t>trailers and semitrailers</a:t>
            </a:r>
          </a:p>
          <a:p>
            <a:pPr algn="ctr">
              <a:defRPr/>
            </a:pPr>
            <a:r>
              <a:rPr lang="en-US" sz="700" b="1" dirty="0">
                <a:solidFill>
                  <a:schemeClr val="tx1"/>
                </a:solidFill>
              </a:rPr>
              <a:t>USD 233,36 million</a:t>
            </a:r>
            <a:endParaRPr lang="pt-BR" sz="700" b="1" dirty="0" err="1">
              <a:solidFill>
                <a:schemeClr val="tx1"/>
              </a:solidFill>
            </a:endParaRPr>
          </a:p>
        </p:txBody>
      </p:sp>
      <p:sp>
        <p:nvSpPr>
          <p:cNvPr id="140" name="Rectangle 13"/>
          <p:cNvSpPr>
            <a:spLocks noChangeArrowheads="1"/>
          </p:cNvSpPr>
          <p:nvPr/>
        </p:nvSpPr>
        <p:spPr bwMode="auto">
          <a:xfrm>
            <a:off x="4813300" y="5407025"/>
            <a:ext cx="1295400" cy="32385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en-US" sz="700" b="1" dirty="0">
                <a:solidFill>
                  <a:schemeClr val="tx1"/>
                </a:solidFill>
              </a:rPr>
              <a:t>Lab materials</a:t>
            </a:r>
          </a:p>
          <a:p>
            <a:pPr algn="ctr">
              <a:defRPr/>
            </a:pPr>
            <a:r>
              <a:rPr lang="en-US" sz="700" b="1" dirty="0">
                <a:solidFill>
                  <a:schemeClr val="tx1"/>
                </a:solidFill>
              </a:rPr>
              <a:t>USD 15,46 million</a:t>
            </a:r>
            <a:endParaRPr lang="pt-BR" sz="700" b="1" dirty="0" err="1">
              <a:solidFill>
                <a:schemeClr val="tx1"/>
              </a:solidFill>
            </a:endParaRPr>
          </a:p>
        </p:txBody>
      </p:sp>
      <p:sp>
        <p:nvSpPr>
          <p:cNvPr id="141" name="Rectangle 13"/>
          <p:cNvSpPr>
            <a:spLocks noChangeArrowheads="1"/>
          </p:cNvSpPr>
          <p:nvPr/>
        </p:nvSpPr>
        <p:spPr bwMode="auto">
          <a:xfrm>
            <a:off x="4813300" y="4843463"/>
            <a:ext cx="1295400" cy="25241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pt-BR" sz="700" b="1" dirty="0" err="1">
                <a:solidFill>
                  <a:schemeClr val="tx1"/>
                </a:solidFill>
              </a:rPr>
              <a:t>Bags</a:t>
            </a:r>
            <a:endParaRPr lang="pt-BR" sz="700" b="1" dirty="0">
              <a:solidFill>
                <a:schemeClr val="tx1"/>
              </a:solidFill>
            </a:endParaRPr>
          </a:p>
          <a:p>
            <a:pPr algn="ctr">
              <a:defRPr/>
            </a:pPr>
            <a:r>
              <a:rPr lang="en-US" sz="700" b="1" dirty="0">
                <a:solidFill>
                  <a:schemeClr val="tx1"/>
                </a:solidFill>
              </a:rPr>
              <a:t>USD  45,42 million</a:t>
            </a:r>
            <a:endParaRPr lang="pt-BR" sz="700" b="1" dirty="0">
              <a:solidFill>
                <a:schemeClr val="tx1"/>
              </a:solidFill>
            </a:endParaRPr>
          </a:p>
        </p:txBody>
      </p:sp>
      <p:sp>
        <p:nvSpPr>
          <p:cNvPr id="142" name="Retângulo 149"/>
          <p:cNvSpPr>
            <a:spLocks noChangeArrowheads="1"/>
          </p:cNvSpPr>
          <p:nvPr/>
        </p:nvSpPr>
        <p:spPr bwMode="auto">
          <a:xfrm>
            <a:off x="4813300" y="5765801"/>
            <a:ext cx="1295400" cy="2524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en-US" sz="700" b="1" dirty="0">
                <a:solidFill>
                  <a:schemeClr val="tx1"/>
                </a:solidFill>
              </a:rPr>
              <a:t>PPI</a:t>
            </a:r>
          </a:p>
          <a:p>
            <a:pPr algn="ctr">
              <a:defRPr/>
            </a:pPr>
            <a:r>
              <a:rPr lang="en-US" sz="700" b="1" dirty="0">
                <a:solidFill>
                  <a:schemeClr val="tx1"/>
                </a:solidFill>
              </a:rPr>
              <a:t>USD 38,96 million</a:t>
            </a:r>
            <a:endParaRPr lang="pt-BR" sz="700" b="1" dirty="0" err="1">
              <a:solidFill>
                <a:schemeClr val="tx1"/>
              </a:solidFill>
            </a:endParaRPr>
          </a:p>
        </p:txBody>
      </p:sp>
      <p:sp>
        <p:nvSpPr>
          <p:cNvPr id="143" name="Retângulo 149"/>
          <p:cNvSpPr>
            <a:spLocks noChangeArrowheads="1"/>
          </p:cNvSpPr>
          <p:nvPr/>
        </p:nvSpPr>
        <p:spPr bwMode="auto">
          <a:xfrm>
            <a:off x="1566863" y="4422775"/>
            <a:ext cx="1187450" cy="395288"/>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en-US" sz="700" b="1" dirty="0">
                <a:solidFill>
                  <a:schemeClr val="tx1"/>
                </a:solidFill>
              </a:rPr>
              <a:t> Diesel and Lubricants</a:t>
            </a:r>
          </a:p>
          <a:p>
            <a:pPr algn="ctr">
              <a:defRPr/>
            </a:pPr>
            <a:r>
              <a:rPr lang="en-US" sz="700" b="1" dirty="0">
                <a:solidFill>
                  <a:schemeClr val="tx1"/>
                </a:solidFill>
              </a:rPr>
              <a:t>USD 1.054,01 million</a:t>
            </a:r>
            <a:endParaRPr lang="pt-BR" sz="700" b="1" dirty="0">
              <a:solidFill>
                <a:schemeClr val="tx1"/>
              </a:solidFill>
            </a:endParaRPr>
          </a:p>
        </p:txBody>
      </p:sp>
      <p:sp>
        <p:nvSpPr>
          <p:cNvPr id="144" name="Rectangle 14"/>
          <p:cNvSpPr>
            <a:spLocks noChangeArrowheads="1"/>
          </p:cNvSpPr>
          <p:nvPr/>
        </p:nvSpPr>
        <p:spPr bwMode="auto">
          <a:xfrm>
            <a:off x="6311901" y="1428751"/>
            <a:ext cx="1285875" cy="143986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0" tIns="36000" rIns="0" bIns="36000"/>
          <a:lstStyle/>
          <a:p>
            <a:pPr algn="ctr">
              <a:defRPr/>
            </a:pPr>
            <a:r>
              <a:rPr lang="en-US" sz="700" b="1" dirty="0">
                <a:solidFill>
                  <a:schemeClr val="tx1"/>
                </a:solidFill>
              </a:rPr>
              <a:t>Ethanol</a:t>
            </a:r>
            <a:endParaRPr lang="pt-BR" sz="700" b="1" dirty="0">
              <a:solidFill>
                <a:schemeClr val="tx1"/>
              </a:solidFill>
            </a:endParaRPr>
          </a:p>
          <a:p>
            <a:pPr algn="ctr">
              <a:defRPr/>
            </a:pPr>
            <a:r>
              <a:rPr lang="en-US" sz="700" b="1" dirty="0">
                <a:solidFill>
                  <a:schemeClr val="tx1"/>
                </a:solidFill>
              </a:rPr>
              <a:t>USD  12.417,36 million</a:t>
            </a:r>
          </a:p>
        </p:txBody>
      </p:sp>
      <p:sp>
        <p:nvSpPr>
          <p:cNvPr id="146" name="Rectangle 14"/>
          <p:cNvSpPr>
            <a:spLocks noChangeArrowheads="1"/>
          </p:cNvSpPr>
          <p:nvPr/>
        </p:nvSpPr>
        <p:spPr bwMode="auto">
          <a:xfrm>
            <a:off x="6313489" y="4327526"/>
            <a:ext cx="1285875" cy="2524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700" b="1" dirty="0">
                <a:solidFill>
                  <a:schemeClr val="tx1"/>
                </a:solidFill>
              </a:rPr>
              <a:t>Bioelectricity</a:t>
            </a:r>
            <a:endParaRPr lang="pt-BR" sz="700" b="1" dirty="0">
              <a:solidFill>
                <a:schemeClr val="tx1"/>
              </a:solidFill>
            </a:endParaRPr>
          </a:p>
          <a:p>
            <a:pPr algn="ctr">
              <a:defRPr/>
            </a:pPr>
            <a:r>
              <a:rPr lang="en-US" sz="700" b="1" dirty="0">
                <a:solidFill>
                  <a:schemeClr val="tx1"/>
                </a:solidFill>
              </a:rPr>
              <a:t>USD 389,63 </a:t>
            </a:r>
            <a:r>
              <a:rPr lang="en-US" sz="700" b="1" dirty="0" err="1">
                <a:solidFill>
                  <a:schemeClr val="tx1"/>
                </a:solidFill>
              </a:rPr>
              <a:t>milhões</a:t>
            </a:r>
            <a:endParaRPr lang="pt-BR" sz="700" b="1" dirty="0" err="1">
              <a:solidFill>
                <a:schemeClr val="tx1"/>
              </a:solidFill>
            </a:endParaRPr>
          </a:p>
        </p:txBody>
      </p:sp>
      <p:sp>
        <p:nvSpPr>
          <p:cNvPr id="148" name="Rectangle 45"/>
          <p:cNvSpPr>
            <a:spLocks noChangeArrowheads="1"/>
          </p:cNvSpPr>
          <p:nvPr/>
        </p:nvSpPr>
        <p:spPr bwMode="auto">
          <a:xfrm>
            <a:off x="7781925" y="1785938"/>
            <a:ext cx="1214438" cy="29845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en-US" sz="700" b="1" dirty="0">
                <a:solidFill>
                  <a:schemeClr val="tx1"/>
                </a:solidFill>
              </a:rPr>
              <a:t> Distributor</a:t>
            </a:r>
          </a:p>
          <a:p>
            <a:pPr algn="ctr">
              <a:defRPr/>
            </a:pPr>
            <a:r>
              <a:rPr lang="en-US" sz="700" b="1" dirty="0">
                <a:solidFill>
                  <a:schemeClr val="tx1"/>
                </a:solidFill>
              </a:rPr>
              <a:t>USD 8.624,05 million</a:t>
            </a:r>
            <a:endParaRPr lang="pt-BR" sz="700" b="1" dirty="0">
              <a:solidFill>
                <a:schemeClr val="tx1"/>
              </a:solidFill>
            </a:endParaRPr>
          </a:p>
        </p:txBody>
      </p:sp>
      <p:sp>
        <p:nvSpPr>
          <p:cNvPr id="149" name="Rectangle 45"/>
          <p:cNvSpPr>
            <a:spLocks noChangeArrowheads="1"/>
          </p:cNvSpPr>
          <p:nvPr/>
        </p:nvSpPr>
        <p:spPr bwMode="auto">
          <a:xfrm>
            <a:off x="9105900" y="1785938"/>
            <a:ext cx="1214438" cy="29845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0" rIns="0" anchor="ctr"/>
          <a:lstStyle/>
          <a:p>
            <a:pPr algn="ctr">
              <a:defRPr/>
            </a:pPr>
            <a:r>
              <a:rPr lang="en-US" sz="700" b="1" dirty="0">
                <a:solidFill>
                  <a:schemeClr val="tx1"/>
                </a:solidFill>
              </a:rPr>
              <a:t>Gas Station</a:t>
            </a:r>
          </a:p>
          <a:p>
            <a:pPr algn="ctr">
              <a:defRPr/>
            </a:pPr>
            <a:r>
              <a:rPr lang="en-US" sz="700" b="1" dirty="0">
                <a:solidFill>
                  <a:schemeClr val="tx1"/>
                </a:solidFill>
              </a:rPr>
              <a:t>USD 11.114,50 million</a:t>
            </a:r>
            <a:endParaRPr lang="pt-BR" sz="700" b="1" dirty="0">
              <a:solidFill>
                <a:schemeClr val="tx1"/>
              </a:solidFill>
            </a:endParaRPr>
          </a:p>
        </p:txBody>
      </p:sp>
      <p:sp>
        <p:nvSpPr>
          <p:cNvPr id="150" name="Rectangle 45"/>
          <p:cNvSpPr>
            <a:spLocks noChangeArrowheads="1"/>
          </p:cNvSpPr>
          <p:nvPr/>
        </p:nvSpPr>
        <p:spPr bwMode="auto">
          <a:xfrm>
            <a:off x="7781925" y="2143125"/>
            <a:ext cx="1214438" cy="29845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54000" rIns="54000" anchor="ctr"/>
          <a:lstStyle/>
          <a:p>
            <a:pPr algn="ctr">
              <a:defRPr/>
            </a:pPr>
            <a:r>
              <a:rPr lang="en-US" sz="700" b="1" dirty="0">
                <a:solidFill>
                  <a:schemeClr val="tx1"/>
                </a:solidFill>
              </a:rPr>
              <a:t> Beverage industry and cosmetics</a:t>
            </a:r>
          </a:p>
        </p:txBody>
      </p:sp>
      <p:cxnSp>
        <p:nvCxnSpPr>
          <p:cNvPr id="151" name="Conector angulado 150"/>
          <p:cNvCxnSpPr>
            <a:stCxn id="144" idx="3"/>
            <a:endCxn id="148" idx="1"/>
          </p:cNvCxnSpPr>
          <p:nvPr/>
        </p:nvCxnSpPr>
        <p:spPr>
          <a:xfrm flipV="1">
            <a:off x="7597775" y="1935164"/>
            <a:ext cx="184150" cy="212725"/>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52" name="Conector angulado 151"/>
          <p:cNvCxnSpPr>
            <a:stCxn id="144" idx="3"/>
            <a:endCxn id="150" idx="1"/>
          </p:cNvCxnSpPr>
          <p:nvPr/>
        </p:nvCxnSpPr>
        <p:spPr>
          <a:xfrm>
            <a:off x="7597775" y="2147888"/>
            <a:ext cx="184150" cy="144462"/>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53" name="Conector de seta reta 152"/>
          <p:cNvCxnSpPr>
            <a:stCxn id="148" idx="3"/>
            <a:endCxn id="149" idx="1"/>
          </p:cNvCxnSpPr>
          <p:nvPr/>
        </p:nvCxnSpPr>
        <p:spPr>
          <a:xfrm>
            <a:off x="8996364" y="1935164"/>
            <a:ext cx="109537" cy="1587"/>
          </a:xfrm>
          <a:prstGeom prst="straightConnector1">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sp>
        <p:nvSpPr>
          <p:cNvPr id="154" name="Rectangle 45"/>
          <p:cNvSpPr>
            <a:spLocks noChangeArrowheads="1"/>
          </p:cNvSpPr>
          <p:nvPr/>
        </p:nvSpPr>
        <p:spPr bwMode="auto">
          <a:xfrm>
            <a:off x="8024814" y="4300538"/>
            <a:ext cx="915987" cy="298450"/>
          </a:xfrm>
          <a:prstGeom prst="rect">
            <a:avLst/>
          </a:prstGeom>
          <a:no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700" b="1" dirty="0">
                <a:solidFill>
                  <a:schemeClr val="tx1"/>
                </a:solidFill>
              </a:rPr>
              <a:t>Distributor</a:t>
            </a:r>
          </a:p>
        </p:txBody>
      </p:sp>
      <p:sp>
        <p:nvSpPr>
          <p:cNvPr id="155" name="Rectangle 45"/>
          <p:cNvSpPr>
            <a:spLocks noChangeArrowheads="1"/>
          </p:cNvSpPr>
          <p:nvPr/>
        </p:nvSpPr>
        <p:spPr bwMode="auto">
          <a:xfrm>
            <a:off x="9323389" y="3946525"/>
            <a:ext cx="915987" cy="29845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700" b="1" dirty="0">
                <a:solidFill>
                  <a:schemeClr val="tx1"/>
                </a:solidFill>
              </a:rPr>
              <a:t>Free</a:t>
            </a:r>
          </a:p>
          <a:p>
            <a:pPr algn="ctr">
              <a:defRPr/>
            </a:pPr>
            <a:r>
              <a:rPr lang="en-US" sz="700" b="1" dirty="0">
                <a:solidFill>
                  <a:schemeClr val="tx1"/>
                </a:solidFill>
              </a:rPr>
              <a:t>Consumer</a:t>
            </a:r>
          </a:p>
        </p:txBody>
      </p:sp>
      <p:sp>
        <p:nvSpPr>
          <p:cNvPr id="156" name="Rectangle 45"/>
          <p:cNvSpPr>
            <a:spLocks noChangeArrowheads="1"/>
          </p:cNvSpPr>
          <p:nvPr/>
        </p:nvSpPr>
        <p:spPr bwMode="auto">
          <a:xfrm>
            <a:off x="9317039" y="4300538"/>
            <a:ext cx="915987" cy="29845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72000" rIns="72000" anchor="ctr"/>
          <a:lstStyle/>
          <a:p>
            <a:pPr algn="ctr">
              <a:defRPr/>
            </a:pPr>
            <a:r>
              <a:rPr lang="en-US" sz="700" b="1" dirty="0">
                <a:solidFill>
                  <a:schemeClr val="tx1"/>
                </a:solidFill>
              </a:rPr>
              <a:t>Special</a:t>
            </a:r>
          </a:p>
          <a:p>
            <a:pPr algn="ctr">
              <a:defRPr/>
            </a:pPr>
            <a:r>
              <a:rPr lang="en-US" sz="700" b="1" dirty="0">
                <a:solidFill>
                  <a:schemeClr val="tx1"/>
                </a:solidFill>
              </a:rPr>
              <a:t>Consumer</a:t>
            </a:r>
          </a:p>
        </p:txBody>
      </p:sp>
      <p:cxnSp>
        <p:nvCxnSpPr>
          <p:cNvPr id="157" name="Conector reto 299"/>
          <p:cNvCxnSpPr>
            <a:cxnSpLocks noChangeShapeType="1"/>
            <a:stCxn id="125" idx="2"/>
            <a:endCxn id="144" idx="0"/>
          </p:cNvCxnSpPr>
          <p:nvPr/>
        </p:nvCxnSpPr>
        <p:spPr bwMode="auto">
          <a:xfrm rot="5400000">
            <a:off x="6946901" y="1419226"/>
            <a:ext cx="17462" cy="1587"/>
          </a:xfrm>
          <a:prstGeom prst="line">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cxnSp>
      <p:cxnSp>
        <p:nvCxnSpPr>
          <p:cNvPr id="163" name="Conector angulado 162"/>
          <p:cNvCxnSpPr>
            <a:stCxn id="154" idx="3"/>
            <a:endCxn id="156" idx="1"/>
          </p:cNvCxnSpPr>
          <p:nvPr/>
        </p:nvCxnSpPr>
        <p:spPr>
          <a:xfrm>
            <a:off x="8940800" y="4449764"/>
            <a:ext cx="376238" cy="1587"/>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66" name="Conector de seta reta 165"/>
          <p:cNvCxnSpPr>
            <a:stCxn id="146" idx="3"/>
            <a:endCxn id="154" idx="1"/>
          </p:cNvCxnSpPr>
          <p:nvPr/>
        </p:nvCxnSpPr>
        <p:spPr>
          <a:xfrm flipV="1">
            <a:off x="7599363" y="4449764"/>
            <a:ext cx="425450" cy="3175"/>
          </a:xfrm>
          <a:prstGeom prst="straightConnector1">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sp>
        <p:nvSpPr>
          <p:cNvPr id="167" name="Rectangle 45"/>
          <p:cNvSpPr>
            <a:spLocks noChangeArrowheads="1"/>
          </p:cNvSpPr>
          <p:nvPr/>
        </p:nvSpPr>
        <p:spPr bwMode="auto">
          <a:xfrm>
            <a:off x="10454694" y="1197328"/>
            <a:ext cx="180000" cy="47520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vert="wordArtVert" anchor="ctr"/>
          <a:lstStyle/>
          <a:p>
            <a:pPr algn="ctr">
              <a:defRPr/>
            </a:pPr>
            <a:r>
              <a:rPr lang="en-US" sz="700" b="1" dirty="0">
                <a:solidFill>
                  <a:schemeClr val="tx1"/>
                </a:solidFill>
              </a:rPr>
              <a:t>FINAL CONSUMER</a:t>
            </a:r>
            <a:endParaRPr lang="pt-BR" sz="700" b="1" dirty="0">
              <a:solidFill>
                <a:schemeClr val="tx1"/>
              </a:solidFill>
            </a:endParaRPr>
          </a:p>
        </p:txBody>
      </p:sp>
      <p:cxnSp>
        <p:nvCxnSpPr>
          <p:cNvPr id="168" name="Conector angulado 167"/>
          <p:cNvCxnSpPr>
            <a:stCxn id="154" idx="3"/>
          </p:cNvCxnSpPr>
          <p:nvPr/>
        </p:nvCxnSpPr>
        <p:spPr>
          <a:xfrm>
            <a:off x="8940800" y="4449764"/>
            <a:ext cx="1512888" cy="369887"/>
          </a:xfrm>
          <a:prstGeom prst="bentConnector3">
            <a:avLst>
              <a:gd name="adj1" fmla="val 6349"/>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69" name="Conector angulado 168"/>
          <p:cNvCxnSpPr>
            <a:stCxn id="123" idx="3"/>
            <a:endCxn id="132" idx="1"/>
          </p:cNvCxnSpPr>
          <p:nvPr/>
        </p:nvCxnSpPr>
        <p:spPr>
          <a:xfrm>
            <a:off x="2754313" y="1289051"/>
            <a:ext cx="207962" cy="1069975"/>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70" name="Conector angulado 169"/>
          <p:cNvCxnSpPr>
            <a:stCxn id="119" idx="3"/>
            <a:endCxn id="132" idx="1"/>
          </p:cNvCxnSpPr>
          <p:nvPr/>
        </p:nvCxnSpPr>
        <p:spPr>
          <a:xfrm>
            <a:off x="2754313" y="1627189"/>
            <a:ext cx="207962" cy="731837"/>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71" name="Conector angulado 170"/>
          <p:cNvCxnSpPr>
            <a:stCxn id="126" idx="3"/>
            <a:endCxn id="132" idx="1"/>
          </p:cNvCxnSpPr>
          <p:nvPr/>
        </p:nvCxnSpPr>
        <p:spPr>
          <a:xfrm>
            <a:off x="2754313" y="1957389"/>
            <a:ext cx="207962" cy="401637"/>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72" name="Conector angulado 171"/>
          <p:cNvCxnSpPr>
            <a:stCxn id="134" idx="3"/>
            <a:endCxn id="132" idx="1"/>
          </p:cNvCxnSpPr>
          <p:nvPr/>
        </p:nvCxnSpPr>
        <p:spPr>
          <a:xfrm>
            <a:off x="2754313" y="2351089"/>
            <a:ext cx="207962" cy="7937"/>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74" name="Conector angulado 173"/>
          <p:cNvCxnSpPr>
            <a:stCxn id="124" idx="3"/>
            <a:endCxn id="132" idx="1"/>
          </p:cNvCxnSpPr>
          <p:nvPr/>
        </p:nvCxnSpPr>
        <p:spPr>
          <a:xfrm flipV="1">
            <a:off x="2754313" y="2359026"/>
            <a:ext cx="207962" cy="714375"/>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75" name="Conector angulado 174"/>
          <p:cNvCxnSpPr>
            <a:stCxn id="135" idx="3"/>
            <a:endCxn id="132" idx="1"/>
          </p:cNvCxnSpPr>
          <p:nvPr/>
        </p:nvCxnSpPr>
        <p:spPr>
          <a:xfrm flipV="1">
            <a:off x="2754313" y="2359025"/>
            <a:ext cx="207962" cy="1041400"/>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76" name="Conector angulado 175"/>
          <p:cNvCxnSpPr>
            <a:stCxn id="137" idx="3"/>
            <a:endCxn id="132" idx="1"/>
          </p:cNvCxnSpPr>
          <p:nvPr/>
        </p:nvCxnSpPr>
        <p:spPr>
          <a:xfrm flipV="1">
            <a:off x="2754313" y="2359025"/>
            <a:ext cx="207962" cy="1365250"/>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77" name="Conector angulado 176"/>
          <p:cNvCxnSpPr>
            <a:stCxn id="139" idx="3"/>
            <a:endCxn id="132" idx="1"/>
          </p:cNvCxnSpPr>
          <p:nvPr/>
        </p:nvCxnSpPr>
        <p:spPr>
          <a:xfrm flipV="1">
            <a:off x="2754313" y="2359026"/>
            <a:ext cx="207962" cy="1789113"/>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78" name="Conector angulado 177"/>
          <p:cNvCxnSpPr>
            <a:stCxn id="143" idx="3"/>
            <a:endCxn id="132" idx="1"/>
          </p:cNvCxnSpPr>
          <p:nvPr/>
        </p:nvCxnSpPr>
        <p:spPr>
          <a:xfrm flipV="1">
            <a:off x="2754313" y="2359025"/>
            <a:ext cx="207962" cy="2260600"/>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79" name="Conector angulado 376"/>
          <p:cNvCxnSpPr>
            <a:stCxn id="132" idx="3"/>
            <a:endCxn id="127" idx="2"/>
          </p:cNvCxnSpPr>
          <p:nvPr/>
        </p:nvCxnSpPr>
        <p:spPr>
          <a:xfrm flipV="1">
            <a:off x="3924300" y="2020889"/>
            <a:ext cx="217488" cy="338137"/>
          </a:xfrm>
          <a:prstGeom prst="bentConnector2">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191" name="Conector de seta reta 190"/>
          <p:cNvCxnSpPr/>
          <p:nvPr/>
        </p:nvCxnSpPr>
        <p:spPr>
          <a:xfrm>
            <a:off x="10213976" y="3687764"/>
            <a:ext cx="227013" cy="1587"/>
          </a:xfrm>
          <a:prstGeom prst="straightConnector1">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sp>
        <p:nvSpPr>
          <p:cNvPr id="193" name="CaixaDeTexto 90"/>
          <p:cNvSpPr txBox="1">
            <a:spLocks noChangeArrowheads="1"/>
          </p:cNvSpPr>
          <p:nvPr/>
        </p:nvSpPr>
        <p:spPr bwMode="auto">
          <a:xfrm>
            <a:off x="1566863" y="465912"/>
            <a:ext cx="1337470" cy="530225"/>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defRPr/>
            </a:pPr>
            <a:r>
              <a:rPr lang="en-US" sz="1200" b="1" u="sng" dirty="0">
                <a:solidFill>
                  <a:schemeClr val="tx1"/>
                </a:solidFill>
                <a:cs typeface="Arial" pitchFamily="34" charset="0"/>
              </a:rPr>
              <a:t>Before Farms</a:t>
            </a:r>
            <a:r>
              <a:rPr lang="en-US" b="1" u="sng" dirty="0">
                <a:solidFill>
                  <a:schemeClr val="tx1"/>
                </a:solidFill>
                <a:cs typeface="Arial" pitchFamily="34" charset="0"/>
              </a:rPr>
              <a:t> </a:t>
            </a:r>
          </a:p>
          <a:p>
            <a:pPr algn="ctr">
              <a:defRPr/>
            </a:pPr>
            <a:r>
              <a:rPr lang="en-US" sz="1050" b="1" dirty="0">
                <a:solidFill>
                  <a:schemeClr val="tx1"/>
                </a:solidFill>
                <a:cs typeface="Arial" pitchFamily="34" charset="0"/>
              </a:rPr>
              <a:t>USD 9.252,42 mm</a:t>
            </a:r>
            <a:endParaRPr lang="pt-BR" sz="1050" b="1" dirty="0">
              <a:solidFill>
                <a:schemeClr val="tx1"/>
              </a:solidFill>
              <a:cs typeface="Arial" pitchFamily="34" charset="0"/>
            </a:endParaRPr>
          </a:p>
        </p:txBody>
      </p:sp>
      <p:sp>
        <p:nvSpPr>
          <p:cNvPr id="194" name="CaixaDeTexto 91"/>
          <p:cNvSpPr txBox="1">
            <a:spLocks noChangeArrowheads="1"/>
          </p:cNvSpPr>
          <p:nvPr/>
        </p:nvSpPr>
        <p:spPr bwMode="auto">
          <a:xfrm>
            <a:off x="3452813" y="630022"/>
            <a:ext cx="1643062" cy="43858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en-US" sz="1200" b="1" u="sng" dirty="0">
                <a:solidFill>
                  <a:schemeClr val="tx1"/>
                </a:solidFill>
                <a:cs typeface="Arial" pitchFamily="34" charset="0"/>
              </a:rPr>
              <a:t>Farms: Production</a:t>
            </a:r>
          </a:p>
          <a:p>
            <a:pPr algn="ctr">
              <a:defRPr/>
            </a:pPr>
            <a:r>
              <a:rPr lang="en-US" sz="1050" b="1" dirty="0">
                <a:solidFill>
                  <a:schemeClr val="tx1"/>
                </a:solidFill>
                <a:cs typeface="Arial" pitchFamily="34" charset="0"/>
              </a:rPr>
              <a:t>USD 11.509,75 mm </a:t>
            </a:r>
            <a:endParaRPr lang="pt-BR" sz="1050" b="1" dirty="0">
              <a:solidFill>
                <a:schemeClr val="tx1"/>
              </a:solidFill>
              <a:cs typeface="Arial" pitchFamily="34" charset="0"/>
            </a:endParaRPr>
          </a:p>
        </p:txBody>
      </p:sp>
      <p:sp>
        <p:nvSpPr>
          <p:cNvPr id="195" name="CaixaDeTexto 92"/>
          <p:cNvSpPr txBox="1">
            <a:spLocks noChangeArrowheads="1"/>
          </p:cNvSpPr>
          <p:nvPr/>
        </p:nvSpPr>
        <p:spPr bwMode="auto">
          <a:xfrm>
            <a:off x="5095875" y="612428"/>
            <a:ext cx="5786438" cy="554037"/>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lvl="2" algn="ctr">
              <a:defRPr/>
            </a:pPr>
            <a:r>
              <a:rPr lang="en-US" sz="1000" b="1" u="sng" dirty="0">
                <a:solidFill>
                  <a:schemeClr val="tx1"/>
                </a:solidFill>
                <a:cs typeface="Arial" pitchFamily="34" charset="0"/>
              </a:rPr>
              <a:t>After Farms</a:t>
            </a:r>
          </a:p>
          <a:p>
            <a:pPr>
              <a:defRPr/>
            </a:pPr>
            <a:r>
              <a:rPr lang="en-US" sz="1000" b="1" dirty="0">
                <a:solidFill>
                  <a:schemeClr val="tx1"/>
                </a:solidFill>
                <a:cs typeface="Arial" pitchFamily="34" charset="0"/>
              </a:rPr>
              <a:t>Industrial Inputs: USD 6.414,39 mm  	Industry: USD 22.639,17 mm</a:t>
            </a:r>
          </a:p>
          <a:p>
            <a:pPr>
              <a:defRPr/>
            </a:pPr>
            <a:r>
              <a:rPr lang="en-US" sz="1000" b="1" dirty="0">
                <a:solidFill>
                  <a:schemeClr val="tx1"/>
                </a:solidFill>
                <a:cs typeface="Arial" pitchFamily="34" charset="0"/>
              </a:rPr>
              <a:t> Ethanol Distr.: USD  19.738,56 mm   	Sugar </a:t>
            </a:r>
            <a:r>
              <a:rPr lang="en-US" sz="1000" b="1" dirty="0" err="1">
                <a:solidFill>
                  <a:schemeClr val="tx1"/>
                </a:solidFill>
                <a:cs typeface="Arial" pitchFamily="34" charset="0"/>
              </a:rPr>
              <a:t>Distri</a:t>
            </a:r>
            <a:r>
              <a:rPr lang="en-US" sz="1000" b="1" dirty="0">
                <a:solidFill>
                  <a:schemeClr val="tx1"/>
                </a:solidFill>
                <a:cs typeface="Arial" pitchFamily="34" charset="0"/>
              </a:rPr>
              <a:t>.: USD 4.003,15 mm</a:t>
            </a:r>
            <a:endParaRPr lang="pt-BR" sz="1000" b="1" dirty="0">
              <a:solidFill>
                <a:schemeClr val="tx1"/>
              </a:solidFill>
              <a:cs typeface="Arial" pitchFamily="34" charset="0"/>
            </a:endParaRPr>
          </a:p>
        </p:txBody>
      </p:sp>
      <p:sp>
        <p:nvSpPr>
          <p:cNvPr id="196" name="Retângulo 195"/>
          <p:cNvSpPr/>
          <p:nvPr/>
        </p:nvSpPr>
        <p:spPr>
          <a:xfrm>
            <a:off x="1595439" y="6064250"/>
            <a:ext cx="9001125" cy="179388"/>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tIns="36000" bIns="36000" anchorCtr="1"/>
          <a:lstStyle/>
          <a:p>
            <a:pPr algn="ctr">
              <a:defRPr/>
            </a:pPr>
            <a:r>
              <a:rPr lang="en-US" sz="700" b="1" dirty="0">
                <a:solidFill>
                  <a:schemeClr val="tx1"/>
                </a:solidFill>
              </a:rPr>
              <a:t>Facilitating agents</a:t>
            </a:r>
            <a:r>
              <a:rPr lang="pt-BR" sz="700" b="1" dirty="0">
                <a:solidFill>
                  <a:schemeClr val="tx1"/>
                </a:solidFill>
              </a:rPr>
              <a:t> – USD </a:t>
            </a:r>
            <a:r>
              <a:rPr lang="pt-BR" sz="700" b="1" dirty="0" err="1">
                <a:solidFill>
                  <a:schemeClr val="tx1"/>
                </a:solidFill>
              </a:rPr>
              <a:t>million</a:t>
            </a:r>
            <a:endParaRPr lang="pt-BR" sz="700" b="1" dirty="0">
              <a:solidFill>
                <a:schemeClr val="tx1"/>
              </a:solidFill>
            </a:endParaRPr>
          </a:p>
        </p:txBody>
      </p:sp>
      <p:sp>
        <p:nvSpPr>
          <p:cNvPr id="197" name="Retângulo 196"/>
          <p:cNvSpPr/>
          <p:nvPr/>
        </p:nvSpPr>
        <p:spPr>
          <a:xfrm>
            <a:off x="1595439" y="6215064"/>
            <a:ext cx="9001125" cy="369887"/>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tIns="18000"/>
          <a:lstStyle/>
          <a:p>
            <a:pPr>
              <a:defRPr/>
            </a:pPr>
            <a:r>
              <a:rPr lang="en-US" sz="700" b="1" dirty="0">
                <a:solidFill>
                  <a:schemeClr val="tx1"/>
                </a:solidFill>
              </a:rPr>
              <a:t>BNDES: 3.530,79		CCT Outsourced </a:t>
            </a:r>
            <a:r>
              <a:rPr lang="en-US" sz="700" b="1" baseline="30000" dirty="0">
                <a:solidFill>
                  <a:schemeClr val="tx1"/>
                </a:solidFill>
              </a:rPr>
              <a:t>1</a:t>
            </a:r>
            <a:r>
              <a:rPr lang="en-US" sz="700" b="1" dirty="0">
                <a:solidFill>
                  <a:schemeClr val="tx1"/>
                </a:solidFill>
              </a:rPr>
              <a:t>: 916,32	Road Export Freight: 539,03  	            Exports Toll (Santos): 79,96 </a:t>
            </a:r>
          </a:p>
          <a:p>
            <a:pPr>
              <a:defRPr/>
            </a:pPr>
            <a:r>
              <a:rPr lang="en-US" sz="700" b="1" dirty="0">
                <a:solidFill>
                  <a:schemeClr val="tx1"/>
                </a:solidFill>
              </a:rPr>
              <a:t>Port Cost (Santos): 213,52    	R&amp;D: 79,15		Events: 5,32	                     		Magazines: 3,99</a:t>
            </a:r>
          </a:p>
          <a:p>
            <a:pPr>
              <a:defRPr/>
            </a:pPr>
            <a:r>
              <a:rPr lang="en-US" sz="700" b="1" dirty="0">
                <a:solidFill>
                  <a:schemeClr val="tx1"/>
                </a:solidFill>
              </a:rPr>
              <a:t>payroll : 738,33 	                              Health plans </a:t>
            </a:r>
            <a:r>
              <a:rPr lang="en-US" sz="700" b="1" baseline="30000" dirty="0">
                <a:solidFill>
                  <a:schemeClr val="tx1"/>
                </a:solidFill>
              </a:rPr>
              <a:t>3</a:t>
            </a:r>
            <a:r>
              <a:rPr lang="en-US" sz="700" b="1" dirty="0">
                <a:solidFill>
                  <a:schemeClr val="tx1"/>
                </a:solidFill>
              </a:rPr>
              <a:t>: 125,51         	Meals</a:t>
            </a:r>
            <a:r>
              <a:rPr lang="en-US" sz="700" b="1" baseline="30000" dirty="0">
                <a:solidFill>
                  <a:schemeClr val="tx1"/>
                </a:solidFill>
              </a:rPr>
              <a:t>4</a:t>
            </a:r>
            <a:r>
              <a:rPr lang="en-US" sz="700" b="1" dirty="0">
                <a:solidFill>
                  <a:schemeClr val="tx1"/>
                </a:solidFill>
              </a:rPr>
              <a:t>: 188,26 	 	           Aggregates tax in SAG: 6.8 billion		</a:t>
            </a:r>
          </a:p>
          <a:p>
            <a:pPr>
              <a:defRPr/>
            </a:pPr>
            <a:endParaRPr lang="en-US" sz="700" b="1" dirty="0">
              <a:solidFill>
                <a:schemeClr val="tx1"/>
              </a:solidFill>
            </a:endParaRPr>
          </a:p>
        </p:txBody>
      </p:sp>
      <p:sp>
        <p:nvSpPr>
          <p:cNvPr id="113721" name="CaixaDeTexto 377"/>
          <p:cNvSpPr txBox="1">
            <a:spLocks noChangeArrowheads="1"/>
          </p:cNvSpPr>
          <p:nvPr/>
        </p:nvSpPr>
        <p:spPr bwMode="auto">
          <a:xfrm>
            <a:off x="4316412" y="6597651"/>
            <a:ext cx="6357938" cy="230832"/>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r"/>
            <a:r>
              <a:rPr lang="en-US" sz="900" b="1" dirty="0">
                <a:solidFill>
                  <a:schemeClr val="tx1"/>
                </a:solidFill>
              </a:rPr>
              <a:t>1- South Center region. 2-  Exports by </a:t>
            </a:r>
            <a:r>
              <a:rPr lang="en-US" sz="900" b="1" dirty="0" err="1">
                <a:solidFill>
                  <a:schemeClr val="tx1"/>
                </a:solidFill>
              </a:rPr>
              <a:t>Portos</a:t>
            </a:r>
            <a:r>
              <a:rPr lang="en-US" sz="900" b="1" dirty="0">
                <a:solidFill>
                  <a:schemeClr val="tx1"/>
                </a:solidFill>
              </a:rPr>
              <a:t> de Santos e </a:t>
            </a:r>
            <a:r>
              <a:rPr lang="en-US" sz="900" b="1" dirty="0" err="1">
                <a:solidFill>
                  <a:schemeClr val="tx1"/>
                </a:solidFill>
              </a:rPr>
              <a:t>Paranaguá</a:t>
            </a:r>
            <a:r>
              <a:rPr lang="en-US" sz="900" b="1" dirty="0">
                <a:solidFill>
                  <a:schemeClr val="tx1"/>
                </a:solidFill>
              </a:rPr>
              <a:t>. 3 e 4 – Only São Paulo state.</a:t>
            </a:r>
          </a:p>
        </p:txBody>
      </p:sp>
      <p:sp>
        <p:nvSpPr>
          <p:cNvPr id="199" name="Rectangle 13"/>
          <p:cNvSpPr>
            <a:spLocks noChangeArrowheads="1"/>
          </p:cNvSpPr>
          <p:nvPr/>
        </p:nvSpPr>
        <p:spPr bwMode="auto">
          <a:xfrm>
            <a:off x="4813300" y="5121276"/>
            <a:ext cx="1295400" cy="2524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pt-BR" sz="700" b="1" i="1" dirty="0">
                <a:solidFill>
                  <a:schemeClr val="tx1"/>
                </a:solidFill>
              </a:rPr>
              <a:t>Big </a:t>
            </a:r>
            <a:r>
              <a:rPr lang="pt-BR" sz="700" b="1" i="1" dirty="0" err="1">
                <a:solidFill>
                  <a:schemeClr val="tx1"/>
                </a:solidFill>
              </a:rPr>
              <a:t>Bags</a:t>
            </a:r>
            <a:endParaRPr lang="pt-BR" sz="700" b="1" i="1" dirty="0">
              <a:solidFill>
                <a:schemeClr val="tx1"/>
              </a:solidFill>
            </a:endParaRPr>
          </a:p>
          <a:p>
            <a:pPr algn="ctr">
              <a:defRPr/>
            </a:pPr>
            <a:r>
              <a:rPr lang="en-US" sz="700" b="1" dirty="0">
                <a:solidFill>
                  <a:schemeClr val="tx1"/>
                </a:solidFill>
              </a:rPr>
              <a:t>USD 14,67 million</a:t>
            </a:r>
            <a:endParaRPr lang="pt-BR" sz="700" b="1" dirty="0">
              <a:solidFill>
                <a:schemeClr val="tx1"/>
              </a:solidFill>
            </a:endParaRPr>
          </a:p>
        </p:txBody>
      </p:sp>
      <p:sp>
        <p:nvSpPr>
          <p:cNvPr id="209" name="Retângulo 173"/>
          <p:cNvSpPr>
            <a:spLocks noChangeArrowheads="1"/>
          </p:cNvSpPr>
          <p:nvPr/>
        </p:nvSpPr>
        <p:spPr bwMode="auto">
          <a:xfrm>
            <a:off x="8024814" y="3213101"/>
            <a:ext cx="915987" cy="396875"/>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700" b="1" dirty="0">
                <a:solidFill>
                  <a:schemeClr val="tx1"/>
                </a:solidFill>
              </a:rPr>
              <a:t>Wholesale</a:t>
            </a:r>
          </a:p>
          <a:p>
            <a:pPr algn="ctr">
              <a:defRPr/>
            </a:pPr>
            <a:r>
              <a:rPr lang="en-US" sz="700" b="1" dirty="0">
                <a:solidFill>
                  <a:schemeClr val="tx1"/>
                </a:solidFill>
              </a:rPr>
              <a:t>USD 743,89 million</a:t>
            </a:r>
            <a:endParaRPr lang="pt-BR" sz="700" b="1" dirty="0" err="1">
              <a:solidFill>
                <a:schemeClr val="tx1"/>
              </a:solidFill>
            </a:endParaRPr>
          </a:p>
        </p:txBody>
      </p:sp>
      <p:sp>
        <p:nvSpPr>
          <p:cNvPr id="210" name="Retângulo 173"/>
          <p:cNvSpPr>
            <a:spLocks noChangeArrowheads="1"/>
          </p:cNvSpPr>
          <p:nvPr/>
        </p:nvSpPr>
        <p:spPr bwMode="auto">
          <a:xfrm>
            <a:off x="9329739" y="2947989"/>
            <a:ext cx="915987" cy="395287"/>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700" b="1" dirty="0">
                <a:solidFill>
                  <a:schemeClr val="tx1"/>
                </a:solidFill>
              </a:rPr>
              <a:t>Retail</a:t>
            </a:r>
          </a:p>
          <a:p>
            <a:pPr algn="ctr">
              <a:defRPr/>
            </a:pPr>
            <a:r>
              <a:rPr lang="en-US" sz="700" b="1" dirty="0">
                <a:solidFill>
                  <a:schemeClr val="tx1"/>
                </a:solidFill>
              </a:rPr>
              <a:t>USD 3.259,26 million</a:t>
            </a:r>
            <a:endParaRPr lang="pt-BR" sz="700" b="1" dirty="0" err="1">
              <a:solidFill>
                <a:schemeClr val="tx1"/>
              </a:solidFill>
            </a:endParaRPr>
          </a:p>
        </p:txBody>
      </p:sp>
      <p:sp>
        <p:nvSpPr>
          <p:cNvPr id="211" name="Retângulo 173"/>
          <p:cNvSpPr>
            <a:spLocks noChangeArrowheads="1"/>
          </p:cNvSpPr>
          <p:nvPr/>
        </p:nvSpPr>
        <p:spPr bwMode="auto">
          <a:xfrm>
            <a:off x="9326564" y="3489326"/>
            <a:ext cx="915987" cy="396875"/>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700" b="1" dirty="0">
                <a:solidFill>
                  <a:schemeClr val="tx1"/>
                </a:solidFill>
              </a:rPr>
              <a:t>Food industry and other</a:t>
            </a:r>
          </a:p>
        </p:txBody>
      </p:sp>
      <p:cxnSp>
        <p:nvCxnSpPr>
          <p:cNvPr id="212" name="Conector angulado 211"/>
          <p:cNvCxnSpPr>
            <a:stCxn id="209" idx="3"/>
            <a:endCxn id="211" idx="1"/>
          </p:cNvCxnSpPr>
          <p:nvPr/>
        </p:nvCxnSpPr>
        <p:spPr>
          <a:xfrm>
            <a:off x="8940801" y="3411539"/>
            <a:ext cx="385763" cy="276225"/>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216" name="Conector angulado 215"/>
          <p:cNvCxnSpPr>
            <a:stCxn id="209" idx="3"/>
            <a:endCxn id="210" idx="1"/>
          </p:cNvCxnSpPr>
          <p:nvPr/>
        </p:nvCxnSpPr>
        <p:spPr>
          <a:xfrm flipV="1">
            <a:off x="8940800" y="3146426"/>
            <a:ext cx="388938" cy="265113"/>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218" name="Conector angulado 217"/>
          <p:cNvCxnSpPr>
            <a:stCxn id="262" idx="3"/>
            <a:endCxn id="209" idx="1"/>
          </p:cNvCxnSpPr>
          <p:nvPr/>
        </p:nvCxnSpPr>
        <p:spPr>
          <a:xfrm>
            <a:off x="7575551" y="3409950"/>
            <a:ext cx="449263" cy="1588"/>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sp>
        <p:nvSpPr>
          <p:cNvPr id="219" name="Forma livre 218"/>
          <p:cNvSpPr/>
          <p:nvPr/>
        </p:nvSpPr>
        <p:spPr>
          <a:xfrm>
            <a:off x="7739064" y="3022601"/>
            <a:ext cx="1571625" cy="415925"/>
          </a:xfrm>
          <a:custGeom>
            <a:avLst/>
            <a:gdLst>
              <a:gd name="connsiteX0" fmla="*/ 0 w 2299063"/>
              <a:gd name="connsiteY0" fmla="*/ 783771 h 783771"/>
              <a:gd name="connsiteX1" fmla="*/ 0 w 2299063"/>
              <a:gd name="connsiteY1" fmla="*/ 0 h 783771"/>
              <a:gd name="connsiteX2" fmla="*/ 2299063 w 2299063"/>
              <a:gd name="connsiteY2" fmla="*/ 13063 h 783771"/>
            </a:gdLst>
            <a:ahLst/>
            <a:cxnLst>
              <a:cxn ang="0">
                <a:pos x="connsiteX0" y="connsiteY0"/>
              </a:cxn>
              <a:cxn ang="0">
                <a:pos x="connsiteX1" y="connsiteY1"/>
              </a:cxn>
              <a:cxn ang="0">
                <a:pos x="connsiteX2" y="connsiteY2"/>
              </a:cxn>
            </a:cxnLst>
            <a:rect l="l" t="t" r="r" b="b"/>
            <a:pathLst>
              <a:path w="2299063" h="783771">
                <a:moveTo>
                  <a:pt x="0" y="783771"/>
                </a:moveTo>
                <a:lnTo>
                  <a:pt x="0" y="0"/>
                </a:lnTo>
                <a:lnTo>
                  <a:pt x="2299063" y="13063"/>
                </a:lnTo>
              </a:path>
            </a:pathLst>
          </a:custGeom>
          <a:noFill/>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b="1">
              <a:solidFill>
                <a:schemeClr val="tx1"/>
              </a:solidFill>
            </a:endParaRPr>
          </a:p>
        </p:txBody>
      </p:sp>
      <p:sp>
        <p:nvSpPr>
          <p:cNvPr id="220" name="Forma livre 219"/>
          <p:cNvSpPr/>
          <p:nvPr/>
        </p:nvSpPr>
        <p:spPr>
          <a:xfrm flipV="1">
            <a:off x="7739064" y="3411538"/>
            <a:ext cx="1571625" cy="379412"/>
          </a:xfrm>
          <a:custGeom>
            <a:avLst/>
            <a:gdLst>
              <a:gd name="connsiteX0" fmla="*/ 0 w 2299063"/>
              <a:gd name="connsiteY0" fmla="*/ 783771 h 783771"/>
              <a:gd name="connsiteX1" fmla="*/ 0 w 2299063"/>
              <a:gd name="connsiteY1" fmla="*/ 0 h 783771"/>
              <a:gd name="connsiteX2" fmla="*/ 2299063 w 2299063"/>
              <a:gd name="connsiteY2" fmla="*/ 13063 h 783771"/>
            </a:gdLst>
            <a:ahLst/>
            <a:cxnLst>
              <a:cxn ang="0">
                <a:pos x="connsiteX0" y="connsiteY0"/>
              </a:cxn>
              <a:cxn ang="0">
                <a:pos x="connsiteX1" y="connsiteY1"/>
              </a:cxn>
              <a:cxn ang="0">
                <a:pos x="connsiteX2" y="connsiteY2"/>
              </a:cxn>
            </a:cxnLst>
            <a:rect l="l" t="t" r="r" b="b"/>
            <a:pathLst>
              <a:path w="2299063" h="783771">
                <a:moveTo>
                  <a:pt x="0" y="783771"/>
                </a:moveTo>
                <a:lnTo>
                  <a:pt x="0" y="0"/>
                </a:lnTo>
                <a:lnTo>
                  <a:pt x="2299063" y="13063"/>
                </a:lnTo>
              </a:path>
            </a:pathLst>
          </a:custGeom>
          <a:noFill/>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b="1">
              <a:solidFill>
                <a:schemeClr val="tx1"/>
              </a:solidFill>
            </a:endParaRPr>
          </a:p>
        </p:txBody>
      </p:sp>
      <p:sp>
        <p:nvSpPr>
          <p:cNvPr id="223" name="Retângulo 149"/>
          <p:cNvSpPr>
            <a:spLocks noChangeArrowheads="1"/>
          </p:cNvSpPr>
          <p:nvPr/>
        </p:nvSpPr>
        <p:spPr bwMode="auto">
          <a:xfrm>
            <a:off x="1566863" y="4851400"/>
            <a:ext cx="1181100" cy="26511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en-US" sz="700" b="1" dirty="0">
                <a:solidFill>
                  <a:schemeClr val="tx1"/>
                </a:solidFill>
              </a:rPr>
              <a:t>PPI</a:t>
            </a:r>
          </a:p>
          <a:p>
            <a:pPr algn="ctr">
              <a:defRPr/>
            </a:pPr>
            <a:r>
              <a:rPr lang="en-US" sz="700" b="1" dirty="0">
                <a:solidFill>
                  <a:schemeClr val="tx1"/>
                </a:solidFill>
              </a:rPr>
              <a:t>USD 53,80 million</a:t>
            </a:r>
            <a:endParaRPr lang="pt-BR" sz="700" b="1" dirty="0">
              <a:solidFill>
                <a:schemeClr val="tx1"/>
              </a:solidFill>
            </a:endParaRPr>
          </a:p>
        </p:txBody>
      </p:sp>
      <p:cxnSp>
        <p:nvCxnSpPr>
          <p:cNvPr id="225" name="Conector angulado 224"/>
          <p:cNvCxnSpPr>
            <a:stCxn id="223" idx="3"/>
            <a:endCxn id="132" idx="1"/>
          </p:cNvCxnSpPr>
          <p:nvPr/>
        </p:nvCxnSpPr>
        <p:spPr>
          <a:xfrm flipV="1">
            <a:off x="2747963" y="2359026"/>
            <a:ext cx="214312" cy="2624931"/>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sp>
        <p:nvSpPr>
          <p:cNvPr id="228" name="Rectangle 2"/>
          <p:cNvSpPr txBox="1">
            <a:spLocks noChangeArrowheads="1"/>
          </p:cNvSpPr>
          <p:nvPr/>
        </p:nvSpPr>
        <p:spPr>
          <a:xfrm>
            <a:off x="1524000" y="-14288"/>
            <a:ext cx="9144000" cy="595313"/>
          </a:xfrm>
          <a:prstGeom prst="rect">
            <a:avLst/>
          </a:prstGeom>
          <a:noFill/>
          <a:ln>
            <a:noFill/>
          </a:ln>
        </p:spPr>
        <p:txBody>
          <a:bodyPr lIns="0" tIns="36000" rIns="0" bIns="36000"/>
          <a:lstStyle/>
          <a:p>
            <a:pPr algn="ctr">
              <a:defRPr/>
            </a:pPr>
            <a:r>
              <a:rPr lang="pt-BR" sz="1400" b="1" kern="0" dirty="0">
                <a:solidFill>
                  <a:srgbClr val="00382E"/>
                </a:solidFill>
                <a:latin typeface="+mj-lt"/>
              </a:rPr>
              <a:t>SUGAR-CANE CHAIN IN BRAZIL</a:t>
            </a:r>
          </a:p>
          <a:p>
            <a:pPr algn="ctr">
              <a:defRPr/>
            </a:pPr>
            <a:r>
              <a:rPr lang="pt-BR" sz="1200" b="1" kern="0" dirty="0"/>
              <a:t>GDP in 2008: USD 28 </a:t>
            </a:r>
            <a:r>
              <a:rPr lang="pt-BR" sz="1200" b="1" kern="0" dirty="0" err="1"/>
              <a:t>billion</a:t>
            </a:r>
            <a:r>
              <a:rPr lang="pt-BR" sz="1200" b="1" kern="0" dirty="0"/>
              <a:t>; Financial </a:t>
            </a:r>
            <a:r>
              <a:rPr lang="pt-BR" sz="1200" b="1" kern="0" dirty="0" err="1"/>
              <a:t>Movement</a:t>
            </a:r>
            <a:r>
              <a:rPr lang="pt-BR" sz="1200" b="1" kern="0" dirty="0"/>
              <a:t> </a:t>
            </a:r>
            <a:r>
              <a:rPr lang="pt-BR" sz="1200" b="1" kern="0" dirty="0" err="1"/>
              <a:t>of</a:t>
            </a:r>
            <a:r>
              <a:rPr lang="pt-BR" sz="1200" b="1" kern="0" dirty="0"/>
              <a:t> </a:t>
            </a:r>
            <a:r>
              <a:rPr lang="pt-BR" sz="1200" b="1" kern="0" dirty="0" err="1"/>
              <a:t>the</a:t>
            </a:r>
            <a:r>
              <a:rPr lang="pt-BR" sz="1200" b="1" kern="0" dirty="0"/>
              <a:t> </a:t>
            </a:r>
            <a:r>
              <a:rPr lang="pt-BR" sz="1200" b="1" kern="0" dirty="0" err="1"/>
              <a:t>Chain</a:t>
            </a:r>
            <a:r>
              <a:rPr lang="pt-BR" sz="1200" b="1" kern="0" dirty="0"/>
              <a:t> in </a:t>
            </a:r>
            <a:r>
              <a:rPr lang="pt-BR" sz="1200" b="1" kern="0" dirty="0" err="1"/>
              <a:t>one</a:t>
            </a:r>
            <a:r>
              <a:rPr lang="pt-BR" sz="1200" b="1" kern="0" dirty="0"/>
              <a:t> </a:t>
            </a:r>
            <a:r>
              <a:rPr lang="pt-BR" sz="1200" b="1" kern="0" dirty="0" err="1"/>
              <a:t>year</a:t>
            </a:r>
            <a:r>
              <a:rPr lang="pt-BR" sz="1200" b="1" kern="0" dirty="0"/>
              <a:t>: US$ 86 </a:t>
            </a:r>
            <a:r>
              <a:rPr lang="pt-BR" sz="1200" b="1" kern="0" dirty="0" err="1"/>
              <a:t>billion</a:t>
            </a:r>
            <a:endParaRPr lang="pt-BR" sz="1200" b="1" kern="0" dirty="0"/>
          </a:p>
        </p:txBody>
      </p:sp>
      <p:sp>
        <p:nvSpPr>
          <p:cNvPr id="235" name="CaixaDeTexto 91"/>
          <p:cNvSpPr txBox="1">
            <a:spLocks noChangeArrowheads="1"/>
          </p:cNvSpPr>
          <p:nvPr/>
        </p:nvSpPr>
        <p:spPr bwMode="auto">
          <a:xfrm>
            <a:off x="1635765" y="5390806"/>
            <a:ext cx="1857375" cy="530915"/>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en-US" sz="1400" b="1" u="sng" dirty="0">
                <a:solidFill>
                  <a:schemeClr val="tx1"/>
                </a:solidFill>
                <a:cs typeface="Arial" pitchFamily="34" charset="0"/>
              </a:rPr>
              <a:t>Facilitating agents</a:t>
            </a:r>
            <a:r>
              <a:rPr lang="en-US" b="1" u="sng" dirty="0">
                <a:solidFill>
                  <a:schemeClr val="tx1"/>
                </a:solidFill>
                <a:cs typeface="Arial" pitchFamily="34" charset="0"/>
              </a:rPr>
              <a:t> </a:t>
            </a:r>
          </a:p>
          <a:p>
            <a:pPr algn="ctr">
              <a:defRPr/>
            </a:pPr>
            <a:r>
              <a:rPr lang="en-US" sz="1050" b="1" dirty="0">
                <a:solidFill>
                  <a:schemeClr val="tx1"/>
                </a:solidFill>
                <a:cs typeface="Arial" pitchFamily="34" charset="0"/>
              </a:rPr>
              <a:t>USD 13.275,58 mm</a:t>
            </a:r>
            <a:endParaRPr lang="pt-BR" sz="1050" b="1" dirty="0">
              <a:solidFill>
                <a:schemeClr val="tx1"/>
              </a:solidFill>
              <a:cs typeface="Arial" pitchFamily="34" charset="0"/>
            </a:endParaRPr>
          </a:p>
        </p:txBody>
      </p:sp>
      <p:sp>
        <p:nvSpPr>
          <p:cNvPr id="128" name="Rectangle 12"/>
          <p:cNvSpPr>
            <a:spLocks noChangeArrowheads="1"/>
          </p:cNvSpPr>
          <p:nvPr/>
        </p:nvSpPr>
        <p:spPr bwMode="auto">
          <a:xfrm>
            <a:off x="4818063" y="3795714"/>
            <a:ext cx="1295400" cy="352425"/>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pt-BR" sz="700" b="1" dirty="0">
                <a:solidFill>
                  <a:schemeClr val="tx1"/>
                </a:solidFill>
              </a:rPr>
              <a:t>Assembly </a:t>
            </a:r>
            <a:r>
              <a:rPr lang="pt-BR" sz="700" b="1" dirty="0" err="1">
                <a:solidFill>
                  <a:schemeClr val="tx1"/>
                </a:solidFill>
              </a:rPr>
              <a:t>Services</a:t>
            </a:r>
            <a:r>
              <a:rPr lang="pt-BR" sz="700" b="1" dirty="0">
                <a:solidFill>
                  <a:schemeClr val="tx1"/>
                </a:solidFill>
              </a:rPr>
              <a:t> </a:t>
            </a:r>
            <a:r>
              <a:rPr lang="pt-BR" sz="700" b="1" dirty="0" err="1">
                <a:solidFill>
                  <a:schemeClr val="tx1"/>
                </a:solidFill>
              </a:rPr>
              <a:t>and</a:t>
            </a:r>
            <a:r>
              <a:rPr lang="pt-BR" sz="700" b="1" dirty="0">
                <a:solidFill>
                  <a:schemeClr val="tx1"/>
                </a:solidFill>
              </a:rPr>
              <a:t> </a:t>
            </a:r>
            <a:r>
              <a:rPr lang="pt-BR" sz="700" b="1" dirty="0" err="1">
                <a:solidFill>
                  <a:schemeClr val="tx1"/>
                </a:solidFill>
              </a:rPr>
              <a:t>Maintenance</a:t>
            </a:r>
            <a:endParaRPr lang="pt-BR" sz="700" b="1" dirty="0">
              <a:solidFill>
                <a:schemeClr val="tx1"/>
              </a:solidFill>
            </a:endParaRPr>
          </a:p>
          <a:p>
            <a:pPr algn="ctr">
              <a:defRPr/>
            </a:pPr>
            <a:r>
              <a:rPr lang="en-US" sz="700" b="1" dirty="0">
                <a:solidFill>
                  <a:schemeClr val="tx1"/>
                </a:solidFill>
              </a:rPr>
              <a:t>USD 1.110,35 million</a:t>
            </a:r>
            <a:endParaRPr lang="pt-BR" sz="700" b="1" dirty="0" err="1">
              <a:solidFill>
                <a:schemeClr val="tx1"/>
              </a:solidFill>
            </a:endParaRPr>
          </a:p>
        </p:txBody>
      </p:sp>
      <p:sp>
        <p:nvSpPr>
          <p:cNvPr id="226" name="Rectangle 13"/>
          <p:cNvSpPr>
            <a:spLocks noChangeArrowheads="1"/>
          </p:cNvSpPr>
          <p:nvPr/>
        </p:nvSpPr>
        <p:spPr bwMode="auto">
          <a:xfrm>
            <a:off x="4818063" y="3521076"/>
            <a:ext cx="1295400" cy="2524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pt-BR" sz="700" b="1" dirty="0" err="1">
                <a:solidFill>
                  <a:schemeClr val="tx1"/>
                </a:solidFill>
              </a:rPr>
              <a:t>Building</a:t>
            </a:r>
            <a:endParaRPr lang="pt-BR" sz="700" b="1" dirty="0">
              <a:solidFill>
                <a:schemeClr val="tx1"/>
              </a:solidFill>
            </a:endParaRPr>
          </a:p>
          <a:p>
            <a:pPr algn="ctr">
              <a:defRPr/>
            </a:pPr>
            <a:r>
              <a:rPr lang="en-US" sz="700" b="1" dirty="0">
                <a:solidFill>
                  <a:schemeClr val="tx1"/>
                </a:solidFill>
              </a:rPr>
              <a:t>USD  594,75 million</a:t>
            </a:r>
            <a:endParaRPr lang="pt-BR" sz="700" b="1" dirty="0">
              <a:solidFill>
                <a:schemeClr val="tx1"/>
              </a:solidFill>
            </a:endParaRPr>
          </a:p>
        </p:txBody>
      </p:sp>
      <p:sp>
        <p:nvSpPr>
          <p:cNvPr id="111" name="Rectangle 13"/>
          <p:cNvSpPr>
            <a:spLocks noChangeArrowheads="1"/>
          </p:cNvSpPr>
          <p:nvPr/>
        </p:nvSpPr>
        <p:spPr bwMode="auto">
          <a:xfrm>
            <a:off x="4818063" y="1319213"/>
            <a:ext cx="1295400" cy="159226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lstStyle/>
          <a:p>
            <a:pPr algn="ctr">
              <a:defRPr/>
            </a:pPr>
            <a:r>
              <a:rPr lang="en-US" sz="700" b="1" dirty="0" err="1">
                <a:solidFill>
                  <a:schemeClr val="tx1"/>
                </a:solidFill>
              </a:rPr>
              <a:t>Equipaments</a:t>
            </a:r>
            <a:endParaRPr lang="en-US" sz="700" b="1" dirty="0">
              <a:solidFill>
                <a:schemeClr val="tx1"/>
              </a:solidFill>
            </a:endParaRPr>
          </a:p>
          <a:p>
            <a:pPr algn="ctr">
              <a:defRPr/>
            </a:pPr>
            <a:r>
              <a:rPr lang="en-US" sz="700" b="1" dirty="0">
                <a:solidFill>
                  <a:schemeClr val="tx1"/>
                </a:solidFill>
              </a:rPr>
              <a:t>USD 3.400,99 million</a:t>
            </a:r>
          </a:p>
          <a:p>
            <a:pPr algn="ctr">
              <a:defRPr/>
            </a:pPr>
            <a:r>
              <a:rPr lang="en-US" sz="700" b="1" i="1" dirty="0">
                <a:solidFill>
                  <a:schemeClr val="tx1"/>
                </a:solidFill>
              </a:rPr>
              <a:t>                      </a:t>
            </a:r>
            <a:endParaRPr lang="pt-BR" sz="700" b="1" dirty="0">
              <a:solidFill>
                <a:schemeClr val="tx1"/>
              </a:solidFill>
            </a:endParaRPr>
          </a:p>
        </p:txBody>
      </p:sp>
      <p:sp>
        <p:nvSpPr>
          <p:cNvPr id="112" name="Rectangle 13"/>
          <p:cNvSpPr>
            <a:spLocks noChangeArrowheads="1"/>
          </p:cNvSpPr>
          <p:nvPr/>
        </p:nvSpPr>
        <p:spPr bwMode="auto">
          <a:xfrm>
            <a:off x="4848225" y="1787526"/>
            <a:ext cx="1231900" cy="1508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en-US" sz="600" b="1" dirty="0">
                <a:solidFill>
                  <a:schemeClr val="tx1"/>
                </a:solidFill>
              </a:rPr>
              <a:t>Steam Generator: 667,13 </a:t>
            </a:r>
            <a:endParaRPr lang="pt-BR" sz="600" b="1" dirty="0">
              <a:solidFill>
                <a:schemeClr val="tx1"/>
              </a:solidFill>
            </a:endParaRPr>
          </a:p>
        </p:txBody>
      </p:sp>
      <p:sp>
        <p:nvSpPr>
          <p:cNvPr id="114" name="Rectangle 13"/>
          <p:cNvSpPr>
            <a:spLocks noChangeArrowheads="1"/>
          </p:cNvSpPr>
          <p:nvPr/>
        </p:nvSpPr>
        <p:spPr bwMode="auto">
          <a:xfrm>
            <a:off x="4848225" y="1938338"/>
            <a:ext cx="1231900" cy="15081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en-US" sz="600" b="1" dirty="0">
                <a:solidFill>
                  <a:schemeClr val="tx1"/>
                </a:solidFill>
              </a:rPr>
              <a:t>Extraction</a:t>
            </a:r>
            <a:r>
              <a:rPr lang="pt-BR" sz="600" b="1" dirty="0">
                <a:solidFill>
                  <a:schemeClr val="tx1"/>
                </a:solidFill>
              </a:rPr>
              <a:t>: 568,13</a:t>
            </a:r>
          </a:p>
        </p:txBody>
      </p:sp>
      <p:sp>
        <p:nvSpPr>
          <p:cNvPr id="115" name="Rectangle 13"/>
          <p:cNvSpPr>
            <a:spLocks noChangeArrowheads="1"/>
          </p:cNvSpPr>
          <p:nvPr/>
        </p:nvSpPr>
        <p:spPr bwMode="auto">
          <a:xfrm>
            <a:off x="4848225" y="2090739"/>
            <a:ext cx="1231900" cy="149225"/>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en-US" sz="600" b="1" dirty="0">
                <a:solidFill>
                  <a:schemeClr val="tx1"/>
                </a:solidFill>
              </a:rPr>
              <a:t>Distillery: 469,13</a:t>
            </a:r>
            <a:endParaRPr lang="pt-BR" sz="600" b="1" dirty="0">
              <a:solidFill>
                <a:schemeClr val="tx1"/>
              </a:solidFill>
            </a:endParaRPr>
          </a:p>
        </p:txBody>
      </p:sp>
      <p:sp>
        <p:nvSpPr>
          <p:cNvPr id="116" name="Rectangle 13"/>
          <p:cNvSpPr>
            <a:spLocks noChangeArrowheads="1"/>
          </p:cNvSpPr>
          <p:nvPr/>
        </p:nvSpPr>
        <p:spPr bwMode="auto">
          <a:xfrm>
            <a:off x="4849813" y="2239964"/>
            <a:ext cx="1230312" cy="149225"/>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0" tIns="36000" rIns="0" bIns="36000"/>
          <a:lstStyle/>
          <a:p>
            <a:pPr algn="r">
              <a:defRPr/>
            </a:pPr>
            <a:r>
              <a:rPr lang="en-US" sz="600" b="1" dirty="0">
                <a:solidFill>
                  <a:schemeClr val="tx1"/>
                </a:solidFill>
              </a:rPr>
              <a:t>Sugar Industry: 354,38</a:t>
            </a:r>
            <a:endParaRPr lang="pt-BR" sz="600" b="1" dirty="0" err="1">
              <a:solidFill>
                <a:schemeClr val="tx1"/>
              </a:solidFill>
            </a:endParaRPr>
          </a:p>
        </p:txBody>
      </p:sp>
      <p:sp>
        <p:nvSpPr>
          <p:cNvPr id="117" name="Rectangle 13"/>
          <p:cNvSpPr>
            <a:spLocks noChangeArrowheads="1"/>
          </p:cNvSpPr>
          <p:nvPr/>
        </p:nvSpPr>
        <p:spPr bwMode="auto">
          <a:xfrm>
            <a:off x="4848225" y="2386014"/>
            <a:ext cx="1231900" cy="149225"/>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en-US" sz="600" b="1" dirty="0">
                <a:solidFill>
                  <a:schemeClr val="tx1"/>
                </a:solidFill>
              </a:rPr>
              <a:t>Energy Generator: 274,5</a:t>
            </a:r>
            <a:endParaRPr lang="pt-BR" sz="600" b="1" dirty="0">
              <a:solidFill>
                <a:schemeClr val="tx1"/>
              </a:solidFill>
            </a:endParaRPr>
          </a:p>
        </p:txBody>
      </p:sp>
      <p:sp>
        <p:nvSpPr>
          <p:cNvPr id="120" name="Rectangle 13"/>
          <p:cNvSpPr>
            <a:spLocks noChangeArrowheads="1"/>
          </p:cNvSpPr>
          <p:nvPr/>
        </p:nvSpPr>
        <p:spPr bwMode="auto">
          <a:xfrm>
            <a:off x="4848225" y="2536826"/>
            <a:ext cx="1231900" cy="149225"/>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en-US" sz="600" b="1" dirty="0">
                <a:solidFill>
                  <a:schemeClr val="tx1"/>
                </a:solidFill>
              </a:rPr>
              <a:t>Assembly: 411,75</a:t>
            </a:r>
            <a:endParaRPr lang="pt-BR" sz="600" b="1" dirty="0">
              <a:solidFill>
                <a:schemeClr val="tx1"/>
              </a:solidFill>
            </a:endParaRPr>
          </a:p>
        </p:txBody>
      </p:sp>
      <p:sp>
        <p:nvSpPr>
          <p:cNvPr id="160" name="Rectangle 13"/>
          <p:cNvSpPr>
            <a:spLocks noChangeArrowheads="1"/>
          </p:cNvSpPr>
          <p:nvPr/>
        </p:nvSpPr>
        <p:spPr bwMode="auto">
          <a:xfrm>
            <a:off x="4848225" y="2682876"/>
            <a:ext cx="1231900" cy="149225"/>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en-US" sz="600" b="1">
                <a:solidFill>
                  <a:schemeClr val="tx1"/>
                </a:solidFill>
                <a:cs typeface="Arial" pitchFamily="34" charset="0"/>
              </a:rPr>
              <a:t>Maintenance: 655,98 </a:t>
            </a:r>
            <a:endParaRPr lang="pt-BR" sz="600" b="1">
              <a:solidFill>
                <a:schemeClr val="tx1"/>
              </a:solidFill>
              <a:cs typeface="Arial" pitchFamily="34" charset="0"/>
            </a:endParaRPr>
          </a:p>
        </p:txBody>
      </p:sp>
      <p:sp>
        <p:nvSpPr>
          <p:cNvPr id="164" name="Rectangle 12"/>
          <p:cNvSpPr>
            <a:spLocks noChangeArrowheads="1"/>
          </p:cNvSpPr>
          <p:nvPr/>
        </p:nvSpPr>
        <p:spPr bwMode="auto">
          <a:xfrm>
            <a:off x="4818063" y="3235326"/>
            <a:ext cx="1295400" cy="2524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pt-BR" sz="700" b="1" dirty="0" err="1">
                <a:solidFill>
                  <a:schemeClr val="tx1"/>
                </a:solidFill>
              </a:rPr>
              <a:t>Electrical</a:t>
            </a:r>
            <a:r>
              <a:rPr lang="pt-BR" sz="700" b="1" dirty="0">
                <a:solidFill>
                  <a:schemeClr val="tx1"/>
                </a:solidFill>
              </a:rPr>
              <a:t> </a:t>
            </a:r>
            <a:r>
              <a:rPr lang="pt-BR" sz="700" b="1" dirty="0" err="1">
                <a:solidFill>
                  <a:schemeClr val="tx1"/>
                </a:solidFill>
              </a:rPr>
              <a:t>Installations</a:t>
            </a:r>
            <a:endParaRPr lang="pt-BR" sz="700" b="1" dirty="0">
              <a:solidFill>
                <a:schemeClr val="tx1"/>
              </a:solidFill>
            </a:endParaRPr>
          </a:p>
          <a:p>
            <a:pPr algn="ctr">
              <a:defRPr/>
            </a:pPr>
            <a:r>
              <a:rPr lang="en-US" sz="700" b="1" dirty="0">
                <a:solidFill>
                  <a:schemeClr val="tx1"/>
                </a:solidFill>
              </a:rPr>
              <a:t>USD 366,00 million</a:t>
            </a:r>
            <a:endParaRPr lang="pt-BR" sz="700" b="1" dirty="0" err="1">
              <a:solidFill>
                <a:schemeClr val="tx1"/>
              </a:solidFill>
            </a:endParaRPr>
          </a:p>
        </p:txBody>
      </p:sp>
      <p:sp>
        <p:nvSpPr>
          <p:cNvPr id="165" name="Rectangle 12"/>
          <p:cNvSpPr>
            <a:spLocks noChangeArrowheads="1"/>
          </p:cNvSpPr>
          <p:nvPr/>
        </p:nvSpPr>
        <p:spPr bwMode="auto">
          <a:xfrm>
            <a:off x="4818063" y="2940051"/>
            <a:ext cx="1295400" cy="2524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rIns="18000" anchor="ctr"/>
          <a:lstStyle/>
          <a:p>
            <a:pPr algn="ctr">
              <a:defRPr/>
            </a:pPr>
            <a:r>
              <a:rPr lang="pt-BR" sz="600" b="1" dirty="0" err="1">
                <a:solidFill>
                  <a:schemeClr val="tx1"/>
                </a:solidFill>
              </a:rPr>
              <a:t>Automation</a:t>
            </a:r>
            <a:r>
              <a:rPr lang="pt-BR" sz="600" b="1" dirty="0">
                <a:solidFill>
                  <a:schemeClr val="tx1"/>
                </a:solidFill>
              </a:rPr>
              <a:t>/</a:t>
            </a:r>
            <a:r>
              <a:rPr lang="pt-BR" sz="600" b="1" dirty="0" err="1">
                <a:solidFill>
                  <a:schemeClr val="tx1"/>
                </a:solidFill>
              </a:rPr>
              <a:t>Instrumentation</a:t>
            </a:r>
            <a:endParaRPr lang="pt-BR" sz="700" b="1" dirty="0">
              <a:solidFill>
                <a:schemeClr val="tx1"/>
              </a:solidFill>
            </a:endParaRPr>
          </a:p>
          <a:p>
            <a:pPr algn="ctr">
              <a:defRPr/>
            </a:pPr>
            <a:r>
              <a:rPr lang="en-US" sz="700" b="1" dirty="0">
                <a:solidFill>
                  <a:schemeClr val="tx1"/>
                </a:solidFill>
              </a:rPr>
              <a:t>USD 269,76 million</a:t>
            </a:r>
            <a:endParaRPr lang="pt-BR" sz="700" b="1" dirty="0" err="1">
              <a:solidFill>
                <a:schemeClr val="tx1"/>
              </a:solidFill>
            </a:endParaRPr>
          </a:p>
        </p:txBody>
      </p:sp>
      <p:sp>
        <p:nvSpPr>
          <p:cNvPr id="121" name="Rectangle 14"/>
          <p:cNvSpPr>
            <a:spLocks noChangeArrowheads="1"/>
          </p:cNvSpPr>
          <p:nvPr/>
        </p:nvSpPr>
        <p:spPr bwMode="auto">
          <a:xfrm>
            <a:off x="6319839" y="5786439"/>
            <a:ext cx="1285875" cy="250825"/>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36000" rIns="36000" anchor="ctr"/>
          <a:lstStyle/>
          <a:p>
            <a:pPr algn="ctr">
              <a:defRPr/>
            </a:pPr>
            <a:r>
              <a:rPr lang="en-US" sz="700" b="1" dirty="0">
                <a:solidFill>
                  <a:schemeClr val="tx1"/>
                </a:solidFill>
              </a:rPr>
              <a:t>Bio plastic</a:t>
            </a:r>
            <a:endParaRPr lang="pt-BR" sz="700" b="1" dirty="0">
              <a:solidFill>
                <a:schemeClr val="tx1"/>
              </a:solidFill>
            </a:endParaRPr>
          </a:p>
          <a:p>
            <a:pPr algn="ctr">
              <a:defRPr/>
            </a:pPr>
            <a:r>
              <a:rPr lang="en-US" sz="600" b="1" dirty="0">
                <a:solidFill>
                  <a:schemeClr val="tx1"/>
                </a:solidFill>
              </a:rPr>
              <a:t>(non commercial scale)</a:t>
            </a:r>
            <a:endParaRPr lang="pt-BR" sz="600" b="1" dirty="0" err="1">
              <a:solidFill>
                <a:schemeClr val="tx1"/>
              </a:solidFill>
            </a:endParaRPr>
          </a:p>
        </p:txBody>
      </p:sp>
      <p:sp>
        <p:nvSpPr>
          <p:cNvPr id="182" name="Rectangle 45"/>
          <p:cNvSpPr>
            <a:spLocks noChangeArrowheads="1"/>
          </p:cNvSpPr>
          <p:nvPr/>
        </p:nvSpPr>
        <p:spPr bwMode="auto">
          <a:xfrm>
            <a:off x="8023225" y="4838700"/>
            <a:ext cx="915988" cy="395288"/>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54000" rIns="54000" anchor="ctr"/>
          <a:lstStyle/>
          <a:p>
            <a:pPr algn="ctr">
              <a:defRPr/>
            </a:pPr>
            <a:r>
              <a:rPr lang="en-US" sz="700" b="1" dirty="0">
                <a:solidFill>
                  <a:schemeClr val="tx1"/>
                </a:solidFill>
              </a:rPr>
              <a:t>Feed industry</a:t>
            </a:r>
          </a:p>
        </p:txBody>
      </p:sp>
      <p:cxnSp>
        <p:nvCxnSpPr>
          <p:cNvPr id="183" name="Conector de seta reta 182"/>
          <p:cNvCxnSpPr>
            <a:stCxn id="280" idx="3"/>
            <a:endCxn id="182" idx="1"/>
          </p:cNvCxnSpPr>
          <p:nvPr/>
        </p:nvCxnSpPr>
        <p:spPr>
          <a:xfrm flipV="1">
            <a:off x="7599363" y="5037139"/>
            <a:ext cx="423862" cy="9525"/>
          </a:xfrm>
          <a:prstGeom prst="straightConnector1">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sp>
        <p:nvSpPr>
          <p:cNvPr id="113752" name="Rectangle 13"/>
          <p:cNvSpPr>
            <a:spLocks noChangeArrowheads="1"/>
          </p:cNvSpPr>
          <p:nvPr/>
        </p:nvSpPr>
        <p:spPr bwMode="auto">
          <a:xfrm>
            <a:off x="6340475" y="1674813"/>
            <a:ext cx="1231900" cy="15081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r>
              <a:rPr lang="pt-BR" sz="600" b="1">
                <a:solidFill>
                  <a:schemeClr val="tx1"/>
                </a:solidFill>
              </a:rPr>
              <a:t>Internal Market</a:t>
            </a:r>
          </a:p>
        </p:txBody>
      </p:sp>
      <p:sp>
        <p:nvSpPr>
          <p:cNvPr id="244" name="Rectangle 13"/>
          <p:cNvSpPr>
            <a:spLocks noChangeArrowheads="1"/>
          </p:cNvSpPr>
          <p:nvPr/>
        </p:nvSpPr>
        <p:spPr bwMode="auto">
          <a:xfrm>
            <a:off x="6337300" y="1876426"/>
            <a:ext cx="1231900" cy="1508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pt-BR" sz="600" b="1" dirty="0" err="1">
                <a:solidFill>
                  <a:schemeClr val="tx1"/>
                </a:solidFill>
              </a:rPr>
              <a:t>Hydrous</a:t>
            </a:r>
            <a:r>
              <a:rPr lang="pt-BR" sz="600" b="1" dirty="0">
                <a:solidFill>
                  <a:schemeClr val="tx1"/>
                </a:solidFill>
              </a:rPr>
              <a:t>: 6.615,58</a:t>
            </a:r>
          </a:p>
        </p:txBody>
      </p:sp>
      <p:sp>
        <p:nvSpPr>
          <p:cNvPr id="245" name="Rectangle 13"/>
          <p:cNvSpPr>
            <a:spLocks noChangeArrowheads="1"/>
          </p:cNvSpPr>
          <p:nvPr/>
        </p:nvSpPr>
        <p:spPr bwMode="auto">
          <a:xfrm>
            <a:off x="6342063" y="2025651"/>
            <a:ext cx="1225550" cy="1508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pt-BR" sz="600" b="1" dirty="0" err="1">
                <a:solidFill>
                  <a:schemeClr val="tx1"/>
                </a:solidFill>
              </a:rPr>
              <a:t>Anhydrous</a:t>
            </a:r>
            <a:r>
              <a:rPr lang="pt-BR" sz="600" b="1" dirty="0">
                <a:solidFill>
                  <a:schemeClr val="tx1"/>
                </a:solidFill>
              </a:rPr>
              <a:t>: 2.972,89</a:t>
            </a:r>
          </a:p>
        </p:txBody>
      </p:sp>
      <p:sp>
        <p:nvSpPr>
          <p:cNvPr id="113755" name="Rectangle 13"/>
          <p:cNvSpPr>
            <a:spLocks noChangeArrowheads="1"/>
          </p:cNvSpPr>
          <p:nvPr/>
        </p:nvSpPr>
        <p:spPr bwMode="auto">
          <a:xfrm>
            <a:off x="6342062" y="2327276"/>
            <a:ext cx="1220787" cy="150813"/>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r>
              <a:rPr lang="pt-BR" sz="600" b="1" dirty="0" err="1" smtClean="0">
                <a:solidFill>
                  <a:schemeClr val="tx1"/>
                </a:solidFill>
              </a:rPr>
              <a:t>External</a:t>
            </a:r>
            <a:r>
              <a:rPr lang="pt-BR" sz="600" b="1" dirty="0" smtClean="0">
                <a:solidFill>
                  <a:schemeClr val="tx1"/>
                </a:solidFill>
              </a:rPr>
              <a:t> Market</a:t>
            </a:r>
            <a:endParaRPr lang="pt-BR" sz="600" b="1" dirty="0">
              <a:solidFill>
                <a:schemeClr val="tx1"/>
              </a:solidFill>
            </a:endParaRPr>
          </a:p>
        </p:txBody>
      </p:sp>
      <p:sp>
        <p:nvSpPr>
          <p:cNvPr id="250" name="Rectangle 13"/>
          <p:cNvSpPr>
            <a:spLocks noChangeArrowheads="1"/>
          </p:cNvSpPr>
          <p:nvPr/>
        </p:nvSpPr>
        <p:spPr bwMode="auto">
          <a:xfrm>
            <a:off x="6334125" y="2544763"/>
            <a:ext cx="1231900" cy="15081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pt-BR" sz="600" b="1" dirty="0" err="1">
                <a:solidFill>
                  <a:schemeClr val="tx1"/>
                </a:solidFill>
              </a:rPr>
              <a:t>Hydrous</a:t>
            </a:r>
            <a:r>
              <a:rPr lang="pt-BR" sz="600" b="1" dirty="0">
                <a:solidFill>
                  <a:schemeClr val="tx1"/>
                </a:solidFill>
              </a:rPr>
              <a:t> : 1.179,91 </a:t>
            </a:r>
          </a:p>
        </p:txBody>
      </p:sp>
      <p:sp>
        <p:nvSpPr>
          <p:cNvPr id="251" name="Rectangle 13"/>
          <p:cNvSpPr>
            <a:spLocks noChangeArrowheads="1"/>
          </p:cNvSpPr>
          <p:nvPr/>
        </p:nvSpPr>
        <p:spPr bwMode="auto">
          <a:xfrm>
            <a:off x="6334125" y="2693988"/>
            <a:ext cx="1231900" cy="15081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pt-BR" sz="600" b="1" dirty="0" err="1">
                <a:solidFill>
                  <a:schemeClr val="tx1"/>
                </a:solidFill>
              </a:rPr>
              <a:t>Anhydrous</a:t>
            </a:r>
            <a:r>
              <a:rPr lang="pt-BR" sz="600" b="1" dirty="0">
                <a:solidFill>
                  <a:schemeClr val="tx1"/>
                </a:solidFill>
              </a:rPr>
              <a:t> : 1.210,20 </a:t>
            </a:r>
          </a:p>
        </p:txBody>
      </p:sp>
      <p:sp>
        <p:nvSpPr>
          <p:cNvPr id="113758" name="Retângulo 251"/>
          <p:cNvSpPr>
            <a:spLocks noChangeArrowheads="1"/>
          </p:cNvSpPr>
          <p:nvPr/>
        </p:nvSpPr>
        <p:spPr bwMode="auto">
          <a:xfrm>
            <a:off x="7038643" y="1660158"/>
            <a:ext cx="554960" cy="18466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r"/>
            <a:r>
              <a:rPr lang="en-US" sz="600" b="1" i="1" dirty="0">
                <a:solidFill>
                  <a:schemeClr val="tx1"/>
                </a:solidFill>
              </a:rPr>
              <a:t>USD million</a:t>
            </a:r>
            <a:endParaRPr lang="en-US" sz="600" b="1" dirty="0">
              <a:solidFill>
                <a:schemeClr val="tx1"/>
              </a:solidFill>
            </a:endParaRPr>
          </a:p>
        </p:txBody>
      </p:sp>
      <p:sp>
        <p:nvSpPr>
          <p:cNvPr id="113759" name="Retângulo 257"/>
          <p:cNvSpPr>
            <a:spLocks noChangeArrowheads="1"/>
          </p:cNvSpPr>
          <p:nvPr/>
        </p:nvSpPr>
        <p:spPr bwMode="auto">
          <a:xfrm>
            <a:off x="7038643" y="2308230"/>
            <a:ext cx="554960" cy="18466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r"/>
            <a:r>
              <a:rPr lang="en-US" sz="600" b="1" i="1" dirty="0">
                <a:solidFill>
                  <a:schemeClr val="tx1"/>
                </a:solidFill>
              </a:rPr>
              <a:t>USD million</a:t>
            </a:r>
            <a:endParaRPr lang="en-US" sz="600" b="1" dirty="0">
              <a:solidFill>
                <a:schemeClr val="tx1"/>
              </a:solidFill>
            </a:endParaRPr>
          </a:p>
        </p:txBody>
      </p:sp>
      <p:sp>
        <p:nvSpPr>
          <p:cNvPr id="259" name="Rectangle 14"/>
          <p:cNvSpPr>
            <a:spLocks noChangeArrowheads="1"/>
          </p:cNvSpPr>
          <p:nvPr/>
        </p:nvSpPr>
        <p:spPr bwMode="auto">
          <a:xfrm>
            <a:off x="6315076" y="2905125"/>
            <a:ext cx="1285875" cy="140335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0" tIns="36000" rIns="0" bIns="36000"/>
          <a:lstStyle/>
          <a:p>
            <a:pPr algn="ctr">
              <a:defRPr/>
            </a:pPr>
            <a:r>
              <a:rPr lang="en-US" sz="700" b="1" dirty="0">
                <a:solidFill>
                  <a:schemeClr val="tx1"/>
                </a:solidFill>
              </a:rPr>
              <a:t>Sugar</a:t>
            </a:r>
            <a:endParaRPr lang="pt-BR" sz="700" b="1" dirty="0">
              <a:solidFill>
                <a:schemeClr val="tx1"/>
              </a:solidFill>
            </a:endParaRPr>
          </a:p>
          <a:p>
            <a:pPr algn="ctr">
              <a:defRPr/>
            </a:pPr>
            <a:r>
              <a:rPr lang="en-US" sz="700" b="1" dirty="0">
                <a:solidFill>
                  <a:schemeClr val="tx1"/>
                </a:solidFill>
              </a:rPr>
              <a:t>USD  9.765,08 million</a:t>
            </a:r>
          </a:p>
        </p:txBody>
      </p:sp>
      <p:sp>
        <p:nvSpPr>
          <p:cNvPr id="113761" name="Rectangle 13"/>
          <p:cNvSpPr>
            <a:spLocks noChangeArrowheads="1"/>
          </p:cNvSpPr>
          <p:nvPr/>
        </p:nvSpPr>
        <p:spPr bwMode="auto">
          <a:xfrm>
            <a:off x="6348413" y="3159125"/>
            <a:ext cx="1231900" cy="120649"/>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nchor="ctr"/>
          <a:lstStyle/>
          <a:p>
            <a:r>
              <a:rPr lang="pt-BR" sz="600" b="1" dirty="0" err="1">
                <a:solidFill>
                  <a:schemeClr val="tx1"/>
                </a:solidFill>
              </a:rPr>
              <a:t>Internal</a:t>
            </a:r>
            <a:r>
              <a:rPr lang="pt-BR" sz="600" b="1" dirty="0">
                <a:solidFill>
                  <a:schemeClr val="tx1"/>
                </a:solidFill>
              </a:rPr>
              <a:t> Market</a:t>
            </a:r>
          </a:p>
        </p:txBody>
      </p:sp>
      <p:sp>
        <p:nvSpPr>
          <p:cNvPr id="262" name="Rectangle 13"/>
          <p:cNvSpPr>
            <a:spLocks noChangeArrowheads="1"/>
          </p:cNvSpPr>
          <p:nvPr/>
        </p:nvSpPr>
        <p:spPr bwMode="auto">
          <a:xfrm>
            <a:off x="6343650" y="3335338"/>
            <a:ext cx="1231900" cy="15081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pt-BR" sz="600" b="1" dirty="0" err="1">
                <a:solidFill>
                  <a:schemeClr val="tx1"/>
                </a:solidFill>
              </a:rPr>
              <a:t>Industry</a:t>
            </a:r>
            <a:r>
              <a:rPr lang="pt-BR" sz="600" b="1" dirty="0">
                <a:solidFill>
                  <a:schemeClr val="tx1"/>
                </a:solidFill>
              </a:rPr>
              <a:t>: 2.037,88</a:t>
            </a:r>
          </a:p>
        </p:txBody>
      </p:sp>
      <p:sp>
        <p:nvSpPr>
          <p:cNvPr id="263" name="Rectangle 13"/>
          <p:cNvSpPr>
            <a:spLocks noChangeArrowheads="1"/>
          </p:cNvSpPr>
          <p:nvPr/>
        </p:nvSpPr>
        <p:spPr bwMode="auto">
          <a:xfrm>
            <a:off x="6343650" y="3486151"/>
            <a:ext cx="1231900" cy="1508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pt-BR" sz="600" b="1" dirty="0" err="1">
                <a:solidFill>
                  <a:schemeClr val="tx1"/>
                </a:solidFill>
              </a:rPr>
              <a:t>Wholesale</a:t>
            </a:r>
            <a:r>
              <a:rPr lang="pt-BR" sz="600" b="1" dirty="0">
                <a:solidFill>
                  <a:schemeClr val="tx1"/>
                </a:solidFill>
              </a:rPr>
              <a:t>: 580,57</a:t>
            </a:r>
          </a:p>
        </p:txBody>
      </p:sp>
      <p:sp>
        <p:nvSpPr>
          <p:cNvPr id="113764" name="Rectangle 13"/>
          <p:cNvSpPr>
            <a:spLocks noChangeArrowheads="1"/>
          </p:cNvSpPr>
          <p:nvPr/>
        </p:nvSpPr>
        <p:spPr bwMode="auto">
          <a:xfrm>
            <a:off x="6338888" y="3778251"/>
            <a:ext cx="1231900" cy="150813"/>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r>
              <a:rPr lang="pt-BR" sz="600" b="1" i="1" dirty="0" err="1">
                <a:solidFill>
                  <a:schemeClr val="tx1"/>
                </a:solidFill>
              </a:rPr>
              <a:t>External</a:t>
            </a:r>
            <a:r>
              <a:rPr lang="pt-BR" sz="600" b="1" dirty="0">
                <a:solidFill>
                  <a:schemeClr val="tx1"/>
                </a:solidFill>
              </a:rPr>
              <a:t> </a:t>
            </a:r>
            <a:r>
              <a:rPr lang="pt-BR" sz="600" b="1" dirty="0" err="1">
                <a:solidFill>
                  <a:schemeClr val="tx1"/>
                </a:solidFill>
              </a:rPr>
              <a:t>market</a:t>
            </a:r>
            <a:endParaRPr lang="pt-BR" sz="600" b="1" dirty="0">
              <a:solidFill>
                <a:schemeClr val="tx1"/>
              </a:solidFill>
            </a:endParaRPr>
          </a:p>
        </p:txBody>
      </p:sp>
      <p:sp>
        <p:nvSpPr>
          <p:cNvPr id="265" name="Rectangle 13"/>
          <p:cNvSpPr>
            <a:spLocks noChangeArrowheads="1"/>
          </p:cNvSpPr>
          <p:nvPr/>
        </p:nvSpPr>
        <p:spPr bwMode="auto">
          <a:xfrm>
            <a:off x="6335713" y="3986213"/>
            <a:ext cx="1231900" cy="15081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pt-BR" sz="600" b="1" dirty="0">
                <a:solidFill>
                  <a:schemeClr val="tx1"/>
                </a:solidFill>
              </a:rPr>
              <a:t>Gross Sugar: 3.649,55</a:t>
            </a:r>
          </a:p>
        </p:txBody>
      </p:sp>
      <p:sp>
        <p:nvSpPr>
          <p:cNvPr id="113766" name="Retângulo 266"/>
          <p:cNvSpPr>
            <a:spLocks noChangeArrowheads="1"/>
          </p:cNvSpPr>
          <p:nvPr/>
        </p:nvSpPr>
        <p:spPr bwMode="auto">
          <a:xfrm>
            <a:off x="7096235" y="3183818"/>
            <a:ext cx="554960" cy="18466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r"/>
            <a:r>
              <a:rPr lang="en-US" sz="600" b="1" i="1" dirty="0">
                <a:solidFill>
                  <a:schemeClr val="tx1"/>
                </a:solidFill>
              </a:rPr>
              <a:t>USD million</a:t>
            </a:r>
            <a:endParaRPr lang="en-US" sz="600" b="1" dirty="0">
              <a:solidFill>
                <a:schemeClr val="tx1"/>
              </a:solidFill>
            </a:endParaRPr>
          </a:p>
        </p:txBody>
      </p:sp>
      <p:sp>
        <p:nvSpPr>
          <p:cNvPr id="113767" name="Retângulo 267"/>
          <p:cNvSpPr>
            <a:spLocks noChangeArrowheads="1"/>
          </p:cNvSpPr>
          <p:nvPr/>
        </p:nvSpPr>
        <p:spPr bwMode="auto">
          <a:xfrm>
            <a:off x="7099671" y="3775297"/>
            <a:ext cx="554960" cy="18466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r"/>
            <a:r>
              <a:rPr lang="en-US" sz="600" b="1" i="1" dirty="0">
                <a:solidFill>
                  <a:schemeClr val="tx1"/>
                </a:solidFill>
              </a:rPr>
              <a:t>USD million</a:t>
            </a:r>
            <a:endParaRPr lang="en-US" sz="600" b="1" dirty="0">
              <a:solidFill>
                <a:schemeClr val="tx1"/>
              </a:solidFill>
            </a:endParaRPr>
          </a:p>
        </p:txBody>
      </p:sp>
      <p:sp>
        <p:nvSpPr>
          <p:cNvPr id="269" name="Rectangle 13"/>
          <p:cNvSpPr>
            <a:spLocks noChangeArrowheads="1"/>
          </p:cNvSpPr>
          <p:nvPr/>
        </p:nvSpPr>
        <p:spPr bwMode="auto">
          <a:xfrm>
            <a:off x="6343953" y="3636963"/>
            <a:ext cx="1230010" cy="15081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pt-BR" sz="600" b="1" dirty="0" err="1">
                <a:solidFill>
                  <a:schemeClr val="tx1"/>
                </a:solidFill>
              </a:rPr>
              <a:t>Retail</a:t>
            </a:r>
            <a:r>
              <a:rPr lang="pt-BR" sz="600" b="1" dirty="0">
                <a:solidFill>
                  <a:schemeClr val="tx1"/>
                </a:solidFill>
              </a:rPr>
              <a:t>: 1.663,66 </a:t>
            </a:r>
          </a:p>
        </p:txBody>
      </p:sp>
      <p:sp>
        <p:nvSpPr>
          <p:cNvPr id="280" name="Rectangle 14"/>
          <p:cNvSpPr>
            <a:spLocks noChangeArrowheads="1"/>
          </p:cNvSpPr>
          <p:nvPr/>
        </p:nvSpPr>
        <p:spPr bwMode="auto">
          <a:xfrm>
            <a:off x="6313489" y="4595813"/>
            <a:ext cx="1285875" cy="90011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0" tIns="36000" rIns="0" bIns="36000"/>
          <a:lstStyle/>
          <a:p>
            <a:pPr algn="ctr">
              <a:defRPr/>
            </a:pPr>
            <a:r>
              <a:rPr lang="en-US" sz="700" b="1" dirty="0">
                <a:solidFill>
                  <a:schemeClr val="tx1"/>
                </a:solidFill>
              </a:rPr>
              <a:t>Yeasts and Additives</a:t>
            </a:r>
            <a:endParaRPr lang="pt-BR" sz="700" b="1" dirty="0">
              <a:solidFill>
                <a:schemeClr val="tx1"/>
              </a:solidFill>
            </a:endParaRPr>
          </a:p>
          <a:p>
            <a:pPr algn="ctr">
              <a:defRPr/>
            </a:pPr>
            <a:r>
              <a:rPr lang="en-US" sz="700" b="1" dirty="0">
                <a:solidFill>
                  <a:schemeClr val="tx1"/>
                </a:solidFill>
              </a:rPr>
              <a:t>USD  63,61 million</a:t>
            </a:r>
          </a:p>
        </p:txBody>
      </p:sp>
      <p:sp>
        <p:nvSpPr>
          <p:cNvPr id="113770" name="Rectangle 13"/>
          <p:cNvSpPr>
            <a:spLocks noChangeArrowheads="1"/>
          </p:cNvSpPr>
          <p:nvPr/>
        </p:nvSpPr>
        <p:spPr bwMode="auto">
          <a:xfrm>
            <a:off x="6342063" y="4821238"/>
            <a:ext cx="1231900" cy="15081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r>
              <a:rPr lang="pt-BR" sz="600" b="1" dirty="0" err="1">
                <a:solidFill>
                  <a:schemeClr val="tx1"/>
                </a:solidFill>
              </a:rPr>
              <a:t>Internal</a:t>
            </a:r>
            <a:r>
              <a:rPr lang="pt-BR" sz="600" b="1" dirty="0">
                <a:solidFill>
                  <a:schemeClr val="tx1"/>
                </a:solidFill>
              </a:rPr>
              <a:t> Market</a:t>
            </a:r>
          </a:p>
        </p:txBody>
      </p:sp>
      <p:sp>
        <p:nvSpPr>
          <p:cNvPr id="283" name="Rectangle 13"/>
          <p:cNvSpPr>
            <a:spLocks noChangeArrowheads="1"/>
          </p:cNvSpPr>
          <p:nvPr/>
        </p:nvSpPr>
        <p:spPr bwMode="auto">
          <a:xfrm>
            <a:off x="6340598" y="4975700"/>
            <a:ext cx="1231900" cy="150812"/>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pt-BR" sz="600" b="1" dirty="0" err="1">
                <a:solidFill>
                  <a:schemeClr val="tx1"/>
                </a:solidFill>
              </a:rPr>
              <a:t>Feed</a:t>
            </a:r>
            <a:r>
              <a:rPr lang="pt-BR" sz="600" b="1" dirty="0">
                <a:solidFill>
                  <a:schemeClr val="tx1"/>
                </a:solidFill>
              </a:rPr>
              <a:t> </a:t>
            </a:r>
            <a:r>
              <a:rPr lang="pt-BR" sz="600" b="1" dirty="0" err="1">
                <a:solidFill>
                  <a:schemeClr val="tx1"/>
                </a:solidFill>
              </a:rPr>
              <a:t>Industry</a:t>
            </a:r>
            <a:r>
              <a:rPr lang="pt-BR" sz="600" b="1" dirty="0">
                <a:solidFill>
                  <a:schemeClr val="tx1"/>
                </a:solidFill>
              </a:rPr>
              <a:t>: 21,41</a:t>
            </a:r>
          </a:p>
        </p:txBody>
      </p:sp>
      <p:sp>
        <p:nvSpPr>
          <p:cNvPr id="113772" name="Rectangle 13"/>
          <p:cNvSpPr>
            <a:spLocks noChangeArrowheads="1"/>
          </p:cNvSpPr>
          <p:nvPr/>
        </p:nvSpPr>
        <p:spPr bwMode="auto">
          <a:xfrm>
            <a:off x="6332538" y="5133976"/>
            <a:ext cx="1231900" cy="150813"/>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r>
              <a:rPr lang="pt-BR" sz="600" b="1" dirty="0" err="1">
                <a:solidFill>
                  <a:schemeClr val="tx1"/>
                </a:solidFill>
              </a:rPr>
              <a:t>External</a:t>
            </a:r>
            <a:r>
              <a:rPr lang="pt-BR" sz="600" b="1" dirty="0">
                <a:solidFill>
                  <a:schemeClr val="tx1"/>
                </a:solidFill>
              </a:rPr>
              <a:t> Market</a:t>
            </a:r>
          </a:p>
        </p:txBody>
      </p:sp>
      <p:sp>
        <p:nvSpPr>
          <p:cNvPr id="286" name="Rectangle 13"/>
          <p:cNvSpPr>
            <a:spLocks noChangeArrowheads="1"/>
          </p:cNvSpPr>
          <p:nvPr/>
        </p:nvSpPr>
        <p:spPr bwMode="auto">
          <a:xfrm>
            <a:off x="6329363" y="5314951"/>
            <a:ext cx="1231900" cy="1508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pt-BR" sz="600" b="1" dirty="0" err="1">
                <a:solidFill>
                  <a:schemeClr val="tx1"/>
                </a:solidFill>
              </a:rPr>
              <a:t>Feed</a:t>
            </a:r>
            <a:r>
              <a:rPr lang="pt-BR" sz="600" b="1" dirty="0">
                <a:solidFill>
                  <a:schemeClr val="tx1"/>
                </a:solidFill>
              </a:rPr>
              <a:t> </a:t>
            </a:r>
            <a:r>
              <a:rPr lang="pt-BR" sz="600" b="1" dirty="0" err="1">
                <a:solidFill>
                  <a:schemeClr val="tx1"/>
                </a:solidFill>
              </a:rPr>
              <a:t>Industry</a:t>
            </a:r>
            <a:r>
              <a:rPr lang="pt-BR" sz="600" b="1" dirty="0">
                <a:solidFill>
                  <a:schemeClr val="tx1"/>
                </a:solidFill>
              </a:rPr>
              <a:t>:  42,20</a:t>
            </a:r>
          </a:p>
        </p:txBody>
      </p:sp>
      <p:sp>
        <p:nvSpPr>
          <p:cNvPr id="113774" name="Retângulo 286"/>
          <p:cNvSpPr>
            <a:spLocks noChangeArrowheads="1"/>
          </p:cNvSpPr>
          <p:nvPr/>
        </p:nvSpPr>
        <p:spPr bwMode="auto">
          <a:xfrm>
            <a:off x="7092030" y="4829175"/>
            <a:ext cx="554959" cy="18466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r"/>
            <a:r>
              <a:rPr lang="en-US" sz="600" b="1" i="1" dirty="0">
                <a:solidFill>
                  <a:schemeClr val="tx1"/>
                </a:solidFill>
              </a:rPr>
              <a:t>USD million</a:t>
            </a:r>
            <a:endParaRPr lang="en-US" sz="600" b="1" dirty="0">
              <a:solidFill>
                <a:schemeClr val="tx1"/>
              </a:solidFill>
            </a:endParaRPr>
          </a:p>
        </p:txBody>
      </p:sp>
      <p:sp>
        <p:nvSpPr>
          <p:cNvPr id="113775" name="Retângulo 287"/>
          <p:cNvSpPr>
            <a:spLocks noChangeArrowheads="1"/>
          </p:cNvSpPr>
          <p:nvPr/>
        </p:nvSpPr>
        <p:spPr bwMode="auto">
          <a:xfrm>
            <a:off x="7079330" y="5121275"/>
            <a:ext cx="554959" cy="18466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r"/>
            <a:r>
              <a:rPr lang="en-US" sz="600" b="1" i="1" dirty="0">
                <a:solidFill>
                  <a:schemeClr val="tx1"/>
                </a:solidFill>
              </a:rPr>
              <a:t>USD million</a:t>
            </a:r>
            <a:endParaRPr lang="en-US" sz="600" b="1" dirty="0">
              <a:solidFill>
                <a:schemeClr val="tx1"/>
              </a:solidFill>
            </a:endParaRPr>
          </a:p>
        </p:txBody>
      </p:sp>
      <p:sp>
        <p:nvSpPr>
          <p:cNvPr id="295" name="Rectangle 14"/>
          <p:cNvSpPr>
            <a:spLocks noChangeArrowheads="1"/>
          </p:cNvSpPr>
          <p:nvPr/>
        </p:nvSpPr>
        <p:spPr bwMode="auto">
          <a:xfrm>
            <a:off x="6315076" y="5514976"/>
            <a:ext cx="1285875" cy="250825"/>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700" b="1" dirty="0">
                <a:solidFill>
                  <a:schemeClr val="tx1"/>
                </a:solidFill>
              </a:rPr>
              <a:t>Carbon Credit </a:t>
            </a:r>
          </a:p>
          <a:p>
            <a:pPr algn="ctr">
              <a:defRPr/>
            </a:pPr>
            <a:r>
              <a:rPr lang="en-US" sz="700" b="1" dirty="0">
                <a:solidFill>
                  <a:schemeClr val="tx1"/>
                </a:solidFill>
              </a:rPr>
              <a:t>USD 3,48 million</a:t>
            </a:r>
            <a:endParaRPr lang="pt-BR" sz="700" b="1" dirty="0" err="1">
              <a:solidFill>
                <a:schemeClr val="tx1"/>
              </a:solidFill>
            </a:endParaRPr>
          </a:p>
        </p:txBody>
      </p:sp>
      <p:sp>
        <p:nvSpPr>
          <p:cNvPr id="113777" name="Retângulo 314"/>
          <p:cNvSpPr>
            <a:spLocks noChangeArrowheads="1"/>
          </p:cNvSpPr>
          <p:nvPr/>
        </p:nvSpPr>
        <p:spPr bwMode="auto">
          <a:xfrm>
            <a:off x="5534211" y="1595438"/>
            <a:ext cx="585417" cy="18466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sz="600" b="1" i="1" dirty="0">
                <a:solidFill>
                  <a:schemeClr val="tx1"/>
                </a:solidFill>
              </a:rPr>
              <a:t>USD </a:t>
            </a:r>
            <a:r>
              <a:rPr lang="en-US" sz="600" b="1" i="1" dirty="0" err="1">
                <a:solidFill>
                  <a:schemeClr val="tx1"/>
                </a:solidFill>
              </a:rPr>
              <a:t>milhões</a:t>
            </a:r>
            <a:endParaRPr lang="pt-BR" sz="600" b="1" i="1" dirty="0">
              <a:solidFill>
                <a:schemeClr val="tx1"/>
              </a:solidFill>
            </a:endParaRPr>
          </a:p>
        </p:txBody>
      </p:sp>
      <p:cxnSp>
        <p:nvCxnSpPr>
          <p:cNvPr id="318" name="Conector angulado 376"/>
          <p:cNvCxnSpPr>
            <a:stCxn id="111" idx="3"/>
            <a:endCxn id="125" idx="1"/>
          </p:cNvCxnSpPr>
          <p:nvPr/>
        </p:nvCxnSpPr>
        <p:spPr>
          <a:xfrm flipV="1">
            <a:off x="6113464" y="1279526"/>
            <a:ext cx="198437" cy="835025"/>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325" name="Conector angulado 376"/>
          <p:cNvCxnSpPr>
            <a:stCxn id="165" idx="3"/>
            <a:endCxn id="125" idx="1"/>
          </p:cNvCxnSpPr>
          <p:nvPr/>
        </p:nvCxnSpPr>
        <p:spPr>
          <a:xfrm flipV="1">
            <a:off x="6113464" y="1279525"/>
            <a:ext cx="198437" cy="1785938"/>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337" name="Conector angulado 376"/>
          <p:cNvCxnSpPr>
            <a:stCxn id="164" idx="3"/>
            <a:endCxn id="125" idx="1"/>
          </p:cNvCxnSpPr>
          <p:nvPr/>
        </p:nvCxnSpPr>
        <p:spPr>
          <a:xfrm flipV="1">
            <a:off x="6113464" y="1279526"/>
            <a:ext cx="198437" cy="2081213"/>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340" name="Conector angulado 376"/>
          <p:cNvCxnSpPr>
            <a:stCxn id="226" idx="3"/>
            <a:endCxn id="125" idx="1"/>
          </p:cNvCxnSpPr>
          <p:nvPr/>
        </p:nvCxnSpPr>
        <p:spPr>
          <a:xfrm flipV="1">
            <a:off x="6113464" y="1279526"/>
            <a:ext cx="198437" cy="2366963"/>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343" name="Conector angulado 376"/>
          <p:cNvCxnSpPr>
            <a:stCxn id="128" idx="3"/>
            <a:endCxn id="125" idx="1"/>
          </p:cNvCxnSpPr>
          <p:nvPr/>
        </p:nvCxnSpPr>
        <p:spPr>
          <a:xfrm flipV="1">
            <a:off x="6113464" y="1279525"/>
            <a:ext cx="198437" cy="2692400"/>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346" name="Conector angulado 376"/>
          <p:cNvCxnSpPr>
            <a:stCxn id="129" idx="3"/>
            <a:endCxn id="125" idx="1"/>
          </p:cNvCxnSpPr>
          <p:nvPr/>
        </p:nvCxnSpPr>
        <p:spPr>
          <a:xfrm flipV="1">
            <a:off x="6115050" y="1279525"/>
            <a:ext cx="196850" cy="3016250"/>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349" name="Conector angulado 376"/>
          <p:cNvCxnSpPr>
            <a:stCxn id="131" idx="3"/>
            <a:endCxn id="125" idx="1"/>
          </p:cNvCxnSpPr>
          <p:nvPr/>
        </p:nvCxnSpPr>
        <p:spPr>
          <a:xfrm flipV="1">
            <a:off x="6111876" y="1279526"/>
            <a:ext cx="200025" cy="3351213"/>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352" name="Conector angulado 376"/>
          <p:cNvCxnSpPr>
            <a:stCxn id="141" idx="3"/>
            <a:endCxn id="125" idx="1"/>
          </p:cNvCxnSpPr>
          <p:nvPr/>
        </p:nvCxnSpPr>
        <p:spPr>
          <a:xfrm flipV="1">
            <a:off x="6108700" y="1279525"/>
            <a:ext cx="203200" cy="3689350"/>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355" name="Conector angulado 376"/>
          <p:cNvCxnSpPr>
            <a:stCxn id="199" idx="3"/>
            <a:endCxn id="125" idx="1"/>
          </p:cNvCxnSpPr>
          <p:nvPr/>
        </p:nvCxnSpPr>
        <p:spPr>
          <a:xfrm flipV="1">
            <a:off x="6108700" y="1279525"/>
            <a:ext cx="203200" cy="3968750"/>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358" name="Conector angulado 376"/>
          <p:cNvCxnSpPr>
            <a:stCxn id="140" idx="3"/>
            <a:endCxn id="125" idx="1"/>
          </p:cNvCxnSpPr>
          <p:nvPr/>
        </p:nvCxnSpPr>
        <p:spPr>
          <a:xfrm flipV="1">
            <a:off x="6108700" y="1279526"/>
            <a:ext cx="203200" cy="4289425"/>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cxnSp>
        <p:nvCxnSpPr>
          <p:cNvPr id="361" name="Conector angulado 376"/>
          <p:cNvCxnSpPr>
            <a:stCxn id="142" idx="3"/>
            <a:endCxn id="125" idx="1"/>
          </p:cNvCxnSpPr>
          <p:nvPr/>
        </p:nvCxnSpPr>
        <p:spPr>
          <a:xfrm flipV="1">
            <a:off x="6108700" y="1279525"/>
            <a:ext cx="203200" cy="4611688"/>
          </a:xfrm>
          <a:prstGeom prst="bentConnector3">
            <a:avLst>
              <a:gd name="adj1" fmla="val 50000"/>
            </a:avLst>
          </a:prstGeom>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cxnSp>
      <p:sp>
        <p:nvSpPr>
          <p:cNvPr id="412" name="Forma livre 411"/>
          <p:cNvSpPr/>
          <p:nvPr/>
        </p:nvSpPr>
        <p:spPr>
          <a:xfrm>
            <a:off x="7739064" y="4137025"/>
            <a:ext cx="1571625" cy="311150"/>
          </a:xfrm>
          <a:custGeom>
            <a:avLst/>
            <a:gdLst>
              <a:gd name="connsiteX0" fmla="*/ 0 w 2299063"/>
              <a:gd name="connsiteY0" fmla="*/ 783771 h 783771"/>
              <a:gd name="connsiteX1" fmla="*/ 0 w 2299063"/>
              <a:gd name="connsiteY1" fmla="*/ 0 h 783771"/>
              <a:gd name="connsiteX2" fmla="*/ 2299063 w 2299063"/>
              <a:gd name="connsiteY2" fmla="*/ 13063 h 783771"/>
            </a:gdLst>
            <a:ahLst/>
            <a:cxnLst>
              <a:cxn ang="0">
                <a:pos x="connsiteX0" y="connsiteY0"/>
              </a:cxn>
              <a:cxn ang="0">
                <a:pos x="connsiteX1" y="connsiteY1"/>
              </a:cxn>
              <a:cxn ang="0">
                <a:pos x="connsiteX2" y="connsiteY2"/>
              </a:cxn>
            </a:cxnLst>
            <a:rect l="l" t="t" r="r" b="b"/>
            <a:pathLst>
              <a:path w="2299063" h="783771">
                <a:moveTo>
                  <a:pt x="0" y="783771"/>
                </a:moveTo>
                <a:lnTo>
                  <a:pt x="0" y="0"/>
                </a:lnTo>
                <a:lnTo>
                  <a:pt x="2299063" y="13063"/>
                </a:lnTo>
              </a:path>
            </a:pathLst>
          </a:custGeom>
          <a:noFill/>
          <a:ln>
            <a:solidFill>
              <a:srgbClr val="2B733C"/>
            </a:solidFill>
            <a:tailEnd type="triangle" w="med" len="med"/>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b="1">
              <a:solidFill>
                <a:schemeClr val="tx1"/>
              </a:solidFill>
            </a:endParaRPr>
          </a:p>
        </p:txBody>
      </p:sp>
      <p:sp>
        <p:nvSpPr>
          <p:cNvPr id="446" name="Rectangle 13"/>
          <p:cNvSpPr>
            <a:spLocks noChangeArrowheads="1"/>
          </p:cNvSpPr>
          <p:nvPr/>
        </p:nvSpPr>
        <p:spPr bwMode="auto">
          <a:xfrm>
            <a:off x="6337300" y="2171701"/>
            <a:ext cx="1231900" cy="1508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pt-BR" sz="600" b="1" dirty="0" err="1">
                <a:solidFill>
                  <a:schemeClr val="tx1"/>
                </a:solidFill>
              </a:rPr>
              <a:t>Not</a:t>
            </a:r>
            <a:r>
              <a:rPr lang="pt-BR" sz="600" b="1" dirty="0">
                <a:solidFill>
                  <a:schemeClr val="tx1"/>
                </a:solidFill>
              </a:rPr>
              <a:t> </a:t>
            </a:r>
            <a:r>
              <a:rPr lang="pt-BR" sz="600" b="1" dirty="0" err="1">
                <a:solidFill>
                  <a:schemeClr val="tx1"/>
                </a:solidFill>
              </a:rPr>
              <a:t>Energy</a:t>
            </a:r>
            <a:r>
              <a:rPr lang="pt-BR" sz="600" b="1" dirty="0">
                <a:solidFill>
                  <a:schemeClr val="tx1"/>
                </a:solidFill>
              </a:rPr>
              <a:t>: 438,78</a:t>
            </a:r>
          </a:p>
        </p:txBody>
      </p:sp>
      <p:sp>
        <p:nvSpPr>
          <p:cNvPr id="113791" name="Retângulo 456"/>
          <p:cNvSpPr>
            <a:spLocks noChangeArrowheads="1"/>
          </p:cNvSpPr>
          <p:nvPr/>
        </p:nvSpPr>
        <p:spPr bwMode="auto">
          <a:xfrm>
            <a:off x="1524001" y="6597353"/>
            <a:ext cx="2056973" cy="24622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en-US" sz="900" b="1" dirty="0">
                <a:solidFill>
                  <a:schemeClr val="tx1"/>
                </a:solidFill>
              </a:rPr>
              <a:t>Source: </a:t>
            </a:r>
            <a:r>
              <a:rPr lang="en-US" sz="900" b="1" dirty="0" err="1">
                <a:solidFill>
                  <a:schemeClr val="tx1"/>
                </a:solidFill>
              </a:rPr>
              <a:t>Neves</a:t>
            </a:r>
            <a:r>
              <a:rPr lang="en-US" sz="900" b="1" dirty="0">
                <a:solidFill>
                  <a:schemeClr val="tx1"/>
                </a:solidFill>
              </a:rPr>
              <a:t>, </a:t>
            </a:r>
            <a:r>
              <a:rPr lang="en-US" sz="900" b="1" dirty="0" err="1">
                <a:solidFill>
                  <a:schemeClr val="tx1"/>
                </a:solidFill>
              </a:rPr>
              <a:t>Trombin</a:t>
            </a:r>
            <a:r>
              <a:rPr lang="en-US" sz="900" b="1" dirty="0">
                <a:solidFill>
                  <a:schemeClr val="tx1"/>
                </a:solidFill>
              </a:rPr>
              <a:t>, </a:t>
            </a:r>
            <a:r>
              <a:rPr lang="en-US" sz="900" b="1" dirty="0" err="1">
                <a:solidFill>
                  <a:schemeClr val="tx1"/>
                </a:solidFill>
              </a:rPr>
              <a:t>Consoli</a:t>
            </a:r>
            <a:r>
              <a:rPr lang="en-US" sz="900" b="1" dirty="0">
                <a:solidFill>
                  <a:schemeClr val="tx1"/>
                </a:solidFill>
              </a:rPr>
              <a:t>, 2009</a:t>
            </a:r>
            <a:r>
              <a:rPr lang="en-US" sz="1000" b="1" dirty="0">
                <a:solidFill>
                  <a:schemeClr val="tx1"/>
                </a:solidFill>
              </a:rPr>
              <a:t>.</a:t>
            </a:r>
            <a:endParaRPr lang="pt-BR" sz="1000" b="1" dirty="0">
              <a:solidFill>
                <a:schemeClr val="tx1"/>
              </a:solidFill>
            </a:endParaRPr>
          </a:p>
        </p:txBody>
      </p:sp>
      <p:sp>
        <p:nvSpPr>
          <p:cNvPr id="136" name="Retângulo 135"/>
          <p:cNvSpPr/>
          <p:nvPr/>
        </p:nvSpPr>
        <p:spPr>
          <a:xfrm>
            <a:off x="5294228" y="454026"/>
            <a:ext cx="1133644" cy="276999"/>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pt-BR" sz="1200" b="1" u="sng" kern="0" dirty="0">
                <a:solidFill>
                  <a:schemeClr val="tx1"/>
                </a:solidFill>
              </a:rPr>
              <a:t>Gross </a:t>
            </a:r>
            <a:r>
              <a:rPr lang="pt-BR" sz="1200" b="1" u="sng" kern="0" dirty="0" err="1">
                <a:solidFill>
                  <a:schemeClr val="tx1"/>
                </a:solidFill>
              </a:rPr>
              <a:t>Revenue</a:t>
            </a:r>
            <a:endParaRPr lang="pt-BR" sz="1200" b="1" u="sng" dirty="0">
              <a:solidFill>
                <a:schemeClr val="tx1"/>
              </a:solidFill>
              <a:cs typeface="Arial" pitchFamily="34" charset="0"/>
            </a:endParaRPr>
          </a:p>
        </p:txBody>
      </p:sp>
      <p:sp>
        <p:nvSpPr>
          <p:cNvPr id="138" name="Rectangle 26"/>
          <p:cNvSpPr>
            <a:spLocks noChangeArrowheads="1"/>
          </p:cNvSpPr>
          <p:nvPr/>
        </p:nvSpPr>
        <p:spPr bwMode="auto">
          <a:xfrm rot="16200000">
            <a:off x="6069967" y="-4110672"/>
            <a:ext cx="45719" cy="9150352"/>
          </a:xfrm>
          <a:prstGeom prst="rect">
            <a:avLst/>
          </a:prstGeom>
          <a:solidFill>
            <a:srgbClr val="2B733C"/>
          </a:solidFill>
          <a:ln>
            <a:solidFill>
              <a:srgbClr val="2B733C"/>
            </a:solidFill>
            <a:headEnd type="none" w="lg" len="lg"/>
            <a:tailEnd/>
          </a:ln>
        </p:spPr>
        <p:style>
          <a:lnRef idx="2">
            <a:schemeClr val="accent1"/>
          </a:lnRef>
          <a:fillRef idx="1">
            <a:schemeClr val="lt1"/>
          </a:fillRef>
          <a:effectRef idx="0">
            <a:schemeClr val="accent1"/>
          </a:effectRef>
          <a:fontRef idx="minor">
            <a:schemeClr val="dk1"/>
          </a:fontRef>
        </p:style>
        <p:txBody>
          <a:bodyPr rot="10800000" wrap="none" anchor="ctr"/>
          <a:lstStyle/>
          <a:p>
            <a:pPr algn="ctr">
              <a:defRPr/>
            </a:pPr>
            <a:endParaRPr lang="en-US" b="1">
              <a:solidFill>
                <a:schemeClr val="tx1"/>
              </a:solidFill>
            </a:endParaRPr>
          </a:p>
        </p:txBody>
      </p:sp>
      <p:sp>
        <p:nvSpPr>
          <p:cNvPr id="130" name="Rectangle 13"/>
          <p:cNvSpPr>
            <a:spLocks noChangeArrowheads="1"/>
          </p:cNvSpPr>
          <p:nvPr/>
        </p:nvSpPr>
        <p:spPr bwMode="auto">
          <a:xfrm>
            <a:off x="6335713" y="4137026"/>
            <a:ext cx="1231900" cy="15081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lIns="18000" tIns="36000" rIns="18000" bIns="36000"/>
          <a:lstStyle/>
          <a:p>
            <a:pPr algn="r">
              <a:defRPr/>
            </a:pPr>
            <a:r>
              <a:rPr lang="pt-BR" sz="600" b="1" dirty="0">
                <a:solidFill>
                  <a:schemeClr val="tx1"/>
                </a:solidFill>
              </a:rPr>
              <a:t>White: 1.833,41</a:t>
            </a:r>
          </a:p>
        </p:txBody>
      </p:sp>
    </p:spTree>
    <p:extLst>
      <p:ext uri="{BB962C8B-B14F-4D97-AF65-F5344CB8AC3E}">
        <p14:creationId xmlns:p14="http://schemas.microsoft.com/office/powerpoint/2010/main" val="21460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09668" y="473333"/>
            <a:ext cx="7200801" cy="5472608"/>
          </a:xfrm>
          <a:prstGeom prst="rect">
            <a:avLst/>
          </a:prstGeom>
          <a:ln>
            <a:noFill/>
          </a:ln>
          <a:effectLst/>
        </p:spPr>
      </p:pic>
    </p:spTree>
    <p:extLst>
      <p:ext uri="{BB962C8B-B14F-4D97-AF65-F5344CB8AC3E}">
        <p14:creationId xmlns:p14="http://schemas.microsoft.com/office/powerpoint/2010/main" val="269297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Rodapé 2"/>
          <p:cNvSpPr>
            <a:spLocks noGrp="1"/>
          </p:cNvSpPr>
          <p:nvPr>
            <p:ph type="ftr" sz="quarter" idx="10"/>
          </p:nvPr>
        </p:nvSpPr>
        <p:spPr>
          <a:xfrm>
            <a:off x="3698113" y="6322526"/>
            <a:ext cx="6384892" cy="556171"/>
          </a:xfrm>
        </p:spPr>
        <p:txBody>
          <a:bodyPr/>
          <a:lstStyle/>
          <a:p>
            <a:r>
              <a:rPr lang="en-US" sz="1050" dirty="0"/>
              <a:t>CASTRO, L. T.; NEVES, M. F. </a:t>
            </a:r>
            <a:r>
              <a:rPr lang="en-US" sz="1050" i="1" dirty="0"/>
              <a:t>Innovative Sales Planning and Management: A Framework Proposition, </a:t>
            </a:r>
            <a:r>
              <a:rPr lang="en-US" sz="1050" dirty="0"/>
              <a:t>International Research Journal ‘Innovative Marketing’ – Business and Perspectives Publishing Company, vol. 3, issue 2, 2007. Ucrânia. Endereço online: www.businessperspectives.org</a:t>
            </a:r>
            <a:endParaRPr lang="en-US" sz="1050" dirty="0">
              <a:solidFill>
                <a:srgbClr val="FF0000"/>
              </a:solidFill>
            </a:endParaRPr>
          </a:p>
          <a:p>
            <a:endParaRPr lang="en-US" sz="1050" dirty="0"/>
          </a:p>
        </p:txBody>
      </p:sp>
      <p:sp>
        <p:nvSpPr>
          <p:cNvPr id="11" name="Título 1"/>
          <p:cNvSpPr txBox="1">
            <a:spLocks/>
          </p:cNvSpPr>
          <p:nvPr/>
        </p:nvSpPr>
        <p:spPr>
          <a:xfrm>
            <a:off x="655812" y="141036"/>
            <a:ext cx="11664618" cy="8706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smtClean="0">
                <a:latin typeface="+mn-lt"/>
              </a:rPr>
              <a:t>A </a:t>
            </a:r>
            <a:r>
              <a:rPr lang="en-US" sz="3300" b="1" dirty="0">
                <a:latin typeface="+mn-lt"/>
              </a:rPr>
              <a:t>Method </a:t>
            </a:r>
            <a:r>
              <a:rPr lang="en-US" sz="3300" b="1" dirty="0" smtClean="0">
                <a:latin typeface="+mn-lt"/>
              </a:rPr>
              <a:t>for Sales </a:t>
            </a:r>
            <a:r>
              <a:rPr lang="en-US" sz="3300" b="1" dirty="0" smtClean="0">
                <a:latin typeface="+mn-lt"/>
              </a:rPr>
              <a:t>P</a:t>
            </a:r>
            <a:r>
              <a:rPr lang="bg-BG" sz="3300" b="1" dirty="0" smtClean="0">
                <a:latin typeface="+mn-lt"/>
              </a:rPr>
              <a:t>l</a:t>
            </a:r>
            <a:r>
              <a:rPr lang="en-US" sz="3300" b="1" dirty="0" err="1" smtClean="0">
                <a:latin typeface="+mn-lt"/>
              </a:rPr>
              <a:t>anning</a:t>
            </a:r>
            <a:r>
              <a:rPr lang="en-US" sz="3300" b="1" dirty="0" smtClean="0">
                <a:latin typeface="+mn-lt"/>
              </a:rPr>
              <a:t> </a:t>
            </a:r>
            <a:r>
              <a:rPr lang="en-US" sz="3300" b="1" dirty="0" smtClean="0">
                <a:latin typeface="+mn-lt"/>
              </a:rPr>
              <a:t>and Management</a:t>
            </a:r>
            <a:endParaRPr lang="es-AR" sz="3300" b="1" dirty="0">
              <a:latin typeface="+mn-lt"/>
            </a:endParaRPr>
          </a:p>
        </p:txBody>
      </p:sp>
      <p:grpSp>
        <p:nvGrpSpPr>
          <p:cNvPr id="10" name="Agrupar 9"/>
          <p:cNvGrpSpPr/>
          <p:nvPr/>
        </p:nvGrpSpPr>
        <p:grpSpPr>
          <a:xfrm>
            <a:off x="400772" y="1087442"/>
            <a:ext cx="11375012" cy="4782449"/>
            <a:chOff x="527382" y="1087442"/>
            <a:chExt cx="11375012" cy="4782449"/>
          </a:xfrm>
        </p:grpSpPr>
        <p:grpSp>
          <p:nvGrpSpPr>
            <p:cNvPr id="7" name="Agrupar 6"/>
            <p:cNvGrpSpPr/>
            <p:nvPr/>
          </p:nvGrpSpPr>
          <p:grpSpPr>
            <a:xfrm>
              <a:off x="527382" y="1087442"/>
              <a:ext cx="11375012" cy="4744240"/>
              <a:chOff x="527382" y="1129645"/>
              <a:chExt cx="11375012" cy="4744240"/>
            </a:xfrm>
          </p:grpSpPr>
          <p:grpSp>
            <p:nvGrpSpPr>
              <p:cNvPr id="2" name="Group 3"/>
              <p:cNvGrpSpPr>
                <a:grpSpLocks/>
              </p:cNvGrpSpPr>
              <p:nvPr/>
            </p:nvGrpSpPr>
            <p:grpSpPr bwMode="auto">
              <a:xfrm>
                <a:off x="527382" y="1129645"/>
                <a:ext cx="11375012" cy="4744240"/>
                <a:chOff x="-514" y="978"/>
                <a:chExt cx="7075" cy="3042"/>
              </a:xfrm>
            </p:grpSpPr>
            <p:sp>
              <p:nvSpPr>
                <p:cNvPr id="1719300" name="Rectangle 4"/>
                <p:cNvSpPr>
                  <a:spLocks noChangeArrowheads="1"/>
                </p:cNvSpPr>
                <p:nvPr/>
              </p:nvSpPr>
              <p:spPr bwMode="auto">
                <a:xfrm>
                  <a:off x="-514" y="982"/>
                  <a:ext cx="1915" cy="3038"/>
                </a:xfrm>
                <a:prstGeom prst="roundRect">
                  <a:avLst/>
                </a:prstGeom>
                <a:solidFill>
                  <a:srgbClr val="2B733C"/>
                </a:solidFill>
                <a:ln>
                  <a:solidFill>
                    <a:srgbClr val="2B733C"/>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pt-BR" b="1" dirty="0">
                    <a:solidFill>
                      <a:schemeClr val="bg1"/>
                    </a:solidFill>
                    <a:cs typeface="Arial" charset="0"/>
                  </a:endParaRPr>
                </a:p>
                <a:p>
                  <a:pPr algn="ctr" eaLnBrk="0" hangingPunct="0">
                    <a:defRPr/>
                  </a:pPr>
                  <a:r>
                    <a:rPr lang="pt-BR" b="1" dirty="0">
                      <a:solidFill>
                        <a:schemeClr val="bg1"/>
                      </a:solidFill>
                      <a:cs typeface="Arial" charset="0"/>
                    </a:rPr>
                    <a:t>SALES PLANNING</a:t>
                  </a:r>
                </a:p>
                <a:p>
                  <a:pPr algn="ctr" eaLnBrk="0" hangingPunct="0">
                    <a:defRPr/>
                  </a:pPr>
                  <a:r>
                    <a:rPr lang="pt-BR" b="1" dirty="0">
                      <a:solidFill>
                        <a:schemeClr val="bg1"/>
                      </a:solidFill>
                      <a:cs typeface="Arial" charset="0"/>
                    </a:rPr>
                    <a:t>AND ORGANIZATION</a:t>
                  </a:r>
                </a:p>
                <a:p>
                  <a:pPr algn="ctr" eaLnBrk="0" hangingPunct="0">
                    <a:defRPr/>
                  </a:pPr>
                  <a:r>
                    <a:rPr lang="pt-BR" b="1" dirty="0">
                      <a:solidFill>
                        <a:schemeClr val="bg1"/>
                      </a:solidFill>
                      <a:cs typeface="Arial" charset="0"/>
                    </a:rPr>
                    <a:t> </a:t>
                  </a:r>
                  <a:r>
                    <a:rPr lang="en-GB" sz="1600" b="1" dirty="0">
                      <a:solidFill>
                        <a:schemeClr val="bg1"/>
                      </a:solidFill>
                      <a:cs typeface="Arial" charset="0"/>
                    </a:rPr>
                    <a:t>1 –  Consumer </a:t>
                  </a:r>
                  <a:r>
                    <a:rPr lang="en-GB" sz="1600" b="1" dirty="0" err="1">
                      <a:solidFill>
                        <a:schemeClr val="bg1"/>
                      </a:solidFill>
                      <a:cs typeface="Arial" charset="0"/>
                    </a:rPr>
                    <a:t>Behavior</a:t>
                  </a:r>
                  <a:endParaRPr lang="en-GB" sz="1600" b="1" dirty="0">
                    <a:solidFill>
                      <a:schemeClr val="bg1"/>
                    </a:solidFill>
                    <a:cs typeface="Arial" charset="0"/>
                  </a:endParaRPr>
                </a:p>
                <a:p>
                  <a:pPr algn="ctr" eaLnBrk="0" hangingPunct="0">
                    <a:defRPr/>
                  </a:pPr>
                  <a:r>
                    <a:rPr lang="en-GB" sz="1600" b="1" dirty="0">
                      <a:solidFill>
                        <a:schemeClr val="bg1"/>
                      </a:solidFill>
                      <a:cs typeface="Arial" charset="0"/>
                    </a:rPr>
                    <a:t>Analysis and Salesman</a:t>
                  </a:r>
                </a:p>
                <a:p>
                  <a:pPr algn="ctr" eaLnBrk="0" hangingPunct="0">
                    <a:defRPr/>
                  </a:pPr>
                  <a:r>
                    <a:rPr lang="en-GB" sz="1600" b="1" dirty="0">
                      <a:solidFill>
                        <a:schemeClr val="bg1"/>
                      </a:solidFill>
                      <a:cs typeface="Arial" charset="0"/>
                    </a:rPr>
                    <a:t>Critical Role and</a:t>
                  </a:r>
                </a:p>
                <a:p>
                  <a:pPr algn="ctr" eaLnBrk="0" hangingPunct="0">
                    <a:defRPr/>
                  </a:pPr>
                  <a:r>
                    <a:rPr lang="en-GB" sz="1600" b="1" dirty="0">
                      <a:solidFill>
                        <a:schemeClr val="bg1"/>
                      </a:solidFill>
                      <a:cs typeface="Arial" charset="0"/>
                    </a:rPr>
                    <a:t> integration </a:t>
                  </a:r>
                  <a:r>
                    <a:rPr lang="en-GB" sz="1600" b="1" dirty="0" smtClean="0">
                      <a:solidFill>
                        <a:schemeClr val="bg1"/>
                      </a:solidFill>
                      <a:cs typeface="Arial" charset="0"/>
                    </a:rPr>
                    <a:t>with </a:t>
                  </a:r>
                  <a:r>
                    <a:rPr lang="en-GB" sz="1600" b="1" dirty="0">
                      <a:solidFill>
                        <a:schemeClr val="bg1"/>
                      </a:solidFill>
                      <a:cs typeface="Arial" charset="0"/>
                    </a:rPr>
                    <a:t>other </a:t>
                  </a:r>
                </a:p>
                <a:p>
                  <a:pPr algn="ctr" eaLnBrk="0" hangingPunct="0">
                    <a:defRPr/>
                  </a:pPr>
                  <a:r>
                    <a:rPr lang="en-GB" sz="1600" b="1" dirty="0">
                      <a:solidFill>
                        <a:schemeClr val="bg1"/>
                      </a:solidFill>
                      <a:cs typeface="Arial" charset="0"/>
                    </a:rPr>
                    <a:t>Marketing Variables</a:t>
                  </a:r>
                </a:p>
                <a:p>
                  <a:pPr algn="ctr" eaLnBrk="0" hangingPunct="0">
                    <a:defRPr/>
                  </a:pPr>
                  <a:endParaRPr lang="en-GB" sz="1600" b="1" dirty="0">
                    <a:solidFill>
                      <a:schemeClr val="bg1"/>
                    </a:solidFill>
                    <a:cs typeface="Arial" charset="0"/>
                  </a:endParaRPr>
                </a:p>
                <a:p>
                  <a:pPr algn="ctr" eaLnBrk="0" hangingPunct="0">
                    <a:defRPr/>
                  </a:pPr>
                  <a:r>
                    <a:rPr lang="en-GB" sz="1600" b="1" dirty="0">
                      <a:solidFill>
                        <a:schemeClr val="bg1"/>
                      </a:solidFill>
                      <a:cs typeface="Arial" charset="0"/>
                    </a:rPr>
                    <a:t>2 – Sales Forecast, Quota</a:t>
                  </a:r>
                </a:p>
                <a:p>
                  <a:pPr algn="ctr" eaLnBrk="0" hangingPunct="0">
                    <a:defRPr/>
                  </a:pPr>
                  <a:r>
                    <a:rPr lang="en-GB" sz="1600" b="1" dirty="0">
                      <a:solidFill>
                        <a:schemeClr val="bg1"/>
                      </a:solidFill>
                      <a:cs typeface="Arial" charset="0"/>
                    </a:rPr>
                    <a:t>a</a:t>
                  </a:r>
                  <a:r>
                    <a:rPr lang="en-GB" sz="1600" b="1" dirty="0" smtClean="0">
                      <a:solidFill>
                        <a:schemeClr val="bg1"/>
                      </a:solidFill>
                      <a:cs typeface="Arial" charset="0"/>
                    </a:rPr>
                    <a:t>nd </a:t>
                  </a:r>
                  <a:r>
                    <a:rPr lang="en-GB" sz="1600" b="1" dirty="0">
                      <a:solidFill>
                        <a:schemeClr val="bg1"/>
                      </a:solidFill>
                      <a:cs typeface="Arial" charset="0"/>
                    </a:rPr>
                    <a:t>Objectives Definition</a:t>
                  </a:r>
                </a:p>
                <a:p>
                  <a:pPr algn="ctr" eaLnBrk="0" hangingPunct="0">
                    <a:defRPr/>
                  </a:pPr>
                  <a:endParaRPr lang="en-GB" sz="1600" b="1" dirty="0">
                    <a:solidFill>
                      <a:schemeClr val="bg1"/>
                    </a:solidFill>
                    <a:cs typeface="Arial" charset="0"/>
                  </a:endParaRPr>
                </a:p>
                <a:p>
                  <a:pPr algn="ctr" eaLnBrk="0" hangingPunct="0">
                    <a:defRPr/>
                  </a:pPr>
                  <a:r>
                    <a:rPr lang="en-GB" sz="1600" b="1" dirty="0">
                      <a:solidFill>
                        <a:schemeClr val="bg1"/>
                      </a:solidFill>
                      <a:cs typeface="Arial" charset="0"/>
                    </a:rPr>
                    <a:t>3 – Environmental and</a:t>
                  </a:r>
                </a:p>
                <a:p>
                  <a:pPr algn="ctr" eaLnBrk="0" hangingPunct="0">
                    <a:defRPr/>
                  </a:pPr>
                  <a:r>
                    <a:rPr lang="en-GB" sz="1600" b="1" dirty="0">
                      <a:solidFill>
                        <a:schemeClr val="bg1"/>
                      </a:solidFill>
                      <a:cs typeface="Arial" charset="0"/>
                    </a:rPr>
                    <a:t>Competitor Analysis </a:t>
                  </a:r>
                </a:p>
                <a:p>
                  <a:pPr algn="ctr" eaLnBrk="0" hangingPunct="0">
                    <a:defRPr/>
                  </a:pPr>
                  <a:endParaRPr lang="en-GB" sz="1600" b="1" dirty="0">
                    <a:solidFill>
                      <a:schemeClr val="bg1"/>
                    </a:solidFill>
                    <a:cs typeface="Arial" charset="0"/>
                  </a:endParaRPr>
                </a:p>
                <a:p>
                  <a:pPr algn="ctr" eaLnBrk="0" hangingPunct="0">
                    <a:defRPr/>
                  </a:pPr>
                  <a:r>
                    <a:rPr lang="en-GB" sz="1600" b="1" dirty="0">
                      <a:solidFill>
                        <a:schemeClr val="bg1"/>
                      </a:solidFill>
                      <a:cs typeface="Arial" charset="0"/>
                    </a:rPr>
                    <a:t>4 – Sales Territory, Size</a:t>
                  </a:r>
                </a:p>
                <a:p>
                  <a:pPr algn="ctr" eaLnBrk="0" hangingPunct="0">
                    <a:defRPr/>
                  </a:pPr>
                  <a:r>
                    <a:rPr lang="en-GB" sz="1600" b="1" dirty="0">
                      <a:solidFill>
                        <a:schemeClr val="bg1"/>
                      </a:solidFill>
                      <a:cs typeface="Arial" charset="0"/>
                    </a:rPr>
                    <a:t>a</a:t>
                  </a:r>
                  <a:r>
                    <a:rPr lang="en-GB" sz="1600" b="1" dirty="0" smtClean="0">
                      <a:solidFill>
                        <a:schemeClr val="bg1"/>
                      </a:solidFill>
                      <a:cs typeface="Arial" charset="0"/>
                    </a:rPr>
                    <a:t>nd </a:t>
                  </a:r>
                  <a:r>
                    <a:rPr lang="en-GB" sz="1600" b="1" dirty="0">
                      <a:solidFill>
                        <a:schemeClr val="bg1"/>
                      </a:solidFill>
                      <a:cs typeface="Arial" charset="0"/>
                    </a:rPr>
                    <a:t>Specialization </a:t>
                  </a:r>
                </a:p>
                <a:p>
                  <a:pPr algn="ctr" eaLnBrk="0" hangingPunct="0">
                    <a:defRPr/>
                  </a:pPr>
                  <a:endParaRPr lang="en-GB" sz="1600" b="1" dirty="0">
                    <a:solidFill>
                      <a:schemeClr val="bg1"/>
                    </a:solidFill>
                    <a:cs typeface="Arial" charset="0"/>
                  </a:endParaRPr>
                </a:p>
                <a:p>
                  <a:pPr algn="ctr" eaLnBrk="0" hangingPunct="0">
                    <a:defRPr/>
                  </a:pPr>
                  <a:r>
                    <a:rPr lang="en-GB" sz="1600" b="1" dirty="0">
                      <a:solidFill>
                        <a:schemeClr val="bg1"/>
                      </a:solidFill>
                      <a:cs typeface="Arial" charset="0"/>
                    </a:rPr>
                    <a:t>5 – Governance Mode and </a:t>
                  </a:r>
                </a:p>
                <a:p>
                  <a:pPr algn="ctr" eaLnBrk="0" hangingPunct="0">
                    <a:defRPr/>
                  </a:pPr>
                  <a:r>
                    <a:rPr lang="en-GB" sz="1600" b="1" dirty="0">
                      <a:solidFill>
                        <a:schemeClr val="bg1"/>
                      </a:solidFill>
                      <a:cs typeface="Arial" charset="0"/>
                    </a:rPr>
                    <a:t>Compensation Plan</a:t>
                  </a:r>
                </a:p>
                <a:p>
                  <a:pPr algn="ctr" eaLnBrk="0" hangingPunct="0">
                    <a:buFontTx/>
                    <a:buChar char="•"/>
                    <a:defRPr/>
                  </a:pPr>
                  <a:endParaRPr lang="en-GB" sz="1600" dirty="0">
                    <a:solidFill>
                      <a:schemeClr val="bg1"/>
                    </a:solidFill>
                    <a:latin typeface="Arial" charset="0"/>
                    <a:cs typeface="Arial" charset="0"/>
                  </a:endParaRPr>
                </a:p>
              </p:txBody>
            </p:sp>
            <p:sp>
              <p:nvSpPr>
                <p:cNvPr id="1719301" name="Rectangle 5"/>
                <p:cNvSpPr>
                  <a:spLocks noChangeArrowheads="1"/>
                </p:cNvSpPr>
                <p:nvPr/>
              </p:nvSpPr>
              <p:spPr bwMode="auto">
                <a:xfrm>
                  <a:off x="4646" y="985"/>
                  <a:ext cx="1915" cy="2986"/>
                </a:xfrm>
                <a:prstGeom prst="roundRect">
                  <a:avLst/>
                </a:prstGeom>
                <a:solidFill>
                  <a:srgbClr val="2B733C"/>
                </a:solidFill>
                <a:ln>
                  <a:solidFill>
                    <a:srgbClr val="2B733C"/>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pt-BR" sz="2000" b="1" dirty="0">
                      <a:solidFill>
                        <a:schemeClr val="bg1"/>
                      </a:solidFill>
                      <a:cs typeface="Arial" charset="0"/>
                    </a:rPr>
                    <a:t>SALES</a:t>
                  </a:r>
                </a:p>
                <a:p>
                  <a:pPr algn="ctr" eaLnBrk="0" hangingPunct="0">
                    <a:defRPr/>
                  </a:pPr>
                  <a:r>
                    <a:rPr lang="pt-BR" sz="2000" b="1" dirty="0">
                      <a:solidFill>
                        <a:schemeClr val="bg1"/>
                      </a:solidFill>
                      <a:cs typeface="Arial" charset="0"/>
                    </a:rPr>
                    <a:t>CONTROL</a:t>
                  </a:r>
                </a:p>
                <a:p>
                  <a:pPr algn="ctr" eaLnBrk="0" hangingPunct="0">
                    <a:defRPr/>
                  </a:pPr>
                  <a:endParaRPr lang="pt-BR" b="1" dirty="0">
                    <a:solidFill>
                      <a:schemeClr val="bg1"/>
                    </a:solidFill>
                    <a:cs typeface="Arial" charset="0"/>
                  </a:endParaRPr>
                </a:p>
                <a:p>
                  <a:pPr algn="ctr" eaLnBrk="0" hangingPunct="0">
                    <a:defRPr/>
                  </a:pPr>
                  <a:endParaRPr lang="pt-BR" b="1" dirty="0">
                    <a:solidFill>
                      <a:schemeClr val="bg1"/>
                    </a:solidFill>
                    <a:cs typeface="Arial" charset="0"/>
                  </a:endParaRPr>
                </a:p>
                <a:p>
                  <a:pPr algn="ctr" eaLnBrk="0" hangingPunct="0">
                    <a:defRPr/>
                  </a:pPr>
                  <a:r>
                    <a:rPr lang="pt-BR" b="1" dirty="0">
                      <a:solidFill>
                        <a:schemeClr val="bg1"/>
                      </a:solidFill>
                      <a:cs typeface="Arial" charset="0"/>
                    </a:rPr>
                    <a:t>9 – </a:t>
                  </a:r>
                  <a:r>
                    <a:rPr lang="pt-BR" b="1" dirty="0" err="1">
                      <a:solidFill>
                        <a:schemeClr val="bg1"/>
                      </a:solidFill>
                      <a:cs typeface="Arial" charset="0"/>
                    </a:rPr>
                    <a:t>Conflict</a:t>
                  </a:r>
                  <a:r>
                    <a:rPr lang="pt-BR" b="1" dirty="0">
                      <a:solidFill>
                        <a:schemeClr val="bg1"/>
                      </a:solidFill>
                      <a:cs typeface="Arial" charset="0"/>
                    </a:rPr>
                    <a:t> Management</a:t>
                  </a:r>
                </a:p>
                <a:p>
                  <a:pPr algn="ctr" eaLnBrk="0" hangingPunct="0">
                    <a:defRPr/>
                  </a:pPr>
                  <a:endParaRPr lang="pt-BR" b="1" dirty="0">
                    <a:solidFill>
                      <a:schemeClr val="bg1"/>
                    </a:solidFill>
                    <a:cs typeface="Arial" charset="0"/>
                  </a:endParaRPr>
                </a:p>
                <a:p>
                  <a:pPr algn="ctr" eaLnBrk="0" hangingPunct="0">
                    <a:defRPr/>
                  </a:pPr>
                  <a:r>
                    <a:rPr lang="pt-BR" b="1" dirty="0">
                      <a:solidFill>
                        <a:schemeClr val="bg1"/>
                      </a:solidFill>
                      <a:cs typeface="Arial" charset="0"/>
                    </a:rPr>
                    <a:t>10 – Sales </a:t>
                  </a:r>
                  <a:r>
                    <a:rPr lang="pt-BR" b="1" dirty="0" err="1">
                      <a:solidFill>
                        <a:schemeClr val="bg1"/>
                      </a:solidFill>
                      <a:cs typeface="Arial" charset="0"/>
                    </a:rPr>
                    <a:t>Control</a:t>
                  </a:r>
                  <a:r>
                    <a:rPr lang="pt-BR" b="1" dirty="0">
                      <a:solidFill>
                        <a:schemeClr val="bg1"/>
                      </a:solidFill>
                      <a:cs typeface="Arial" charset="0"/>
                    </a:rPr>
                    <a:t> </a:t>
                  </a:r>
                </a:p>
                <a:p>
                  <a:pPr algn="ctr" eaLnBrk="0" hangingPunct="0">
                    <a:defRPr/>
                  </a:pPr>
                  <a:r>
                    <a:rPr lang="pt-BR" b="1" dirty="0" err="1">
                      <a:solidFill>
                        <a:schemeClr val="bg1"/>
                      </a:solidFill>
                      <a:cs typeface="Arial" charset="0"/>
                    </a:rPr>
                    <a:t>and</a:t>
                  </a:r>
                  <a:r>
                    <a:rPr lang="pt-BR" b="1" dirty="0">
                      <a:solidFill>
                        <a:schemeClr val="bg1"/>
                      </a:solidFill>
                      <a:cs typeface="Arial" charset="0"/>
                    </a:rPr>
                    <a:t> </a:t>
                  </a:r>
                  <a:r>
                    <a:rPr lang="pt-BR" b="1" dirty="0" err="1">
                      <a:solidFill>
                        <a:schemeClr val="bg1"/>
                      </a:solidFill>
                      <a:cs typeface="Arial" charset="0"/>
                    </a:rPr>
                    <a:t>Audit</a:t>
                  </a:r>
                  <a:endParaRPr lang="pt-BR" b="1" dirty="0">
                    <a:solidFill>
                      <a:schemeClr val="bg1"/>
                    </a:solidFill>
                    <a:cs typeface="Arial" charset="0"/>
                  </a:endParaRPr>
                </a:p>
              </p:txBody>
            </p:sp>
            <p:sp>
              <p:nvSpPr>
                <p:cNvPr id="1719302" name="Rectangle 6"/>
                <p:cNvSpPr>
                  <a:spLocks noChangeArrowheads="1"/>
                </p:cNvSpPr>
                <p:nvPr/>
              </p:nvSpPr>
              <p:spPr bwMode="auto">
                <a:xfrm>
                  <a:off x="2066" y="978"/>
                  <a:ext cx="1915" cy="3036"/>
                </a:xfrm>
                <a:prstGeom prst="roundRect">
                  <a:avLst/>
                </a:prstGeom>
                <a:solidFill>
                  <a:srgbClr val="2B733C"/>
                </a:solidFill>
                <a:ln>
                  <a:solidFill>
                    <a:srgbClr val="2B733C"/>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pt-BR" sz="2000" b="1" dirty="0">
                      <a:solidFill>
                        <a:schemeClr val="bg1"/>
                      </a:solidFill>
                      <a:cs typeface="Arial" charset="0"/>
                    </a:rPr>
                    <a:t>SALES MANAGER</a:t>
                  </a:r>
                </a:p>
                <a:p>
                  <a:pPr algn="ctr" eaLnBrk="0" hangingPunct="0">
                    <a:defRPr/>
                  </a:pPr>
                  <a:r>
                    <a:rPr lang="pt-BR" sz="2000" b="1" dirty="0">
                      <a:solidFill>
                        <a:schemeClr val="bg1"/>
                      </a:solidFill>
                      <a:cs typeface="Arial" charset="0"/>
                    </a:rPr>
                    <a:t>TASKS</a:t>
                  </a:r>
                  <a:r>
                    <a:rPr lang="pt-BR" b="1" dirty="0">
                      <a:solidFill>
                        <a:schemeClr val="bg1"/>
                      </a:solidFill>
                      <a:cs typeface="Arial" charset="0"/>
                    </a:rPr>
                    <a:t> </a:t>
                  </a:r>
                </a:p>
                <a:p>
                  <a:pPr algn="ctr" eaLnBrk="0" hangingPunct="0">
                    <a:defRPr/>
                  </a:pPr>
                  <a:endParaRPr lang="pt-BR" dirty="0">
                    <a:solidFill>
                      <a:schemeClr val="bg1"/>
                    </a:solidFill>
                    <a:cs typeface="Arial" charset="0"/>
                  </a:endParaRPr>
                </a:p>
                <a:p>
                  <a:pPr algn="ctr" eaLnBrk="0" hangingPunct="0">
                    <a:defRPr/>
                  </a:pPr>
                  <a:endParaRPr lang="pt-BR" dirty="0">
                    <a:solidFill>
                      <a:schemeClr val="bg1"/>
                    </a:solidFill>
                    <a:cs typeface="Arial" charset="0"/>
                  </a:endParaRPr>
                </a:p>
                <a:p>
                  <a:pPr algn="ctr" eaLnBrk="0" hangingPunct="0">
                    <a:defRPr/>
                  </a:pPr>
                  <a:r>
                    <a:rPr lang="pt-BR" b="1" dirty="0">
                      <a:solidFill>
                        <a:schemeClr val="bg1"/>
                      </a:solidFill>
                      <a:cs typeface="Arial" charset="0"/>
                    </a:rPr>
                    <a:t>6 – </a:t>
                  </a:r>
                  <a:r>
                    <a:rPr lang="pt-BR" b="1" dirty="0" err="1">
                      <a:solidFill>
                        <a:schemeClr val="bg1"/>
                      </a:solidFill>
                      <a:cs typeface="Arial" charset="0"/>
                    </a:rPr>
                    <a:t>Information</a:t>
                  </a:r>
                  <a:r>
                    <a:rPr lang="pt-BR" b="1" dirty="0">
                      <a:solidFill>
                        <a:schemeClr val="bg1"/>
                      </a:solidFill>
                      <a:cs typeface="Arial" charset="0"/>
                    </a:rPr>
                    <a:t> </a:t>
                  </a:r>
                  <a:r>
                    <a:rPr lang="pt-BR" b="1" dirty="0" err="1">
                      <a:solidFill>
                        <a:schemeClr val="bg1"/>
                      </a:solidFill>
                      <a:cs typeface="Arial" charset="0"/>
                    </a:rPr>
                    <a:t>and</a:t>
                  </a:r>
                  <a:endParaRPr lang="pt-BR" b="1" dirty="0">
                    <a:solidFill>
                      <a:schemeClr val="bg1"/>
                    </a:solidFill>
                    <a:cs typeface="Arial" charset="0"/>
                  </a:endParaRPr>
                </a:p>
                <a:p>
                  <a:pPr algn="ctr" eaLnBrk="0" hangingPunct="0">
                    <a:defRPr/>
                  </a:pPr>
                  <a:r>
                    <a:rPr lang="pt-BR" b="1" dirty="0" err="1">
                      <a:solidFill>
                        <a:schemeClr val="bg1"/>
                      </a:solidFill>
                      <a:cs typeface="Arial" charset="0"/>
                    </a:rPr>
                    <a:t>Clients</a:t>
                  </a:r>
                  <a:r>
                    <a:rPr lang="pt-BR" b="1" dirty="0">
                      <a:solidFill>
                        <a:schemeClr val="bg1"/>
                      </a:solidFill>
                      <a:cs typeface="Arial" charset="0"/>
                    </a:rPr>
                    <a:t> Management </a:t>
                  </a:r>
                </a:p>
                <a:p>
                  <a:pPr algn="ctr" eaLnBrk="0" hangingPunct="0">
                    <a:defRPr/>
                  </a:pPr>
                  <a:endParaRPr lang="pt-BR" b="1" dirty="0">
                    <a:solidFill>
                      <a:schemeClr val="bg1"/>
                    </a:solidFill>
                    <a:cs typeface="Arial" charset="0"/>
                  </a:endParaRPr>
                </a:p>
                <a:p>
                  <a:pPr algn="ctr" eaLnBrk="0" hangingPunct="0">
                    <a:defRPr/>
                  </a:pPr>
                  <a:r>
                    <a:rPr lang="pt-BR" b="1" dirty="0">
                      <a:solidFill>
                        <a:schemeClr val="bg1"/>
                      </a:solidFill>
                      <a:cs typeface="Arial" charset="0"/>
                    </a:rPr>
                    <a:t>7 – </a:t>
                  </a:r>
                  <a:r>
                    <a:rPr lang="pt-BR" b="1" dirty="0" err="1">
                      <a:solidFill>
                        <a:schemeClr val="bg1"/>
                      </a:solidFill>
                      <a:cs typeface="Arial" charset="0"/>
                    </a:rPr>
                    <a:t>Recruiting</a:t>
                  </a:r>
                  <a:r>
                    <a:rPr lang="pt-BR" b="1" dirty="0">
                      <a:solidFill>
                        <a:schemeClr val="bg1"/>
                      </a:solidFill>
                      <a:cs typeface="Arial" charset="0"/>
                    </a:rPr>
                    <a:t> </a:t>
                  </a:r>
                  <a:r>
                    <a:rPr lang="pt-BR" b="1" dirty="0" err="1">
                      <a:solidFill>
                        <a:schemeClr val="bg1"/>
                      </a:solidFill>
                      <a:cs typeface="Arial" charset="0"/>
                    </a:rPr>
                    <a:t>and</a:t>
                  </a:r>
                  <a:r>
                    <a:rPr lang="pt-BR" b="1" dirty="0">
                      <a:solidFill>
                        <a:schemeClr val="bg1"/>
                      </a:solidFill>
                      <a:cs typeface="Arial" charset="0"/>
                    </a:rPr>
                    <a:t> </a:t>
                  </a:r>
                  <a:r>
                    <a:rPr lang="pt-BR" b="1" dirty="0" err="1" smtClean="0">
                      <a:solidFill>
                        <a:schemeClr val="bg1"/>
                      </a:solidFill>
                      <a:cs typeface="Arial" charset="0"/>
                    </a:rPr>
                    <a:t>Selection</a:t>
                  </a:r>
                  <a:endParaRPr lang="pt-BR" b="1" dirty="0">
                    <a:solidFill>
                      <a:schemeClr val="bg1"/>
                    </a:solidFill>
                    <a:cs typeface="Arial" charset="0"/>
                  </a:endParaRPr>
                </a:p>
                <a:p>
                  <a:pPr algn="ctr" eaLnBrk="0" hangingPunct="0">
                    <a:defRPr/>
                  </a:pPr>
                  <a:endParaRPr lang="pt-BR" b="1" dirty="0">
                    <a:solidFill>
                      <a:schemeClr val="bg1"/>
                    </a:solidFill>
                    <a:cs typeface="Arial" charset="0"/>
                  </a:endParaRPr>
                </a:p>
                <a:p>
                  <a:pPr algn="ctr" eaLnBrk="0" hangingPunct="0">
                    <a:defRPr/>
                  </a:pPr>
                  <a:r>
                    <a:rPr lang="pt-BR" b="1" dirty="0">
                      <a:solidFill>
                        <a:schemeClr val="bg1"/>
                      </a:solidFill>
                      <a:cs typeface="Arial" charset="0"/>
                    </a:rPr>
                    <a:t>8 – Training </a:t>
                  </a:r>
                  <a:r>
                    <a:rPr lang="pt-BR" b="1" dirty="0" err="1">
                      <a:solidFill>
                        <a:schemeClr val="bg1"/>
                      </a:solidFill>
                      <a:cs typeface="Arial" charset="0"/>
                    </a:rPr>
                    <a:t>and</a:t>
                  </a:r>
                  <a:r>
                    <a:rPr lang="pt-BR" b="1" dirty="0">
                      <a:solidFill>
                        <a:schemeClr val="bg1"/>
                      </a:solidFill>
                      <a:cs typeface="Arial" charset="0"/>
                    </a:rPr>
                    <a:t> </a:t>
                  </a:r>
                  <a:r>
                    <a:rPr lang="pt-BR" b="1" dirty="0" err="1">
                      <a:solidFill>
                        <a:schemeClr val="bg1"/>
                      </a:solidFill>
                      <a:cs typeface="Arial" charset="0"/>
                    </a:rPr>
                    <a:t>Motivation</a:t>
                  </a:r>
                  <a:endParaRPr lang="pt-BR" b="1" dirty="0">
                    <a:solidFill>
                      <a:schemeClr val="bg1"/>
                    </a:solidFill>
                    <a:cs typeface="Arial" charset="0"/>
                  </a:endParaRPr>
                </a:p>
                <a:p>
                  <a:pPr algn="ctr" eaLnBrk="0" hangingPunct="0">
                    <a:defRPr/>
                  </a:pPr>
                  <a:endParaRPr lang="pt-BR" sz="1600" dirty="0">
                    <a:solidFill>
                      <a:schemeClr val="bg1"/>
                    </a:solidFill>
                    <a:latin typeface="Arial" charset="0"/>
                    <a:cs typeface="Arial" charset="0"/>
                  </a:endParaRPr>
                </a:p>
              </p:txBody>
            </p:sp>
          </p:grpSp>
          <p:sp>
            <p:nvSpPr>
              <p:cNvPr id="6" name="Seta para a Direita 5"/>
              <p:cNvSpPr/>
              <p:nvPr/>
            </p:nvSpPr>
            <p:spPr>
              <a:xfrm>
                <a:off x="3824723" y="3066273"/>
                <a:ext cx="720553" cy="522533"/>
              </a:xfrm>
              <a:prstGeom prst="right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p:cNvSpPr/>
              <p:nvPr/>
            </p:nvSpPr>
            <p:spPr>
              <a:xfrm>
                <a:off x="7972784" y="3066273"/>
                <a:ext cx="720553" cy="522533"/>
              </a:xfrm>
              <a:prstGeom prst="right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9" name="Conector Angulado 8"/>
            <p:cNvCxnSpPr/>
            <p:nvPr/>
          </p:nvCxnSpPr>
          <p:spPr>
            <a:xfrm rot="5400000">
              <a:off x="6176678" y="1683621"/>
              <a:ext cx="76419" cy="8296122"/>
            </a:xfrm>
            <a:prstGeom prst="bentConnector3">
              <a:avLst>
                <a:gd name="adj1" fmla="val 399140"/>
              </a:avLst>
            </a:prstGeom>
            <a:ln w="38100">
              <a:solidFill>
                <a:srgbClr val="A9D18E"/>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654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1657039" y="1688260"/>
            <a:ext cx="8399401" cy="4064759"/>
            <a:chOff x="384599" y="1884521"/>
            <a:chExt cx="8399401" cy="4064759"/>
          </a:xfrm>
        </p:grpSpPr>
        <p:sp>
          <p:nvSpPr>
            <p:cNvPr id="5" name="Snip Diagonal Corner Rectangle 9"/>
            <p:cNvSpPr/>
            <p:nvPr/>
          </p:nvSpPr>
          <p:spPr>
            <a:xfrm>
              <a:off x="384599" y="1884521"/>
              <a:ext cx="3256172" cy="3981728"/>
            </a:xfrm>
            <a:prstGeom prst="snip2DiagRect">
              <a:avLst/>
            </a:prstGeom>
            <a:blipFill>
              <a:blip r:embed="rId2"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Agrupar 2"/>
            <p:cNvGrpSpPr/>
            <p:nvPr/>
          </p:nvGrpSpPr>
          <p:grpSpPr>
            <a:xfrm>
              <a:off x="3933521" y="2060848"/>
              <a:ext cx="4850479" cy="3888432"/>
              <a:chOff x="3933521" y="1916832"/>
              <a:chExt cx="4850479" cy="2545053"/>
            </a:xfrm>
          </p:grpSpPr>
          <p:sp>
            <p:nvSpPr>
              <p:cNvPr id="51" name="AutoShape 30173"/>
              <p:cNvSpPr>
                <a:spLocks noChangeAspect="1" noChangeArrowheads="1" noTextEdit="1"/>
              </p:cNvSpPr>
              <p:nvPr/>
            </p:nvSpPr>
            <p:spPr bwMode="auto">
              <a:xfrm>
                <a:off x="3938897" y="3230734"/>
                <a:ext cx="4823470" cy="527204"/>
              </a:xfrm>
              <a:prstGeom prst="rect">
                <a:avLst/>
              </a:prstGeom>
              <a:solidFill>
                <a:schemeClr val="bg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2" name="Freeform 30181"/>
              <p:cNvSpPr>
                <a:spLocks/>
              </p:cNvSpPr>
              <p:nvPr/>
            </p:nvSpPr>
            <p:spPr bwMode="auto">
              <a:xfrm>
                <a:off x="8330316" y="3388067"/>
                <a:ext cx="453684"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54" name="AutoShape 30173"/>
              <p:cNvSpPr>
                <a:spLocks noChangeAspect="1" noChangeArrowheads="1" noTextEdit="1"/>
              </p:cNvSpPr>
              <p:nvPr/>
            </p:nvSpPr>
            <p:spPr bwMode="auto">
              <a:xfrm>
                <a:off x="3933522" y="2551107"/>
                <a:ext cx="4823470" cy="52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5" name="Rectangle 30175"/>
              <p:cNvSpPr>
                <a:spLocks noChangeArrowheads="1"/>
              </p:cNvSpPr>
              <p:nvPr/>
            </p:nvSpPr>
            <p:spPr bwMode="auto">
              <a:xfrm>
                <a:off x="3938897" y="2599387"/>
                <a:ext cx="4842067" cy="459880"/>
              </a:xfrm>
              <a:prstGeom prst="rect">
                <a:avLst/>
              </a:prstGeom>
              <a:solidFill>
                <a:schemeClr val="bg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56" name="Rectangle 30176"/>
              <p:cNvSpPr>
                <a:spLocks noChangeArrowheads="1"/>
              </p:cNvSpPr>
              <p:nvPr/>
            </p:nvSpPr>
            <p:spPr bwMode="auto">
              <a:xfrm>
                <a:off x="3935861" y="2586254"/>
                <a:ext cx="4773189" cy="45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7" name="Freeform 30181"/>
              <p:cNvSpPr>
                <a:spLocks/>
              </p:cNvSpPr>
              <p:nvPr/>
            </p:nvSpPr>
            <p:spPr bwMode="auto">
              <a:xfrm>
                <a:off x="8324941" y="2676842"/>
                <a:ext cx="459059"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59" name="AutoShape 30173"/>
              <p:cNvSpPr>
                <a:spLocks noChangeAspect="1" noChangeArrowheads="1" noTextEdit="1"/>
              </p:cNvSpPr>
              <p:nvPr/>
            </p:nvSpPr>
            <p:spPr bwMode="auto">
              <a:xfrm>
                <a:off x="3944686" y="3934681"/>
                <a:ext cx="4823470" cy="5272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60" name="Rectangle 30175"/>
              <p:cNvSpPr>
                <a:spLocks noChangeArrowheads="1"/>
              </p:cNvSpPr>
              <p:nvPr/>
            </p:nvSpPr>
            <p:spPr bwMode="auto">
              <a:xfrm>
                <a:off x="3947025" y="3963393"/>
                <a:ext cx="4821131" cy="459880"/>
              </a:xfrm>
              <a:prstGeom prst="rect">
                <a:avLst/>
              </a:prstGeom>
              <a:solidFill>
                <a:schemeClr val="bg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61" name="Freeform 30181"/>
              <p:cNvSpPr>
                <a:spLocks/>
              </p:cNvSpPr>
              <p:nvPr/>
            </p:nvSpPr>
            <p:spPr bwMode="auto">
              <a:xfrm>
                <a:off x="8336105" y="4060417"/>
                <a:ext cx="447895"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63" name="Retângulo 62"/>
              <p:cNvSpPr/>
              <p:nvPr/>
            </p:nvSpPr>
            <p:spPr>
              <a:xfrm>
                <a:off x="8528133" y="2651819"/>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2</a:t>
                </a:r>
              </a:p>
            </p:txBody>
          </p:sp>
          <p:sp>
            <p:nvSpPr>
              <p:cNvPr id="64" name="Retângulo 63"/>
              <p:cNvSpPr/>
              <p:nvPr/>
            </p:nvSpPr>
            <p:spPr>
              <a:xfrm>
                <a:off x="8536972" y="3356305"/>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3</a:t>
                </a:r>
              </a:p>
            </p:txBody>
          </p:sp>
          <p:sp>
            <p:nvSpPr>
              <p:cNvPr id="65" name="Retângulo 64"/>
              <p:cNvSpPr/>
              <p:nvPr/>
            </p:nvSpPr>
            <p:spPr>
              <a:xfrm>
                <a:off x="8536972" y="4028417"/>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4</a:t>
                </a:r>
              </a:p>
            </p:txBody>
          </p:sp>
          <p:sp>
            <p:nvSpPr>
              <p:cNvPr id="67" name="AutoShape 30173"/>
              <p:cNvSpPr>
                <a:spLocks noChangeAspect="1" noChangeArrowheads="1" noTextEdit="1"/>
              </p:cNvSpPr>
              <p:nvPr/>
            </p:nvSpPr>
            <p:spPr bwMode="auto">
              <a:xfrm>
                <a:off x="3933521" y="1916832"/>
                <a:ext cx="4821131" cy="527204"/>
              </a:xfrm>
              <a:prstGeom prst="rect">
                <a:avLst/>
              </a:prstGeom>
              <a:solidFill>
                <a:srgbClr val="D8EBCD"/>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pt-BR" sz="2000"/>
              </a:p>
            </p:txBody>
          </p:sp>
          <p:sp>
            <p:nvSpPr>
              <p:cNvPr id="68" name="Rectangle 30175"/>
              <p:cNvSpPr>
                <a:spLocks noChangeArrowheads="1"/>
              </p:cNvSpPr>
              <p:nvPr/>
            </p:nvSpPr>
            <p:spPr bwMode="auto">
              <a:xfrm>
                <a:off x="4067944" y="1945544"/>
                <a:ext cx="4686709" cy="459880"/>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pt-BR" sz="2000" dirty="0"/>
              </a:p>
            </p:txBody>
          </p:sp>
          <p:sp>
            <p:nvSpPr>
              <p:cNvPr id="69" name="Freeform 30181"/>
              <p:cNvSpPr>
                <a:spLocks/>
              </p:cNvSpPr>
              <p:nvPr/>
            </p:nvSpPr>
            <p:spPr bwMode="auto">
              <a:xfrm>
                <a:off x="8322601" y="2042568"/>
                <a:ext cx="458362"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dirty="0">
                  <a:solidFill>
                    <a:srgbClr val="0D4711"/>
                  </a:solidFill>
                </a:endParaRPr>
              </a:p>
            </p:txBody>
          </p:sp>
          <p:sp>
            <p:nvSpPr>
              <p:cNvPr id="70" name="Freeform 30182"/>
              <p:cNvSpPr>
                <a:spLocks/>
              </p:cNvSpPr>
              <p:nvPr/>
            </p:nvSpPr>
            <p:spPr bwMode="auto">
              <a:xfrm>
                <a:off x="4204851" y="2080003"/>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71" name="Retângulo 70"/>
              <p:cNvSpPr/>
              <p:nvPr/>
            </p:nvSpPr>
            <p:spPr>
              <a:xfrm>
                <a:off x="8518913" y="2043063"/>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1</a:t>
                </a:r>
              </a:p>
            </p:txBody>
          </p:sp>
          <p:sp>
            <p:nvSpPr>
              <p:cNvPr id="82" name="Retângulo 81"/>
              <p:cNvSpPr/>
              <p:nvPr/>
            </p:nvSpPr>
            <p:spPr>
              <a:xfrm>
                <a:off x="4391464" y="2047957"/>
                <a:ext cx="2767424" cy="261880"/>
              </a:xfrm>
              <a:prstGeom prst="rect">
                <a:avLst/>
              </a:prstGeom>
            </p:spPr>
            <p:txBody>
              <a:bodyPr wrap="none">
                <a:spAutoFit/>
              </a:bodyPr>
              <a:lstStyle/>
              <a:p>
                <a:r>
                  <a:rPr lang="pt-BR" sz="2000" b="1" dirty="0" err="1" smtClean="0">
                    <a:solidFill>
                      <a:srgbClr val="0D4711"/>
                    </a:solidFill>
                    <a:cs typeface="MV Boli" panose="02000500030200090000" pitchFamily="2" charset="0"/>
                  </a:rPr>
                  <a:t>Markestrat</a:t>
                </a:r>
                <a:r>
                  <a:rPr lang="pt-BR" sz="2000" b="1" dirty="0" smtClean="0">
                    <a:solidFill>
                      <a:srgbClr val="0D4711"/>
                    </a:solidFill>
                    <a:cs typeface="MV Boli" panose="02000500030200090000" pitchFamily="2" charset="0"/>
                  </a:rPr>
                  <a:t> </a:t>
                </a:r>
                <a:r>
                  <a:rPr lang="pt-BR" sz="2000" b="1" dirty="0" err="1" smtClean="0">
                    <a:solidFill>
                      <a:srgbClr val="0D4711"/>
                    </a:solidFill>
                    <a:cs typeface="MV Boli" panose="02000500030200090000" pitchFamily="2" charset="0"/>
                  </a:rPr>
                  <a:t>Think</a:t>
                </a:r>
                <a:r>
                  <a:rPr lang="pt-BR" sz="2000" b="1" dirty="0" smtClean="0">
                    <a:solidFill>
                      <a:srgbClr val="0D4711"/>
                    </a:solidFill>
                    <a:cs typeface="MV Boli" panose="02000500030200090000" pitchFamily="2" charset="0"/>
                  </a:rPr>
                  <a:t> </a:t>
                </a:r>
                <a:r>
                  <a:rPr lang="pt-BR" sz="2000" b="1" dirty="0" err="1" smtClean="0">
                    <a:solidFill>
                      <a:srgbClr val="0D4711"/>
                    </a:solidFill>
                    <a:cs typeface="MV Boli" panose="02000500030200090000" pitchFamily="2" charset="0"/>
                  </a:rPr>
                  <a:t>Tank</a:t>
                </a:r>
                <a:r>
                  <a:rPr lang="pt-BR" sz="2000" b="1" dirty="0" smtClean="0">
                    <a:solidFill>
                      <a:srgbClr val="0D4711"/>
                    </a:solidFill>
                    <a:cs typeface="MV Boli" panose="02000500030200090000" pitchFamily="2" charset="0"/>
                  </a:rPr>
                  <a:t>  </a:t>
                </a:r>
                <a:endParaRPr lang="pt-BR" sz="2000" b="1" dirty="0">
                  <a:solidFill>
                    <a:srgbClr val="0D4711"/>
                  </a:solidFill>
                </a:endParaRPr>
              </a:p>
            </p:txBody>
          </p:sp>
          <p:sp>
            <p:nvSpPr>
              <p:cNvPr id="83" name="Retângulo 82"/>
              <p:cNvSpPr/>
              <p:nvPr/>
            </p:nvSpPr>
            <p:spPr>
              <a:xfrm>
                <a:off x="4398002" y="2622239"/>
                <a:ext cx="3932314" cy="423036"/>
              </a:xfrm>
              <a:prstGeom prst="rect">
                <a:avLst/>
              </a:prstGeom>
            </p:spPr>
            <p:txBody>
              <a:bodyPr wrap="square">
                <a:spAutoFit/>
              </a:bodyPr>
              <a:lstStyle/>
              <a:p>
                <a:pPr>
                  <a:defRPr/>
                </a:pPr>
                <a:r>
                  <a:rPr lang="en-US" b="1" dirty="0" smtClean="0">
                    <a:solidFill>
                      <a:schemeClr val="bg2">
                        <a:lumMod val="50000"/>
                      </a:schemeClr>
                    </a:solidFill>
                    <a:cs typeface="MV Boli" panose="02000500030200090000" pitchFamily="2" charset="0"/>
                  </a:rPr>
                  <a:t>Idea to Propose Managerial Methods: Examples  </a:t>
                </a:r>
                <a:endParaRPr lang="en-US" b="1" dirty="0">
                  <a:solidFill>
                    <a:schemeClr val="bg2">
                      <a:lumMod val="50000"/>
                    </a:schemeClr>
                  </a:solidFill>
                  <a:cs typeface="MV Boli" panose="02000500030200090000" pitchFamily="2" charset="0"/>
                </a:endParaRPr>
              </a:p>
            </p:txBody>
          </p:sp>
          <p:sp>
            <p:nvSpPr>
              <p:cNvPr id="84" name="Retângulo 83"/>
              <p:cNvSpPr/>
              <p:nvPr/>
            </p:nvSpPr>
            <p:spPr>
              <a:xfrm>
                <a:off x="4391464" y="4055424"/>
                <a:ext cx="4145508" cy="261880"/>
              </a:xfrm>
              <a:prstGeom prst="rect">
                <a:avLst/>
              </a:prstGeom>
            </p:spPr>
            <p:txBody>
              <a:bodyPr wrap="square">
                <a:spAutoFit/>
              </a:bodyPr>
              <a:lstStyle/>
              <a:p>
                <a:r>
                  <a:rPr lang="pt-BR" sz="2000" b="1" dirty="0" err="1" smtClean="0">
                    <a:solidFill>
                      <a:schemeClr val="bg2">
                        <a:lumMod val="50000"/>
                      </a:schemeClr>
                    </a:solidFill>
                    <a:cs typeface="MV Boli" panose="02000500030200090000" pitchFamily="2" charset="0"/>
                  </a:rPr>
                  <a:t>How</a:t>
                </a:r>
                <a:r>
                  <a:rPr lang="pt-BR" sz="2000" b="1" dirty="0" smtClean="0">
                    <a:solidFill>
                      <a:schemeClr val="bg2">
                        <a:lumMod val="50000"/>
                      </a:schemeClr>
                    </a:solidFill>
                    <a:cs typeface="MV Boli" panose="02000500030200090000" pitchFamily="2" charset="0"/>
                  </a:rPr>
                  <a:t> </a:t>
                </a:r>
                <a:r>
                  <a:rPr lang="pt-BR" sz="2000" b="1" dirty="0" err="1" smtClean="0">
                    <a:solidFill>
                      <a:schemeClr val="bg2">
                        <a:lumMod val="50000"/>
                      </a:schemeClr>
                    </a:solidFill>
                    <a:cs typeface="MV Boli" panose="02000500030200090000" pitchFamily="2" charset="0"/>
                  </a:rPr>
                  <a:t>to</a:t>
                </a:r>
                <a:r>
                  <a:rPr lang="pt-BR" sz="2000" b="1" dirty="0" smtClean="0">
                    <a:solidFill>
                      <a:schemeClr val="bg2">
                        <a:lumMod val="50000"/>
                      </a:schemeClr>
                    </a:solidFill>
                    <a:cs typeface="MV Boli" panose="02000500030200090000" pitchFamily="2" charset="0"/>
                  </a:rPr>
                  <a:t> </a:t>
                </a:r>
                <a:r>
                  <a:rPr lang="pt-BR" sz="2000" b="1" dirty="0" err="1" smtClean="0">
                    <a:solidFill>
                      <a:schemeClr val="bg2">
                        <a:lumMod val="50000"/>
                      </a:schemeClr>
                    </a:solidFill>
                    <a:cs typeface="MV Boli" panose="02000500030200090000" pitchFamily="2" charset="0"/>
                  </a:rPr>
                  <a:t>Publish</a:t>
                </a:r>
                <a:r>
                  <a:rPr lang="pt-BR" sz="2000" b="1" dirty="0" smtClean="0">
                    <a:solidFill>
                      <a:schemeClr val="bg2">
                        <a:lumMod val="50000"/>
                      </a:schemeClr>
                    </a:solidFill>
                    <a:cs typeface="MV Boli" panose="02000500030200090000" pitchFamily="2" charset="0"/>
                  </a:rPr>
                  <a:t>?</a:t>
                </a:r>
                <a:endParaRPr lang="pt-BR" sz="2000" b="1" dirty="0">
                  <a:solidFill>
                    <a:schemeClr val="bg2">
                      <a:lumMod val="50000"/>
                    </a:schemeClr>
                  </a:solidFill>
                  <a:cs typeface="MV Boli" panose="02000500030200090000" pitchFamily="2" charset="0"/>
                </a:endParaRPr>
              </a:p>
            </p:txBody>
          </p:sp>
          <p:sp>
            <p:nvSpPr>
              <p:cNvPr id="86" name="Retângulo 85"/>
              <p:cNvSpPr/>
              <p:nvPr/>
            </p:nvSpPr>
            <p:spPr>
              <a:xfrm>
                <a:off x="4398002" y="3370188"/>
                <a:ext cx="3099054" cy="261880"/>
              </a:xfrm>
              <a:prstGeom prst="rect">
                <a:avLst/>
              </a:prstGeom>
            </p:spPr>
            <p:txBody>
              <a:bodyPr wrap="none">
                <a:spAutoFit/>
              </a:bodyPr>
              <a:lstStyle/>
              <a:p>
                <a:r>
                  <a:rPr lang="pt-BR" sz="2000" b="1" dirty="0" err="1" smtClean="0">
                    <a:solidFill>
                      <a:schemeClr val="bg2">
                        <a:lumMod val="50000"/>
                      </a:schemeClr>
                    </a:solidFill>
                    <a:cs typeface="MV Boli" panose="02000500030200090000" pitchFamily="2" charset="0"/>
                  </a:rPr>
                  <a:t>How</a:t>
                </a:r>
                <a:r>
                  <a:rPr lang="pt-BR" sz="2000" b="1" dirty="0" smtClean="0">
                    <a:solidFill>
                      <a:schemeClr val="bg2">
                        <a:lumMod val="50000"/>
                      </a:schemeClr>
                    </a:solidFill>
                    <a:cs typeface="MV Boli" panose="02000500030200090000" pitchFamily="2" charset="0"/>
                  </a:rPr>
                  <a:t> </a:t>
                </a:r>
                <a:r>
                  <a:rPr lang="pt-BR" sz="2000" b="1" dirty="0" err="1" smtClean="0">
                    <a:solidFill>
                      <a:schemeClr val="bg2">
                        <a:lumMod val="50000"/>
                      </a:schemeClr>
                    </a:solidFill>
                    <a:cs typeface="MV Boli" panose="02000500030200090000" pitchFamily="2" charset="0"/>
                  </a:rPr>
                  <a:t>to</a:t>
                </a:r>
                <a:r>
                  <a:rPr lang="pt-BR" sz="2000" b="1" dirty="0" smtClean="0">
                    <a:solidFill>
                      <a:schemeClr val="bg2">
                        <a:lumMod val="50000"/>
                      </a:schemeClr>
                    </a:solidFill>
                    <a:cs typeface="MV Boli" panose="02000500030200090000" pitchFamily="2" charset="0"/>
                  </a:rPr>
                  <a:t> </a:t>
                </a:r>
                <a:r>
                  <a:rPr lang="pt-BR" sz="2000" b="1" dirty="0" err="1" smtClean="0">
                    <a:solidFill>
                      <a:schemeClr val="bg2">
                        <a:lumMod val="50000"/>
                      </a:schemeClr>
                    </a:solidFill>
                    <a:cs typeface="MV Boli" panose="02000500030200090000" pitchFamily="2" charset="0"/>
                  </a:rPr>
                  <a:t>Propose</a:t>
                </a:r>
                <a:r>
                  <a:rPr lang="pt-BR" sz="2000" b="1" dirty="0" smtClean="0">
                    <a:solidFill>
                      <a:schemeClr val="bg2">
                        <a:lumMod val="50000"/>
                      </a:schemeClr>
                    </a:solidFill>
                    <a:cs typeface="MV Boli" panose="02000500030200090000" pitchFamily="2" charset="0"/>
                  </a:rPr>
                  <a:t> a </a:t>
                </a:r>
                <a:r>
                  <a:rPr lang="pt-BR" sz="2000" b="1" dirty="0" err="1" smtClean="0">
                    <a:solidFill>
                      <a:schemeClr val="bg2">
                        <a:lumMod val="50000"/>
                      </a:schemeClr>
                    </a:solidFill>
                    <a:cs typeface="MV Boli" panose="02000500030200090000" pitchFamily="2" charset="0"/>
                  </a:rPr>
                  <a:t>Method</a:t>
                </a:r>
                <a:r>
                  <a:rPr lang="pt-BR" sz="2000" b="1" dirty="0" smtClean="0">
                    <a:solidFill>
                      <a:schemeClr val="bg2">
                        <a:lumMod val="50000"/>
                      </a:schemeClr>
                    </a:solidFill>
                    <a:cs typeface="MV Boli" panose="02000500030200090000" pitchFamily="2" charset="0"/>
                  </a:rPr>
                  <a:t>?</a:t>
                </a:r>
                <a:endParaRPr lang="pt-BR" sz="2000" b="1" dirty="0">
                  <a:solidFill>
                    <a:schemeClr val="bg2">
                      <a:lumMod val="50000"/>
                    </a:schemeClr>
                  </a:solidFill>
                </a:endParaRPr>
              </a:p>
            </p:txBody>
          </p:sp>
          <p:sp>
            <p:nvSpPr>
              <p:cNvPr id="89" name="Freeform 30182"/>
              <p:cNvSpPr>
                <a:spLocks/>
              </p:cNvSpPr>
              <p:nvPr/>
            </p:nvSpPr>
            <p:spPr bwMode="auto">
              <a:xfrm>
                <a:off x="4205089" y="2719931"/>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90" name="Freeform 30182"/>
              <p:cNvSpPr>
                <a:spLocks/>
              </p:cNvSpPr>
              <p:nvPr/>
            </p:nvSpPr>
            <p:spPr bwMode="auto">
              <a:xfrm>
                <a:off x="4204851" y="3406095"/>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91" name="Freeform 30182"/>
              <p:cNvSpPr>
                <a:spLocks/>
              </p:cNvSpPr>
              <p:nvPr/>
            </p:nvSpPr>
            <p:spPr bwMode="auto">
              <a:xfrm>
                <a:off x="4231728" y="4090502"/>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grpSp>
      </p:grpSp>
      <p:sp>
        <p:nvSpPr>
          <p:cNvPr id="8" name="Título 7">
            <a:extLst>
              <a:ext uri="{FF2B5EF4-FFF2-40B4-BE49-F238E27FC236}">
                <a16:creationId xmlns:a16="http://schemas.microsoft.com/office/drawing/2014/main" xmlns="" id="{6DD296E2-46E4-4233-B529-1D07BD1E04F8}"/>
              </a:ext>
            </a:extLst>
          </p:cNvPr>
          <p:cNvSpPr>
            <a:spLocks noGrp="1"/>
          </p:cNvSpPr>
          <p:nvPr>
            <p:ph type="title"/>
          </p:nvPr>
        </p:nvSpPr>
        <p:spPr>
          <a:xfrm>
            <a:off x="721126" y="232819"/>
            <a:ext cx="10515600" cy="1325563"/>
          </a:xfrm>
        </p:spPr>
        <p:txBody>
          <a:bodyPr>
            <a:normAutofit/>
          </a:bodyPr>
          <a:lstStyle/>
          <a:p>
            <a:r>
              <a:rPr lang="pt-BR" sz="4000" b="1" dirty="0">
                <a:latin typeface="+mn-lt"/>
              </a:rPr>
              <a:t>Agenda</a:t>
            </a:r>
          </a:p>
        </p:txBody>
      </p:sp>
    </p:spTree>
    <p:extLst>
      <p:ext uri="{BB962C8B-B14F-4D97-AF65-F5344CB8AC3E}">
        <p14:creationId xmlns:p14="http://schemas.microsoft.com/office/powerpoint/2010/main" val="3697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3552" y="401325"/>
            <a:ext cx="7942946" cy="5708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074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72371" y="1284536"/>
            <a:ext cx="6047258" cy="4448721"/>
            <a:chOff x="659" y="782"/>
            <a:chExt cx="4307" cy="3256"/>
          </a:xfrm>
          <a:solidFill>
            <a:srgbClr val="2B733C"/>
          </a:solidFill>
        </p:grpSpPr>
        <p:sp>
          <p:nvSpPr>
            <p:cNvPr id="55301" name="Text Box 3"/>
            <p:cNvSpPr txBox="1">
              <a:spLocks noChangeArrowheads="1"/>
            </p:cNvSpPr>
            <p:nvPr/>
          </p:nvSpPr>
          <p:spPr bwMode="auto">
            <a:xfrm>
              <a:off x="2588" y="782"/>
              <a:ext cx="2291" cy="333"/>
            </a:xfrm>
            <a:prstGeom prst="roundRect">
              <a:avLst/>
            </a:prstGeom>
            <a:grpFill/>
            <a:ln>
              <a:solidFill>
                <a:srgbClr val="A9D18E"/>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400" b="1" dirty="0">
                  <a:solidFill>
                    <a:schemeClr val="bg1"/>
                  </a:solidFill>
                </a:rPr>
                <a:t>1 - History of the Relationship</a:t>
              </a:r>
              <a:endParaRPr lang="en-US" sz="2000" b="1" dirty="0">
                <a:solidFill>
                  <a:schemeClr val="bg1"/>
                </a:solidFill>
              </a:endParaRPr>
            </a:p>
          </p:txBody>
        </p:sp>
        <p:sp>
          <p:nvSpPr>
            <p:cNvPr id="55302" name="Text Box 4"/>
            <p:cNvSpPr txBox="1">
              <a:spLocks noChangeArrowheads="1"/>
            </p:cNvSpPr>
            <p:nvPr/>
          </p:nvSpPr>
          <p:spPr bwMode="auto">
            <a:xfrm>
              <a:off x="659" y="1262"/>
              <a:ext cx="2291" cy="333"/>
            </a:xfrm>
            <a:prstGeom prst="roundRect">
              <a:avLst/>
            </a:prstGeom>
            <a:grpFill/>
            <a:ln>
              <a:solidFill>
                <a:srgbClr val="A9D18E"/>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400" b="1" dirty="0">
                  <a:solidFill>
                    <a:schemeClr val="bg1"/>
                  </a:solidFill>
                </a:rPr>
                <a:t> 2 - General Market Opportunities</a:t>
              </a:r>
              <a:endParaRPr lang="en-US" sz="2000" b="1" dirty="0">
                <a:solidFill>
                  <a:schemeClr val="bg1"/>
                </a:solidFill>
              </a:endParaRPr>
            </a:p>
          </p:txBody>
        </p:sp>
        <p:sp>
          <p:nvSpPr>
            <p:cNvPr id="55303" name="Text Box 5"/>
            <p:cNvSpPr txBox="1">
              <a:spLocks noChangeArrowheads="1"/>
            </p:cNvSpPr>
            <p:nvPr/>
          </p:nvSpPr>
          <p:spPr bwMode="auto">
            <a:xfrm>
              <a:off x="2583" y="1706"/>
              <a:ext cx="2292" cy="333"/>
            </a:xfrm>
            <a:prstGeom prst="roundRect">
              <a:avLst/>
            </a:prstGeom>
            <a:grpFill/>
            <a:ln>
              <a:solidFill>
                <a:srgbClr val="A9D18E"/>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400" b="1" dirty="0">
                  <a:solidFill>
                    <a:schemeClr val="bg1"/>
                  </a:solidFill>
                </a:rPr>
                <a:t>3 - Core Competences Analysis</a:t>
              </a:r>
              <a:endParaRPr lang="en-US" sz="2000" b="1" dirty="0">
                <a:solidFill>
                  <a:schemeClr val="bg1"/>
                </a:solidFill>
              </a:endParaRPr>
            </a:p>
          </p:txBody>
        </p:sp>
        <p:sp>
          <p:nvSpPr>
            <p:cNvPr id="55304" name="Text Box 6"/>
            <p:cNvSpPr txBox="1">
              <a:spLocks noChangeArrowheads="1"/>
            </p:cNvSpPr>
            <p:nvPr/>
          </p:nvSpPr>
          <p:spPr bwMode="auto">
            <a:xfrm>
              <a:off x="659" y="2150"/>
              <a:ext cx="2291" cy="334"/>
            </a:xfrm>
            <a:prstGeom prst="roundRect">
              <a:avLst/>
            </a:prstGeom>
            <a:grpFill/>
            <a:ln>
              <a:solidFill>
                <a:srgbClr val="A9D18E"/>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400" b="1" dirty="0">
                  <a:solidFill>
                    <a:schemeClr val="bg1"/>
                  </a:solidFill>
                </a:rPr>
                <a:t>4 – Joint Venture Objectives of Each Participant</a:t>
              </a:r>
              <a:endParaRPr lang="en-US" sz="2000" b="1" dirty="0">
                <a:solidFill>
                  <a:schemeClr val="bg1"/>
                </a:solidFill>
              </a:endParaRPr>
            </a:p>
          </p:txBody>
        </p:sp>
        <p:sp>
          <p:nvSpPr>
            <p:cNvPr id="55305" name="Text Box 7"/>
            <p:cNvSpPr txBox="1">
              <a:spLocks noChangeArrowheads="1"/>
            </p:cNvSpPr>
            <p:nvPr/>
          </p:nvSpPr>
          <p:spPr bwMode="auto">
            <a:xfrm>
              <a:off x="2675" y="2595"/>
              <a:ext cx="2291" cy="444"/>
            </a:xfrm>
            <a:prstGeom prst="roundRect">
              <a:avLst/>
            </a:prstGeom>
            <a:grpFill/>
            <a:ln>
              <a:solidFill>
                <a:srgbClr val="A9D18E"/>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400" b="1" dirty="0">
                  <a:solidFill>
                    <a:schemeClr val="bg1"/>
                  </a:solidFill>
                </a:rPr>
                <a:t>5 - Analysis of Relationship and Alternative Coordination Forms</a:t>
              </a:r>
            </a:p>
          </p:txBody>
        </p:sp>
        <p:sp>
          <p:nvSpPr>
            <p:cNvPr id="55306" name="Text Box 8"/>
            <p:cNvSpPr txBox="1">
              <a:spLocks noChangeArrowheads="1"/>
            </p:cNvSpPr>
            <p:nvPr/>
          </p:nvSpPr>
          <p:spPr bwMode="auto">
            <a:xfrm>
              <a:off x="659" y="3150"/>
              <a:ext cx="2291" cy="444"/>
            </a:xfrm>
            <a:prstGeom prst="roundRect">
              <a:avLst/>
            </a:prstGeom>
            <a:grpFill/>
            <a:ln>
              <a:solidFill>
                <a:srgbClr val="A9D18E"/>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400" b="1" dirty="0">
                  <a:solidFill>
                    <a:schemeClr val="bg1"/>
                  </a:solidFill>
                </a:rPr>
                <a:t>6 - Critical Success Factor Evaluation</a:t>
              </a:r>
              <a:endParaRPr lang="en-US" sz="2000" b="1" dirty="0">
                <a:solidFill>
                  <a:schemeClr val="bg1"/>
                </a:solidFill>
              </a:endParaRPr>
            </a:p>
          </p:txBody>
        </p:sp>
        <p:sp>
          <p:nvSpPr>
            <p:cNvPr id="55307" name="Text Box 9"/>
            <p:cNvSpPr txBox="1">
              <a:spLocks noChangeArrowheads="1"/>
            </p:cNvSpPr>
            <p:nvPr/>
          </p:nvSpPr>
          <p:spPr bwMode="auto">
            <a:xfrm>
              <a:off x="2675" y="3705"/>
              <a:ext cx="2291" cy="333"/>
            </a:xfrm>
            <a:prstGeom prst="roundRect">
              <a:avLst/>
            </a:prstGeom>
            <a:grpFill/>
            <a:ln>
              <a:solidFill>
                <a:srgbClr val="A9D18E"/>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400" b="1" dirty="0">
                  <a:solidFill>
                    <a:schemeClr val="bg1"/>
                  </a:solidFill>
                </a:rPr>
                <a:t> 7- Relationship Management</a:t>
              </a:r>
              <a:endParaRPr lang="en-US" sz="2000" b="1" dirty="0">
                <a:solidFill>
                  <a:schemeClr val="bg1"/>
                </a:solidFill>
              </a:endParaRPr>
            </a:p>
          </p:txBody>
        </p:sp>
        <p:cxnSp>
          <p:nvCxnSpPr>
            <p:cNvPr id="55308" name="AutoShape 10"/>
            <p:cNvCxnSpPr>
              <a:cxnSpLocks noChangeShapeType="1"/>
              <a:stCxn id="55302" idx="3"/>
              <a:endCxn id="55303" idx="0"/>
            </p:cNvCxnSpPr>
            <p:nvPr/>
          </p:nvCxnSpPr>
          <p:spPr bwMode="auto">
            <a:xfrm>
              <a:off x="2950" y="1429"/>
              <a:ext cx="779" cy="277"/>
            </a:xfrm>
            <a:prstGeom prst="bentConnector2">
              <a:avLst/>
            </a:prstGeom>
            <a:grpFill/>
            <a:ln w="28575">
              <a:solidFill>
                <a:srgbClr val="A9D18E"/>
              </a:solidFill>
              <a:headEnd/>
              <a:tailEnd type="triangle" w="lg" len="med"/>
            </a:ln>
          </p:spPr>
          <p:style>
            <a:lnRef idx="2">
              <a:schemeClr val="accent1"/>
            </a:lnRef>
            <a:fillRef idx="1">
              <a:schemeClr val="lt1"/>
            </a:fillRef>
            <a:effectRef idx="0">
              <a:schemeClr val="accent1"/>
            </a:effectRef>
            <a:fontRef idx="minor">
              <a:schemeClr val="dk1"/>
            </a:fontRef>
          </p:style>
        </p:cxnSp>
        <p:cxnSp>
          <p:nvCxnSpPr>
            <p:cNvPr id="55309" name="AutoShape 11"/>
            <p:cNvCxnSpPr>
              <a:cxnSpLocks noChangeShapeType="1"/>
              <a:stCxn id="55303" idx="2"/>
              <a:endCxn id="55304" idx="3"/>
            </p:cNvCxnSpPr>
            <p:nvPr/>
          </p:nvCxnSpPr>
          <p:spPr bwMode="auto">
            <a:xfrm rot="5400000">
              <a:off x="3201" y="1788"/>
              <a:ext cx="278" cy="779"/>
            </a:xfrm>
            <a:prstGeom prst="bentConnector2">
              <a:avLst/>
            </a:prstGeom>
            <a:grpFill/>
            <a:ln w="28575">
              <a:solidFill>
                <a:srgbClr val="A9D18E"/>
              </a:solidFill>
              <a:headEnd/>
              <a:tailEnd type="triangle" w="lg" len="med"/>
            </a:ln>
          </p:spPr>
          <p:style>
            <a:lnRef idx="2">
              <a:schemeClr val="accent1"/>
            </a:lnRef>
            <a:fillRef idx="1">
              <a:schemeClr val="lt1"/>
            </a:fillRef>
            <a:effectRef idx="0">
              <a:schemeClr val="accent1"/>
            </a:effectRef>
            <a:fontRef idx="minor">
              <a:schemeClr val="dk1"/>
            </a:fontRef>
          </p:style>
        </p:cxnSp>
        <p:cxnSp>
          <p:nvCxnSpPr>
            <p:cNvPr id="55310" name="AutoShape 12"/>
            <p:cNvCxnSpPr>
              <a:cxnSpLocks noChangeShapeType="1"/>
              <a:stCxn id="55304" idx="2"/>
              <a:endCxn id="55305" idx="1"/>
            </p:cNvCxnSpPr>
            <p:nvPr/>
          </p:nvCxnSpPr>
          <p:spPr bwMode="auto">
            <a:xfrm rot="16200000" flipH="1">
              <a:off x="2073" y="2216"/>
              <a:ext cx="333" cy="870"/>
            </a:xfrm>
            <a:prstGeom prst="bentConnector2">
              <a:avLst/>
            </a:prstGeom>
            <a:grpFill/>
            <a:ln w="28575">
              <a:solidFill>
                <a:srgbClr val="A9D18E"/>
              </a:solidFill>
              <a:headEnd/>
              <a:tailEnd type="triangle" w="lg" len="med"/>
            </a:ln>
          </p:spPr>
          <p:style>
            <a:lnRef idx="2">
              <a:schemeClr val="accent1"/>
            </a:lnRef>
            <a:fillRef idx="1">
              <a:schemeClr val="lt1"/>
            </a:fillRef>
            <a:effectRef idx="0">
              <a:schemeClr val="accent1"/>
            </a:effectRef>
            <a:fontRef idx="minor">
              <a:schemeClr val="dk1"/>
            </a:fontRef>
          </p:style>
        </p:cxnSp>
        <p:cxnSp>
          <p:nvCxnSpPr>
            <p:cNvPr id="55311" name="AutoShape 13"/>
            <p:cNvCxnSpPr>
              <a:cxnSpLocks noChangeShapeType="1"/>
              <a:stCxn id="55305" idx="2"/>
              <a:endCxn id="55306" idx="3"/>
            </p:cNvCxnSpPr>
            <p:nvPr/>
          </p:nvCxnSpPr>
          <p:spPr bwMode="auto">
            <a:xfrm rot="5400000">
              <a:off x="3219" y="2770"/>
              <a:ext cx="333" cy="871"/>
            </a:xfrm>
            <a:prstGeom prst="bentConnector2">
              <a:avLst/>
            </a:prstGeom>
            <a:grpFill/>
            <a:ln w="28575">
              <a:solidFill>
                <a:srgbClr val="A9D18E"/>
              </a:solidFill>
              <a:headEnd/>
              <a:tailEnd type="triangle" w="lg" len="med"/>
            </a:ln>
          </p:spPr>
          <p:style>
            <a:lnRef idx="2">
              <a:schemeClr val="accent1"/>
            </a:lnRef>
            <a:fillRef idx="1">
              <a:schemeClr val="lt1"/>
            </a:fillRef>
            <a:effectRef idx="0">
              <a:schemeClr val="accent1"/>
            </a:effectRef>
            <a:fontRef idx="minor">
              <a:schemeClr val="dk1"/>
            </a:fontRef>
          </p:style>
        </p:cxnSp>
        <p:cxnSp>
          <p:nvCxnSpPr>
            <p:cNvPr id="55312" name="AutoShape 14"/>
            <p:cNvCxnSpPr>
              <a:cxnSpLocks noChangeShapeType="1"/>
              <a:stCxn id="55306" idx="2"/>
              <a:endCxn id="55307" idx="1"/>
            </p:cNvCxnSpPr>
            <p:nvPr/>
          </p:nvCxnSpPr>
          <p:spPr bwMode="auto">
            <a:xfrm rot="16200000" flipH="1">
              <a:off x="2101" y="3298"/>
              <a:ext cx="278" cy="870"/>
            </a:xfrm>
            <a:prstGeom prst="bentConnector2">
              <a:avLst/>
            </a:prstGeom>
            <a:grpFill/>
            <a:ln w="28575">
              <a:solidFill>
                <a:srgbClr val="A9D18E"/>
              </a:solidFill>
              <a:headEnd/>
              <a:tailEnd type="triangle" w="lg" len="med"/>
            </a:ln>
          </p:spPr>
          <p:style>
            <a:lnRef idx="2">
              <a:schemeClr val="accent1"/>
            </a:lnRef>
            <a:fillRef idx="1">
              <a:schemeClr val="lt1"/>
            </a:fillRef>
            <a:effectRef idx="0">
              <a:schemeClr val="accent1"/>
            </a:effectRef>
            <a:fontRef idx="minor">
              <a:schemeClr val="dk1"/>
            </a:fontRef>
          </p:style>
        </p:cxnSp>
        <p:cxnSp>
          <p:nvCxnSpPr>
            <p:cNvPr id="55313" name="AutoShape 15"/>
            <p:cNvCxnSpPr>
              <a:cxnSpLocks noChangeShapeType="1"/>
              <a:stCxn id="55301" idx="1"/>
              <a:endCxn id="55302" idx="0"/>
            </p:cNvCxnSpPr>
            <p:nvPr/>
          </p:nvCxnSpPr>
          <p:spPr bwMode="auto">
            <a:xfrm rot="10800000" flipV="1">
              <a:off x="1805" y="949"/>
              <a:ext cx="783" cy="313"/>
            </a:xfrm>
            <a:prstGeom prst="bentConnector2">
              <a:avLst/>
            </a:prstGeom>
            <a:grpFill/>
            <a:ln w="28575">
              <a:solidFill>
                <a:srgbClr val="A9D18E"/>
              </a:solidFill>
              <a:headEnd/>
              <a:tailEnd type="triangle" w="lg" len="med"/>
            </a:ln>
          </p:spPr>
          <p:style>
            <a:lnRef idx="2">
              <a:schemeClr val="accent1"/>
            </a:lnRef>
            <a:fillRef idx="1">
              <a:schemeClr val="lt1"/>
            </a:fillRef>
            <a:effectRef idx="0">
              <a:schemeClr val="accent1"/>
            </a:effectRef>
            <a:fontRef idx="minor">
              <a:schemeClr val="dk1"/>
            </a:fontRef>
          </p:style>
        </p:cxnSp>
      </p:grpSp>
      <p:sp>
        <p:nvSpPr>
          <p:cNvPr id="3" name="Espaço Reservado para Rodapé 2"/>
          <p:cNvSpPr>
            <a:spLocks noGrp="1"/>
          </p:cNvSpPr>
          <p:nvPr>
            <p:ph type="ftr" sz="quarter" idx="10"/>
          </p:nvPr>
        </p:nvSpPr>
        <p:spPr>
          <a:xfrm>
            <a:off x="3525613" y="6301829"/>
            <a:ext cx="6329152" cy="556171"/>
          </a:xfrm>
        </p:spPr>
        <p:txBody>
          <a:bodyPr/>
          <a:lstStyle/>
          <a:p>
            <a:r>
              <a:rPr lang="en-US" sz="1050" dirty="0"/>
              <a:t>NEVES, M. F.; CONSOLI, M.A; CLARO, D.P.; ZYLBERSTAIN, D. – </a:t>
            </a:r>
            <a:r>
              <a:rPr lang="en-US" sz="1050" i="1" dirty="0"/>
              <a:t>Building Joint Ventures in 6 Steps: A South American Case.</a:t>
            </a:r>
            <a:r>
              <a:rPr lang="en-US" sz="1050" dirty="0"/>
              <a:t> International Research Journal  Problems and Perspectives in Management – Business Perspectives Publishing Company, Volume 4, Issue 4, 2006, Ucrânia. Endereço online: www.businessperspectives.org</a:t>
            </a:r>
          </a:p>
        </p:txBody>
      </p:sp>
      <p:sp>
        <p:nvSpPr>
          <p:cNvPr id="18" name="Título 1"/>
          <p:cNvSpPr txBox="1">
            <a:spLocks/>
          </p:cNvSpPr>
          <p:nvPr/>
        </p:nvSpPr>
        <p:spPr>
          <a:xfrm>
            <a:off x="627272" y="126767"/>
            <a:ext cx="11664618" cy="8706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smtClean="0">
                <a:latin typeface="+mn-lt"/>
              </a:rPr>
              <a:t>A </a:t>
            </a:r>
            <a:r>
              <a:rPr lang="en-US" sz="3300" b="1" dirty="0">
                <a:latin typeface="+mn-lt"/>
              </a:rPr>
              <a:t>Method </a:t>
            </a:r>
            <a:r>
              <a:rPr lang="en-US" sz="3300" b="1" dirty="0" smtClean="0">
                <a:latin typeface="+mn-lt"/>
              </a:rPr>
              <a:t>for Joint Ventures Planning</a:t>
            </a:r>
            <a:endParaRPr lang="es-AR" sz="3300" b="1" dirty="0">
              <a:latin typeface="+mn-lt"/>
            </a:endParaRPr>
          </a:p>
        </p:txBody>
      </p:sp>
    </p:spTree>
    <p:extLst>
      <p:ext uri="{BB962C8B-B14F-4D97-AF65-F5344CB8AC3E}">
        <p14:creationId xmlns:p14="http://schemas.microsoft.com/office/powerpoint/2010/main" val="26888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1830" y="322302"/>
            <a:ext cx="7992888" cy="58721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170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tângulo de cantos arredondados 87"/>
          <p:cNvSpPr/>
          <p:nvPr/>
        </p:nvSpPr>
        <p:spPr>
          <a:xfrm rot="16200000">
            <a:off x="1364479" y="2341279"/>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89" name="Imagem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398648" y="2370334"/>
            <a:ext cx="111361" cy="148481"/>
          </a:xfrm>
          <a:prstGeom prst="rect">
            <a:avLst/>
          </a:prstGeom>
          <a:solidFill>
            <a:srgbClr val="2B733C"/>
          </a:solidFill>
          <a:ln>
            <a:solidFill>
              <a:srgbClr val="2B733C"/>
            </a:solidFill>
          </a:ln>
        </p:spPr>
      </p:pic>
      <p:sp>
        <p:nvSpPr>
          <p:cNvPr id="90" name="Retângulo de cantos arredondados 89"/>
          <p:cNvSpPr/>
          <p:nvPr/>
        </p:nvSpPr>
        <p:spPr>
          <a:xfrm rot="16200000">
            <a:off x="1337999" y="4392899"/>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91" name="Imagem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372168" y="4421954"/>
            <a:ext cx="111361" cy="148481"/>
          </a:xfrm>
          <a:prstGeom prst="rect">
            <a:avLst/>
          </a:prstGeom>
          <a:solidFill>
            <a:srgbClr val="2B733C"/>
          </a:solidFill>
          <a:ln>
            <a:solidFill>
              <a:srgbClr val="2B733C"/>
            </a:solidFill>
          </a:ln>
        </p:spPr>
      </p:pic>
      <p:sp>
        <p:nvSpPr>
          <p:cNvPr id="92" name="Retângulo de cantos arredondados 91"/>
          <p:cNvSpPr/>
          <p:nvPr/>
        </p:nvSpPr>
        <p:spPr>
          <a:xfrm rot="16200000">
            <a:off x="3656171" y="2341279"/>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93" name="Imagem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90340" y="2370334"/>
            <a:ext cx="111361" cy="148481"/>
          </a:xfrm>
          <a:prstGeom prst="rect">
            <a:avLst/>
          </a:prstGeom>
        </p:spPr>
      </p:pic>
      <p:sp>
        <p:nvSpPr>
          <p:cNvPr id="94" name="Retângulo de cantos arredondados 93"/>
          <p:cNvSpPr/>
          <p:nvPr/>
        </p:nvSpPr>
        <p:spPr>
          <a:xfrm rot="16200000">
            <a:off x="3653983" y="4392898"/>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95" name="Imagem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88152" y="4421953"/>
            <a:ext cx="111361" cy="148481"/>
          </a:xfrm>
          <a:prstGeom prst="rect">
            <a:avLst/>
          </a:prstGeom>
          <a:solidFill>
            <a:srgbClr val="2B733C"/>
          </a:solidFill>
          <a:ln>
            <a:solidFill>
              <a:srgbClr val="2B733C"/>
            </a:solidFill>
          </a:ln>
        </p:spPr>
      </p:pic>
      <p:sp>
        <p:nvSpPr>
          <p:cNvPr id="96" name="Retângulo de cantos arredondados 95"/>
          <p:cNvSpPr/>
          <p:nvPr/>
        </p:nvSpPr>
        <p:spPr>
          <a:xfrm rot="16200000">
            <a:off x="5102611" y="3373724"/>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97" name="Imagem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136780" y="3402779"/>
            <a:ext cx="111361" cy="148481"/>
          </a:xfrm>
          <a:prstGeom prst="rect">
            <a:avLst/>
          </a:prstGeom>
        </p:spPr>
      </p:pic>
      <p:sp>
        <p:nvSpPr>
          <p:cNvPr id="98" name="Retângulo de cantos arredondados 97"/>
          <p:cNvSpPr/>
          <p:nvPr/>
        </p:nvSpPr>
        <p:spPr>
          <a:xfrm rot="16200000">
            <a:off x="6533717" y="1858144"/>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99" name="Imagem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567886" y="1887196"/>
            <a:ext cx="111361" cy="148481"/>
          </a:xfrm>
          <a:prstGeom prst="rect">
            <a:avLst/>
          </a:prstGeom>
          <a:solidFill>
            <a:srgbClr val="2B733C"/>
          </a:solidFill>
          <a:ln>
            <a:solidFill>
              <a:srgbClr val="2B733C"/>
            </a:solidFill>
          </a:ln>
        </p:spPr>
      </p:pic>
      <p:sp>
        <p:nvSpPr>
          <p:cNvPr id="100" name="Retângulo de cantos arredondados 99"/>
          <p:cNvSpPr/>
          <p:nvPr/>
        </p:nvSpPr>
        <p:spPr>
          <a:xfrm rot="16200000">
            <a:off x="6533717" y="2660188"/>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01" name="Imagem 1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567886" y="2689243"/>
            <a:ext cx="111361" cy="148481"/>
          </a:xfrm>
          <a:prstGeom prst="rect">
            <a:avLst/>
          </a:prstGeom>
          <a:solidFill>
            <a:srgbClr val="2B733C"/>
          </a:solidFill>
          <a:ln>
            <a:solidFill>
              <a:srgbClr val="2B733C"/>
            </a:solidFill>
          </a:ln>
        </p:spPr>
      </p:pic>
      <p:sp>
        <p:nvSpPr>
          <p:cNvPr id="102" name="Retângulo de cantos arredondados 101"/>
          <p:cNvSpPr/>
          <p:nvPr/>
        </p:nvSpPr>
        <p:spPr>
          <a:xfrm rot="16200000">
            <a:off x="6531530" y="3505887"/>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03" name="Imagem 10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565698" y="3534942"/>
            <a:ext cx="111361" cy="148481"/>
          </a:xfrm>
          <a:prstGeom prst="rect">
            <a:avLst/>
          </a:prstGeom>
          <a:solidFill>
            <a:srgbClr val="2B733C"/>
          </a:solidFill>
          <a:ln>
            <a:solidFill>
              <a:srgbClr val="2B733C"/>
            </a:solidFill>
          </a:ln>
        </p:spPr>
      </p:pic>
      <p:sp>
        <p:nvSpPr>
          <p:cNvPr id="104" name="Retângulo de cantos arredondados 103"/>
          <p:cNvSpPr/>
          <p:nvPr/>
        </p:nvSpPr>
        <p:spPr>
          <a:xfrm rot="16200000">
            <a:off x="6539909" y="4281538"/>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05" name="Imagem 10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574078" y="4310593"/>
            <a:ext cx="111361" cy="148481"/>
          </a:xfrm>
          <a:prstGeom prst="rect">
            <a:avLst/>
          </a:prstGeom>
          <a:solidFill>
            <a:srgbClr val="2B733C"/>
          </a:solidFill>
          <a:ln>
            <a:solidFill>
              <a:srgbClr val="2B733C"/>
            </a:solidFill>
          </a:ln>
        </p:spPr>
      </p:pic>
      <p:sp>
        <p:nvSpPr>
          <p:cNvPr id="106" name="Retângulo de cantos arredondados 105"/>
          <p:cNvSpPr/>
          <p:nvPr/>
        </p:nvSpPr>
        <p:spPr>
          <a:xfrm rot="16200000">
            <a:off x="6517485" y="5093886"/>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07" name="Imagem 10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551656" y="5122941"/>
            <a:ext cx="111361" cy="148481"/>
          </a:xfrm>
          <a:prstGeom prst="rect">
            <a:avLst/>
          </a:prstGeom>
          <a:solidFill>
            <a:srgbClr val="2B733C"/>
          </a:solidFill>
          <a:ln>
            <a:solidFill>
              <a:srgbClr val="2B733C"/>
            </a:solidFill>
          </a:ln>
        </p:spPr>
      </p:pic>
      <p:grpSp>
        <p:nvGrpSpPr>
          <p:cNvPr id="2" name="Agrupar 1"/>
          <p:cNvGrpSpPr/>
          <p:nvPr/>
        </p:nvGrpSpPr>
        <p:grpSpPr>
          <a:xfrm>
            <a:off x="9121951" y="1587964"/>
            <a:ext cx="197068" cy="175325"/>
            <a:chOff x="9121951" y="1904626"/>
            <a:chExt cx="197068" cy="175325"/>
          </a:xfrm>
        </p:grpSpPr>
        <p:sp>
          <p:nvSpPr>
            <p:cNvPr id="108" name="Retângulo de cantos arredondados 107"/>
            <p:cNvSpPr/>
            <p:nvPr/>
          </p:nvSpPr>
          <p:spPr>
            <a:xfrm rot="16200000">
              <a:off x="9132822" y="1893755"/>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09" name="Imagem 10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66990" y="1922810"/>
              <a:ext cx="111361" cy="148481"/>
            </a:xfrm>
            <a:prstGeom prst="rect">
              <a:avLst/>
            </a:prstGeom>
            <a:solidFill>
              <a:srgbClr val="2B733C"/>
            </a:solidFill>
            <a:ln>
              <a:solidFill>
                <a:srgbClr val="2B733C"/>
              </a:solidFill>
            </a:ln>
          </p:spPr>
        </p:pic>
      </p:grpSp>
      <p:grpSp>
        <p:nvGrpSpPr>
          <p:cNvPr id="4" name="Agrupar 3"/>
          <p:cNvGrpSpPr/>
          <p:nvPr/>
        </p:nvGrpSpPr>
        <p:grpSpPr>
          <a:xfrm>
            <a:off x="9121951" y="2414222"/>
            <a:ext cx="197068" cy="175325"/>
            <a:chOff x="9121951" y="2706671"/>
            <a:chExt cx="197068" cy="175325"/>
          </a:xfrm>
        </p:grpSpPr>
        <p:sp>
          <p:nvSpPr>
            <p:cNvPr id="110" name="Retângulo de cantos arredondados 109"/>
            <p:cNvSpPr/>
            <p:nvPr/>
          </p:nvSpPr>
          <p:spPr>
            <a:xfrm rot="16200000">
              <a:off x="9132822" y="2695800"/>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11" name="Imagem 1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66990" y="2724855"/>
              <a:ext cx="111361" cy="148481"/>
            </a:xfrm>
            <a:prstGeom prst="rect">
              <a:avLst/>
            </a:prstGeom>
          </p:spPr>
        </p:pic>
      </p:grpSp>
      <p:grpSp>
        <p:nvGrpSpPr>
          <p:cNvPr id="5" name="Agrupar 4"/>
          <p:cNvGrpSpPr/>
          <p:nvPr/>
        </p:nvGrpSpPr>
        <p:grpSpPr>
          <a:xfrm>
            <a:off x="9119763" y="3424679"/>
            <a:ext cx="197068" cy="175325"/>
            <a:chOff x="9119763" y="3552368"/>
            <a:chExt cx="197068" cy="175325"/>
          </a:xfrm>
        </p:grpSpPr>
        <p:sp>
          <p:nvSpPr>
            <p:cNvPr id="112" name="Retângulo de cantos arredondados 111"/>
            <p:cNvSpPr/>
            <p:nvPr/>
          </p:nvSpPr>
          <p:spPr>
            <a:xfrm rot="16200000">
              <a:off x="9130634" y="3541497"/>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13" name="Imagem 1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64802" y="3570551"/>
              <a:ext cx="111361" cy="148481"/>
            </a:xfrm>
            <a:prstGeom prst="rect">
              <a:avLst/>
            </a:prstGeom>
            <a:solidFill>
              <a:srgbClr val="2B733C"/>
            </a:solidFill>
            <a:ln>
              <a:solidFill>
                <a:srgbClr val="2B733C"/>
              </a:solidFill>
            </a:ln>
          </p:spPr>
        </p:pic>
      </p:grpSp>
      <p:sp>
        <p:nvSpPr>
          <p:cNvPr id="114" name="Retângulo de cantos arredondados 113"/>
          <p:cNvSpPr/>
          <p:nvPr/>
        </p:nvSpPr>
        <p:spPr>
          <a:xfrm rot="16200000">
            <a:off x="9139014" y="4317150"/>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15" name="Imagem 1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73182" y="4346205"/>
            <a:ext cx="111361" cy="148481"/>
          </a:xfrm>
          <a:prstGeom prst="rect">
            <a:avLst/>
          </a:prstGeom>
          <a:solidFill>
            <a:srgbClr val="2B733C"/>
          </a:solidFill>
          <a:ln>
            <a:solidFill>
              <a:srgbClr val="2B733C"/>
            </a:solidFill>
          </a:ln>
        </p:spPr>
      </p:pic>
      <p:sp>
        <p:nvSpPr>
          <p:cNvPr id="116" name="Retângulo de cantos arredondados 115"/>
          <p:cNvSpPr/>
          <p:nvPr/>
        </p:nvSpPr>
        <p:spPr>
          <a:xfrm rot="16200000">
            <a:off x="9116591" y="5129498"/>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17" name="Imagem 1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50760" y="5158553"/>
            <a:ext cx="111361" cy="148481"/>
          </a:xfrm>
          <a:prstGeom prst="rect">
            <a:avLst/>
          </a:prstGeom>
          <a:solidFill>
            <a:srgbClr val="2B733C"/>
          </a:solidFill>
          <a:ln>
            <a:solidFill>
              <a:srgbClr val="2B733C"/>
            </a:solidFill>
          </a:ln>
        </p:spPr>
      </p:pic>
      <p:sp>
        <p:nvSpPr>
          <p:cNvPr id="118" name="Retângulo de cantos arredondados 117"/>
          <p:cNvSpPr/>
          <p:nvPr/>
        </p:nvSpPr>
        <p:spPr>
          <a:xfrm rot="16200000">
            <a:off x="10577817" y="3568890"/>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19" name="Imagem 1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611986" y="3597946"/>
            <a:ext cx="111361" cy="148481"/>
          </a:xfrm>
          <a:prstGeom prst="rect">
            <a:avLst/>
          </a:prstGeom>
          <a:solidFill>
            <a:srgbClr val="2B733C"/>
          </a:solidFill>
          <a:ln>
            <a:solidFill>
              <a:srgbClr val="2B733C"/>
            </a:solidFill>
          </a:ln>
        </p:spPr>
      </p:pic>
      <p:grpSp>
        <p:nvGrpSpPr>
          <p:cNvPr id="149" name="Grupo 148"/>
          <p:cNvGrpSpPr/>
          <p:nvPr/>
        </p:nvGrpSpPr>
        <p:grpSpPr>
          <a:xfrm>
            <a:off x="143342" y="1528142"/>
            <a:ext cx="1155255" cy="4018957"/>
            <a:chOff x="107504" y="1528142"/>
            <a:chExt cx="866441" cy="4018957"/>
          </a:xfrm>
        </p:grpSpPr>
        <p:sp>
          <p:nvSpPr>
            <p:cNvPr id="76" name="Retângulo de cantos arredondados 75"/>
            <p:cNvSpPr/>
            <p:nvPr/>
          </p:nvSpPr>
          <p:spPr>
            <a:xfrm>
              <a:off x="107504" y="1528142"/>
              <a:ext cx="866441" cy="4018957"/>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0" name="CaixaDeTexto 119"/>
            <p:cNvSpPr txBox="1"/>
            <p:nvPr/>
          </p:nvSpPr>
          <p:spPr>
            <a:xfrm>
              <a:off x="467070" y="1622155"/>
              <a:ext cx="216496" cy="338554"/>
            </a:xfrm>
            <a:prstGeom prst="rect">
              <a:avLst/>
            </a:prstGeom>
            <a:noFill/>
          </p:spPr>
          <p:txBody>
            <a:bodyPr wrap="none" rtlCol="0">
              <a:spAutoFit/>
            </a:bodyPr>
            <a:lstStyle/>
            <a:p>
              <a:r>
                <a:rPr lang="pt-BR" sz="1600" b="1" dirty="0" smtClean="0">
                  <a:solidFill>
                    <a:schemeClr val="bg1"/>
                  </a:solidFill>
                </a:rPr>
                <a:t>1</a:t>
              </a:r>
              <a:endParaRPr lang="pt-BR" sz="1600" b="1" dirty="0">
                <a:solidFill>
                  <a:schemeClr val="bg1"/>
                </a:solidFill>
              </a:endParaRPr>
            </a:p>
          </p:txBody>
        </p:sp>
        <p:sp>
          <p:nvSpPr>
            <p:cNvPr id="132" name="CaixaDeTexto 131"/>
            <p:cNvSpPr txBox="1"/>
            <p:nvPr/>
          </p:nvSpPr>
          <p:spPr>
            <a:xfrm rot="16200000">
              <a:off x="-392574" y="3500713"/>
              <a:ext cx="1866601" cy="300082"/>
            </a:xfrm>
            <a:prstGeom prst="rect">
              <a:avLst/>
            </a:prstGeom>
            <a:noFill/>
          </p:spPr>
          <p:txBody>
            <a:bodyPr wrap="none" rtlCol="0">
              <a:spAutoFit/>
            </a:bodyPr>
            <a:lstStyle/>
            <a:p>
              <a:r>
                <a:rPr lang="pt-BR" sz="2000" b="1" dirty="0" smtClean="0">
                  <a:solidFill>
                    <a:schemeClr val="bg1"/>
                  </a:solidFill>
                </a:rPr>
                <a:t>INTRODUCTION</a:t>
              </a:r>
              <a:endParaRPr lang="pt-BR" sz="2000" b="1" dirty="0">
                <a:solidFill>
                  <a:schemeClr val="bg1"/>
                </a:solidFill>
              </a:endParaRPr>
            </a:p>
          </p:txBody>
        </p:sp>
      </p:grpSp>
      <p:grpSp>
        <p:nvGrpSpPr>
          <p:cNvPr id="150" name="Grupo 149"/>
          <p:cNvGrpSpPr/>
          <p:nvPr/>
        </p:nvGrpSpPr>
        <p:grpSpPr>
          <a:xfrm>
            <a:off x="1583500" y="1528142"/>
            <a:ext cx="2016224" cy="1944216"/>
            <a:chOff x="1187624" y="1528142"/>
            <a:chExt cx="1512168" cy="1944216"/>
          </a:xfrm>
        </p:grpSpPr>
        <p:sp>
          <p:nvSpPr>
            <p:cNvPr id="77" name="Retângulo de cantos arredondados 76"/>
            <p:cNvSpPr/>
            <p:nvPr/>
          </p:nvSpPr>
          <p:spPr>
            <a:xfrm>
              <a:off x="1187624" y="1528142"/>
              <a:ext cx="1512168" cy="194421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1" name="CaixaDeTexto 120"/>
            <p:cNvSpPr txBox="1"/>
            <p:nvPr/>
          </p:nvSpPr>
          <p:spPr>
            <a:xfrm>
              <a:off x="1787255" y="1637047"/>
              <a:ext cx="216496" cy="338554"/>
            </a:xfrm>
            <a:prstGeom prst="rect">
              <a:avLst/>
            </a:prstGeom>
            <a:noFill/>
          </p:spPr>
          <p:txBody>
            <a:bodyPr wrap="none" rtlCol="0">
              <a:spAutoFit/>
            </a:bodyPr>
            <a:lstStyle/>
            <a:p>
              <a:r>
                <a:rPr lang="pt-BR" sz="1600" b="1" dirty="0" smtClean="0">
                  <a:solidFill>
                    <a:schemeClr val="bg1"/>
                  </a:solidFill>
                </a:rPr>
                <a:t>2</a:t>
              </a:r>
              <a:endParaRPr lang="pt-BR" sz="1600" b="1" dirty="0">
                <a:solidFill>
                  <a:schemeClr val="bg1"/>
                </a:solidFill>
              </a:endParaRPr>
            </a:p>
          </p:txBody>
        </p:sp>
        <p:sp>
          <p:nvSpPr>
            <p:cNvPr id="133" name="CaixaDeTexto 132"/>
            <p:cNvSpPr txBox="1"/>
            <p:nvPr/>
          </p:nvSpPr>
          <p:spPr>
            <a:xfrm>
              <a:off x="1191671" y="1940544"/>
              <a:ext cx="1501466" cy="1323439"/>
            </a:xfrm>
            <a:prstGeom prst="rect">
              <a:avLst/>
            </a:prstGeom>
            <a:noFill/>
          </p:spPr>
          <p:txBody>
            <a:bodyPr wrap="square" rtlCol="0">
              <a:spAutoFit/>
            </a:bodyPr>
            <a:lstStyle/>
            <a:p>
              <a:pPr algn="ctr"/>
              <a:r>
                <a:rPr lang="en-US" sz="1600" b="1" dirty="0" smtClean="0">
                  <a:solidFill>
                    <a:schemeClr val="bg1"/>
                  </a:solidFill>
                </a:rPr>
                <a:t>Analysis of the Market </a:t>
              </a:r>
            </a:p>
            <a:p>
              <a:pPr algn="ctr"/>
              <a:r>
                <a:rPr lang="en-US" sz="1600" b="1" dirty="0" smtClean="0">
                  <a:solidFill>
                    <a:schemeClr val="bg1"/>
                  </a:solidFill>
                </a:rPr>
                <a:t>In the Net </a:t>
              </a:r>
            </a:p>
            <a:p>
              <a:pPr algn="ctr"/>
              <a:r>
                <a:rPr lang="en-US" sz="1600" b="1" dirty="0" smtClean="0">
                  <a:solidFill>
                    <a:schemeClr val="bg1"/>
                  </a:solidFill>
                </a:rPr>
                <a:t>Approach of the Company</a:t>
              </a:r>
              <a:endParaRPr lang="pt-BR" sz="1600" b="1" dirty="0">
                <a:solidFill>
                  <a:schemeClr val="bg1"/>
                </a:solidFill>
              </a:endParaRPr>
            </a:p>
          </p:txBody>
        </p:sp>
      </p:grpSp>
      <p:grpSp>
        <p:nvGrpSpPr>
          <p:cNvPr id="151" name="Grupo 150"/>
          <p:cNvGrpSpPr/>
          <p:nvPr/>
        </p:nvGrpSpPr>
        <p:grpSpPr>
          <a:xfrm>
            <a:off x="1583499" y="3579762"/>
            <a:ext cx="2016224" cy="1944216"/>
            <a:chOff x="1187624" y="3579762"/>
            <a:chExt cx="1512168" cy="1944216"/>
          </a:xfrm>
        </p:grpSpPr>
        <p:sp>
          <p:nvSpPr>
            <p:cNvPr id="78" name="Retângulo de cantos arredondados 77"/>
            <p:cNvSpPr/>
            <p:nvPr/>
          </p:nvSpPr>
          <p:spPr>
            <a:xfrm>
              <a:off x="1187624" y="3579762"/>
              <a:ext cx="1512168" cy="194421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2" name="CaixaDeTexto 121"/>
            <p:cNvSpPr txBox="1"/>
            <p:nvPr/>
          </p:nvSpPr>
          <p:spPr>
            <a:xfrm>
              <a:off x="1787255" y="3640030"/>
              <a:ext cx="216496" cy="338554"/>
            </a:xfrm>
            <a:prstGeom prst="rect">
              <a:avLst/>
            </a:prstGeom>
            <a:noFill/>
          </p:spPr>
          <p:txBody>
            <a:bodyPr wrap="none" rtlCol="0">
              <a:spAutoFit/>
            </a:bodyPr>
            <a:lstStyle/>
            <a:p>
              <a:r>
                <a:rPr lang="pt-BR" sz="1600" b="1" dirty="0" smtClean="0">
                  <a:solidFill>
                    <a:schemeClr val="bg1"/>
                  </a:solidFill>
                </a:rPr>
                <a:t>3</a:t>
              </a:r>
              <a:endParaRPr lang="pt-BR" sz="1600" b="1" dirty="0">
                <a:solidFill>
                  <a:schemeClr val="bg1"/>
                </a:solidFill>
              </a:endParaRPr>
            </a:p>
          </p:txBody>
        </p:sp>
        <p:sp>
          <p:nvSpPr>
            <p:cNvPr id="134" name="CaixaDeTexto 133"/>
            <p:cNvSpPr txBox="1"/>
            <p:nvPr/>
          </p:nvSpPr>
          <p:spPr>
            <a:xfrm>
              <a:off x="1453681" y="4063151"/>
              <a:ext cx="992249" cy="1077218"/>
            </a:xfrm>
            <a:prstGeom prst="rect">
              <a:avLst/>
            </a:prstGeom>
            <a:noFill/>
          </p:spPr>
          <p:txBody>
            <a:bodyPr wrap="none" rtlCol="0">
              <a:spAutoFit/>
            </a:bodyPr>
            <a:lstStyle/>
            <a:p>
              <a:pPr algn="ctr"/>
              <a:r>
                <a:rPr lang="en-US" sz="1600" b="1" dirty="0">
                  <a:solidFill>
                    <a:schemeClr val="bg1"/>
                  </a:solidFill>
                </a:rPr>
                <a:t>Analysis of </a:t>
              </a:r>
              <a:endParaRPr lang="en-US" sz="1600" b="1" dirty="0" smtClean="0">
                <a:solidFill>
                  <a:schemeClr val="bg1"/>
                </a:solidFill>
              </a:endParaRPr>
            </a:p>
            <a:p>
              <a:pPr algn="ctr"/>
              <a:r>
                <a:rPr lang="en-US" sz="1600" b="1" dirty="0" smtClean="0">
                  <a:solidFill>
                    <a:schemeClr val="bg1"/>
                  </a:solidFill>
                </a:rPr>
                <a:t>Internal </a:t>
              </a:r>
              <a:endParaRPr lang="en-US" sz="1600" b="1" dirty="0">
                <a:solidFill>
                  <a:schemeClr val="bg1"/>
                </a:solidFill>
              </a:endParaRPr>
            </a:p>
            <a:p>
              <a:pPr algn="ctr"/>
              <a:r>
                <a:rPr lang="en-US" sz="1600" b="1" dirty="0">
                  <a:solidFill>
                    <a:schemeClr val="bg1"/>
                  </a:solidFill>
                </a:rPr>
                <a:t>Situation and </a:t>
              </a:r>
            </a:p>
            <a:p>
              <a:pPr algn="ctr"/>
              <a:r>
                <a:rPr lang="en-US" sz="1600" b="1" dirty="0">
                  <a:solidFill>
                    <a:schemeClr val="bg1"/>
                  </a:solidFill>
                </a:rPr>
                <a:t>Competitors</a:t>
              </a:r>
              <a:endParaRPr lang="pt-BR" sz="1600" b="1" dirty="0">
                <a:solidFill>
                  <a:schemeClr val="bg1"/>
                </a:solidFill>
              </a:endParaRPr>
            </a:p>
          </p:txBody>
        </p:sp>
      </p:grpSp>
      <p:grpSp>
        <p:nvGrpSpPr>
          <p:cNvPr id="152" name="Grupo 151"/>
          <p:cNvGrpSpPr/>
          <p:nvPr/>
        </p:nvGrpSpPr>
        <p:grpSpPr>
          <a:xfrm>
            <a:off x="3887758" y="1570284"/>
            <a:ext cx="1155255" cy="4018957"/>
            <a:chOff x="2915816" y="1570283"/>
            <a:chExt cx="866441" cy="4018957"/>
          </a:xfrm>
        </p:grpSpPr>
        <p:sp>
          <p:nvSpPr>
            <p:cNvPr id="79" name="Retângulo de cantos arredondados 78"/>
            <p:cNvSpPr/>
            <p:nvPr/>
          </p:nvSpPr>
          <p:spPr>
            <a:xfrm>
              <a:off x="2915816" y="1570283"/>
              <a:ext cx="866441" cy="4018957"/>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3" name="CaixaDeTexto 122"/>
            <p:cNvSpPr txBox="1"/>
            <p:nvPr/>
          </p:nvSpPr>
          <p:spPr>
            <a:xfrm>
              <a:off x="3221847" y="1622155"/>
              <a:ext cx="215443" cy="338554"/>
            </a:xfrm>
            <a:prstGeom prst="rect">
              <a:avLst/>
            </a:prstGeom>
            <a:noFill/>
          </p:spPr>
          <p:txBody>
            <a:bodyPr wrap="none" rtlCol="0">
              <a:spAutoFit/>
            </a:bodyPr>
            <a:lstStyle/>
            <a:p>
              <a:r>
                <a:rPr lang="pt-BR" sz="1600" dirty="0" smtClean="0">
                  <a:solidFill>
                    <a:schemeClr val="bg1"/>
                  </a:solidFill>
                </a:rPr>
                <a:t>4</a:t>
              </a:r>
              <a:endParaRPr lang="pt-BR" sz="1600" dirty="0">
                <a:solidFill>
                  <a:schemeClr val="bg1"/>
                </a:solidFill>
              </a:endParaRPr>
            </a:p>
          </p:txBody>
        </p:sp>
        <p:sp>
          <p:nvSpPr>
            <p:cNvPr id="135" name="CaixaDeTexto 134"/>
            <p:cNvSpPr txBox="1"/>
            <p:nvPr/>
          </p:nvSpPr>
          <p:spPr>
            <a:xfrm rot="16200000">
              <a:off x="2630024" y="3528290"/>
              <a:ext cx="1438022" cy="300082"/>
            </a:xfrm>
            <a:prstGeom prst="rect">
              <a:avLst/>
            </a:prstGeom>
            <a:noFill/>
          </p:spPr>
          <p:txBody>
            <a:bodyPr wrap="none" rtlCol="0">
              <a:spAutoFit/>
            </a:bodyPr>
            <a:lstStyle/>
            <a:p>
              <a:r>
                <a:rPr lang="pt-BR" sz="2000" b="1" dirty="0" smtClean="0">
                  <a:solidFill>
                    <a:schemeClr val="bg1"/>
                  </a:solidFill>
                </a:rPr>
                <a:t>OBJECTIVES</a:t>
              </a:r>
              <a:endParaRPr lang="pt-BR" sz="2000" b="1" dirty="0">
                <a:solidFill>
                  <a:schemeClr val="bg1"/>
                </a:solidFill>
              </a:endParaRPr>
            </a:p>
          </p:txBody>
        </p:sp>
      </p:grpSp>
      <p:grpSp>
        <p:nvGrpSpPr>
          <p:cNvPr id="153" name="Grupo 152"/>
          <p:cNvGrpSpPr/>
          <p:nvPr/>
        </p:nvGrpSpPr>
        <p:grpSpPr>
          <a:xfrm>
            <a:off x="5324791" y="1555712"/>
            <a:ext cx="1155255" cy="4018957"/>
            <a:chOff x="3993591" y="1555710"/>
            <a:chExt cx="866441" cy="4018957"/>
          </a:xfrm>
        </p:grpSpPr>
        <p:sp>
          <p:nvSpPr>
            <p:cNvPr id="80" name="Retângulo de cantos arredondados 79"/>
            <p:cNvSpPr/>
            <p:nvPr/>
          </p:nvSpPr>
          <p:spPr>
            <a:xfrm>
              <a:off x="3993591" y="1555710"/>
              <a:ext cx="866441" cy="4018957"/>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4" name="CaixaDeTexto 123"/>
            <p:cNvSpPr txBox="1"/>
            <p:nvPr/>
          </p:nvSpPr>
          <p:spPr>
            <a:xfrm>
              <a:off x="4315084" y="1600150"/>
              <a:ext cx="216496" cy="338554"/>
            </a:xfrm>
            <a:prstGeom prst="rect">
              <a:avLst/>
            </a:prstGeom>
            <a:noFill/>
          </p:spPr>
          <p:txBody>
            <a:bodyPr wrap="none" rtlCol="0">
              <a:spAutoFit/>
            </a:bodyPr>
            <a:lstStyle/>
            <a:p>
              <a:r>
                <a:rPr lang="pt-BR" sz="1600" b="1" dirty="0" smtClean="0">
                  <a:solidFill>
                    <a:schemeClr val="bg1"/>
                  </a:solidFill>
                </a:rPr>
                <a:t>5</a:t>
              </a:r>
              <a:endParaRPr lang="pt-BR" sz="1600" b="1" dirty="0">
                <a:solidFill>
                  <a:schemeClr val="bg1"/>
                </a:solidFill>
              </a:endParaRPr>
            </a:p>
          </p:txBody>
        </p:sp>
        <p:sp>
          <p:nvSpPr>
            <p:cNvPr id="136" name="CaixaDeTexto 135"/>
            <p:cNvSpPr txBox="1"/>
            <p:nvPr/>
          </p:nvSpPr>
          <p:spPr>
            <a:xfrm rot="16200000">
              <a:off x="3801319" y="3462215"/>
              <a:ext cx="1250983" cy="300082"/>
            </a:xfrm>
            <a:prstGeom prst="rect">
              <a:avLst/>
            </a:prstGeom>
            <a:noFill/>
          </p:spPr>
          <p:txBody>
            <a:bodyPr wrap="none" rtlCol="0">
              <a:spAutoFit/>
            </a:bodyPr>
            <a:lstStyle/>
            <a:p>
              <a:r>
                <a:rPr lang="pt-BR" sz="2000" b="1" dirty="0" smtClean="0">
                  <a:solidFill>
                    <a:schemeClr val="bg1"/>
                  </a:solidFill>
                </a:rPr>
                <a:t>STRATEGY</a:t>
              </a:r>
              <a:endParaRPr lang="pt-BR" sz="2000" b="1" dirty="0">
                <a:solidFill>
                  <a:schemeClr val="bg1"/>
                </a:solidFill>
              </a:endParaRPr>
            </a:p>
          </p:txBody>
        </p:sp>
      </p:grpSp>
      <p:grpSp>
        <p:nvGrpSpPr>
          <p:cNvPr id="144" name="Grupo 143"/>
          <p:cNvGrpSpPr/>
          <p:nvPr/>
        </p:nvGrpSpPr>
        <p:grpSpPr>
          <a:xfrm>
            <a:off x="6768074" y="980729"/>
            <a:ext cx="2304256" cy="938657"/>
            <a:chOff x="5076056" y="1598022"/>
            <a:chExt cx="1728192" cy="726826"/>
          </a:xfrm>
        </p:grpSpPr>
        <p:sp>
          <p:nvSpPr>
            <p:cNvPr id="81" name="Retângulo de cantos arredondados 80"/>
            <p:cNvSpPr/>
            <p:nvPr/>
          </p:nvSpPr>
          <p:spPr>
            <a:xfrm>
              <a:off x="5076056" y="1598022"/>
              <a:ext cx="1728192" cy="72682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5" name="CaixaDeTexto 124"/>
            <p:cNvSpPr txBox="1"/>
            <p:nvPr/>
          </p:nvSpPr>
          <p:spPr>
            <a:xfrm>
              <a:off x="6534622" y="2062237"/>
              <a:ext cx="216496" cy="262151"/>
            </a:xfrm>
            <a:prstGeom prst="rect">
              <a:avLst/>
            </a:prstGeom>
            <a:noFill/>
          </p:spPr>
          <p:txBody>
            <a:bodyPr wrap="none" rtlCol="0">
              <a:spAutoFit/>
            </a:bodyPr>
            <a:lstStyle/>
            <a:p>
              <a:r>
                <a:rPr lang="pt-BR" sz="1600" b="1" dirty="0" smtClean="0">
                  <a:solidFill>
                    <a:schemeClr val="bg1"/>
                  </a:solidFill>
                </a:rPr>
                <a:t>6</a:t>
              </a:r>
              <a:endParaRPr lang="pt-BR" sz="1600" b="1" dirty="0">
                <a:solidFill>
                  <a:schemeClr val="bg1"/>
                </a:solidFill>
              </a:endParaRPr>
            </a:p>
          </p:txBody>
        </p:sp>
        <p:sp>
          <p:nvSpPr>
            <p:cNvPr id="137" name="CaixaDeTexto 136"/>
            <p:cNvSpPr txBox="1"/>
            <p:nvPr/>
          </p:nvSpPr>
          <p:spPr>
            <a:xfrm>
              <a:off x="5553946" y="1753273"/>
              <a:ext cx="812963" cy="418946"/>
            </a:xfrm>
            <a:prstGeom prst="rect">
              <a:avLst/>
            </a:prstGeom>
            <a:noFill/>
          </p:spPr>
          <p:txBody>
            <a:bodyPr wrap="none" rtlCol="0">
              <a:spAutoFit/>
            </a:bodyPr>
            <a:lstStyle/>
            <a:p>
              <a:pPr algn="ctr">
                <a:lnSpc>
                  <a:spcPct val="80000"/>
                </a:lnSpc>
              </a:pPr>
              <a:r>
                <a:rPr lang="en-US" b="1" dirty="0" smtClean="0">
                  <a:solidFill>
                    <a:schemeClr val="bg1"/>
                  </a:solidFill>
                </a:rPr>
                <a:t>Products </a:t>
              </a:r>
            </a:p>
            <a:p>
              <a:pPr algn="ctr">
                <a:lnSpc>
                  <a:spcPct val="80000"/>
                </a:lnSpc>
              </a:pPr>
              <a:r>
                <a:rPr lang="en-US" b="1" dirty="0" smtClean="0">
                  <a:solidFill>
                    <a:schemeClr val="bg1"/>
                  </a:solidFill>
                </a:rPr>
                <a:t>Decisions</a:t>
              </a:r>
              <a:endParaRPr lang="en-US" b="1" dirty="0">
                <a:solidFill>
                  <a:schemeClr val="bg1"/>
                </a:solidFill>
              </a:endParaRPr>
            </a:p>
          </p:txBody>
        </p:sp>
      </p:grpSp>
      <p:grpSp>
        <p:nvGrpSpPr>
          <p:cNvPr id="145" name="Grupo 144"/>
          <p:cNvGrpSpPr/>
          <p:nvPr/>
        </p:nvGrpSpPr>
        <p:grpSpPr>
          <a:xfrm>
            <a:off x="6768074" y="2012077"/>
            <a:ext cx="2304256" cy="938657"/>
            <a:chOff x="5076056" y="2400066"/>
            <a:chExt cx="1728192" cy="726826"/>
          </a:xfrm>
        </p:grpSpPr>
        <p:sp>
          <p:nvSpPr>
            <p:cNvPr id="82" name="Retângulo de cantos arredondados 81"/>
            <p:cNvSpPr/>
            <p:nvPr/>
          </p:nvSpPr>
          <p:spPr>
            <a:xfrm>
              <a:off x="5076056" y="2400066"/>
              <a:ext cx="1728192" cy="72682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6" name="CaixaDeTexto 125"/>
            <p:cNvSpPr txBox="1"/>
            <p:nvPr/>
          </p:nvSpPr>
          <p:spPr>
            <a:xfrm>
              <a:off x="6529089" y="2846382"/>
              <a:ext cx="215443" cy="262151"/>
            </a:xfrm>
            <a:prstGeom prst="rect">
              <a:avLst/>
            </a:prstGeom>
            <a:noFill/>
          </p:spPr>
          <p:txBody>
            <a:bodyPr wrap="none" rtlCol="0">
              <a:spAutoFit/>
            </a:bodyPr>
            <a:lstStyle/>
            <a:p>
              <a:r>
                <a:rPr lang="pt-BR" sz="1600" b="1" dirty="0">
                  <a:solidFill>
                    <a:schemeClr val="bg1"/>
                  </a:solidFill>
                </a:rPr>
                <a:t>7</a:t>
              </a:r>
            </a:p>
          </p:txBody>
        </p:sp>
        <p:sp>
          <p:nvSpPr>
            <p:cNvPr id="138" name="CaixaDeTexto 137"/>
            <p:cNvSpPr txBox="1"/>
            <p:nvPr/>
          </p:nvSpPr>
          <p:spPr>
            <a:xfrm>
              <a:off x="5259588" y="2499523"/>
              <a:ext cx="1381436" cy="500471"/>
            </a:xfrm>
            <a:prstGeom prst="rect">
              <a:avLst/>
            </a:prstGeom>
            <a:noFill/>
          </p:spPr>
          <p:txBody>
            <a:bodyPr wrap="none" rtlCol="0">
              <a:spAutoFit/>
            </a:bodyPr>
            <a:lstStyle/>
            <a:p>
              <a:pPr algn="ctr"/>
              <a:r>
                <a:rPr lang="en-US" b="1" dirty="0">
                  <a:solidFill>
                    <a:schemeClr val="bg1"/>
                  </a:solidFill>
                </a:rPr>
                <a:t>Communications </a:t>
              </a:r>
            </a:p>
            <a:p>
              <a:pPr algn="ctr"/>
              <a:r>
                <a:rPr lang="en-US" b="1" dirty="0" smtClean="0">
                  <a:solidFill>
                    <a:schemeClr val="bg1"/>
                  </a:solidFill>
                </a:rPr>
                <a:t>Decisions</a:t>
              </a:r>
              <a:endParaRPr lang="pt-BR" b="1" dirty="0">
                <a:solidFill>
                  <a:schemeClr val="bg1"/>
                </a:solidFill>
              </a:endParaRPr>
            </a:p>
          </p:txBody>
        </p:sp>
      </p:grpSp>
      <p:grpSp>
        <p:nvGrpSpPr>
          <p:cNvPr id="146" name="Grupo 145"/>
          <p:cNvGrpSpPr/>
          <p:nvPr/>
        </p:nvGrpSpPr>
        <p:grpSpPr>
          <a:xfrm>
            <a:off x="6768074" y="3023323"/>
            <a:ext cx="2304256" cy="938657"/>
            <a:chOff x="5076056" y="3216349"/>
            <a:chExt cx="1728192" cy="726826"/>
          </a:xfrm>
        </p:grpSpPr>
        <p:sp>
          <p:nvSpPr>
            <p:cNvPr id="83" name="Retângulo de cantos arredondados 82"/>
            <p:cNvSpPr/>
            <p:nvPr/>
          </p:nvSpPr>
          <p:spPr>
            <a:xfrm>
              <a:off x="5076056" y="3216349"/>
              <a:ext cx="1728192" cy="72682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7" name="CaixaDeTexto 126"/>
            <p:cNvSpPr txBox="1"/>
            <p:nvPr/>
          </p:nvSpPr>
          <p:spPr>
            <a:xfrm>
              <a:off x="6529089" y="3671379"/>
              <a:ext cx="216496" cy="262151"/>
            </a:xfrm>
            <a:prstGeom prst="rect">
              <a:avLst/>
            </a:prstGeom>
            <a:noFill/>
          </p:spPr>
          <p:txBody>
            <a:bodyPr wrap="none" rtlCol="0">
              <a:spAutoFit/>
            </a:bodyPr>
            <a:lstStyle/>
            <a:p>
              <a:r>
                <a:rPr lang="pt-BR" sz="1600" b="1" dirty="0">
                  <a:solidFill>
                    <a:schemeClr val="bg1"/>
                  </a:solidFill>
                </a:rPr>
                <a:t>8</a:t>
              </a:r>
            </a:p>
          </p:txBody>
        </p:sp>
        <p:sp>
          <p:nvSpPr>
            <p:cNvPr id="139" name="CaixaDeTexto 138"/>
            <p:cNvSpPr txBox="1"/>
            <p:nvPr/>
          </p:nvSpPr>
          <p:spPr>
            <a:xfrm>
              <a:off x="5224109" y="3324485"/>
              <a:ext cx="1499546" cy="500471"/>
            </a:xfrm>
            <a:prstGeom prst="rect">
              <a:avLst/>
            </a:prstGeom>
            <a:noFill/>
          </p:spPr>
          <p:txBody>
            <a:bodyPr wrap="none" rtlCol="0">
              <a:spAutoFit/>
            </a:bodyPr>
            <a:lstStyle/>
            <a:p>
              <a:pPr algn="ctr"/>
              <a:r>
                <a:rPr lang="en-US" b="1" dirty="0" smtClean="0">
                  <a:solidFill>
                    <a:schemeClr val="bg1"/>
                  </a:solidFill>
                </a:rPr>
                <a:t>Marketing Channel</a:t>
              </a:r>
            </a:p>
            <a:p>
              <a:pPr algn="ctr"/>
              <a:r>
                <a:rPr lang="en-US" b="1" dirty="0" smtClean="0">
                  <a:solidFill>
                    <a:schemeClr val="bg1"/>
                  </a:solidFill>
                </a:rPr>
                <a:t>Decisions</a:t>
              </a:r>
              <a:endParaRPr lang="pt-BR" b="1" dirty="0">
                <a:solidFill>
                  <a:schemeClr val="bg1"/>
                </a:solidFill>
              </a:endParaRPr>
            </a:p>
          </p:txBody>
        </p:sp>
      </p:grpSp>
      <p:grpSp>
        <p:nvGrpSpPr>
          <p:cNvPr id="147" name="Grupo 146"/>
          <p:cNvGrpSpPr/>
          <p:nvPr/>
        </p:nvGrpSpPr>
        <p:grpSpPr>
          <a:xfrm>
            <a:off x="6768075" y="4034923"/>
            <a:ext cx="2304256" cy="954435"/>
            <a:chOff x="5076056" y="4041676"/>
            <a:chExt cx="1728192" cy="739043"/>
          </a:xfrm>
        </p:grpSpPr>
        <p:sp>
          <p:nvSpPr>
            <p:cNvPr id="84" name="Retângulo de cantos arredondados 83"/>
            <p:cNvSpPr/>
            <p:nvPr/>
          </p:nvSpPr>
          <p:spPr>
            <a:xfrm>
              <a:off x="5076056" y="4041676"/>
              <a:ext cx="1728192" cy="72682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8" name="CaixaDeTexto 127"/>
            <p:cNvSpPr txBox="1"/>
            <p:nvPr/>
          </p:nvSpPr>
          <p:spPr>
            <a:xfrm>
              <a:off x="6534622" y="4518568"/>
              <a:ext cx="216496" cy="262151"/>
            </a:xfrm>
            <a:prstGeom prst="rect">
              <a:avLst/>
            </a:prstGeom>
            <a:noFill/>
          </p:spPr>
          <p:txBody>
            <a:bodyPr wrap="none" rtlCol="0">
              <a:spAutoFit/>
            </a:bodyPr>
            <a:lstStyle/>
            <a:p>
              <a:r>
                <a:rPr lang="pt-BR" sz="1600" b="1" dirty="0">
                  <a:solidFill>
                    <a:schemeClr val="bg1"/>
                  </a:solidFill>
                </a:rPr>
                <a:t>9</a:t>
              </a:r>
            </a:p>
          </p:txBody>
        </p:sp>
        <p:sp>
          <p:nvSpPr>
            <p:cNvPr id="140" name="CaixaDeTexto 139"/>
            <p:cNvSpPr txBox="1"/>
            <p:nvPr/>
          </p:nvSpPr>
          <p:spPr>
            <a:xfrm>
              <a:off x="5375608" y="4141852"/>
              <a:ext cx="1211150" cy="500470"/>
            </a:xfrm>
            <a:prstGeom prst="rect">
              <a:avLst/>
            </a:prstGeom>
            <a:noFill/>
          </p:spPr>
          <p:txBody>
            <a:bodyPr wrap="none" rtlCol="0">
              <a:spAutoFit/>
            </a:bodyPr>
            <a:lstStyle/>
            <a:p>
              <a:pPr algn="ctr"/>
              <a:r>
                <a:rPr lang="en-US" b="1" dirty="0" smtClean="0">
                  <a:solidFill>
                    <a:schemeClr val="bg1"/>
                  </a:solidFill>
                </a:rPr>
                <a:t>Plans of Sales</a:t>
              </a:r>
            </a:p>
            <a:p>
              <a:pPr algn="ctr"/>
              <a:r>
                <a:rPr lang="en-US" b="1" dirty="0" smtClean="0">
                  <a:solidFill>
                    <a:schemeClr val="bg1"/>
                  </a:solidFill>
                </a:rPr>
                <a:t> Force Decision</a:t>
              </a:r>
              <a:endParaRPr lang="pt-BR" b="1" dirty="0">
                <a:solidFill>
                  <a:schemeClr val="bg1"/>
                </a:solidFill>
              </a:endParaRPr>
            </a:p>
          </p:txBody>
        </p:sp>
      </p:grpSp>
      <p:grpSp>
        <p:nvGrpSpPr>
          <p:cNvPr id="148" name="Grupo 147"/>
          <p:cNvGrpSpPr/>
          <p:nvPr/>
        </p:nvGrpSpPr>
        <p:grpSpPr>
          <a:xfrm>
            <a:off x="6768079" y="5082633"/>
            <a:ext cx="2304256" cy="938657"/>
            <a:chOff x="5076056" y="4833764"/>
            <a:chExt cx="1728192" cy="726826"/>
          </a:xfrm>
        </p:grpSpPr>
        <p:sp>
          <p:nvSpPr>
            <p:cNvPr id="85" name="Retângulo de cantos arredondados 84"/>
            <p:cNvSpPr/>
            <p:nvPr/>
          </p:nvSpPr>
          <p:spPr>
            <a:xfrm>
              <a:off x="5076056" y="4833764"/>
              <a:ext cx="1728192" cy="72682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9" name="CaixaDeTexto 128"/>
            <p:cNvSpPr txBox="1"/>
            <p:nvPr/>
          </p:nvSpPr>
          <p:spPr>
            <a:xfrm>
              <a:off x="6479665" y="5283591"/>
              <a:ext cx="294492" cy="262151"/>
            </a:xfrm>
            <a:prstGeom prst="rect">
              <a:avLst/>
            </a:prstGeom>
            <a:noFill/>
          </p:spPr>
          <p:txBody>
            <a:bodyPr wrap="none" rtlCol="0">
              <a:spAutoFit/>
            </a:bodyPr>
            <a:lstStyle/>
            <a:p>
              <a:r>
                <a:rPr lang="pt-BR" sz="1600" b="1" dirty="0" smtClean="0">
                  <a:solidFill>
                    <a:schemeClr val="bg1"/>
                  </a:solidFill>
                </a:rPr>
                <a:t>10</a:t>
              </a:r>
              <a:endParaRPr lang="pt-BR" sz="1600" b="1" dirty="0">
                <a:solidFill>
                  <a:schemeClr val="bg1"/>
                </a:solidFill>
              </a:endParaRPr>
            </a:p>
          </p:txBody>
        </p:sp>
        <p:sp>
          <p:nvSpPr>
            <p:cNvPr id="141" name="CaixaDeTexto 140"/>
            <p:cNvSpPr txBox="1"/>
            <p:nvPr/>
          </p:nvSpPr>
          <p:spPr>
            <a:xfrm>
              <a:off x="5266480" y="4897941"/>
              <a:ext cx="1429400" cy="500470"/>
            </a:xfrm>
            <a:prstGeom prst="rect">
              <a:avLst/>
            </a:prstGeom>
            <a:noFill/>
          </p:spPr>
          <p:txBody>
            <a:bodyPr wrap="square" rtlCol="0">
              <a:spAutoFit/>
            </a:bodyPr>
            <a:lstStyle/>
            <a:p>
              <a:pPr algn="ctr"/>
              <a:r>
                <a:rPr lang="en-US" b="1" dirty="0" smtClean="0">
                  <a:solidFill>
                    <a:schemeClr val="bg1"/>
                  </a:solidFill>
                </a:rPr>
                <a:t>Pricing </a:t>
              </a:r>
            </a:p>
            <a:p>
              <a:pPr algn="ctr"/>
              <a:r>
                <a:rPr lang="en-US" b="1" dirty="0" smtClean="0">
                  <a:solidFill>
                    <a:schemeClr val="bg1"/>
                  </a:solidFill>
                </a:rPr>
                <a:t>Decisions</a:t>
              </a:r>
              <a:endParaRPr lang="pt-BR" b="1" dirty="0">
                <a:solidFill>
                  <a:schemeClr val="bg1"/>
                </a:solidFill>
              </a:endParaRPr>
            </a:p>
          </p:txBody>
        </p:sp>
      </p:grpSp>
      <p:grpSp>
        <p:nvGrpSpPr>
          <p:cNvPr id="154" name="Grupo 153"/>
          <p:cNvGrpSpPr/>
          <p:nvPr/>
        </p:nvGrpSpPr>
        <p:grpSpPr>
          <a:xfrm>
            <a:off x="9357239" y="1557070"/>
            <a:ext cx="1155255" cy="4018957"/>
            <a:chOff x="7017927" y="1557068"/>
            <a:chExt cx="866441" cy="4018957"/>
          </a:xfrm>
        </p:grpSpPr>
        <p:sp>
          <p:nvSpPr>
            <p:cNvPr id="86" name="Retângulo de cantos arredondados 85"/>
            <p:cNvSpPr/>
            <p:nvPr/>
          </p:nvSpPr>
          <p:spPr>
            <a:xfrm>
              <a:off x="7017927" y="1557068"/>
              <a:ext cx="866441" cy="4018957"/>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30" name="CaixaDeTexto 129"/>
            <p:cNvSpPr txBox="1"/>
            <p:nvPr/>
          </p:nvSpPr>
          <p:spPr>
            <a:xfrm>
              <a:off x="7308640" y="1696265"/>
              <a:ext cx="294492" cy="338554"/>
            </a:xfrm>
            <a:prstGeom prst="rect">
              <a:avLst/>
            </a:prstGeom>
            <a:noFill/>
          </p:spPr>
          <p:txBody>
            <a:bodyPr wrap="none" rtlCol="0">
              <a:spAutoFit/>
            </a:bodyPr>
            <a:lstStyle/>
            <a:p>
              <a:r>
                <a:rPr lang="pt-BR" sz="1600" b="1" dirty="0" smtClean="0">
                  <a:solidFill>
                    <a:schemeClr val="bg1"/>
                  </a:solidFill>
                </a:rPr>
                <a:t>11</a:t>
              </a:r>
              <a:endParaRPr lang="pt-BR" sz="1600" b="1" dirty="0">
                <a:solidFill>
                  <a:schemeClr val="bg1"/>
                </a:solidFill>
              </a:endParaRPr>
            </a:p>
          </p:txBody>
        </p:sp>
        <p:sp>
          <p:nvSpPr>
            <p:cNvPr id="142" name="CaixaDeTexto 141"/>
            <p:cNvSpPr txBox="1"/>
            <p:nvPr/>
          </p:nvSpPr>
          <p:spPr>
            <a:xfrm rot="16200000">
              <a:off x="6926771" y="3255596"/>
              <a:ext cx="1072730" cy="300082"/>
            </a:xfrm>
            <a:prstGeom prst="rect">
              <a:avLst/>
            </a:prstGeom>
            <a:noFill/>
          </p:spPr>
          <p:txBody>
            <a:bodyPr wrap="none" rtlCol="0">
              <a:spAutoFit/>
            </a:bodyPr>
            <a:lstStyle/>
            <a:p>
              <a:r>
                <a:rPr lang="pt-BR" sz="2000" b="1" dirty="0" smtClean="0">
                  <a:solidFill>
                    <a:schemeClr val="bg1"/>
                  </a:solidFill>
                </a:rPr>
                <a:t>BUDGET</a:t>
              </a:r>
              <a:endParaRPr lang="pt-BR" sz="2000" b="1" dirty="0">
                <a:solidFill>
                  <a:schemeClr val="bg1"/>
                </a:solidFill>
              </a:endParaRPr>
            </a:p>
          </p:txBody>
        </p:sp>
      </p:grpSp>
      <p:grpSp>
        <p:nvGrpSpPr>
          <p:cNvPr id="155" name="Grupo 154"/>
          <p:cNvGrpSpPr/>
          <p:nvPr/>
        </p:nvGrpSpPr>
        <p:grpSpPr>
          <a:xfrm>
            <a:off x="10797397" y="1570284"/>
            <a:ext cx="1155255" cy="4018957"/>
            <a:chOff x="8098047" y="1570283"/>
            <a:chExt cx="866441" cy="4018957"/>
          </a:xfrm>
        </p:grpSpPr>
        <p:sp>
          <p:nvSpPr>
            <p:cNvPr id="87" name="Retângulo de cantos arredondados 86"/>
            <p:cNvSpPr/>
            <p:nvPr/>
          </p:nvSpPr>
          <p:spPr>
            <a:xfrm>
              <a:off x="8098047" y="1570283"/>
              <a:ext cx="866441" cy="4018957"/>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31" name="CaixaDeTexto 130"/>
            <p:cNvSpPr txBox="1"/>
            <p:nvPr/>
          </p:nvSpPr>
          <p:spPr>
            <a:xfrm>
              <a:off x="8374814" y="1694413"/>
              <a:ext cx="292387" cy="338554"/>
            </a:xfrm>
            <a:prstGeom prst="rect">
              <a:avLst/>
            </a:prstGeom>
            <a:noFill/>
          </p:spPr>
          <p:txBody>
            <a:bodyPr wrap="none" rtlCol="0">
              <a:spAutoFit/>
            </a:bodyPr>
            <a:lstStyle/>
            <a:p>
              <a:r>
                <a:rPr lang="pt-BR" sz="1600" b="1" dirty="0" smtClean="0">
                  <a:solidFill>
                    <a:schemeClr val="bg1"/>
                  </a:solidFill>
                  <a:latin typeface="+mj-lt"/>
                </a:rPr>
                <a:t>12</a:t>
              </a:r>
              <a:endParaRPr lang="pt-BR" sz="1600" b="1" dirty="0">
                <a:solidFill>
                  <a:schemeClr val="bg1"/>
                </a:solidFill>
                <a:latin typeface="+mj-lt"/>
              </a:endParaRPr>
            </a:p>
          </p:txBody>
        </p:sp>
        <p:sp>
          <p:nvSpPr>
            <p:cNvPr id="143" name="CaixaDeTexto 142"/>
            <p:cNvSpPr txBox="1"/>
            <p:nvPr/>
          </p:nvSpPr>
          <p:spPr>
            <a:xfrm rot="16200000">
              <a:off x="7020587" y="3350875"/>
              <a:ext cx="3069136" cy="530914"/>
            </a:xfrm>
            <a:prstGeom prst="rect">
              <a:avLst/>
            </a:prstGeom>
            <a:noFill/>
          </p:spPr>
          <p:txBody>
            <a:bodyPr wrap="square" rtlCol="0">
              <a:spAutoFit/>
            </a:bodyPr>
            <a:lstStyle/>
            <a:p>
              <a:pPr algn="ctr"/>
              <a:r>
                <a:rPr lang="en-US" sz="2000" b="1" dirty="0" smtClean="0">
                  <a:solidFill>
                    <a:schemeClr val="bg1"/>
                  </a:solidFill>
                </a:rPr>
                <a:t>MANAGEMENT AND CONTROL</a:t>
              </a:r>
              <a:endParaRPr lang="pt-BR" sz="2000" b="1" dirty="0">
                <a:solidFill>
                  <a:schemeClr val="bg1"/>
                </a:solidFill>
              </a:endParaRPr>
            </a:p>
          </p:txBody>
        </p:sp>
      </p:grpSp>
      <p:sp>
        <p:nvSpPr>
          <p:cNvPr id="157" name="Título 1"/>
          <p:cNvSpPr txBox="1">
            <a:spLocks/>
          </p:cNvSpPr>
          <p:nvPr/>
        </p:nvSpPr>
        <p:spPr>
          <a:xfrm>
            <a:off x="627272" y="26884"/>
            <a:ext cx="11664618" cy="8706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smtClean="0">
                <a:latin typeface="+mn-lt"/>
              </a:rPr>
              <a:t>A </a:t>
            </a:r>
            <a:r>
              <a:rPr lang="en-US" sz="3300" b="1" dirty="0">
                <a:latin typeface="+mn-lt"/>
              </a:rPr>
              <a:t>Method </a:t>
            </a:r>
            <a:r>
              <a:rPr lang="en-US" sz="3300" b="1" dirty="0" smtClean="0">
                <a:latin typeface="+mn-lt"/>
              </a:rPr>
              <a:t>for Strategic Marketing Planning and Management </a:t>
            </a:r>
            <a:endParaRPr lang="es-AR" sz="3300" b="1" dirty="0">
              <a:latin typeface="+mn-lt"/>
            </a:endParaRPr>
          </a:p>
        </p:txBody>
      </p:sp>
      <p:sp>
        <p:nvSpPr>
          <p:cNvPr id="158" name="Espaço Reservado para Rodapé 2"/>
          <p:cNvSpPr>
            <a:spLocks noGrp="1"/>
          </p:cNvSpPr>
          <p:nvPr>
            <p:ph type="ftr" sz="quarter" idx="10"/>
          </p:nvPr>
        </p:nvSpPr>
        <p:spPr>
          <a:xfrm>
            <a:off x="3647397" y="6241224"/>
            <a:ext cx="5960348" cy="808374"/>
          </a:xfrm>
        </p:spPr>
        <p:txBody>
          <a:bodyPr/>
          <a:lstStyle/>
          <a:p>
            <a:r>
              <a:rPr lang="en-US" sz="1100" dirty="0"/>
              <a:t>NEVES, M. F. – </a:t>
            </a:r>
            <a:r>
              <a:rPr lang="en-US" sz="1100" i="1" dirty="0"/>
              <a:t>Strategic Marketing Plans and Collaborative Networks</a:t>
            </a:r>
            <a:r>
              <a:rPr lang="en-US" sz="1100" dirty="0"/>
              <a:t>, Marketing Intelligence and Planning – Emerald Insight Publishing Company, Volume 25, Issue 2, p. 175-192, 2007, Reino Unido.</a:t>
            </a:r>
            <a:endParaRPr lang="pt-BR" sz="1100" dirty="0"/>
          </a:p>
          <a:p>
            <a:r>
              <a:rPr lang="de-DE" sz="1100" dirty="0"/>
              <a:t>Endereço online: www.emeraldinsight.com/journals/index.htm</a:t>
            </a:r>
            <a:endParaRPr lang="pt-BR" sz="1100" dirty="0"/>
          </a:p>
          <a:p>
            <a:endParaRPr lang="en-US" sz="1100" dirty="0"/>
          </a:p>
        </p:txBody>
      </p:sp>
    </p:spTree>
    <p:extLst>
      <p:ext uri="{BB962C8B-B14F-4D97-AF65-F5344CB8AC3E}">
        <p14:creationId xmlns:p14="http://schemas.microsoft.com/office/powerpoint/2010/main" val="126215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t="382" r="536" b="944"/>
          <a:stretch/>
        </p:blipFill>
        <p:spPr>
          <a:xfrm>
            <a:off x="2232367" y="337624"/>
            <a:ext cx="8093320" cy="57818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341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1814732" y="1356076"/>
            <a:ext cx="8396068" cy="4697220"/>
            <a:chOff x="43584" y="1173196"/>
            <a:chExt cx="8396068" cy="4697220"/>
          </a:xfrm>
        </p:grpSpPr>
        <p:pic>
          <p:nvPicPr>
            <p:cNvPr id="4" name="Picture 3" descr="Screen Shot 2012-08-08 at 7.44.23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61449" y="1173196"/>
              <a:ext cx="3378203" cy="4697220"/>
            </a:xfrm>
            <a:prstGeom prst="rect">
              <a:avLst/>
            </a:prstGeom>
            <a:ln>
              <a:noFill/>
            </a:ln>
            <a:effectLst>
              <a:outerShdw blurRad="292100" dist="139700" dir="2700000" algn="tl" rotWithShape="0">
                <a:srgbClr val="333333">
                  <a:alpha val="65000"/>
                </a:srgbClr>
              </a:outerShdw>
            </a:effectLst>
          </p:spPr>
        </p:pic>
        <p:pic>
          <p:nvPicPr>
            <p:cNvPr id="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84" y="1173196"/>
              <a:ext cx="3334318" cy="4697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ítulo 1"/>
          <p:cNvSpPr txBox="1">
            <a:spLocks/>
          </p:cNvSpPr>
          <p:nvPr/>
        </p:nvSpPr>
        <p:spPr>
          <a:xfrm>
            <a:off x="527382" y="326533"/>
            <a:ext cx="11664618" cy="8706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smtClean="0">
                <a:latin typeface="+mn-lt"/>
              </a:rPr>
              <a:t>2005 to 2012</a:t>
            </a:r>
            <a:endParaRPr lang="es-AR" sz="3300" b="1" dirty="0">
              <a:latin typeface="+mn-lt"/>
            </a:endParaRPr>
          </a:p>
        </p:txBody>
      </p:sp>
    </p:spTree>
    <p:extLst>
      <p:ext uri="{BB962C8B-B14F-4D97-AF65-F5344CB8AC3E}">
        <p14:creationId xmlns:p14="http://schemas.microsoft.com/office/powerpoint/2010/main" val="398982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ta para a Direita 26"/>
          <p:cNvSpPr/>
          <p:nvPr/>
        </p:nvSpPr>
        <p:spPr>
          <a:xfrm>
            <a:off x="7014315" y="2252750"/>
            <a:ext cx="632126" cy="362175"/>
          </a:xfrm>
          <a:prstGeom prst="right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Seta para a Direita 25"/>
          <p:cNvSpPr/>
          <p:nvPr/>
        </p:nvSpPr>
        <p:spPr>
          <a:xfrm>
            <a:off x="4683112" y="2252750"/>
            <a:ext cx="632126" cy="362175"/>
          </a:xfrm>
          <a:prstGeom prst="right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448" name="Rectangle 8"/>
          <p:cNvSpPr>
            <a:spLocks noChangeArrowheads="1"/>
          </p:cNvSpPr>
          <p:nvPr/>
        </p:nvSpPr>
        <p:spPr bwMode="auto">
          <a:xfrm>
            <a:off x="3175385" y="5942365"/>
            <a:ext cx="8035925" cy="415498"/>
          </a:xfrm>
          <a:prstGeom prst="rect">
            <a:avLst/>
          </a:prstGeom>
          <a:noFill/>
          <a:ln w="9525">
            <a:noFill/>
            <a:miter lim="800000"/>
            <a:headEnd/>
            <a:tailEnd/>
          </a:ln>
        </p:spPr>
        <p:txBody>
          <a:bodyPr anchor="ctr">
            <a:spAutoFit/>
          </a:bodyPr>
          <a:lstStyle/>
          <a:p>
            <a:r>
              <a:rPr lang="pt-BR" sz="1000" dirty="0">
                <a:solidFill>
                  <a:schemeClr val="tx1">
                    <a:tint val="75000"/>
                  </a:schemeClr>
                </a:solidFill>
              </a:rPr>
              <a:t>NEVES, M.F. </a:t>
            </a:r>
            <a:r>
              <a:rPr lang="pt-PT" sz="1000" dirty="0">
                <a:solidFill>
                  <a:schemeClr val="tx1">
                    <a:tint val="75000"/>
                  </a:schemeClr>
                </a:solidFill>
              </a:rPr>
              <a:t>Método para planejamento e gestão estratégica de sistemas agroindustriais (GESis). </a:t>
            </a:r>
            <a:r>
              <a:rPr lang="pt-BR" sz="1000" dirty="0">
                <a:solidFill>
                  <a:schemeClr val="tx1">
                    <a:tint val="75000"/>
                  </a:schemeClr>
                </a:solidFill>
              </a:rPr>
              <a:t>São Paulo: RAUSP, Revista de Administração da Universidade de São Paulo. v. 43, n.4,  outubro/novembro/dezembro de 2008.</a:t>
            </a:r>
          </a:p>
        </p:txBody>
      </p:sp>
      <p:sp>
        <p:nvSpPr>
          <p:cNvPr id="61443" name="Rectangle 3"/>
          <p:cNvSpPr>
            <a:spLocks noChangeArrowheads="1"/>
          </p:cNvSpPr>
          <p:nvPr/>
        </p:nvSpPr>
        <p:spPr bwMode="auto">
          <a:xfrm>
            <a:off x="663605" y="1282108"/>
            <a:ext cx="1674018" cy="2303462"/>
          </a:xfrm>
          <a:prstGeom prst="round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400" b="1" dirty="0">
                <a:solidFill>
                  <a:schemeClr val="bg1"/>
                </a:solidFill>
              </a:rPr>
              <a:t>1 – Initiative of Chain Leaders and University</a:t>
            </a:r>
          </a:p>
        </p:txBody>
      </p:sp>
      <p:sp>
        <p:nvSpPr>
          <p:cNvPr id="61444" name="Rectangle 4"/>
          <p:cNvSpPr>
            <a:spLocks noChangeArrowheads="1"/>
          </p:cNvSpPr>
          <p:nvPr/>
        </p:nvSpPr>
        <p:spPr bwMode="auto">
          <a:xfrm>
            <a:off x="2987186" y="1308773"/>
            <a:ext cx="1674019" cy="2303463"/>
          </a:xfrm>
          <a:prstGeom prst="round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400" b="1" dirty="0">
                <a:solidFill>
                  <a:schemeClr val="bg1"/>
                </a:solidFill>
              </a:rPr>
              <a:t>2 – Chain Mapping and Quantification</a:t>
            </a:r>
          </a:p>
        </p:txBody>
      </p:sp>
      <p:sp>
        <p:nvSpPr>
          <p:cNvPr id="61445" name="Rectangle 5"/>
          <p:cNvSpPr>
            <a:spLocks noChangeArrowheads="1"/>
          </p:cNvSpPr>
          <p:nvPr/>
        </p:nvSpPr>
        <p:spPr bwMode="auto">
          <a:xfrm>
            <a:off x="5315238" y="1308773"/>
            <a:ext cx="1669415" cy="2303463"/>
          </a:xfrm>
          <a:prstGeom prst="round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400" b="1" dirty="0">
                <a:solidFill>
                  <a:schemeClr val="bg1"/>
                </a:solidFill>
              </a:rPr>
              <a:t>3 – Creation of a Vertical Organization</a:t>
            </a:r>
          </a:p>
        </p:txBody>
      </p:sp>
      <p:sp>
        <p:nvSpPr>
          <p:cNvPr id="61446" name="Rectangle 6"/>
          <p:cNvSpPr>
            <a:spLocks noChangeArrowheads="1"/>
          </p:cNvSpPr>
          <p:nvPr/>
        </p:nvSpPr>
        <p:spPr bwMode="auto">
          <a:xfrm>
            <a:off x="7676103" y="1282108"/>
            <a:ext cx="1649188" cy="2290129"/>
          </a:xfrm>
          <a:prstGeom prst="round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400" b="1" dirty="0">
                <a:solidFill>
                  <a:schemeClr val="bg1"/>
                </a:solidFill>
              </a:rPr>
              <a:t>4 – Strategic Planning for Collective Actions</a:t>
            </a:r>
          </a:p>
        </p:txBody>
      </p:sp>
      <p:sp>
        <p:nvSpPr>
          <p:cNvPr id="61447" name="Rectangle 7"/>
          <p:cNvSpPr>
            <a:spLocks noChangeArrowheads="1"/>
          </p:cNvSpPr>
          <p:nvPr/>
        </p:nvSpPr>
        <p:spPr bwMode="auto">
          <a:xfrm>
            <a:off x="9992601" y="1282106"/>
            <a:ext cx="1629967" cy="2303462"/>
          </a:xfrm>
          <a:prstGeom prst="round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400" b="1" dirty="0">
                <a:solidFill>
                  <a:schemeClr val="bg1"/>
                </a:solidFill>
              </a:rPr>
              <a:t>5 – Elaboration of Contracts</a:t>
            </a:r>
          </a:p>
        </p:txBody>
      </p:sp>
      <p:sp>
        <p:nvSpPr>
          <p:cNvPr id="61449" name="Rectangle 9"/>
          <p:cNvSpPr>
            <a:spLocks noChangeArrowheads="1"/>
          </p:cNvSpPr>
          <p:nvPr/>
        </p:nvSpPr>
        <p:spPr bwMode="auto">
          <a:xfrm>
            <a:off x="2791130" y="4018945"/>
            <a:ext cx="2016125" cy="1569660"/>
          </a:xfrm>
          <a:prstGeom prst="rect">
            <a:avLst/>
          </a:prstGeom>
          <a:noFill/>
          <a:ln w="9525">
            <a:solidFill>
              <a:srgbClr val="2B733C"/>
            </a:solidFill>
            <a:prstDash val="dash"/>
            <a:miter lim="800000"/>
            <a:headEnd/>
            <a:tailEnd/>
          </a:ln>
        </p:spPr>
        <p:txBody>
          <a:bodyPr>
            <a:spAutoFit/>
          </a:bodyPr>
          <a:lstStyle/>
          <a:p>
            <a:pPr algn="ctr"/>
            <a:r>
              <a:rPr lang="en-US" sz="1200" b="1" dirty="0"/>
              <a:t>SISTEMS, CHAINS, NETS</a:t>
            </a:r>
          </a:p>
          <a:p>
            <a:pPr algn="ctr"/>
            <a:endParaRPr lang="en-US" sz="1200" b="1" dirty="0"/>
          </a:p>
          <a:p>
            <a:r>
              <a:rPr lang="en-US" sz="1200" dirty="0"/>
              <a:t>- Traditional</a:t>
            </a:r>
          </a:p>
          <a:p>
            <a:r>
              <a:rPr lang="en-US" sz="1200" dirty="0"/>
              <a:t>- Link design </a:t>
            </a:r>
          </a:p>
          <a:p>
            <a:r>
              <a:rPr lang="en-US" sz="1200" dirty="0"/>
              <a:t>- Integration</a:t>
            </a:r>
          </a:p>
          <a:p>
            <a:r>
              <a:rPr lang="en-US" sz="1200" dirty="0"/>
              <a:t>- Efficiency</a:t>
            </a:r>
          </a:p>
          <a:p>
            <a:r>
              <a:rPr lang="en-US" sz="1200" dirty="0" smtClean="0"/>
              <a:t>- Specificities</a:t>
            </a:r>
          </a:p>
          <a:p>
            <a:endParaRPr lang="en-US" sz="1200" dirty="0"/>
          </a:p>
        </p:txBody>
      </p:sp>
      <p:sp>
        <p:nvSpPr>
          <p:cNvPr id="61450" name="Rectangle 10"/>
          <p:cNvSpPr>
            <a:spLocks noChangeArrowheads="1"/>
          </p:cNvSpPr>
          <p:nvPr/>
        </p:nvSpPr>
        <p:spPr bwMode="auto">
          <a:xfrm>
            <a:off x="7492634" y="3995896"/>
            <a:ext cx="2016125" cy="1569660"/>
          </a:xfrm>
          <a:prstGeom prst="rect">
            <a:avLst/>
          </a:prstGeom>
          <a:noFill/>
          <a:ln w="9525">
            <a:solidFill>
              <a:srgbClr val="2B733C"/>
            </a:solidFill>
            <a:prstDash val="dash"/>
            <a:miter lim="800000"/>
            <a:headEnd/>
            <a:tailEnd/>
          </a:ln>
        </p:spPr>
        <p:txBody>
          <a:bodyPr>
            <a:spAutoFit/>
          </a:bodyPr>
          <a:lstStyle/>
          <a:p>
            <a:pPr algn="ctr"/>
            <a:r>
              <a:rPr lang="en-US" sz="1200" b="1" dirty="0"/>
              <a:t>PLANNING, STRATEGY &amp; MARKETING:</a:t>
            </a:r>
          </a:p>
          <a:p>
            <a:pPr algn="ctr"/>
            <a:endParaRPr lang="en-US" sz="1200" b="1" dirty="0"/>
          </a:p>
          <a:p>
            <a:r>
              <a:rPr lang="en-US" sz="1200" dirty="0"/>
              <a:t>- Where to go </a:t>
            </a:r>
          </a:p>
          <a:p>
            <a:r>
              <a:rPr lang="en-US" sz="1200" dirty="0"/>
              <a:t>- How</a:t>
            </a:r>
          </a:p>
          <a:p>
            <a:r>
              <a:rPr lang="en-US" sz="1200" dirty="0"/>
              <a:t>- Resources</a:t>
            </a:r>
          </a:p>
          <a:p>
            <a:r>
              <a:rPr lang="en-US" sz="1200" dirty="0"/>
              <a:t>- Techniques</a:t>
            </a:r>
          </a:p>
          <a:p>
            <a:r>
              <a:rPr lang="en-US" sz="1200" dirty="0"/>
              <a:t>- Environment analysis</a:t>
            </a:r>
          </a:p>
        </p:txBody>
      </p:sp>
      <p:sp>
        <p:nvSpPr>
          <p:cNvPr id="61451" name="Rectangle 11"/>
          <p:cNvSpPr>
            <a:spLocks noChangeArrowheads="1"/>
          </p:cNvSpPr>
          <p:nvPr/>
        </p:nvSpPr>
        <p:spPr bwMode="auto">
          <a:xfrm>
            <a:off x="5150613" y="4010886"/>
            <a:ext cx="1998663" cy="1569660"/>
          </a:xfrm>
          <a:prstGeom prst="rect">
            <a:avLst/>
          </a:prstGeom>
          <a:noFill/>
          <a:ln w="9525">
            <a:solidFill>
              <a:srgbClr val="2B733C"/>
            </a:solidFill>
            <a:prstDash val="dash"/>
            <a:miter lim="800000"/>
            <a:headEnd/>
            <a:tailEnd/>
          </a:ln>
        </p:spPr>
        <p:txBody>
          <a:bodyPr>
            <a:spAutoFit/>
          </a:bodyPr>
          <a:lstStyle/>
          <a:p>
            <a:pPr algn="ctr"/>
            <a:r>
              <a:rPr lang="en-US" sz="1200" b="1" dirty="0"/>
              <a:t>COLLECTIVE ACTIONS</a:t>
            </a:r>
          </a:p>
          <a:p>
            <a:endParaRPr lang="en-US" sz="1200" dirty="0"/>
          </a:p>
          <a:p>
            <a:pPr marL="171450" indent="-171450">
              <a:buFontTx/>
              <a:buChar char="-"/>
            </a:pPr>
            <a:r>
              <a:rPr lang="en-US" sz="1200" dirty="0" smtClean="0"/>
              <a:t>Kinds </a:t>
            </a:r>
            <a:r>
              <a:rPr lang="en-US" sz="1200" dirty="0"/>
              <a:t>of </a:t>
            </a:r>
            <a:r>
              <a:rPr lang="en-US" sz="1200" dirty="0" smtClean="0"/>
              <a:t>actions</a:t>
            </a:r>
            <a:endParaRPr lang="en-US" sz="1200" dirty="0"/>
          </a:p>
          <a:p>
            <a:pPr marL="171450" indent="-171450">
              <a:buFontTx/>
              <a:buChar char="-"/>
            </a:pPr>
            <a:r>
              <a:rPr lang="en-US" sz="1200" dirty="0" smtClean="0"/>
              <a:t>Logic </a:t>
            </a:r>
            <a:r>
              <a:rPr lang="en-US" sz="1200" dirty="0"/>
              <a:t>of the </a:t>
            </a:r>
            <a:r>
              <a:rPr lang="en-US" sz="1200" dirty="0" smtClean="0"/>
              <a:t>organizations importance</a:t>
            </a:r>
          </a:p>
          <a:p>
            <a:pPr marL="171450" indent="-171450">
              <a:buFontTx/>
              <a:buChar char="-"/>
            </a:pPr>
            <a:endParaRPr lang="en-US" sz="1200" dirty="0"/>
          </a:p>
          <a:p>
            <a:pPr marL="171450" indent="-171450">
              <a:buFontTx/>
              <a:buChar char="-"/>
            </a:pPr>
            <a:endParaRPr lang="en-US" sz="1200" dirty="0" smtClean="0"/>
          </a:p>
          <a:p>
            <a:pPr marL="171450" indent="-171450">
              <a:buFontTx/>
              <a:buChar char="-"/>
            </a:pPr>
            <a:endParaRPr lang="en-US" sz="1200" dirty="0"/>
          </a:p>
        </p:txBody>
      </p:sp>
      <p:sp>
        <p:nvSpPr>
          <p:cNvPr id="61452" name="Rectangle 12"/>
          <p:cNvSpPr>
            <a:spLocks noChangeArrowheads="1"/>
          </p:cNvSpPr>
          <p:nvPr/>
        </p:nvSpPr>
        <p:spPr bwMode="auto">
          <a:xfrm>
            <a:off x="9799521" y="3995443"/>
            <a:ext cx="2016125" cy="1569660"/>
          </a:xfrm>
          <a:prstGeom prst="rect">
            <a:avLst/>
          </a:prstGeom>
          <a:noFill/>
          <a:ln w="9525">
            <a:solidFill>
              <a:srgbClr val="2B733C"/>
            </a:solidFill>
            <a:prstDash val="dash"/>
            <a:miter lim="800000"/>
            <a:headEnd/>
            <a:tailEnd/>
          </a:ln>
        </p:spPr>
        <p:txBody>
          <a:bodyPr>
            <a:spAutoFit/>
          </a:bodyPr>
          <a:lstStyle/>
          <a:p>
            <a:pPr algn="ctr"/>
            <a:r>
              <a:rPr lang="en-US" sz="1200" b="1" dirty="0"/>
              <a:t>ECT/CONTRACTS</a:t>
            </a:r>
          </a:p>
          <a:p>
            <a:pPr algn="ctr"/>
            <a:endParaRPr lang="en-US" sz="1200" dirty="0" smtClean="0"/>
          </a:p>
          <a:p>
            <a:pPr algn="ctr"/>
            <a:endParaRPr lang="en-US" sz="1200" dirty="0"/>
          </a:p>
          <a:p>
            <a:r>
              <a:rPr lang="en-US" sz="1200" dirty="0"/>
              <a:t>- Transaction costs</a:t>
            </a:r>
          </a:p>
          <a:p>
            <a:r>
              <a:rPr lang="en-US" sz="1200" dirty="0"/>
              <a:t>- Uncertainness</a:t>
            </a:r>
          </a:p>
          <a:p>
            <a:r>
              <a:rPr lang="en-US" sz="1200" dirty="0"/>
              <a:t>- </a:t>
            </a:r>
            <a:r>
              <a:rPr lang="en-US" sz="1200" dirty="0" smtClean="0"/>
              <a:t>Opportunism</a:t>
            </a:r>
          </a:p>
          <a:p>
            <a:pPr marL="171450" indent="-171450">
              <a:buFontTx/>
              <a:buChar char="-"/>
            </a:pPr>
            <a:r>
              <a:rPr lang="en-US" sz="1200" dirty="0" smtClean="0"/>
              <a:t>Contracts e incompleteness</a:t>
            </a:r>
            <a:endParaRPr lang="en-US" sz="1200" dirty="0"/>
          </a:p>
        </p:txBody>
      </p:sp>
      <p:sp>
        <p:nvSpPr>
          <p:cNvPr id="61461" name="Rectangle 21"/>
          <p:cNvSpPr>
            <a:spLocks noChangeArrowheads="1"/>
          </p:cNvSpPr>
          <p:nvPr/>
        </p:nvSpPr>
        <p:spPr bwMode="auto">
          <a:xfrm>
            <a:off x="3205732" y="6304002"/>
            <a:ext cx="7617166" cy="553998"/>
          </a:xfrm>
          <a:prstGeom prst="rect">
            <a:avLst/>
          </a:prstGeom>
          <a:noFill/>
          <a:ln w="9525">
            <a:noFill/>
            <a:miter lim="800000"/>
            <a:headEnd/>
            <a:tailEnd/>
          </a:ln>
        </p:spPr>
        <p:txBody>
          <a:bodyPr wrap="square" anchor="ctr">
            <a:spAutoFit/>
          </a:bodyPr>
          <a:lstStyle/>
          <a:p>
            <a:pPr eaLnBrk="0" hangingPunct="0"/>
            <a:r>
              <a:rPr lang="en-US" sz="1000" dirty="0">
                <a:solidFill>
                  <a:schemeClr val="tx1">
                    <a:tint val="75000"/>
                  </a:schemeClr>
                </a:solidFill>
              </a:rPr>
              <a:t>NEVES, M. F. A Method for Demand Driven Strategic Planning and Management for Food Chains (The </a:t>
            </a:r>
            <a:r>
              <a:rPr lang="en-US" sz="1000" dirty="0" err="1">
                <a:solidFill>
                  <a:schemeClr val="tx1">
                    <a:tint val="75000"/>
                  </a:schemeClr>
                </a:solidFill>
              </a:rPr>
              <a:t>ChainPlan</a:t>
            </a:r>
            <a:r>
              <a:rPr lang="en-US" sz="1000" dirty="0">
                <a:solidFill>
                  <a:schemeClr val="tx1">
                    <a:tint val="75000"/>
                  </a:schemeClr>
                </a:solidFill>
              </a:rPr>
              <a:t> Method).    In: INTERNATIONAL FOOD AND AGRIBUSINESS MANAGEMENT ASSOCIATION, IAMA – 17th Annual World Forum and Symposium - Food Culture: Tradition, Innovation and Trust - A Positive Force for Modern Agribusiness, 2007, Parma, </a:t>
            </a:r>
            <a:r>
              <a:rPr lang="en-US" sz="1000" dirty="0" err="1">
                <a:solidFill>
                  <a:schemeClr val="tx1">
                    <a:tint val="75000"/>
                  </a:schemeClr>
                </a:solidFill>
              </a:rPr>
              <a:t>Itália</a:t>
            </a:r>
            <a:r>
              <a:rPr lang="en-US" sz="1000" dirty="0">
                <a:solidFill>
                  <a:schemeClr val="tx1">
                    <a:tint val="75000"/>
                  </a:schemeClr>
                </a:solidFill>
              </a:rPr>
              <a:t>. </a:t>
            </a:r>
            <a:r>
              <a:rPr lang="en-US" sz="1000" dirty="0" err="1">
                <a:solidFill>
                  <a:schemeClr val="tx1">
                    <a:tint val="75000"/>
                  </a:schemeClr>
                </a:solidFill>
              </a:rPr>
              <a:t>Disponível</a:t>
            </a:r>
            <a:r>
              <a:rPr lang="en-US" sz="1000" dirty="0">
                <a:solidFill>
                  <a:schemeClr val="tx1">
                    <a:tint val="75000"/>
                  </a:schemeClr>
                </a:solidFill>
              </a:rPr>
              <a:t> </a:t>
            </a:r>
            <a:r>
              <a:rPr lang="en-US" sz="1000" dirty="0" err="1">
                <a:solidFill>
                  <a:schemeClr val="tx1">
                    <a:tint val="75000"/>
                  </a:schemeClr>
                </a:solidFill>
              </a:rPr>
              <a:t>em</a:t>
            </a:r>
            <a:r>
              <a:rPr lang="en-US" sz="1000" dirty="0">
                <a:solidFill>
                  <a:schemeClr val="tx1">
                    <a:tint val="75000"/>
                  </a:schemeClr>
                </a:solidFill>
              </a:rPr>
              <a:t>: http://www.ifama.org/conferences</a:t>
            </a:r>
            <a:r>
              <a:rPr lang="en-US" sz="800" b="1" dirty="0">
                <a:cs typeface="Times New Roman" pitchFamily="18" charset="0"/>
              </a:rPr>
              <a:t>.</a:t>
            </a:r>
            <a:endParaRPr lang="en-US" sz="800" b="1" dirty="0"/>
          </a:p>
        </p:txBody>
      </p:sp>
      <p:sp>
        <p:nvSpPr>
          <p:cNvPr id="23" name="Título 1"/>
          <p:cNvSpPr txBox="1">
            <a:spLocks/>
          </p:cNvSpPr>
          <p:nvPr/>
        </p:nvSpPr>
        <p:spPr>
          <a:xfrm>
            <a:off x="955482" y="198112"/>
            <a:ext cx="11664618" cy="8706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smtClean="0">
                <a:latin typeface="+mn-lt"/>
              </a:rPr>
              <a:t>A </a:t>
            </a:r>
            <a:r>
              <a:rPr lang="en-US" sz="3300" b="1" dirty="0">
                <a:latin typeface="+mn-lt"/>
              </a:rPr>
              <a:t>Method </a:t>
            </a:r>
            <a:r>
              <a:rPr lang="en-US" sz="3300" b="1" dirty="0" smtClean="0">
                <a:latin typeface="+mn-lt"/>
              </a:rPr>
              <a:t>for Chain Strategic Planning and Management</a:t>
            </a:r>
            <a:endParaRPr lang="es-AR" sz="3300" b="1" dirty="0">
              <a:latin typeface="+mn-lt"/>
            </a:endParaRPr>
          </a:p>
        </p:txBody>
      </p:sp>
      <p:sp>
        <p:nvSpPr>
          <p:cNvPr id="25" name="Seta para a Direita 24"/>
          <p:cNvSpPr/>
          <p:nvPr/>
        </p:nvSpPr>
        <p:spPr>
          <a:xfrm>
            <a:off x="2353197" y="2279416"/>
            <a:ext cx="632126" cy="362175"/>
          </a:xfrm>
          <a:prstGeom prst="right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Seta para a Direita 27"/>
          <p:cNvSpPr/>
          <p:nvPr/>
        </p:nvSpPr>
        <p:spPr>
          <a:xfrm>
            <a:off x="9342883" y="2252750"/>
            <a:ext cx="632126" cy="362175"/>
          </a:xfrm>
          <a:prstGeom prst="right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eta para a Direita 30"/>
          <p:cNvSpPr/>
          <p:nvPr/>
        </p:nvSpPr>
        <p:spPr>
          <a:xfrm rot="16200000">
            <a:off x="3624275" y="3631071"/>
            <a:ext cx="399843" cy="362175"/>
          </a:xfrm>
          <a:prstGeom prst="right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eta para a Direita 31"/>
          <p:cNvSpPr/>
          <p:nvPr/>
        </p:nvSpPr>
        <p:spPr>
          <a:xfrm rot="16200000">
            <a:off x="10622976" y="3603514"/>
            <a:ext cx="399843" cy="362175"/>
          </a:xfrm>
          <a:prstGeom prst="right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eta para a Direita 32"/>
          <p:cNvSpPr/>
          <p:nvPr/>
        </p:nvSpPr>
        <p:spPr>
          <a:xfrm rot="16200000">
            <a:off x="8336098" y="3604402"/>
            <a:ext cx="399843" cy="362175"/>
          </a:xfrm>
          <a:prstGeom prst="right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eta para a Direita 33"/>
          <p:cNvSpPr/>
          <p:nvPr/>
        </p:nvSpPr>
        <p:spPr>
          <a:xfrm rot="16200000">
            <a:off x="5950022" y="3637936"/>
            <a:ext cx="399843" cy="362175"/>
          </a:xfrm>
          <a:prstGeom prst="right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1419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21739" y="-2490"/>
            <a:ext cx="10344150" cy="871537"/>
          </a:xfrm>
        </p:spPr>
        <p:txBody>
          <a:bodyPr>
            <a:normAutofit/>
          </a:bodyPr>
          <a:lstStyle/>
          <a:p>
            <a:pPr algn="ctr"/>
            <a:r>
              <a:rPr lang="pt-BR" sz="3200" b="1" dirty="0" err="1" smtClean="0">
                <a:solidFill>
                  <a:prstClr val="black"/>
                </a:solidFill>
                <a:latin typeface="Calibri" pitchFamily="34" charset="0"/>
                <a:ea typeface="ＭＳ Ｐゴシック" pitchFamily="34" charset="-128"/>
                <a:cs typeface="+mn-cs"/>
              </a:rPr>
              <a:t>Building</a:t>
            </a:r>
            <a:r>
              <a:rPr lang="pt-BR" sz="3200" b="1" dirty="0" smtClean="0">
                <a:solidFill>
                  <a:prstClr val="black"/>
                </a:solidFill>
                <a:latin typeface="Calibri" pitchFamily="34" charset="0"/>
                <a:ea typeface="ＭＳ Ｐゴシック" pitchFamily="34" charset="-128"/>
                <a:cs typeface="+mn-cs"/>
              </a:rPr>
              <a:t> </a:t>
            </a:r>
            <a:r>
              <a:rPr lang="pt-BR" sz="3200" b="1" dirty="0" err="1" smtClean="0">
                <a:solidFill>
                  <a:prstClr val="black"/>
                </a:solidFill>
                <a:latin typeface="Calibri" pitchFamily="34" charset="0"/>
                <a:ea typeface="ＭＳ Ｐゴシック" pitchFamily="34" charset="-128"/>
                <a:cs typeface="+mn-cs"/>
              </a:rPr>
              <a:t>the</a:t>
            </a:r>
            <a:r>
              <a:rPr lang="pt-BR" sz="3200" b="1" dirty="0" smtClean="0">
                <a:solidFill>
                  <a:prstClr val="black"/>
                </a:solidFill>
                <a:latin typeface="Calibri" pitchFamily="34" charset="0"/>
                <a:ea typeface="ＭＳ Ｐゴシック" pitchFamily="34" charset="-128"/>
                <a:cs typeface="+mn-cs"/>
              </a:rPr>
              <a:t> Chain </a:t>
            </a:r>
            <a:r>
              <a:rPr lang="pt-BR" sz="3200" b="1" dirty="0" err="1" smtClean="0">
                <a:solidFill>
                  <a:prstClr val="black"/>
                </a:solidFill>
                <a:latin typeface="Calibri" pitchFamily="34" charset="0"/>
                <a:ea typeface="ＭＳ Ｐゴシック" pitchFamily="34" charset="-128"/>
                <a:cs typeface="+mn-cs"/>
              </a:rPr>
              <a:t>Strategic</a:t>
            </a:r>
            <a:r>
              <a:rPr lang="pt-BR" sz="3200" b="1" dirty="0" smtClean="0">
                <a:solidFill>
                  <a:prstClr val="black"/>
                </a:solidFill>
                <a:latin typeface="Calibri" pitchFamily="34" charset="0"/>
                <a:ea typeface="ＭＳ Ｐゴシック" pitchFamily="34" charset="-128"/>
                <a:cs typeface="+mn-cs"/>
              </a:rPr>
              <a:t> </a:t>
            </a:r>
            <a:r>
              <a:rPr lang="pt-BR" sz="3200" b="1" dirty="0" err="1" smtClean="0">
                <a:solidFill>
                  <a:prstClr val="black"/>
                </a:solidFill>
                <a:latin typeface="Calibri" pitchFamily="34" charset="0"/>
                <a:ea typeface="ＭＳ Ｐゴシック" pitchFamily="34" charset="-128"/>
                <a:cs typeface="+mn-cs"/>
              </a:rPr>
              <a:t>Plan</a:t>
            </a:r>
            <a:r>
              <a:rPr lang="pt-BR" sz="3200" b="1" dirty="0" smtClean="0">
                <a:solidFill>
                  <a:prstClr val="black"/>
                </a:solidFill>
                <a:latin typeface="Calibri" pitchFamily="34" charset="0"/>
                <a:ea typeface="ＭＳ Ｐゴシック" pitchFamily="34" charset="-128"/>
                <a:cs typeface="+mn-cs"/>
              </a:rPr>
              <a:t>  </a:t>
            </a:r>
            <a:endParaRPr lang="en-US" sz="3200" b="1" dirty="0">
              <a:solidFill>
                <a:prstClr val="black"/>
              </a:solidFill>
              <a:latin typeface="Calibri" pitchFamily="34" charset="0"/>
              <a:ea typeface="ＭＳ Ｐゴシック" pitchFamily="34" charset="-128"/>
              <a:cs typeface="+mn-cs"/>
            </a:endParaRPr>
          </a:p>
        </p:txBody>
      </p:sp>
      <p:sp>
        <p:nvSpPr>
          <p:cNvPr id="88" name="Retângulo de cantos arredondados 87"/>
          <p:cNvSpPr/>
          <p:nvPr/>
        </p:nvSpPr>
        <p:spPr>
          <a:xfrm rot="16200000">
            <a:off x="1364479" y="2341279"/>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89" name="Imagem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398648" y="2370334"/>
            <a:ext cx="111361" cy="148481"/>
          </a:xfrm>
          <a:prstGeom prst="rect">
            <a:avLst/>
          </a:prstGeom>
          <a:solidFill>
            <a:srgbClr val="2B733C"/>
          </a:solidFill>
          <a:ln>
            <a:solidFill>
              <a:srgbClr val="2B733C"/>
            </a:solidFill>
          </a:ln>
        </p:spPr>
      </p:pic>
      <p:sp>
        <p:nvSpPr>
          <p:cNvPr id="90" name="Retângulo de cantos arredondados 89"/>
          <p:cNvSpPr/>
          <p:nvPr/>
        </p:nvSpPr>
        <p:spPr>
          <a:xfrm rot="16200000">
            <a:off x="1337999" y="4392899"/>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91" name="Imagem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372168" y="4421954"/>
            <a:ext cx="111361" cy="148481"/>
          </a:xfrm>
          <a:prstGeom prst="rect">
            <a:avLst/>
          </a:prstGeom>
          <a:solidFill>
            <a:srgbClr val="2B733C"/>
          </a:solidFill>
          <a:ln>
            <a:solidFill>
              <a:srgbClr val="2B733C"/>
            </a:solidFill>
          </a:ln>
        </p:spPr>
      </p:pic>
      <p:sp>
        <p:nvSpPr>
          <p:cNvPr id="92" name="Retângulo de cantos arredondados 91"/>
          <p:cNvSpPr/>
          <p:nvPr/>
        </p:nvSpPr>
        <p:spPr>
          <a:xfrm rot="16200000">
            <a:off x="3656171" y="2341279"/>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93" name="Imagem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90340" y="2370334"/>
            <a:ext cx="111361" cy="148481"/>
          </a:xfrm>
          <a:prstGeom prst="rect">
            <a:avLst/>
          </a:prstGeom>
        </p:spPr>
      </p:pic>
      <p:sp>
        <p:nvSpPr>
          <p:cNvPr id="94" name="Retângulo de cantos arredondados 93"/>
          <p:cNvSpPr/>
          <p:nvPr/>
        </p:nvSpPr>
        <p:spPr>
          <a:xfrm rot="16200000">
            <a:off x="3653983" y="4392898"/>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95" name="Imagem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88152" y="4421953"/>
            <a:ext cx="111361" cy="148481"/>
          </a:xfrm>
          <a:prstGeom prst="rect">
            <a:avLst/>
          </a:prstGeom>
          <a:solidFill>
            <a:srgbClr val="2B733C"/>
          </a:solidFill>
          <a:ln>
            <a:solidFill>
              <a:srgbClr val="2B733C"/>
            </a:solidFill>
          </a:ln>
        </p:spPr>
      </p:pic>
      <p:sp>
        <p:nvSpPr>
          <p:cNvPr id="96" name="Retângulo de cantos arredondados 95"/>
          <p:cNvSpPr/>
          <p:nvPr/>
        </p:nvSpPr>
        <p:spPr>
          <a:xfrm rot="16200000">
            <a:off x="5102611" y="3373724"/>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97" name="Imagem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136780" y="3402779"/>
            <a:ext cx="111361" cy="148481"/>
          </a:xfrm>
          <a:prstGeom prst="rect">
            <a:avLst/>
          </a:prstGeom>
        </p:spPr>
      </p:pic>
      <p:sp>
        <p:nvSpPr>
          <p:cNvPr id="98" name="Retângulo de cantos arredondados 97"/>
          <p:cNvSpPr/>
          <p:nvPr/>
        </p:nvSpPr>
        <p:spPr>
          <a:xfrm rot="16200000">
            <a:off x="6533717" y="1858144"/>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99" name="Imagem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567886" y="1887196"/>
            <a:ext cx="111361" cy="148481"/>
          </a:xfrm>
          <a:prstGeom prst="rect">
            <a:avLst/>
          </a:prstGeom>
          <a:solidFill>
            <a:srgbClr val="2B733C"/>
          </a:solidFill>
          <a:ln>
            <a:solidFill>
              <a:srgbClr val="2B733C"/>
            </a:solidFill>
          </a:ln>
        </p:spPr>
      </p:pic>
      <p:sp>
        <p:nvSpPr>
          <p:cNvPr id="100" name="Retângulo de cantos arredondados 99"/>
          <p:cNvSpPr/>
          <p:nvPr/>
        </p:nvSpPr>
        <p:spPr>
          <a:xfrm rot="16200000">
            <a:off x="6533717" y="2660188"/>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01" name="Imagem 1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567886" y="2689243"/>
            <a:ext cx="111361" cy="148481"/>
          </a:xfrm>
          <a:prstGeom prst="rect">
            <a:avLst/>
          </a:prstGeom>
          <a:solidFill>
            <a:srgbClr val="2B733C"/>
          </a:solidFill>
          <a:ln>
            <a:solidFill>
              <a:srgbClr val="2B733C"/>
            </a:solidFill>
          </a:ln>
        </p:spPr>
      </p:pic>
      <p:sp>
        <p:nvSpPr>
          <p:cNvPr id="102" name="Retângulo de cantos arredondados 101"/>
          <p:cNvSpPr/>
          <p:nvPr/>
        </p:nvSpPr>
        <p:spPr>
          <a:xfrm rot="16200000">
            <a:off x="6531530" y="3505887"/>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03" name="Imagem 10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565698" y="3534942"/>
            <a:ext cx="111361" cy="148481"/>
          </a:xfrm>
          <a:prstGeom prst="rect">
            <a:avLst/>
          </a:prstGeom>
          <a:solidFill>
            <a:srgbClr val="2B733C"/>
          </a:solidFill>
          <a:ln>
            <a:solidFill>
              <a:srgbClr val="2B733C"/>
            </a:solidFill>
          </a:ln>
        </p:spPr>
      </p:pic>
      <p:sp>
        <p:nvSpPr>
          <p:cNvPr id="104" name="Retângulo de cantos arredondados 103"/>
          <p:cNvSpPr/>
          <p:nvPr/>
        </p:nvSpPr>
        <p:spPr>
          <a:xfrm rot="16200000">
            <a:off x="6539909" y="4281538"/>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05" name="Imagem 10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574078" y="4310593"/>
            <a:ext cx="111361" cy="148481"/>
          </a:xfrm>
          <a:prstGeom prst="rect">
            <a:avLst/>
          </a:prstGeom>
          <a:solidFill>
            <a:srgbClr val="2B733C"/>
          </a:solidFill>
          <a:ln>
            <a:solidFill>
              <a:srgbClr val="2B733C"/>
            </a:solidFill>
          </a:ln>
        </p:spPr>
      </p:pic>
      <p:sp>
        <p:nvSpPr>
          <p:cNvPr id="106" name="Retângulo de cantos arredondados 105"/>
          <p:cNvSpPr/>
          <p:nvPr/>
        </p:nvSpPr>
        <p:spPr>
          <a:xfrm rot="16200000">
            <a:off x="6517485" y="5093886"/>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07" name="Imagem 10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551656" y="5122941"/>
            <a:ext cx="111361" cy="148481"/>
          </a:xfrm>
          <a:prstGeom prst="rect">
            <a:avLst/>
          </a:prstGeom>
          <a:solidFill>
            <a:srgbClr val="2B733C"/>
          </a:solidFill>
          <a:ln>
            <a:solidFill>
              <a:srgbClr val="2B733C"/>
            </a:solidFill>
          </a:ln>
        </p:spPr>
      </p:pic>
      <p:sp>
        <p:nvSpPr>
          <p:cNvPr id="108" name="Retângulo de cantos arredondados 107"/>
          <p:cNvSpPr/>
          <p:nvPr/>
        </p:nvSpPr>
        <p:spPr>
          <a:xfrm rot="16200000">
            <a:off x="9132822" y="1893755"/>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09" name="Imagem 10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66990" y="1922810"/>
            <a:ext cx="111361" cy="148481"/>
          </a:xfrm>
          <a:prstGeom prst="rect">
            <a:avLst/>
          </a:prstGeom>
          <a:solidFill>
            <a:srgbClr val="2B733C"/>
          </a:solidFill>
          <a:ln>
            <a:solidFill>
              <a:srgbClr val="2B733C"/>
            </a:solidFill>
          </a:ln>
        </p:spPr>
      </p:pic>
      <p:sp>
        <p:nvSpPr>
          <p:cNvPr id="110" name="Retângulo de cantos arredondados 109"/>
          <p:cNvSpPr/>
          <p:nvPr/>
        </p:nvSpPr>
        <p:spPr>
          <a:xfrm rot="16200000">
            <a:off x="9132822" y="2695800"/>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11" name="Imagem 1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66990" y="2724855"/>
            <a:ext cx="111361" cy="148481"/>
          </a:xfrm>
          <a:prstGeom prst="rect">
            <a:avLst/>
          </a:prstGeom>
        </p:spPr>
      </p:pic>
      <p:sp>
        <p:nvSpPr>
          <p:cNvPr id="112" name="Retângulo de cantos arredondados 111"/>
          <p:cNvSpPr/>
          <p:nvPr/>
        </p:nvSpPr>
        <p:spPr>
          <a:xfrm rot="16200000">
            <a:off x="9130634" y="3541497"/>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13" name="Imagem 1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64802" y="3570551"/>
            <a:ext cx="111361" cy="148481"/>
          </a:xfrm>
          <a:prstGeom prst="rect">
            <a:avLst/>
          </a:prstGeom>
          <a:solidFill>
            <a:srgbClr val="2B733C"/>
          </a:solidFill>
          <a:ln>
            <a:solidFill>
              <a:srgbClr val="2B733C"/>
            </a:solidFill>
          </a:ln>
        </p:spPr>
      </p:pic>
      <p:sp>
        <p:nvSpPr>
          <p:cNvPr id="114" name="Retângulo de cantos arredondados 113"/>
          <p:cNvSpPr/>
          <p:nvPr/>
        </p:nvSpPr>
        <p:spPr>
          <a:xfrm rot="16200000">
            <a:off x="9139014" y="4317150"/>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15" name="Imagem 1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73182" y="4346205"/>
            <a:ext cx="111361" cy="148481"/>
          </a:xfrm>
          <a:prstGeom prst="rect">
            <a:avLst/>
          </a:prstGeom>
          <a:solidFill>
            <a:srgbClr val="2B733C"/>
          </a:solidFill>
          <a:ln>
            <a:solidFill>
              <a:srgbClr val="2B733C"/>
            </a:solidFill>
          </a:ln>
        </p:spPr>
      </p:pic>
      <p:sp>
        <p:nvSpPr>
          <p:cNvPr id="116" name="Retângulo de cantos arredondados 115"/>
          <p:cNvSpPr/>
          <p:nvPr/>
        </p:nvSpPr>
        <p:spPr>
          <a:xfrm rot="16200000">
            <a:off x="9116591" y="5129498"/>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17" name="Imagem 1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50760" y="5158553"/>
            <a:ext cx="111361" cy="148481"/>
          </a:xfrm>
          <a:prstGeom prst="rect">
            <a:avLst/>
          </a:prstGeom>
          <a:solidFill>
            <a:srgbClr val="2B733C"/>
          </a:solidFill>
          <a:ln>
            <a:solidFill>
              <a:srgbClr val="2B733C"/>
            </a:solidFill>
          </a:ln>
        </p:spPr>
      </p:pic>
      <p:sp>
        <p:nvSpPr>
          <p:cNvPr id="118" name="Retângulo de cantos arredondados 117"/>
          <p:cNvSpPr/>
          <p:nvPr/>
        </p:nvSpPr>
        <p:spPr>
          <a:xfrm rot="16200000">
            <a:off x="10577817" y="3568890"/>
            <a:ext cx="175325" cy="197068"/>
          </a:xfrm>
          <a:prstGeom prst="roundRect">
            <a:avLst/>
          </a:prstGeom>
          <a:solidFill>
            <a:srgbClr val="2B733C"/>
          </a:solidFill>
          <a:ln>
            <a:solidFill>
              <a:srgbClr val="2B7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latin typeface="+mj-lt"/>
            </a:endParaRPr>
          </a:p>
        </p:txBody>
      </p:sp>
      <p:pic>
        <p:nvPicPr>
          <p:cNvPr id="119" name="Imagem 1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611986" y="3597946"/>
            <a:ext cx="111361" cy="148481"/>
          </a:xfrm>
          <a:prstGeom prst="rect">
            <a:avLst/>
          </a:prstGeom>
          <a:solidFill>
            <a:srgbClr val="2B733C"/>
          </a:solidFill>
          <a:ln>
            <a:solidFill>
              <a:srgbClr val="2B733C"/>
            </a:solidFill>
          </a:ln>
        </p:spPr>
      </p:pic>
      <p:grpSp>
        <p:nvGrpSpPr>
          <p:cNvPr id="149" name="Grupo 148"/>
          <p:cNvGrpSpPr/>
          <p:nvPr/>
        </p:nvGrpSpPr>
        <p:grpSpPr>
          <a:xfrm>
            <a:off x="143342" y="1528142"/>
            <a:ext cx="1155255" cy="4018957"/>
            <a:chOff x="107504" y="1528142"/>
            <a:chExt cx="866441" cy="4018957"/>
          </a:xfrm>
        </p:grpSpPr>
        <p:sp>
          <p:nvSpPr>
            <p:cNvPr id="76" name="Retângulo de cantos arredondados 75"/>
            <p:cNvSpPr/>
            <p:nvPr/>
          </p:nvSpPr>
          <p:spPr>
            <a:xfrm>
              <a:off x="107504" y="1528142"/>
              <a:ext cx="866441" cy="4018957"/>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0" name="CaixaDeTexto 119"/>
            <p:cNvSpPr txBox="1"/>
            <p:nvPr/>
          </p:nvSpPr>
          <p:spPr>
            <a:xfrm>
              <a:off x="467070" y="1622155"/>
              <a:ext cx="216496" cy="338554"/>
            </a:xfrm>
            <a:prstGeom prst="rect">
              <a:avLst/>
            </a:prstGeom>
            <a:noFill/>
          </p:spPr>
          <p:txBody>
            <a:bodyPr wrap="none" rtlCol="0">
              <a:spAutoFit/>
            </a:bodyPr>
            <a:lstStyle/>
            <a:p>
              <a:r>
                <a:rPr lang="pt-BR" sz="1600" b="1" dirty="0" smtClean="0">
                  <a:solidFill>
                    <a:schemeClr val="bg1"/>
                  </a:solidFill>
                </a:rPr>
                <a:t>1</a:t>
              </a:r>
              <a:endParaRPr lang="pt-BR" sz="1600" b="1" dirty="0">
                <a:solidFill>
                  <a:schemeClr val="bg1"/>
                </a:solidFill>
              </a:endParaRPr>
            </a:p>
          </p:txBody>
        </p:sp>
        <p:sp>
          <p:nvSpPr>
            <p:cNvPr id="132" name="CaixaDeTexto 131"/>
            <p:cNvSpPr txBox="1"/>
            <p:nvPr/>
          </p:nvSpPr>
          <p:spPr>
            <a:xfrm rot="16200000">
              <a:off x="-1227346" y="3523796"/>
              <a:ext cx="3536144" cy="253915"/>
            </a:xfrm>
            <a:prstGeom prst="rect">
              <a:avLst/>
            </a:prstGeom>
            <a:noFill/>
          </p:spPr>
          <p:txBody>
            <a:bodyPr wrap="none" rtlCol="0">
              <a:spAutoFit/>
            </a:bodyPr>
            <a:lstStyle/>
            <a:p>
              <a:r>
                <a:rPr lang="pt-BR" sz="1600" b="1" dirty="0">
                  <a:solidFill>
                    <a:schemeClr val="bg1"/>
                  </a:solidFill>
                </a:rPr>
                <a:t>INTRODUCTION AND UNDERSTANDING</a:t>
              </a:r>
            </a:p>
          </p:txBody>
        </p:sp>
      </p:grpSp>
      <p:grpSp>
        <p:nvGrpSpPr>
          <p:cNvPr id="150" name="Grupo 149"/>
          <p:cNvGrpSpPr/>
          <p:nvPr/>
        </p:nvGrpSpPr>
        <p:grpSpPr>
          <a:xfrm>
            <a:off x="1583499" y="1528142"/>
            <a:ext cx="2016224" cy="1944216"/>
            <a:chOff x="1187624" y="1528142"/>
            <a:chExt cx="1512168" cy="1944216"/>
          </a:xfrm>
        </p:grpSpPr>
        <p:sp>
          <p:nvSpPr>
            <p:cNvPr id="77" name="Retângulo de cantos arredondados 76"/>
            <p:cNvSpPr/>
            <p:nvPr/>
          </p:nvSpPr>
          <p:spPr>
            <a:xfrm>
              <a:off x="1187624" y="1528142"/>
              <a:ext cx="1512168" cy="194421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1" name="CaixaDeTexto 120"/>
            <p:cNvSpPr txBox="1"/>
            <p:nvPr/>
          </p:nvSpPr>
          <p:spPr>
            <a:xfrm>
              <a:off x="1787255" y="1637047"/>
              <a:ext cx="216496" cy="338554"/>
            </a:xfrm>
            <a:prstGeom prst="rect">
              <a:avLst/>
            </a:prstGeom>
            <a:noFill/>
          </p:spPr>
          <p:txBody>
            <a:bodyPr wrap="none" rtlCol="0">
              <a:spAutoFit/>
            </a:bodyPr>
            <a:lstStyle/>
            <a:p>
              <a:r>
                <a:rPr lang="pt-BR" sz="1600" b="1" dirty="0" smtClean="0">
                  <a:solidFill>
                    <a:schemeClr val="bg1"/>
                  </a:solidFill>
                </a:rPr>
                <a:t>2</a:t>
              </a:r>
              <a:endParaRPr lang="pt-BR" sz="1600" b="1" dirty="0">
                <a:solidFill>
                  <a:schemeClr val="bg1"/>
                </a:solidFill>
              </a:endParaRPr>
            </a:p>
          </p:txBody>
        </p:sp>
        <p:sp>
          <p:nvSpPr>
            <p:cNvPr id="133" name="CaixaDeTexto 132"/>
            <p:cNvSpPr txBox="1"/>
            <p:nvPr/>
          </p:nvSpPr>
          <p:spPr>
            <a:xfrm>
              <a:off x="1360609" y="2123067"/>
              <a:ext cx="1166200" cy="830997"/>
            </a:xfrm>
            <a:prstGeom prst="rect">
              <a:avLst/>
            </a:prstGeom>
            <a:noFill/>
          </p:spPr>
          <p:txBody>
            <a:bodyPr wrap="none" rtlCol="0">
              <a:spAutoFit/>
            </a:bodyPr>
            <a:lstStyle/>
            <a:p>
              <a:pPr algn="ctr"/>
              <a:r>
                <a:rPr lang="en-US" sz="1600" b="1" dirty="0">
                  <a:solidFill>
                    <a:schemeClr val="bg1"/>
                  </a:solidFill>
                </a:rPr>
                <a:t>Market Analysis </a:t>
              </a:r>
            </a:p>
            <a:p>
              <a:pPr algn="ctr"/>
              <a:r>
                <a:rPr lang="en-US" sz="1600" b="1" dirty="0">
                  <a:solidFill>
                    <a:schemeClr val="bg1"/>
                  </a:solidFill>
                </a:rPr>
                <a:t>with the Chain </a:t>
              </a:r>
            </a:p>
            <a:p>
              <a:pPr algn="ctr"/>
              <a:r>
                <a:rPr lang="en-US" sz="1600" b="1" dirty="0">
                  <a:solidFill>
                    <a:schemeClr val="bg1"/>
                  </a:solidFill>
                </a:rPr>
                <a:t>Approach</a:t>
              </a:r>
              <a:endParaRPr lang="pt-BR" sz="1600" b="1" dirty="0">
                <a:solidFill>
                  <a:schemeClr val="bg1"/>
                </a:solidFill>
              </a:endParaRPr>
            </a:p>
          </p:txBody>
        </p:sp>
      </p:grpSp>
      <p:grpSp>
        <p:nvGrpSpPr>
          <p:cNvPr id="151" name="Grupo 150"/>
          <p:cNvGrpSpPr/>
          <p:nvPr/>
        </p:nvGrpSpPr>
        <p:grpSpPr>
          <a:xfrm>
            <a:off x="1583499" y="3579762"/>
            <a:ext cx="2016224" cy="1944216"/>
            <a:chOff x="1187624" y="3579762"/>
            <a:chExt cx="1512168" cy="1944216"/>
          </a:xfrm>
        </p:grpSpPr>
        <p:sp>
          <p:nvSpPr>
            <p:cNvPr id="78" name="Retângulo de cantos arredondados 77"/>
            <p:cNvSpPr/>
            <p:nvPr/>
          </p:nvSpPr>
          <p:spPr>
            <a:xfrm>
              <a:off x="1187624" y="3579762"/>
              <a:ext cx="1512168" cy="194421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2" name="CaixaDeTexto 121"/>
            <p:cNvSpPr txBox="1"/>
            <p:nvPr/>
          </p:nvSpPr>
          <p:spPr>
            <a:xfrm>
              <a:off x="1787255" y="3640030"/>
              <a:ext cx="216496" cy="338554"/>
            </a:xfrm>
            <a:prstGeom prst="rect">
              <a:avLst/>
            </a:prstGeom>
            <a:noFill/>
          </p:spPr>
          <p:txBody>
            <a:bodyPr wrap="none" rtlCol="0">
              <a:spAutoFit/>
            </a:bodyPr>
            <a:lstStyle/>
            <a:p>
              <a:r>
                <a:rPr lang="pt-BR" sz="1600" b="1" dirty="0" smtClean="0">
                  <a:solidFill>
                    <a:schemeClr val="bg1"/>
                  </a:solidFill>
                </a:rPr>
                <a:t>3</a:t>
              </a:r>
              <a:endParaRPr lang="pt-BR" sz="1600" b="1" dirty="0">
                <a:solidFill>
                  <a:schemeClr val="bg1"/>
                </a:solidFill>
              </a:endParaRPr>
            </a:p>
          </p:txBody>
        </p:sp>
        <p:sp>
          <p:nvSpPr>
            <p:cNvPr id="134" name="CaixaDeTexto 133"/>
            <p:cNvSpPr txBox="1"/>
            <p:nvPr/>
          </p:nvSpPr>
          <p:spPr>
            <a:xfrm>
              <a:off x="1453681" y="4063151"/>
              <a:ext cx="992249" cy="1077218"/>
            </a:xfrm>
            <a:prstGeom prst="rect">
              <a:avLst/>
            </a:prstGeom>
            <a:noFill/>
          </p:spPr>
          <p:txBody>
            <a:bodyPr wrap="none" rtlCol="0">
              <a:spAutoFit/>
            </a:bodyPr>
            <a:lstStyle/>
            <a:p>
              <a:pPr algn="ctr"/>
              <a:r>
                <a:rPr lang="en-US" sz="1600" b="1" dirty="0">
                  <a:solidFill>
                    <a:schemeClr val="bg1"/>
                  </a:solidFill>
                </a:rPr>
                <a:t>Analysis of </a:t>
              </a:r>
              <a:endParaRPr lang="en-US" sz="1600" b="1" dirty="0" smtClean="0">
                <a:solidFill>
                  <a:schemeClr val="bg1"/>
                </a:solidFill>
              </a:endParaRPr>
            </a:p>
            <a:p>
              <a:pPr algn="ctr"/>
              <a:r>
                <a:rPr lang="en-US" sz="1600" b="1" dirty="0" smtClean="0">
                  <a:solidFill>
                    <a:schemeClr val="bg1"/>
                  </a:solidFill>
                </a:rPr>
                <a:t>Internal </a:t>
              </a:r>
              <a:endParaRPr lang="en-US" sz="1600" b="1" dirty="0">
                <a:solidFill>
                  <a:schemeClr val="bg1"/>
                </a:solidFill>
              </a:endParaRPr>
            </a:p>
            <a:p>
              <a:pPr algn="ctr"/>
              <a:r>
                <a:rPr lang="en-US" sz="1600" b="1" dirty="0">
                  <a:solidFill>
                    <a:schemeClr val="bg1"/>
                  </a:solidFill>
                </a:rPr>
                <a:t>Situation and </a:t>
              </a:r>
            </a:p>
            <a:p>
              <a:pPr algn="ctr"/>
              <a:r>
                <a:rPr lang="en-US" sz="1600" b="1" dirty="0">
                  <a:solidFill>
                    <a:schemeClr val="bg1"/>
                  </a:solidFill>
                </a:rPr>
                <a:t>Competitors</a:t>
              </a:r>
              <a:endParaRPr lang="pt-BR" sz="1600" b="1" dirty="0">
                <a:solidFill>
                  <a:schemeClr val="bg1"/>
                </a:solidFill>
              </a:endParaRPr>
            </a:p>
          </p:txBody>
        </p:sp>
      </p:grpSp>
      <p:grpSp>
        <p:nvGrpSpPr>
          <p:cNvPr id="152" name="Grupo 151"/>
          <p:cNvGrpSpPr/>
          <p:nvPr/>
        </p:nvGrpSpPr>
        <p:grpSpPr>
          <a:xfrm>
            <a:off x="3887758" y="1570284"/>
            <a:ext cx="1155255" cy="4018957"/>
            <a:chOff x="2915816" y="1570283"/>
            <a:chExt cx="866441" cy="4018957"/>
          </a:xfrm>
        </p:grpSpPr>
        <p:sp>
          <p:nvSpPr>
            <p:cNvPr id="79" name="Retângulo de cantos arredondados 78"/>
            <p:cNvSpPr/>
            <p:nvPr/>
          </p:nvSpPr>
          <p:spPr>
            <a:xfrm>
              <a:off x="2915816" y="1570283"/>
              <a:ext cx="866441" cy="4018957"/>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3" name="CaixaDeTexto 122"/>
            <p:cNvSpPr txBox="1"/>
            <p:nvPr/>
          </p:nvSpPr>
          <p:spPr>
            <a:xfrm>
              <a:off x="3221847" y="1622155"/>
              <a:ext cx="215443" cy="338554"/>
            </a:xfrm>
            <a:prstGeom prst="rect">
              <a:avLst/>
            </a:prstGeom>
            <a:noFill/>
          </p:spPr>
          <p:txBody>
            <a:bodyPr wrap="none" rtlCol="0">
              <a:spAutoFit/>
            </a:bodyPr>
            <a:lstStyle/>
            <a:p>
              <a:r>
                <a:rPr lang="pt-BR" sz="1600" dirty="0" smtClean="0">
                  <a:solidFill>
                    <a:schemeClr val="bg1"/>
                  </a:solidFill>
                </a:rPr>
                <a:t>4</a:t>
              </a:r>
              <a:endParaRPr lang="pt-BR" sz="1600" dirty="0">
                <a:solidFill>
                  <a:schemeClr val="bg1"/>
                </a:solidFill>
              </a:endParaRPr>
            </a:p>
          </p:txBody>
        </p:sp>
        <p:sp>
          <p:nvSpPr>
            <p:cNvPr id="135" name="CaixaDeTexto 134"/>
            <p:cNvSpPr txBox="1"/>
            <p:nvPr/>
          </p:nvSpPr>
          <p:spPr>
            <a:xfrm rot="16200000">
              <a:off x="2068677" y="3551374"/>
              <a:ext cx="2560717" cy="253915"/>
            </a:xfrm>
            <a:prstGeom prst="rect">
              <a:avLst/>
            </a:prstGeom>
            <a:noFill/>
          </p:spPr>
          <p:txBody>
            <a:bodyPr wrap="none" rtlCol="0">
              <a:spAutoFit/>
            </a:bodyPr>
            <a:lstStyle/>
            <a:p>
              <a:r>
                <a:rPr lang="pt-BR" sz="1600" b="1" dirty="0">
                  <a:solidFill>
                    <a:schemeClr val="bg1"/>
                  </a:solidFill>
                </a:rPr>
                <a:t>OBJECTIVES FOR THE CHAIN</a:t>
              </a:r>
            </a:p>
          </p:txBody>
        </p:sp>
      </p:grpSp>
      <p:grpSp>
        <p:nvGrpSpPr>
          <p:cNvPr id="153" name="Grupo 152"/>
          <p:cNvGrpSpPr/>
          <p:nvPr/>
        </p:nvGrpSpPr>
        <p:grpSpPr>
          <a:xfrm>
            <a:off x="5324791" y="1555712"/>
            <a:ext cx="1155255" cy="4018957"/>
            <a:chOff x="3993591" y="1555710"/>
            <a:chExt cx="866441" cy="4018957"/>
          </a:xfrm>
        </p:grpSpPr>
        <p:sp>
          <p:nvSpPr>
            <p:cNvPr id="80" name="Retângulo de cantos arredondados 79"/>
            <p:cNvSpPr/>
            <p:nvPr/>
          </p:nvSpPr>
          <p:spPr>
            <a:xfrm>
              <a:off x="3993591" y="1555710"/>
              <a:ext cx="866441" cy="4018957"/>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4" name="CaixaDeTexto 123"/>
            <p:cNvSpPr txBox="1"/>
            <p:nvPr/>
          </p:nvSpPr>
          <p:spPr>
            <a:xfrm>
              <a:off x="4315084" y="1600150"/>
              <a:ext cx="216496" cy="338554"/>
            </a:xfrm>
            <a:prstGeom prst="rect">
              <a:avLst/>
            </a:prstGeom>
            <a:noFill/>
          </p:spPr>
          <p:txBody>
            <a:bodyPr wrap="none" rtlCol="0">
              <a:spAutoFit/>
            </a:bodyPr>
            <a:lstStyle/>
            <a:p>
              <a:r>
                <a:rPr lang="pt-BR" sz="1600" b="1" dirty="0" smtClean="0">
                  <a:solidFill>
                    <a:schemeClr val="bg1"/>
                  </a:solidFill>
                </a:rPr>
                <a:t>5</a:t>
              </a:r>
              <a:endParaRPr lang="pt-BR" sz="1600" b="1" dirty="0">
                <a:solidFill>
                  <a:schemeClr val="bg1"/>
                </a:solidFill>
              </a:endParaRPr>
            </a:p>
          </p:txBody>
        </p:sp>
        <p:sp>
          <p:nvSpPr>
            <p:cNvPr id="136" name="CaixaDeTexto 135"/>
            <p:cNvSpPr txBox="1"/>
            <p:nvPr/>
          </p:nvSpPr>
          <p:spPr>
            <a:xfrm rot="16200000">
              <a:off x="3210272" y="3485299"/>
              <a:ext cx="2433078" cy="253915"/>
            </a:xfrm>
            <a:prstGeom prst="rect">
              <a:avLst/>
            </a:prstGeom>
            <a:noFill/>
          </p:spPr>
          <p:txBody>
            <a:bodyPr wrap="none" rtlCol="0">
              <a:spAutoFit/>
            </a:bodyPr>
            <a:lstStyle/>
            <a:p>
              <a:r>
                <a:rPr lang="pt-BR" sz="1600" b="1" dirty="0">
                  <a:solidFill>
                    <a:schemeClr val="bg1"/>
                  </a:solidFill>
                </a:rPr>
                <a:t>STRATEGY FOR THE CHAIN</a:t>
              </a:r>
            </a:p>
          </p:txBody>
        </p:sp>
      </p:grpSp>
      <p:grpSp>
        <p:nvGrpSpPr>
          <p:cNvPr id="144" name="Grupo 143"/>
          <p:cNvGrpSpPr/>
          <p:nvPr/>
        </p:nvGrpSpPr>
        <p:grpSpPr>
          <a:xfrm>
            <a:off x="6768074" y="980729"/>
            <a:ext cx="2304256" cy="938657"/>
            <a:chOff x="5076056" y="1598022"/>
            <a:chExt cx="1728192" cy="726826"/>
          </a:xfrm>
        </p:grpSpPr>
        <p:sp>
          <p:nvSpPr>
            <p:cNvPr id="81" name="Retângulo de cantos arredondados 80"/>
            <p:cNvSpPr/>
            <p:nvPr/>
          </p:nvSpPr>
          <p:spPr>
            <a:xfrm>
              <a:off x="5076056" y="1598022"/>
              <a:ext cx="1728192" cy="72682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5" name="CaixaDeTexto 124"/>
            <p:cNvSpPr txBox="1"/>
            <p:nvPr/>
          </p:nvSpPr>
          <p:spPr>
            <a:xfrm>
              <a:off x="6534622" y="2062237"/>
              <a:ext cx="216496" cy="262151"/>
            </a:xfrm>
            <a:prstGeom prst="rect">
              <a:avLst/>
            </a:prstGeom>
            <a:noFill/>
          </p:spPr>
          <p:txBody>
            <a:bodyPr wrap="none" rtlCol="0">
              <a:spAutoFit/>
            </a:bodyPr>
            <a:lstStyle/>
            <a:p>
              <a:r>
                <a:rPr lang="pt-BR" sz="1600" b="1" dirty="0" smtClean="0">
                  <a:solidFill>
                    <a:schemeClr val="bg1"/>
                  </a:solidFill>
                </a:rPr>
                <a:t>6</a:t>
              </a:r>
              <a:endParaRPr lang="pt-BR" sz="1600" b="1" dirty="0">
                <a:solidFill>
                  <a:schemeClr val="bg1"/>
                </a:solidFill>
              </a:endParaRPr>
            </a:p>
          </p:txBody>
        </p:sp>
        <p:sp>
          <p:nvSpPr>
            <p:cNvPr id="137" name="CaixaDeTexto 136"/>
            <p:cNvSpPr txBox="1"/>
            <p:nvPr/>
          </p:nvSpPr>
          <p:spPr>
            <a:xfrm>
              <a:off x="5276427" y="1656221"/>
              <a:ext cx="1347806" cy="610892"/>
            </a:xfrm>
            <a:prstGeom prst="rect">
              <a:avLst/>
            </a:prstGeom>
            <a:noFill/>
          </p:spPr>
          <p:txBody>
            <a:bodyPr wrap="none" rtlCol="0">
              <a:spAutoFit/>
            </a:bodyPr>
            <a:lstStyle/>
            <a:p>
              <a:pPr algn="ctr">
                <a:lnSpc>
                  <a:spcPct val="80000"/>
                </a:lnSpc>
              </a:pPr>
              <a:r>
                <a:rPr lang="en-US" sz="1400" b="1" dirty="0">
                  <a:solidFill>
                    <a:schemeClr val="bg1"/>
                  </a:solidFill>
                </a:rPr>
                <a:t>Production, Products, </a:t>
              </a:r>
            </a:p>
            <a:p>
              <a:pPr algn="ctr">
                <a:lnSpc>
                  <a:spcPct val="80000"/>
                </a:lnSpc>
              </a:pPr>
              <a:r>
                <a:rPr lang="en-US" sz="1400" b="1" dirty="0">
                  <a:solidFill>
                    <a:schemeClr val="bg1"/>
                  </a:solidFill>
                </a:rPr>
                <a:t>Research and </a:t>
              </a:r>
            </a:p>
            <a:p>
              <a:pPr algn="ctr">
                <a:lnSpc>
                  <a:spcPct val="80000"/>
                </a:lnSpc>
              </a:pPr>
              <a:r>
                <a:rPr lang="en-US" sz="1400" b="1" dirty="0">
                  <a:solidFill>
                    <a:schemeClr val="bg1"/>
                  </a:solidFill>
                </a:rPr>
                <a:t>Development, and </a:t>
              </a:r>
            </a:p>
            <a:p>
              <a:pPr algn="ctr">
                <a:lnSpc>
                  <a:spcPct val="80000"/>
                </a:lnSpc>
              </a:pPr>
              <a:r>
                <a:rPr lang="en-US" sz="1400" b="1" dirty="0">
                  <a:solidFill>
                    <a:schemeClr val="bg1"/>
                  </a:solidFill>
                </a:rPr>
                <a:t>Innovation </a:t>
              </a:r>
              <a:r>
                <a:rPr lang="en-US" sz="1400" b="1" dirty="0" smtClean="0">
                  <a:solidFill>
                    <a:schemeClr val="bg1"/>
                  </a:solidFill>
                </a:rPr>
                <a:t>Projects</a:t>
              </a:r>
              <a:endParaRPr lang="pt-BR" sz="1400" b="1" dirty="0">
                <a:solidFill>
                  <a:schemeClr val="bg1"/>
                </a:solidFill>
              </a:endParaRPr>
            </a:p>
          </p:txBody>
        </p:sp>
      </p:grpSp>
      <p:grpSp>
        <p:nvGrpSpPr>
          <p:cNvPr id="145" name="Grupo 144"/>
          <p:cNvGrpSpPr/>
          <p:nvPr/>
        </p:nvGrpSpPr>
        <p:grpSpPr>
          <a:xfrm>
            <a:off x="6768074" y="2012077"/>
            <a:ext cx="2304256" cy="938657"/>
            <a:chOff x="5076056" y="2400066"/>
            <a:chExt cx="1728192" cy="726826"/>
          </a:xfrm>
        </p:grpSpPr>
        <p:sp>
          <p:nvSpPr>
            <p:cNvPr id="82" name="Retângulo de cantos arredondados 81"/>
            <p:cNvSpPr/>
            <p:nvPr/>
          </p:nvSpPr>
          <p:spPr>
            <a:xfrm>
              <a:off x="5076056" y="2400066"/>
              <a:ext cx="1728192" cy="72682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6" name="CaixaDeTexto 125"/>
            <p:cNvSpPr txBox="1"/>
            <p:nvPr/>
          </p:nvSpPr>
          <p:spPr>
            <a:xfrm>
              <a:off x="6529089" y="2846382"/>
              <a:ext cx="215443" cy="262151"/>
            </a:xfrm>
            <a:prstGeom prst="rect">
              <a:avLst/>
            </a:prstGeom>
            <a:noFill/>
          </p:spPr>
          <p:txBody>
            <a:bodyPr wrap="none" rtlCol="0">
              <a:spAutoFit/>
            </a:bodyPr>
            <a:lstStyle/>
            <a:p>
              <a:r>
                <a:rPr lang="pt-BR" sz="1600" b="1" dirty="0">
                  <a:solidFill>
                    <a:schemeClr val="bg1"/>
                  </a:solidFill>
                </a:rPr>
                <a:t>7</a:t>
              </a:r>
            </a:p>
          </p:txBody>
        </p:sp>
        <p:sp>
          <p:nvSpPr>
            <p:cNvPr id="138" name="CaixaDeTexto 137"/>
            <p:cNvSpPr txBox="1"/>
            <p:nvPr/>
          </p:nvSpPr>
          <p:spPr>
            <a:xfrm>
              <a:off x="5389413" y="2543355"/>
              <a:ext cx="1121829" cy="405143"/>
            </a:xfrm>
            <a:prstGeom prst="rect">
              <a:avLst/>
            </a:prstGeom>
            <a:noFill/>
          </p:spPr>
          <p:txBody>
            <a:bodyPr wrap="none" rtlCol="0">
              <a:spAutoFit/>
            </a:bodyPr>
            <a:lstStyle/>
            <a:p>
              <a:pPr algn="ctr"/>
              <a:r>
                <a:rPr lang="en-US" sz="1400" b="1" dirty="0">
                  <a:solidFill>
                    <a:schemeClr val="bg1"/>
                  </a:solidFill>
                </a:rPr>
                <a:t>Communications </a:t>
              </a:r>
            </a:p>
            <a:p>
              <a:pPr algn="ctr"/>
              <a:r>
                <a:rPr lang="en-US" sz="1400" b="1" dirty="0" smtClean="0">
                  <a:solidFill>
                    <a:schemeClr val="bg1"/>
                  </a:solidFill>
                </a:rPr>
                <a:t>Projects</a:t>
              </a:r>
              <a:endParaRPr lang="pt-BR" sz="1400" b="1" dirty="0">
                <a:solidFill>
                  <a:schemeClr val="bg1"/>
                </a:solidFill>
              </a:endParaRPr>
            </a:p>
          </p:txBody>
        </p:sp>
      </p:grpSp>
      <p:grpSp>
        <p:nvGrpSpPr>
          <p:cNvPr id="146" name="Grupo 145"/>
          <p:cNvGrpSpPr/>
          <p:nvPr/>
        </p:nvGrpSpPr>
        <p:grpSpPr>
          <a:xfrm>
            <a:off x="6768074" y="3023323"/>
            <a:ext cx="2304256" cy="938657"/>
            <a:chOff x="5076056" y="3216349"/>
            <a:chExt cx="1728192" cy="726826"/>
          </a:xfrm>
        </p:grpSpPr>
        <p:sp>
          <p:nvSpPr>
            <p:cNvPr id="83" name="Retângulo de cantos arredondados 82"/>
            <p:cNvSpPr/>
            <p:nvPr/>
          </p:nvSpPr>
          <p:spPr>
            <a:xfrm>
              <a:off x="5076056" y="3216349"/>
              <a:ext cx="1728192" cy="72682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7" name="CaixaDeTexto 126"/>
            <p:cNvSpPr txBox="1"/>
            <p:nvPr/>
          </p:nvSpPr>
          <p:spPr>
            <a:xfrm>
              <a:off x="6529089" y="3671379"/>
              <a:ext cx="216496" cy="262151"/>
            </a:xfrm>
            <a:prstGeom prst="rect">
              <a:avLst/>
            </a:prstGeom>
            <a:noFill/>
          </p:spPr>
          <p:txBody>
            <a:bodyPr wrap="none" rtlCol="0">
              <a:spAutoFit/>
            </a:bodyPr>
            <a:lstStyle/>
            <a:p>
              <a:r>
                <a:rPr lang="pt-BR" sz="1600" b="1" dirty="0">
                  <a:solidFill>
                    <a:schemeClr val="bg1"/>
                  </a:solidFill>
                </a:rPr>
                <a:t>8</a:t>
              </a:r>
            </a:p>
          </p:txBody>
        </p:sp>
        <p:sp>
          <p:nvSpPr>
            <p:cNvPr id="139" name="CaixaDeTexto 138"/>
            <p:cNvSpPr txBox="1"/>
            <p:nvPr/>
          </p:nvSpPr>
          <p:spPr>
            <a:xfrm>
              <a:off x="5426704" y="3280366"/>
              <a:ext cx="1047205" cy="571966"/>
            </a:xfrm>
            <a:prstGeom prst="rect">
              <a:avLst/>
            </a:prstGeom>
            <a:noFill/>
          </p:spPr>
          <p:txBody>
            <a:bodyPr wrap="none" rtlCol="0">
              <a:spAutoFit/>
            </a:bodyPr>
            <a:lstStyle/>
            <a:p>
              <a:pPr algn="ctr"/>
              <a:r>
                <a:rPr lang="en-US" sz="1400" b="1" dirty="0">
                  <a:solidFill>
                    <a:schemeClr val="bg1"/>
                  </a:solidFill>
                </a:rPr>
                <a:t>Distribution and </a:t>
              </a:r>
              <a:endParaRPr lang="en-US" sz="1400" b="1" dirty="0" smtClean="0">
                <a:solidFill>
                  <a:schemeClr val="bg1"/>
                </a:solidFill>
              </a:endParaRPr>
            </a:p>
            <a:p>
              <a:pPr algn="ctr"/>
              <a:r>
                <a:rPr lang="en-US" sz="1400" b="1" dirty="0" smtClean="0">
                  <a:solidFill>
                    <a:schemeClr val="bg1"/>
                  </a:solidFill>
                </a:rPr>
                <a:t>Logistic </a:t>
              </a:r>
              <a:endParaRPr lang="en-US" sz="1400" b="1" dirty="0">
                <a:solidFill>
                  <a:schemeClr val="bg1"/>
                </a:solidFill>
              </a:endParaRPr>
            </a:p>
            <a:p>
              <a:pPr algn="ctr"/>
              <a:r>
                <a:rPr lang="en-US" sz="1400" b="1" dirty="0" smtClean="0">
                  <a:solidFill>
                    <a:schemeClr val="bg1"/>
                  </a:solidFill>
                </a:rPr>
                <a:t>Projects</a:t>
              </a:r>
              <a:endParaRPr lang="pt-BR" sz="1400" b="1" dirty="0">
                <a:solidFill>
                  <a:schemeClr val="bg1"/>
                </a:solidFill>
              </a:endParaRPr>
            </a:p>
          </p:txBody>
        </p:sp>
      </p:grpSp>
      <p:grpSp>
        <p:nvGrpSpPr>
          <p:cNvPr id="147" name="Grupo 146"/>
          <p:cNvGrpSpPr/>
          <p:nvPr/>
        </p:nvGrpSpPr>
        <p:grpSpPr>
          <a:xfrm>
            <a:off x="6768075" y="4034923"/>
            <a:ext cx="2304256" cy="954435"/>
            <a:chOff x="5076056" y="4041676"/>
            <a:chExt cx="1728192" cy="739043"/>
          </a:xfrm>
        </p:grpSpPr>
        <p:sp>
          <p:nvSpPr>
            <p:cNvPr id="84" name="Retângulo de cantos arredondados 83"/>
            <p:cNvSpPr/>
            <p:nvPr/>
          </p:nvSpPr>
          <p:spPr>
            <a:xfrm>
              <a:off x="5076056" y="4041676"/>
              <a:ext cx="1728192" cy="72682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8" name="CaixaDeTexto 127"/>
            <p:cNvSpPr txBox="1"/>
            <p:nvPr/>
          </p:nvSpPr>
          <p:spPr>
            <a:xfrm>
              <a:off x="6534622" y="4518568"/>
              <a:ext cx="216496" cy="262151"/>
            </a:xfrm>
            <a:prstGeom prst="rect">
              <a:avLst/>
            </a:prstGeom>
            <a:noFill/>
          </p:spPr>
          <p:txBody>
            <a:bodyPr wrap="none" rtlCol="0">
              <a:spAutoFit/>
            </a:bodyPr>
            <a:lstStyle/>
            <a:p>
              <a:r>
                <a:rPr lang="pt-BR" sz="1600" b="1" dirty="0">
                  <a:solidFill>
                    <a:schemeClr val="bg1"/>
                  </a:solidFill>
                </a:rPr>
                <a:t>9</a:t>
              </a:r>
            </a:p>
          </p:txBody>
        </p:sp>
        <p:sp>
          <p:nvSpPr>
            <p:cNvPr id="140" name="CaixaDeTexto 139"/>
            <p:cNvSpPr txBox="1"/>
            <p:nvPr/>
          </p:nvSpPr>
          <p:spPr>
            <a:xfrm>
              <a:off x="5386231" y="4095956"/>
              <a:ext cx="1148391" cy="571966"/>
            </a:xfrm>
            <a:prstGeom prst="rect">
              <a:avLst/>
            </a:prstGeom>
            <a:noFill/>
          </p:spPr>
          <p:txBody>
            <a:bodyPr wrap="none" rtlCol="0">
              <a:spAutoFit/>
            </a:bodyPr>
            <a:lstStyle/>
            <a:p>
              <a:pPr algn="ctr"/>
              <a:r>
                <a:rPr lang="en-US" sz="1400" b="1" dirty="0">
                  <a:solidFill>
                    <a:schemeClr val="bg1"/>
                  </a:solidFill>
                </a:rPr>
                <a:t>Human Resources </a:t>
              </a:r>
            </a:p>
            <a:p>
              <a:pPr algn="ctr"/>
              <a:r>
                <a:rPr lang="en-US" sz="1400" b="1" dirty="0">
                  <a:solidFill>
                    <a:schemeClr val="bg1"/>
                  </a:solidFill>
                </a:rPr>
                <a:t>and Qualification </a:t>
              </a:r>
            </a:p>
            <a:p>
              <a:pPr algn="ctr"/>
              <a:r>
                <a:rPr lang="en-US" sz="1400" b="1" dirty="0" smtClean="0">
                  <a:solidFill>
                    <a:schemeClr val="bg1"/>
                  </a:solidFill>
                </a:rPr>
                <a:t>Projects</a:t>
              </a:r>
              <a:endParaRPr lang="pt-BR" sz="1400" b="1" dirty="0">
                <a:solidFill>
                  <a:schemeClr val="bg1"/>
                </a:solidFill>
              </a:endParaRPr>
            </a:p>
          </p:txBody>
        </p:sp>
      </p:grpSp>
      <p:grpSp>
        <p:nvGrpSpPr>
          <p:cNvPr id="148" name="Grupo 147"/>
          <p:cNvGrpSpPr/>
          <p:nvPr/>
        </p:nvGrpSpPr>
        <p:grpSpPr>
          <a:xfrm>
            <a:off x="6768079" y="5050200"/>
            <a:ext cx="2304256" cy="971092"/>
            <a:chOff x="5076056" y="4808649"/>
            <a:chExt cx="1728192" cy="751941"/>
          </a:xfrm>
        </p:grpSpPr>
        <p:sp>
          <p:nvSpPr>
            <p:cNvPr id="85" name="Retângulo de cantos arredondados 84"/>
            <p:cNvSpPr/>
            <p:nvPr/>
          </p:nvSpPr>
          <p:spPr>
            <a:xfrm>
              <a:off x="5076056" y="4833764"/>
              <a:ext cx="1728192" cy="726826"/>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29" name="CaixaDeTexto 128"/>
            <p:cNvSpPr txBox="1"/>
            <p:nvPr/>
          </p:nvSpPr>
          <p:spPr>
            <a:xfrm>
              <a:off x="6479665" y="5283591"/>
              <a:ext cx="294492" cy="262151"/>
            </a:xfrm>
            <a:prstGeom prst="rect">
              <a:avLst/>
            </a:prstGeom>
            <a:noFill/>
          </p:spPr>
          <p:txBody>
            <a:bodyPr wrap="none" rtlCol="0">
              <a:spAutoFit/>
            </a:bodyPr>
            <a:lstStyle/>
            <a:p>
              <a:r>
                <a:rPr lang="pt-BR" sz="1600" b="1" dirty="0" smtClean="0">
                  <a:solidFill>
                    <a:schemeClr val="bg1"/>
                  </a:solidFill>
                </a:rPr>
                <a:t>10</a:t>
              </a:r>
              <a:endParaRPr lang="pt-BR" sz="1600" b="1" dirty="0">
                <a:solidFill>
                  <a:schemeClr val="bg1"/>
                </a:solidFill>
              </a:endParaRPr>
            </a:p>
          </p:txBody>
        </p:sp>
        <p:sp>
          <p:nvSpPr>
            <p:cNvPr id="141" name="CaixaDeTexto 140"/>
            <p:cNvSpPr txBox="1"/>
            <p:nvPr/>
          </p:nvSpPr>
          <p:spPr>
            <a:xfrm>
              <a:off x="5266480" y="4808649"/>
              <a:ext cx="1429400" cy="738789"/>
            </a:xfrm>
            <a:prstGeom prst="rect">
              <a:avLst/>
            </a:prstGeom>
            <a:noFill/>
          </p:spPr>
          <p:txBody>
            <a:bodyPr wrap="square" rtlCol="0">
              <a:spAutoFit/>
            </a:bodyPr>
            <a:lstStyle/>
            <a:p>
              <a:pPr algn="ctr"/>
              <a:r>
                <a:rPr lang="en-US" sz="1400" b="1" dirty="0">
                  <a:solidFill>
                    <a:schemeClr val="bg1"/>
                  </a:solidFill>
                </a:rPr>
                <a:t>Institutional </a:t>
              </a:r>
              <a:endParaRPr lang="en-US" sz="1400" b="1" dirty="0" smtClean="0">
                <a:solidFill>
                  <a:schemeClr val="bg1"/>
                </a:solidFill>
              </a:endParaRPr>
            </a:p>
            <a:p>
              <a:pPr algn="ctr"/>
              <a:r>
                <a:rPr lang="en-US" sz="1400" b="1" dirty="0" smtClean="0">
                  <a:solidFill>
                    <a:schemeClr val="bg1"/>
                  </a:solidFill>
                </a:rPr>
                <a:t>Environment </a:t>
              </a:r>
              <a:endParaRPr lang="en-US" sz="1400" b="1" dirty="0">
                <a:solidFill>
                  <a:schemeClr val="bg1"/>
                </a:solidFill>
              </a:endParaRPr>
            </a:p>
            <a:p>
              <a:pPr algn="ctr"/>
              <a:r>
                <a:rPr lang="en-US" sz="1400" b="1" dirty="0">
                  <a:solidFill>
                    <a:schemeClr val="bg1"/>
                  </a:solidFill>
                </a:rPr>
                <a:t>a</a:t>
              </a:r>
              <a:r>
                <a:rPr lang="en-US" sz="1400" b="1" dirty="0" smtClean="0">
                  <a:solidFill>
                    <a:schemeClr val="bg1"/>
                  </a:solidFill>
                </a:rPr>
                <a:t>nd Coordination </a:t>
              </a:r>
            </a:p>
            <a:p>
              <a:pPr algn="ctr"/>
              <a:r>
                <a:rPr lang="en-US" sz="1400" b="1" dirty="0" smtClean="0">
                  <a:solidFill>
                    <a:schemeClr val="bg1"/>
                  </a:solidFill>
                </a:rPr>
                <a:t>Projects</a:t>
              </a:r>
              <a:endParaRPr lang="pt-BR" sz="1400" b="1" dirty="0">
                <a:solidFill>
                  <a:schemeClr val="bg1"/>
                </a:solidFill>
              </a:endParaRPr>
            </a:p>
          </p:txBody>
        </p:sp>
      </p:grpSp>
      <p:grpSp>
        <p:nvGrpSpPr>
          <p:cNvPr id="154" name="Grupo 153"/>
          <p:cNvGrpSpPr/>
          <p:nvPr/>
        </p:nvGrpSpPr>
        <p:grpSpPr>
          <a:xfrm>
            <a:off x="9357239" y="1557070"/>
            <a:ext cx="1155255" cy="4018957"/>
            <a:chOff x="7017927" y="1557068"/>
            <a:chExt cx="866441" cy="4018957"/>
          </a:xfrm>
        </p:grpSpPr>
        <p:sp>
          <p:nvSpPr>
            <p:cNvPr id="86" name="Retângulo de cantos arredondados 85"/>
            <p:cNvSpPr/>
            <p:nvPr/>
          </p:nvSpPr>
          <p:spPr>
            <a:xfrm>
              <a:off x="7017927" y="1557068"/>
              <a:ext cx="866441" cy="4018957"/>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30" name="CaixaDeTexto 129"/>
            <p:cNvSpPr txBox="1"/>
            <p:nvPr/>
          </p:nvSpPr>
          <p:spPr>
            <a:xfrm>
              <a:off x="7308640" y="1696265"/>
              <a:ext cx="294492" cy="338554"/>
            </a:xfrm>
            <a:prstGeom prst="rect">
              <a:avLst/>
            </a:prstGeom>
            <a:noFill/>
          </p:spPr>
          <p:txBody>
            <a:bodyPr wrap="none" rtlCol="0">
              <a:spAutoFit/>
            </a:bodyPr>
            <a:lstStyle/>
            <a:p>
              <a:r>
                <a:rPr lang="pt-BR" sz="1600" b="1" dirty="0" smtClean="0">
                  <a:solidFill>
                    <a:schemeClr val="bg1"/>
                  </a:solidFill>
                </a:rPr>
                <a:t>11</a:t>
              </a:r>
              <a:endParaRPr lang="pt-BR" sz="1600" b="1" dirty="0">
                <a:solidFill>
                  <a:schemeClr val="bg1"/>
                </a:solidFill>
              </a:endParaRPr>
            </a:p>
          </p:txBody>
        </p:sp>
        <p:sp>
          <p:nvSpPr>
            <p:cNvPr id="142" name="CaixaDeTexto 141"/>
            <p:cNvSpPr txBox="1"/>
            <p:nvPr/>
          </p:nvSpPr>
          <p:spPr>
            <a:xfrm rot="16200000">
              <a:off x="6465207" y="3278679"/>
              <a:ext cx="1995859" cy="253915"/>
            </a:xfrm>
            <a:prstGeom prst="rect">
              <a:avLst/>
            </a:prstGeom>
            <a:noFill/>
          </p:spPr>
          <p:txBody>
            <a:bodyPr wrap="none" rtlCol="0">
              <a:spAutoFit/>
            </a:bodyPr>
            <a:lstStyle/>
            <a:p>
              <a:r>
                <a:rPr lang="pt-BR" sz="1600" b="1" dirty="0">
                  <a:solidFill>
                    <a:schemeClr val="bg1"/>
                  </a:solidFill>
                </a:rPr>
                <a:t>CHAINPLAN  BUDGET</a:t>
              </a:r>
            </a:p>
          </p:txBody>
        </p:sp>
      </p:grpSp>
      <p:grpSp>
        <p:nvGrpSpPr>
          <p:cNvPr id="155" name="Grupo 154"/>
          <p:cNvGrpSpPr/>
          <p:nvPr/>
        </p:nvGrpSpPr>
        <p:grpSpPr>
          <a:xfrm>
            <a:off x="10797397" y="1570284"/>
            <a:ext cx="1155255" cy="4018957"/>
            <a:chOff x="8098047" y="1570283"/>
            <a:chExt cx="866441" cy="4018957"/>
          </a:xfrm>
        </p:grpSpPr>
        <p:sp>
          <p:nvSpPr>
            <p:cNvPr id="87" name="Retângulo de cantos arredondados 86"/>
            <p:cNvSpPr/>
            <p:nvPr/>
          </p:nvSpPr>
          <p:spPr>
            <a:xfrm>
              <a:off x="8098047" y="1570283"/>
              <a:ext cx="866441" cy="4018957"/>
            </a:xfrm>
            <a:prstGeom prst="roundRect">
              <a:avLst>
                <a:gd name="adj" fmla="val 65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sz="2400" dirty="0">
                <a:latin typeface="+mj-lt"/>
              </a:endParaRPr>
            </a:p>
          </p:txBody>
        </p:sp>
        <p:sp>
          <p:nvSpPr>
            <p:cNvPr id="131" name="CaixaDeTexto 130"/>
            <p:cNvSpPr txBox="1"/>
            <p:nvPr/>
          </p:nvSpPr>
          <p:spPr>
            <a:xfrm>
              <a:off x="8374814" y="1694413"/>
              <a:ext cx="292387" cy="338554"/>
            </a:xfrm>
            <a:prstGeom prst="rect">
              <a:avLst/>
            </a:prstGeom>
            <a:noFill/>
          </p:spPr>
          <p:txBody>
            <a:bodyPr wrap="none" rtlCol="0">
              <a:spAutoFit/>
            </a:bodyPr>
            <a:lstStyle/>
            <a:p>
              <a:r>
                <a:rPr lang="pt-BR" sz="1600" b="1" dirty="0" smtClean="0">
                  <a:solidFill>
                    <a:schemeClr val="bg1"/>
                  </a:solidFill>
                  <a:latin typeface="+mj-lt"/>
                </a:rPr>
                <a:t>12</a:t>
              </a:r>
              <a:endParaRPr lang="pt-BR" sz="1600" b="1" dirty="0">
                <a:solidFill>
                  <a:schemeClr val="bg1"/>
                </a:solidFill>
                <a:latin typeface="+mj-lt"/>
              </a:endParaRPr>
            </a:p>
          </p:txBody>
        </p:sp>
        <p:sp>
          <p:nvSpPr>
            <p:cNvPr id="143" name="CaixaDeTexto 142"/>
            <p:cNvSpPr txBox="1"/>
            <p:nvPr/>
          </p:nvSpPr>
          <p:spPr>
            <a:xfrm rot="16200000">
              <a:off x="7020587" y="3304708"/>
              <a:ext cx="3069136" cy="623248"/>
            </a:xfrm>
            <a:prstGeom prst="rect">
              <a:avLst/>
            </a:prstGeom>
            <a:noFill/>
          </p:spPr>
          <p:txBody>
            <a:bodyPr wrap="square" rtlCol="0">
              <a:spAutoFit/>
            </a:bodyPr>
            <a:lstStyle/>
            <a:p>
              <a:pPr algn="ctr"/>
              <a:r>
                <a:rPr lang="en-US" sz="1600" b="1" dirty="0" smtClean="0">
                  <a:solidFill>
                    <a:schemeClr val="bg1"/>
                  </a:solidFill>
                </a:rPr>
                <a:t>STRUCTURE OF GOVERNANCE (EXECUTION)</a:t>
              </a:r>
            </a:p>
            <a:p>
              <a:pPr algn="ctr"/>
              <a:r>
                <a:rPr lang="en-US" sz="1600" b="1" dirty="0" smtClean="0">
                  <a:solidFill>
                    <a:schemeClr val="bg1"/>
                  </a:solidFill>
                </a:rPr>
                <a:t>OF THE CHAIN PROJECTS</a:t>
              </a:r>
              <a:endParaRPr lang="pt-BR" sz="1600" b="1" dirty="0">
                <a:solidFill>
                  <a:schemeClr val="bg1"/>
                </a:solidFill>
              </a:endParaRPr>
            </a:p>
          </p:txBody>
        </p:sp>
      </p:grpSp>
      <p:sp>
        <p:nvSpPr>
          <p:cNvPr id="157" name="Espaço Reservado para Rodapé 1"/>
          <p:cNvSpPr>
            <a:spLocks noGrp="1"/>
          </p:cNvSpPr>
          <p:nvPr>
            <p:ph type="ftr" sz="quarter" idx="10"/>
          </p:nvPr>
        </p:nvSpPr>
        <p:spPr>
          <a:xfrm>
            <a:off x="3261241" y="6301829"/>
            <a:ext cx="7332185" cy="556171"/>
          </a:xfrm>
        </p:spPr>
        <p:txBody>
          <a:bodyPr/>
          <a:lstStyle/>
          <a:p>
            <a:r>
              <a:rPr lang="pt-BR" sz="1100" dirty="0"/>
              <a:t>NEVES, M.F. </a:t>
            </a:r>
            <a:r>
              <a:rPr lang="pt-PT" sz="1100" i="1" dirty="0"/>
              <a:t>Método para planejamento e gestão estratégica de sistemas agroindustriais (GESis). </a:t>
            </a:r>
            <a:r>
              <a:rPr lang="pt-BR" sz="1100" dirty="0"/>
              <a:t>São Paulo: RAUSP, Revista de Administração da Universidade de São Paulo. v. 43, n.4,  outubro/novembro/dezembro de 2008.</a:t>
            </a:r>
          </a:p>
        </p:txBody>
      </p:sp>
    </p:spTree>
    <p:extLst>
      <p:ext uri="{BB962C8B-B14F-4D97-AF65-F5344CB8AC3E}">
        <p14:creationId xmlns:p14="http://schemas.microsoft.com/office/powerpoint/2010/main" val="59353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6-06 at 2.33.25 PM.png"/>
          <p:cNvPicPr>
            <a:picLocks noChangeAspect="1"/>
          </p:cNvPicPr>
          <p:nvPr/>
        </p:nvPicPr>
        <p:blipFill rotWithShape="1">
          <a:blip r:embed="rId2">
            <a:extLst>
              <a:ext uri="{28A0092B-C50C-407E-A947-70E740481C1C}">
                <a14:useLocalDpi xmlns:a14="http://schemas.microsoft.com/office/drawing/2010/main"/>
              </a:ext>
            </a:extLst>
          </a:blip>
          <a:srcRect t="4308"/>
          <a:stretch/>
        </p:blipFill>
        <p:spPr>
          <a:xfrm>
            <a:off x="1983545" y="296622"/>
            <a:ext cx="8135816" cy="5815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012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2649783370"/>
              </p:ext>
            </p:extLst>
          </p:nvPr>
        </p:nvGraphicFramePr>
        <p:xfrm>
          <a:off x="2039814" y="1438294"/>
          <a:ext cx="8525022" cy="4007417"/>
        </p:xfrm>
        <a:graphic>
          <a:graphicData uri="http://schemas.openxmlformats.org/drawingml/2006/table">
            <a:tbl>
              <a:tblPr firstRow="1" bandRow="1">
                <a:tableStyleId>{68D230F3-CF80-4859-8CE7-A43EE81993B5}</a:tableStyleId>
              </a:tblPr>
              <a:tblGrid>
                <a:gridCol w="980753">
                  <a:extLst>
                    <a:ext uri="{9D8B030D-6E8A-4147-A177-3AD203B41FA5}">
                      <a16:colId xmlns:a16="http://schemas.microsoft.com/office/drawing/2014/main" xmlns="" val="20000"/>
                    </a:ext>
                  </a:extLst>
                </a:gridCol>
                <a:gridCol w="7544269">
                  <a:extLst>
                    <a:ext uri="{9D8B030D-6E8A-4147-A177-3AD203B41FA5}">
                      <a16:colId xmlns:a16="http://schemas.microsoft.com/office/drawing/2014/main" xmlns="" val="20001"/>
                    </a:ext>
                  </a:extLst>
                </a:gridCol>
              </a:tblGrid>
              <a:tr h="407417">
                <a:tc>
                  <a:txBody>
                    <a:bodyPr/>
                    <a:lstStyle/>
                    <a:p>
                      <a:pPr algn="ctr"/>
                      <a:r>
                        <a:rPr lang="en-GB" cap="none" spc="0" noProof="0" dirty="0" smtClean="0">
                          <a:ln>
                            <a:noFill/>
                          </a:ln>
                          <a:solidFill>
                            <a:schemeClr val="bg1"/>
                          </a:solidFill>
                          <a:effectLst/>
                        </a:rPr>
                        <a:t>Step</a:t>
                      </a:r>
                      <a:endParaRPr lang="en-GB" b="1" cap="none" spc="0" noProof="0" dirty="0">
                        <a:ln>
                          <a:noFill/>
                        </a:ln>
                        <a:solidFill>
                          <a:schemeClr val="bg1"/>
                        </a:solidFill>
                        <a:effectLst/>
                      </a:endParaRPr>
                    </a:p>
                  </a:txBody>
                  <a:tcPr anchor="ctr">
                    <a:solidFill>
                      <a:srgbClr val="2B733C"/>
                    </a:solidFill>
                  </a:tcPr>
                </a:tc>
                <a:tc>
                  <a:txBody>
                    <a:bodyPr/>
                    <a:lstStyle/>
                    <a:p>
                      <a:pPr algn="ctr"/>
                      <a:r>
                        <a:rPr lang="en-GB" cap="none" spc="0" noProof="0" dirty="0" smtClean="0">
                          <a:ln>
                            <a:noFill/>
                          </a:ln>
                          <a:solidFill>
                            <a:schemeClr val="bg1"/>
                          </a:solidFill>
                          <a:effectLst/>
                        </a:rPr>
                        <a:t>What</a:t>
                      </a:r>
                      <a:r>
                        <a:rPr lang="en-GB" cap="none" spc="0" baseline="0" noProof="0" dirty="0" smtClean="0">
                          <a:ln>
                            <a:noFill/>
                          </a:ln>
                          <a:solidFill>
                            <a:schemeClr val="bg1"/>
                          </a:solidFill>
                          <a:effectLst/>
                        </a:rPr>
                        <a:t> should be done</a:t>
                      </a:r>
                      <a:endParaRPr lang="en-GB" b="1" cap="none" spc="0" noProof="0" dirty="0">
                        <a:ln>
                          <a:noFill/>
                        </a:ln>
                        <a:solidFill>
                          <a:schemeClr val="bg1"/>
                        </a:solidFill>
                        <a:effectLst/>
                      </a:endParaRPr>
                    </a:p>
                  </a:txBody>
                  <a:tcPr anchor="ctr">
                    <a:solidFill>
                      <a:srgbClr val="2B733C"/>
                    </a:solidFill>
                  </a:tcPr>
                </a:tc>
                <a:extLst>
                  <a:ext uri="{0D108BD9-81ED-4DB2-BD59-A6C34878D82A}">
                    <a16:rowId xmlns:a16="http://schemas.microsoft.com/office/drawing/2014/main" xmlns="" val="10000"/>
                  </a:ext>
                </a:extLst>
              </a:tr>
              <a:tr h="72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1" cap="none" spc="0" noProof="0" dirty="0" smtClean="0">
                          <a:ln>
                            <a:noFill/>
                          </a:ln>
                          <a:effectLst/>
                        </a:rPr>
                        <a:t>1</a:t>
                      </a:r>
                      <a:endParaRPr lang="en-GB" sz="2800" b="1" cap="none" spc="0" noProof="0" dirty="0" smtClean="0">
                        <a:ln>
                          <a:noFill/>
                        </a:ln>
                        <a:solidFill>
                          <a:schemeClr val="tx1"/>
                        </a:solidFill>
                        <a:effectLst/>
                      </a:endParaRPr>
                    </a:p>
                  </a:txBody>
                  <a:tcPr anchor="ctr"/>
                </a:tc>
                <a:tc>
                  <a:txBody>
                    <a:bodyPr/>
                    <a:lstStyle/>
                    <a:p>
                      <a:pPr algn="ctr"/>
                      <a:r>
                        <a:rPr lang="en-GB" cap="none" spc="0" noProof="0" dirty="0" smtClean="0">
                          <a:ln>
                            <a:noFill/>
                          </a:ln>
                          <a:effectLst/>
                        </a:rPr>
                        <a:t>Environmental</a:t>
                      </a:r>
                      <a:r>
                        <a:rPr lang="en-GB" cap="none" spc="0" baseline="0" noProof="0" dirty="0" smtClean="0">
                          <a:ln>
                            <a:noFill/>
                          </a:ln>
                          <a:effectLst/>
                        </a:rPr>
                        <a:t> analysis for marketing channel new opportunities</a:t>
                      </a:r>
                      <a:endParaRPr lang="en-GB" b="0" cap="none" spc="0" noProof="0" dirty="0">
                        <a:ln>
                          <a:noFill/>
                        </a:ln>
                        <a:solidFill>
                          <a:schemeClr val="tx1"/>
                        </a:solidFill>
                        <a:effectLst/>
                      </a:endParaRPr>
                    </a:p>
                  </a:txBody>
                  <a:tcPr anchor="ctr"/>
                </a:tc>
                <a:extLst>
                  <a:ext uri="{0D108BD9-81ED-4DB2-BD59-A6C34878D82A}">
                    <a16:rowId xmlns:a16="http://schemas.microsoft.com/office/drawing/2014/main" xmlns="" val="10001"/>
                  </a:ext>
                </a:extLst>
              </a:tr>
              <a:tr h="720000">
                <a:tc>
                  <a:txBody>
                    <a:bodyPr/>
                    <a:lstStyle/>
                    <a:p>
                      <a:pPr algn="ctr"/>
                      <a:r>
                        <a:rPr lang="en-GB" sz="2800" b="1" cap="none" spc="0" noProof="0" dirty="0" smtClean="0">
                          <a:ln>
                            <a:noFill/>
                          </a:ln>
                          <a:effectLst/>
                        </a:rPr>
                        <a:t>2</a:t>
                      </a:r>
                      <a:endParaRPr lang="en-GB" sz="2800" b="1" cap="none" spc="0" noProof="0" dirty="0">
                        <a:ln>
                          <a:noFill/>
                        </a:ln>
                        <a:solidFill>
                          <a:schemeClr val="tx1"/>
                        </a:solidFill>
                        <a:effectLst/>
                      </a:endParaRPr>
                    </a:p>
                  </a:txBody>
                  <a:tcPr anchor="ctr"/>
                </a:tc>
                <a:tc>
                  <a:txBody>
                    <a:bodyPr/>
                    <a:lstStyle/>
                    <a:p>
                      <a:pPr algn="ctr"/>
                      <a:r>
                        <a:rPr lang="en-GB" cap="none" spc="0" noProof="0" dirty="0" smtClean="0">
                          <a:ln>
                            <a:noFill/>
                          </a:ln>
                          <a:effectLst/>
                        </a:rPr>
                        <a:t>Benchmark</a:t>
                      </a:r>
                      <a:r>
                        <a:rPr lang="en-GB" cap="none" spc="0" baseline="0" noProof="0" dirty="0" smtClean="0">
                          <a:ln>
                            <a:noFill/>
                          </a:ln>
                          <a:effectLst/>
                        </a:rPr>
                        <a:t> and competitor analysis in new marketing channels</a:t>
                      </a:r>
                      <a:endParaRPr lang="en-GB" b="0" cap="none" spc="0" noProof="0" dirty="0">
                        <a:ln>
                          <a:noFill/>
                        </a:ln>
                        <a:solidFill>
                          <a:schemeClr val="tx1"/>
                        </a:solidFill>
                        <a:effectLst/>
                      </a:endParaRPr>
                    </a:p>
                  </a:txBody>
                  <a:tcPr anchor="ctr"/>
                </a:tc>
                <a:extLst>
                  <a:ext uri="{0D108BD9-81ED-4DB2-BD59-A6C34878D82A}">
                    <a16:rowId xmlns:a16="http://schemas.microsoft.com/office/drawing/2014/main" xmlns="" val="10002"/>
                  </a:ext>
                </a:extLst>
              </a:tr>
              <a:tr h="720000">
                <a:tc>
                  <a:txBody>
                    <a:bodyPr/>
                    <a:lstStyle/>
                    <a:p>
                      <a:pPr algn="ctr"/>
                      <a:r>
                        <a:rPr lang="en-GB" sz="2800" b="1" cap="none" spc="0" noProof="0" dirty="0" smtClean="0">
                          <a:ln>
                            <a:noFill/>
                          </a:ln>
                          <a:effectLst/>
                        </a:rPr>
                        <a:t>3</a:t>
                      </a:r>
                      <a:endParaRPr lang="en-GB" sz="2800" b="1" cap="none" spc="0" noProof="0" dirty="0">
                        <a:ln>
                          <a:noFill/>
                        </a:ln>
                        <a:solidFill>
                          <a:schemeClr val="tx1"/>
                        </a:solidFill>
                        <a:effectLst/>
                      </a:endParaRPr>
                    </a:p>
                  </a:txBody>
                  <a:tcPr anchor="ctr"/>
                </a:tc>
                <a:tc>
                  <a:txBody>
                    <a:bodyPr/>
                    <a:lstStyle/>
                    <a:p>
                      <a:pPr algn="ctr"/>
                      <a:r>
                        <a:rPr lang="en-GB" cap="none" spc="0" noProof="0" dirty="0" smtClean="0">
                          <a:ln>
                            <a:noFill/>
                          </a:ln>
                          <a:effectLst/>
                        </a:rPr>
                        <a:t>Decisions on the structure of the new marketing</a:t>
                      </a:r>
                      <a:r>
                        <a:rPr lang="en-GB" cap="none" spc="0" baseline="0" noProof="0" dirty="0" smtClean="0">
                          <a:ln>
                            <a:noFill/>
                          </a:ln>
                          <a:effectLst/>
                        </a:rPr>
                        <a:t> channel</a:t>
                      </a:r>
                      <a:endParaRPr lang="en-GB" b="0" cap="none" spc="0" noProof="0" dirty="0">
                        <a:ln>
                          <a:noFill/>
                        </a:ln>
                        <a:solidFill>
                          <a:schemeClr val="tx1"/>
                        </a:solidFill>
                        <a:effectLst/>
                      </a:endParaRPr>
                    </a:p>
                  </a:txBody>
                  <a:tcPr anchor="ctr"/>
                </a:tc>
                <a:extLst>
                  <a:ext uri="{0D108BD9-81ED-4DB2-BD59-A6C34878D82A}">
                    <a16:rowId xmlns:a16="http://schemas.microsoft.com/office/drawing/2014/main" xmlns="" val="10003"/>
                  </a:ext>
                </a:extLst>
              </a:tr>
              <a:tr h="720000">
                <a:tc>
                  <a:txBody>
                    <a:bodyPr/>
                    <a:lstStyle/>
                    <a:p>
                      <a:pPr algn="ctr"/>
                      <a:r>
                        <a:rPr lang="en-GB" sz="2800" b="1" cap="none" spc="0" noProof="0" dirty="0" smtClean="0">
                          <a:ln>
                            <a:noFill/>
                          </a:ln>
                          <a:effectLst/>
                        </a:rPr>
                        <a:t>4</a:t>
                      </a:r>
                      <a:endParaRPr lang="en-GB" sz="2800" b="1" cap="none" spc="0" noProof="0" dirty="0">
                        <a:ln>
                          <a:noFill/>
                        </a:ln>
                        <a:solidFill>
                          <a:schemeClr val="tx1"/>
                        </a:solidFill>
                        <a:effectLst/>
                      </a:endParaRPr>
                    </a:p>
                  </a:txBody>
                  <a:tcPr anchor="ctr"/>
                </a:tc>
                <a:tc>
                  <a:txBody>
                    <a:bodyPr/>
                    <a:lstStyle/>
                    <a:p>
                      <a:pPr algn="ctr"/>
                      <a:r>
                        <a:rPr lang="en-GB" cap="none" spc="0" noProof="0" dirty="0" smtClean="0">
                          <a:ln>
                            <a:noFill/>
                          </a:ln>
                          <a:effectLst/>
                        </a:rPr>
                        <a:t>Marketing channels flows description and allocation of</a:t>
                      </a:r>
                      <a:r>
                        <a:rPr lang="en-GB" cap="none" spc="0" baseline="0" noProof="0" dirty="0" smtClean="0">
                          <a:ln>
                            <a:noFill/>
                          </a:ln>
                          <a:effectLst/>
                        </a:rPr>
                        <a:t> </a:t>
                      </a:r>
                      <a:r>
                        <a:rPr lang="en-GB" cap="none" spc="0" baseline="0" noProof="0" dirty="0" err="1" smtClean="0">
                          <a:ln>
                            <a:noFill/>
                          </a:ln>
                          <a:effectLst/>
                        </a:rPr>
                        <a:t>responsability</a:t>
                      </a:r>
                      <a:endParaRPr lang="en-GB" b="0" cap="none" spc="0" noProof="0" dirty="0">
                        <a:ln>
                          <a:noFill/>
                        </a:ln>
                        <a:solidFill>
                          <a:schemeClr val="tx1"/>
                        </a:solidFill>
                        <a:effectLst/>
                      </a:endParaRPr>
                    </a:p>
                  </a:txBody>
                  <a:tcPr anchor="ctr"/>
                </a:tc>
                <a:extLst>
                  <a:ext uri="{0D108BD9-81ED-4DB2-BD59-A6C34878D82A}">
                    <a16:rowId xmlns:a16="http://schemas.microsoft.com/office/drawing/2014/main" xmlns="" val="10004"/>
                  </a:ext>
                </a:extLst>
              </a:tr>
              <a:tr h="720000">
                <a:tc>
                  <a:txBody>
                    <a:bodyPr/>
                    <a:lstStyle/>
                    <a:p>
                      <a:pPr algn="ctr"/>
                      <a:r>
                        <a:rPr lang="en-GB" sz="2800" b="1" cap="none" spc="0" noProof="0" dirty="0" smtClean="0">
                          <a:ln>
                            <a:noFill/>
                          </a:ln>
                          <a:effectLst/>
                        </a:rPr>
                        <a:t>5</a:t>
                      </a:r>
                      <a:endParaRPr lang="en-GB" sz="2800" b="1" cap="none" spc="0" noProof="0" dirty="0">
                        <a:ln>
                          <a:noFill/>
                        </a:ln>
                        <a:solidFill>
                          <a:schemeClr val="tx1"/>
                        </a:solidFill>
                        <a:effectLst/>
                      </a:endParaRPr>
                    </a:p>
                  </a:txBody>
                  <a:tcPr anchor="ctr"/>
                </a:tc>
                <a:tc>
                  <a:txBody>
                    <a:bodyPr/>
                    <a:lstStyle/>
                    <a:p>
                      <a:pPr algn="ctr"/>
                      <a:r>
                        <a:rPr lang="en-GB" cap="none" spc="0" noProof="0" dirty="0" smtClean="0">
                          <a:ln>
                            <a:noFill/>
                          </a:ln>
                          <a:effectLst/>
                        </a:rPr>
                        <a:t>Implementing and monitoring the performance on the new channel</a:t>
                      </a:r>
                      <a:endParaRPr lang="en-GB" b="0" cap="none" spc="0" noProof="0" dirty="0">
                        <a:ln>
                          <a:noFill/>
                        </a:ln>
                        <a:solidFill>
                          <a:schemeClr val="tx1"/>
                        </a:solidFill>
                        <a:effectLst/>
                      </a:endParaRPr>
                    </a:p>
                  </a:txBody>
                  <a:tcPr anchor="ctr"/>
                </a:tc>
                <a:extLst>
                  <a:ext uri="{0D108BD9-81ED-4DB2-BD59-A6C34878D82A}">
                    <a16:rowId xmlns:a16="http://schemas.microsoft.com/office/drawing/2014/main" xmlns="" val="10005"/>
                  </a:ext>
                </a:extLst>
              </a:tr>
            </a:tbl>
          </a:graphicData>
        </a:graphic>
      </p:graphicFrame>
      <p:sp>
        <p:nvSpPr>
          <p:cNvPr id="2" name="Espaço Reservado para Rodapé 1"/>
          <p:cNvSpPr>
            <a:spLocks noGrp="1"/>
          </p:cNvSpPr>
          <p:nvPr>
            <p:ph type="ftr" sz="quarter" idx="10"/>
          </p:nvPr>
        </p:nvSpPr>
        <p:spPr>
          <a:xfrm>
            <a:off x="3412293" y="6301829"/>
            <a:ext cx="7152543" cy="556171"/>
          </a:xfrm>
        </p:spPr>
        <p:txBody>
          <a:bodyPr/>
          <a:lstStyle/>
          <a:p>
            <a:r>
              <a:rPr lang="en-US" dirty="0"/>
              <a:t>CONSOLI, M. A.; NEVES, M. F. </a:t>
            </a:r>
            <a:r>
              <a:rPr lang="en-US" i="1" dirty="0"/>
              <a:t>A method for building new marketing channels: the case of door-to-door in dairy products. </a:t>
            </a:r>
            <a:r>
              <a:rPr lang="en-US" dirty="0"/>
              <a:t>Direct Marketing: An International Journal, Emerald, v. 02, n. 3, p. 174-185, 2008</a:t>
            </a:r>
            <a:endParaRPr lang="pt-BR" dirty="0"/>
          </a:p>
          <a:p>
            <a:endParaRPr lang="en-US" dirty="0" smtClean="0"/>
          </a:p>
        </p:txBody>
      </p:sp>
      <p:sp>
        <p:nvSpPr>
          <p:cNvPr id="6" name="Título 1"/>
          <p:cNvSpPr txBox="1">
            <a:spLocks/>
          </p:cNvSpPr>
          <p:nvPr/>
        </p:nvSpPr>
        <p:spPr>
          <a:xfrm>
            <a:off x="878489" y="168738"/>
            <a:ext cx="10344150" cy="871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smtClean="0">
                <a:solidFill>
                  <a:prstClr val="black"/>
                </a:solidFill>
                <a:latin typeface="Calibri" pitchFamily="34" charset="0"/>
                <a:ea typeface="ＭＳ Ｐゴシック" pitchFamily="34" charset="-128"/>
                <a:cs typeface="+mn-cs"/>
              </a:rPr>
              <a:t>A </a:t>
            </a:r>
            <a:r>
              <a:rPr lang="pt-BR" sz="3200" b="1" dirty="0" err="1">
                <a:solidFill>
                  <a:prstClr val="black"/>
                </a:solidFill>
                <a:latin typeface="Calibri" pitchFamily="34" charset="0"/>
                <a:ea typeface="ＭＳ Ｐゴシック" pitchFamily="34" charset="-128"/>
                <a:cs typeface="+mn-cs"/>
              </a:rPr>
              <a:t>Method</a:t>
            </a:r>
            <a:r>
              <a:rPr lang="pt-BR" sz="3200" b="1" dirty="0">
                <a:solidFill>
                  <a:prstClr val="black"/>
                </a:solidFill>
                <a:latin typeface="Calibri" pitchFamily="34" charset="0"/>
                <a:ea typeface="ＭＳ Ｐゴシック" pitchFamily="34" charset="-128"/>
                <a:cs typeface="+mn-cs"/>
              </a:rPr>
              <a:t> for </a:t>
            </a:r>
            <a:r>
              <a:rPr lang="pt-BR" sz="3200" b="1" dirty="0" err="1">
                <a:solidFill>
                  <a:prstClr val="black"/>
                </a:solidFill>
                <a:latin typeface="Calibri" pitchFamily="34" charset="0"/>
                <a:ea typeface="ＭＳ Ｐゴシック" pitchFamily="34" charset="-128"/>
                <a:cs typeface="+mn-cs"/>
              </a:rPr>
              <a:t>Developing</a:t>
            </a:r>
            <a:r>
              <a:rPr lang="pt-BR" sz="3200" b="1" dirty="0">
                <a:solidFill>
                  <a:prstClr val="black"/>
                </a:solidFill>
                <a:latin typeface="Calibri" pitchFamily="34" charset="0"/>
                <a:ea typeface="ＭＳ Ｐゴシック" pitchFamily="34" charset="-128"/>
                <a:cs typeface="+mn-cs"/>
              </a:rPr>
              <a:t> New Marketing </a:t>
            </a:r>
            <a:r>
              <a:rPr lang="pt-BR" sz="3200" b="1" dirty="0" err="1">
                <a:solidFill>
                  <a:prstClr val="black"/>
                </a:solidFill>
                <a:latin typeface="Calibri" pitchFamily="34" charset="0"/>
                <a:ea typeface="ＭＳ Ｐゴシック" pitchFamily="34" charset="-128"/>
                <a:cs typeface="+mn-cs"/>
              </a:rPr>
              <a:t>Channels</a:t>
            </a:r>
            <a:r>
              <a:rPr lang="pt-BR" sz="3200" b="1" dirty="0">
                <a:solidFill>
                  <a:prstClr val="black"/>
                </a:solidFill>
                <a:latin typeface="Calibri" pitchFamily="34" charset="0"/>
                <a:ea typeface="ＭＳ Ｐゴシック" pitchFamily="34" charset="-128"/>
                <a:cs typeface="+mn-cs"/>
              </a:rPr>
              <a:t>  </a:t>
            </a:r>
            <a:endParaRPr lang="en-US" sz="3200" b="1" dirty="0">
              <a:solidFill>
                <a:prstClr val="black"/>
              </a:solidFill>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8156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382" y="365722"/>
            <a:ext cx="11304632" cy="870660"/>
          </a:xfrm>
        </p:spPr>
        <p:txBody>
          <a:bodyPr/>
          <a:lstStyle/>
          <a:p>
            <a:r>
              <a:rPr lang="pt-BR" sz="3600" b="1" dirty="0" err="1" smtClean="0">
                <a:latin typeface="+mn-lt"/>
              </a:rPr>
              <a:t>About</a:t>
            </a:r>
            <a:r>
              <a:rPr lang="pt-BR" sz="3600" b="1" dirty="0" smtClean="0">
                <a:latin typeface="+mn-lt"/>
              </a:rPr>
              <a:t> </a:t>
            </a:r>
            <a:r>
              <a:rPr lang="pt-BR" sz="3600" b="1" dirty="0" err="1" smtClean="0">
                <a:latin typeface="+mn-lt"/>
              </a:rPr>
              <a:t>Markestrat</a:t>
            </a:r>
            <a:endParaRPr lang="es-AR" sz="3600" b="1" dirty="0">
              <a:latin typeface="+mn-lt"/>
            </a:endParaRPr>
          </a:p>
        </p:txBody>
      </p:sp>
      <p:sp>
        <p:nvSpPr>
          <p:cNvPr id="4" name="Espaço Reservado para Conteúdo 4"/>
          <p:cNvSpPr txBox="1">
            <a:spLocks/>
          </p:cNvSpPr>
          <p:nvPr/>
        </p:nvSpPr>
        <p:spPr>
          <a:xfrm>
            <a:off x="407368" y="1391545"/>
            <a:ext cx="6749570" cy="24120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58595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8595B"/>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8595B"/>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58595B"/>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5859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buFont typeface="Wingdings" panose="05000000000000000000" pitchFamily="2" charset="2"/>
              <a:buChar char="v"/>
            </a:pPr>
            <a:r>
              <a:rPr lang="en-US" sz="1400" dirty="0">
                <a:solidFill>
                  <a:schemeClr val="bg2">
                    <a:lumMod val="10000"/>
                  </a:schemeClr>
                </a:solidFill>
                <a:latin typeface="Calibri" panose="020F0502020204030204" pitchFamily="34" charset="0"/>
              </a:rPr>
              <a:t>Center for Research and Projects in Marketing and Strategy, with offices in São Paulo and </a:t>
            </a:r>
            <a:r>
              <a:rPr lang="en-US" sz="1400" dirty="0" err="1">
                <a:solidFill>
                  <a:schemeClr val="bg2">
                    <a:lumMod val="10000"/>
                  </a:schemeClr>
                </a:solidFill>
                <a:latin typeface="Calibri" panose="020F0502020204030204" pitchFamily="34" charset="0"/>
              </a:rPr>
              <a:t>Ribeirão</a:t>
            </a:r>
            <a:r>
              <a:rPr lang="en-US" sz="1400" dirty="0">
                <a:solidFill>
                  <a:schemeClr val="bg2">
                    <a:lumMod val="10000"/>
                  </a:schemeClr>
                </a:solidFill>
                <a:latin typeface="Calibri" panose="020F0502020204030204" pitchFamily="34" charset="0"/>
              </a:rPr>
              <a:t> </a:t>
            </a:r>
            <a:r>
              <a:rPr lang="en-US" sz="1400" dirty="0" err="1">
                <a:solidFill>
                  <a:schemeClr val="bg2">
                    <a:lumMod val="10000"/>
                  </a:schemeClr>
                </a:solidFill>
                <a:latin typeface="Calibri" panose="020F0502020204030204" pitchFamily="34" charset="0"/>
              </a:rPr>
              <a:t>Preto</a:t>
            </a:r>
            <a:r>
              <a:rPr lang="en-US" sz="1400" dirty="0">
                <a:solidFill>
                  <a:schemeClr val="bg2">
                    <a:lumMod val="10000"/>
                  </a:schemeClr>
                </a:solidFill>
                <a:latin typeface="Calibri" panose="020F0502020204030204" pitchFamily="34" charset="0"/>
              </a:rPr>
              <a:t>.</a:t>
            </a:r>
          </a:p>
          <a:p>
            <a:pPr algn="just">
              <a:lnSpc>
                <a:spcPct val="120000"/>
              </a:lnSpc>
              <a:buFont typeface="Wingdings" panose="05000000000000000000" pitchFamily="2" charset="2"/>
              <a:buChar char="v"/>
            </a:pPr>
            <a:r>
              <a:rPr lang="en-US" sz="1400" dirty="0">
                <a:solidFill>
                  <a:schemeClr val="bg2">
                    <a:lumMod val="10000"/>
                  </a:schemeClr>
                </a:solidFill>
                <a:latin typeface="Calibri" panose="020F0502020204030204" pitchFamily="34" charset="0"/>
              </a:rPr>
              <a:t>Founded in May 2004.</a:t>
            </a:r>
          </a:p>
          <a:p>
            <a:pPr algn="just">
              <a:lnSpc>
                <a:spcPct val="120000"/>
              </a:lnSpc>
              <a:buFont typeface="Wingdings" panose="05000000000000000000" pitchFamily="2" charset="2"/>
              <a:buChar char="v"/>
            </a:pPr>
            <a:r>
              <a:rPr lang="en-US" sz="1400" dirty="0">
                <a:solidFill>
                  <a:schemeClr val="bg2">
                    <a:lumMod val="10000"/>
                  </a:schemeClr>
                </a:solidFill>
                <a:latin typeface="Calibri" panose="020F0502020204030204" pitchFamily="34" charset="0"/>
              </a:rPr>
              <a:t>Strong Performance in Agribusiness, Mainly Inputs, Capital Goods, Distribution.</a:t>
            </a:r>
          </a:p>
          <a:p>
            <a:pPr algn="just">
              <a:lnSpc>
                <a:spcPct val="120000"/>
              </a:lnSpc>
              <a:buFont typeface="Wingdings" panose="05000000000000000000" pitchFamily="2" charset="2"/>
              <a:buChar char="v"/>
            </a:pPr>
            <a:r>
              <a:rPr lang="en-US" sz="1400" dirty="0">
                <a:solidFill>
                  <a:schemeClr val="bg2">
                    <a:lumMod val="10000"/>
                  </a:schemeClr>
                </a:solidFill>
                <a:latin typeface="Calibri" panose="020F0502020204030204" pitchFamily="34" charset="0"/>
              </a:rPr>
              <a:t>More than 700 projects </a:t>
            </a:r>
            <a:r>
              <a:rPr lang="en-US" sz="1400" dirty="0" smtClean="0">
                <a:solidFill>
                  <a:schemeClr val="bg2">
                    <a:lumMod val="10000"/>
                  </a:schemeClr>
                </a:solidFill>
                <a:latin typeface="Calibri" panose="020F0502020204030204" pitchFamily="34" charset="0"/>
              </a:rPr>
              <a:t>delivered</a:t>
            </a:r>
            <a:r>
              <a:rPr lang="en-US" sz="1400" dirty="0">
                <a:solidFill>
                  <a:schemeClr val="bg2">
                    <a:lumMod val="10000"/>
                  </a:schemeClr>
                </a:solidFill>
                <a:latin typeface="Calibri" panose="020F0502020204030204" pitchFamily="34" charset="0"/>
              </a:rPr>
              <a:t>.</a:t>
            </a:r>
          </a:p>
          <a:p>
            <a:pPr algn="just">
              <a:lnSpc>
                <a:spcPct val="120000"/>
              </a:lnSpc>
              <a:buFont typeface="Wingdings" panose="05000000000000000000" pitchFamily="2" charset="2"/>
              <a:buChar char="v"/>
            </a:pPr>
            <a:r>
              <a:rPr lang="en-US" sz="1400" dirty="0">
                <a:solidFill>
                  <a:schemeClr val="bg2">
                    <a:lumMod val="10000"/>
                  </a:schemeClr>
                </a:solidFill>
                <a:latin typeface="Calibri" panose="020F0502020204030204" pitchFamily="34" charset="0"/>
              </a:rPr>
              <a:t>12 Partners and 30 Associate Consultants.</a:t>
            </a:r>
          </a:p>
          <a:p>
            <a:pPr algn="just">
              <a:lnSpc>
                <a:spcPct val="120000"/>
              </a:lnSpc>
              <a:buFont typeface="Wingdings" panose="05000000000000000000" pitchFamily="2" charset="2"/>
              <a:buChar char="v"/>
            </a:pPr>
            <a:r>
              <a:rPr lang="en-US" sz="1400" dirty="0">
                <a:solidFill>
                  <a:schemeClr val="bg2">
                    <a:lumMod val="10000"/>
                  </a:schemeClr>
                </a:solidFill>
                <a:latin typeface="Calibri" panose="020F0502020204030204" pitchFamily="34" charset="0"/>
              </a:rPr>
              <a:t>More than 60 books, 300 articles and 02 Harvard Case Studies on applied projects and methodologies.</a:t>
            </a:r>
            <a:endParaRPr lang="pt-BR" sz="1400" dirty="0">
              <a:solidFill>
                <a:schemeClr val="bg2">
                  <a:lumMod val="10000"/>
                </a:schemeClr>
              </a:solidFill>
              <a:latin typeface="Calibri" panose="020F0502020204030204" pitchFamily="34" charset="0"/>
            </a:endParaRPr>
          </a:p>
        </p:txBody>
      </p:sp>
      <p:sp>
        <p:nvSpPr>
          <p:cNvPr id="6" name="Retângulo 5"/>
          <p:cNvSpPr/>
          <p:nvPr/>
        </p:nvSpPr>
        <p:spPr>
          <a:xfrm>
            <a:off x="527382" y="4192822"/>
            <a:ext cx="3360373" cy="592885"/>
          </a:xfrm>
          <a:prstGeom prst="rect">
            <a:avLst/>
          </a:prstGeom>
          <a:solidFill>
            <a:srgbClr val="002B24"/>
          </a:solidFill>
          <a:ln w="12700" cap="flat" cmpd="sng" algn="ctr">
            <a:solidFill>
              <a:srgbClr val="002B24"/>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b="1" i="0" u="none" strike="noStrike" kern="0" cap="none" spc="0" normalizeH="0" baseline="0" noProof="0" dirty="0" smtClean="0">
                <a:ln>
                  <a:noFill/>
                </a:ln>
                <a:solidFill>
                  <a:schemeClr val="bg1"/>
                </a:solidFill>
                <a:effectLst/>
                <a:uLnTx/>
                <a:uFillTx/>
                <a:latin typeface="Calibri"/>
                <a:ea typeface="+mn-ea"/>
                <a:cs typeface="+mn-cs"/>
              </a:rPr>
              <a:t>Consulting</a:t>
            </a:r>
            <a:endParaRPr kumimoji="0" lang="pt-BR" b="1" i="0" u="none" strike="noStrike" kern="0" cap="none" spc="0" normalizeH="0" baseline="0" noProof="0" dirty="0">
              <a:ln>
                <a:noFill/>
              </a:ln>
              <a:solidFill>
                <a:schemeClr val="bg1"/>
              </a:solidFill>
              <a:effectLst/>
              <a:uLnTx/>
              <a:uFillTx/>
              <a:latin typeface="Calibri"/>
              <a:ea typeface="+mn-ea"/>
              <a:cs typeface="+mn-cs"/>
            </a:endParaRPr>
          </a:p>
        </p:txBody>
      </p:sp>
      <p:sp>
        <p:nvSpPr>
          <p:cNvPr id="7" name="Retângulo 6"/>
          <p:cNvSpPr/>
          <p:nvPr/>
        </p:nvSpPr>
        <p:spPr>
          <a:xfrm>
            <a:off x="527382" y="5523466"/>
            <a:ext cx="3360373" cy="592885"/>
          </a:xfrm>
          <a:prstGeom prst="rect">
            <a:avLst/>
          </a:prstGeom>
          <a:solidFill>
            <a:srgbClr val="002B24"/>
          </a:solidFill>
          <a:ln w="12700" cap="flat" cmpd="sng" algn="ctr">
            <a:solidFill>
              <a:srgbClr val="002B24"/>
            </a:solidFill>
            <a:prstDash val="solid"/>
          </a:ln>
          <a:effectLst>
            <a:outerShdw blurRad="50800" dist="38100" dir="2700000" algn="tl" rotWithShape="0">
              <a:prstClr val="black">
                <a:alpha val="40000"/>
              </a:prstClr>
            </a:outerShdw>
          </a:effectLst>
        </p:spPr>
        <p:txBody>
          <a:bodyPr rtlCol="0" anchor="ctr"/>
          <a:lstStyle/>
          <a:p>
            <a:pPr lvl="0" algn="ctr">
              <a:defRPr/>
            </a:pPr>
            <a:r>
              <a:rPr lang="pt-BR" b="1" kern="0" dirty="0" err="1">
                <a:solidFill>
                  <a:schemeClr val="bg1"/>
                </a:solidFill>
              </a:rPr>
              <a:t>Continuing</a:t>
            </a:r>
            <a:r>
              <a:rPr lang="pt-BR" b="1" kern="0" dirty="0">
                <a:solidFill>
                  <a:schemeClr val="bg1"/>
                </a:solidFill>
              </a:rPr>
              <a:t> </a:t>
            </a:r>
            <a:r>
              <a:rPr lang="pt-BR" b="1" kern="0" dirty="0" err="1">
                <a:solidFill>
                  <a:schemeClr val="bg1"/>
                </a:solidFill>
              </a:rPr>
              <a:t>Education</a:t>
            </a:r>
            <a:endParaRPr lang="pt-BR" b="1" kern="0" dirty="0">
              <a:solidFill>
                <a:schemeClr val="bg1"/>
              </a:solidFill>
            </a:endParaRPr>
          </a:p>
          <a:p>
            <a:pPr lvl="0" algn="ctr">
              <a:defRPr/>
            </a:pPr>
            <a:r>
              <a:rPr lang="pt-BR" sz="1200" b="1" kern="0" dirty="0">
                <a:solidFill>
                  <a:schemeClr val="bg1"/>
                </a:solidFill>
              </a:rPr>
              <a:t>(</a:t>
            </a:r>
            <a:r>
              <a:rPr lang="pt-BR" sz="1200" b="1" kern="0" dirty="0" err="1">
                <a:solidFill>
                  <a:schemeClr val="bg1"/>
                </a:solidFill>
              </a:rPr>
              <a:t>In-company</a:t>
            </a:r>
            <a:r>
              <a:rPr lang="pt-BR" sz="1200" b="1" kern="0" dirty="0">
                <a:solidFill>
                  <a:schemeClr val="bg1"/>
                </a:solidFill>
              </a:rPr>
              <a:t> training)</a:t>
            </a:r>
            <a:endParaRPr kumimoji="0" lang="pt-BR" sz="1200" b="1" i="0" u="none" strike="noStrike" kern="0" cap="none" spc="0" normalizeH="0" baseline="0" noProof="0" dirty="0">
              <a:ln>
                <a:noFill/>
              </a:ln>
              <a:solidFill>
                <a:schemeClr val="bg1"/>
              </a:solidFill>
              <a:effectLst/>
              <a:uLnTx/>
              <a:uFillTx/>
              <a:latin typeface="Calibri"/>
            </a:endParaRPr>
          </a:p>
        </p:txBody>
      </p:sp>
      <p:sp>
        <p:nvSpPr>
          <p:cNvPr id="8" name="Retângulo 7"/>
          <p:cNvSpPr/>
          <p:nvPr/>
        </p:nvSpPr>
        <p:spPr>
          <a:xfrm>
            <a:off x="527382" y="4861747"/>
            <a:ext cx="3360373" cy="592885"/>
          </a:xfrm>
          <a:prstGeom prst="rect">
            <a:avLst/>
          </a:prstGeom>
          <a:solidFill>
            <a:srgbClr val="002B24"/>
          </a:solidFill>
          <a:ln w="12700" cap="flat" cmpd="sng" algn="ctr">
            <a:solidFill>
              <a:srgbClr val="002B24"/>
            </a:solidFill>
            <a:prstDash val="solid"/>
          </a:ln>
          <a:effectLst>
            <a:outerShdw blurRad="50800" dist="38100" dir="2700000" algn="tl" rotWithShape="0">
              <a:prstClr val="black">
                <a:alpha val="40000"/>
              </a:prstClr>
            </a:outerShdw>
          </a:effectLst>
        </p:spPr>
        <p:txBody>
          <a:bodyPr rtlCol="0" anchor="ctr"/>
          <a:lstStyle/>
          <a:p>
            <a:pPr lvl="0" algn="ctr">
              <a:defRPr/>
            </a:pPr>
            <a:r>
              <a:rPr lang="pt-BR" b="1" kern="0" dirty="0" err="1">
                <a:solidFill>
                  <a:schemeClr val="bg1"/>
                </a:solidFill>
              </a:rPr>
              <a:t>Studies</a:t>
            </a:r>
            <a:r>
              <a:rPr lang="pt-BR" b="1" kern="0" dirty="0">
                <a:solidFill>
                  <a:schemeClr val="bg1"/>
                </a:solidFill>
              </a:rPr>
              <a:t> </a:t>
            </a:r>
            <a:r>
              <a:rPr lang="pt-BR" b="1" kern="0" dirty="0" err="1">
                <a:solidFill>
                  <a:schemeClr val="bg1"/>
                </a:solidFill>
              </a:rPr>
              <a:t>and</a:t>
            </a:r>
            <a:r>
              <a:rPr lang="pt-BR" b="1" kern="0" dirty="0">
                <a:solidFill>
                  <a:schemeClr val="bg1"/>
                </a:solidFill>
              </a:rPr>
              <a:t> </a:t>
            </a:r>
            <a:r>
              <a:rPr lang="pt-BR" b="1" kern="0" dirty="0" err="1">
                <a:solidFill>
                  <a:schemeClr val="bg1"/>
                </a:solidFill>
              </a:rPr>
              <a:t>Research</a:t>
            </a:r>
            <a:endParaRPr kumimoji="0" lang="pt-BR" b="1" i="0" u="none" strike="noStrike" kern="0" cap="none" spc="0" normalizeH="0" baseline="0" noProof="0" dirty="0">
              <a:ln>
                <a:noFill/>
              </a:ln>
              <a:solidFill>
                <a:schemeClr val="bg1"/>
              </a:solidFill>
              <a:effectLst/>
              <a:uLnTx/>
              <a:uFillTx/>
              <a:latin typeface="Calibri"/>
              <a:ea typeface="+mn-ea"/>
              <a:cs typeface="+mn-cs"/>
            </a:endParaRPr>
          </a:p>
        </p:txBody>
      </p:sp>
      <p:grpSp>
        <p:nvGrpSpPr>
          <p:cNvPr id="10" name="Grupo 30"/>
          <p:cNvGrpSpPr/>
          <p:nvPr/>
        </p:nvGrpSpPr>
        <p:grpSpPr>
          <a:xfrm>
            <a:off x="6576054" y="4323949"/>
            <a:ext cx="5085583" cy="1774040"/>
            <a:chOff x="5077175" y="4098460"/>
            <a:chExt cx="3814187" cy="1774040"/>
          </a:xfrm>
          <a:solidFill>
            <a:srgbClr val="002B24"/>
          </a:solidFill>
          <a:effectLst>
            <a:outerShdw blurRad="50800" dist="38100" dir="2700000" algn="tl" rotWithShape="0">
              <a:prstClr val="black">
                <a:alpha val="40000"/>
              </a:prstClr>
            </a:outerShdw>
          </a:effectLst>
        </p:grpSpPr>
        <p:sp>
          <p:nvSpPr>
            <p:cNvPr id="11" name="Forma livre 31"/>
            <p:cNvSpPr/>
            <p:nvPr/>
          </p:nvSpPr>
          <p:spPr>
            <a:xfrm>
              <a:off x="5077175" y="4098460"/>
              <a:ext cx="887020" cy="532212"/>
            </a:xfrm>
            <a:custGeom>
              <a:avLst/>
              <a:gdLst>
                <a:gd name="connsiteX0" fmla="*/ 0 w 887020"/>
                <a:gd name="connsiteY0" fmla="*/ 0 h 532212"/>
                <a:gd name="connsiteX1" fmla="*/ 887020 w 887020"/>
                <a:gd name="connsiteY1" fmla="*/ 0 h 532212"/>
                <a:gd name="connsiteX2" fmla="*/ 887020 w 887020"/>
                <a:gd name="connsiteY2" fmla="*/ 532212 h 532212"/>
                <a:gd name="connsiteX3" fmla="*/ 0 w 887020"/>
                <a:gd name="connsiteY3" fmla="*/ 532212 h 532212"/>
                <a:gd name="connsiteX4" fmla="*/ 0 w 887020"/>
                <a:gd name="connsiteY4" fmla="*/ 0 h 53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20" h="532212">
                  <a:moveTo>
                    <a:pt x="0" y="0"/>
                  </a:moveTo>
                  <a:lnTo>
                    <a:pt x="887020" y="0"/>
                  </a:lnTo>
                  <a:lnTo>
                    <a:pt x="887020" y="532212"/>
                  </a:lnTo>
                  <a:lnTo>
                    <a:pt x="0" y="532212"/>
                  </a:lnTo>
                  <a:lnTo>
                    <a:pt x="0" y="0"/>
                  </a:lnTo>
                  <a:close/>
                </a:path>
              </a:pathLst>
            </a:custGeom>
            <a:grpFill/>
            <a:ln>
              <a:solidFill>
                <a:srgbClr val="002B24"/>
              </a:solidFill>
            </a:ln>
            <a:effectLst/>
          </p:spPr>
          <p:txBody>
            <a:bodyPr spcFirstLastPara="0" vert="horz" wrap="square" lIns="38100" tIns="38100" rIns="38100" bIns="38100" numCol="1" spcCol="1270" anchor="ctr" anchorCtr="0">
              <a:noAutofit/>
            </a:bodyPr>
            <a:lstStyle/>
            <a:p>
              <a:pPr lvl="0" algn="ctr" defTabSz="444500">
                <a:lnSpc>
                  <a:spcPct val="90000"/>
                </a:lnSpc>
                <a:spcBef>
                  <a:spcPct val="0"/>
                </a:spcBef>
                <a:defRPr/>
              </a:pPr>
              <a:r>
                <a:rPr lang="en-US" sz="1000" b="1" kern="0" dirty="0">
                  <a:solidFill>
                    <a:schemeClr val="bg1"/>
                  </a:solidFill>
                </a:rPr>
                <a:t>Strategic Planning and Management</a:t>
              </a:r>
              <a:endParaRPr kumimoji="0" lang="en-US" sz="1000" b="1" i="0" u="none" strike="noStrike" kern="0" cap="none" spc="0" normalizeH="0" baseline="0" noProof="0" dirty="0">
                <a:ln>
                  <a:noFill/>
                </a:ln>
                <a:solidFill>
                  <a:schemeClr val="bg1"/>
                </a:solidFill>
                <a:effectLst/>
                <a:uLnTx/>
                <a:uFillTx/>
                <a:latin typeface="Calibri"/>
                <a:ea typeface="+mn-ea"/>
                <a:cs typeface="+mn-cs"/>
              </a:endParaRPr>
            </a:p>
          </p:txBody>
        </p:sp>
        <p:sp>
          <p:nvSpPr>
            <p:cNvPr id="12" name="Forma livre 32"/>
            <p:cNvSpPr/>
            <p:nvPr/>
          </p:nvSpPr>
          <p:spPr>
            <a:xfrm>
              <a:off x="6052897" y="4098460"/>
              <a:ext cx="887020" cy="532212"/>
            </a:xfrm>
            <a:custGeom>
              <a:avLst/>
              <a:gdLst>
                <a:gd name="connsiteX0" fmla="*/ 0 w 887020"/>
                <a:gd name="connsiteY0" fmla="*/ 0 h 532212"/>
                <a:gd name="connsiteX1" fmla="*/ 887020 w 887020"/>
                <a:gd name="connsiteY1" fmla="*/ 0 h 532212"/>
                <a:gd name="connsiteX2" fmla="*/ 887020 w 887020"/>
                <a:gd name="connsiteY2" fmla="*/ 532212 h 532212"/>
                <a:gd name="connsiteX3" fmla="*/ 0 w 887020"/>
                <a:gd name="connsiteY3" fmla="*/ 532212 h 532212"/>
                <a:gd name="connsiteX4" fmla="*/ 0 w 887020"/>
                <a:gd name="connsiteY4" fmla="*/ 0 h 53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20" h="532212">
                  <a:moveTo>
                    <a:pt x="0" y="0"/>
                  </a:moveTo>
                  <a:lnTo>
                    <a:pt x="887020" y="0"/>
                  </a:lnTo>
                  <a:lnTo>
                    <a:pt x="887020" y="532212"/>
                  </a:lnTo>
                  <a:lnTo>
                    <a:pt x="0" y="532212"/>
                  </a:lnTo>
                  <a:lnTo>
                    <a:pt x="0" y="0"/>
                  </a:lnTo>
                  <a:close/>
                </a:path>
              </a:pathLst>
            </a:custGeom>
            <a:grpFill/>
            <a:ln>
              <a:solidFill>
                <a:srgbClr val="002B24"/>
              </a:solidFill>
            </a:ln>
            <a:effectLst/>
          </p:spPr>
          <p:txBody>
            <a:bodyPr spcFirstLastPara="0" vert="horz" wrap="square" lIns="38100" tIns="38100" rIns="38100" bIns="38100" numCol="1" spcCol="1270" anchor="ctr" anchorCtr="0">
              <a:noAutofit/>
            </a:bodyPr>
            <a:lstStyle/>
            <a:p>
              <a:pPr lvl="0" algn="ctr" defTabSz="444500">
                <a:lnSpc>
                  <a:spcPct val="90000"/>
                </a:lnSpc>
                <a:spcBef>
                  <a:spcPct val="0"/>
                </a:spcBef>
                <a:defRPr/>
              </a:pPr>
              <a:r>
                <a:rPr lang="en-US" sz="1000" b="1" kern="0" dirty="0">
                  <a:solidFill>
                    <a:schemeClr val="bg1"/>
                  </a:solidFill>
                </a:rPr>
                <a:t>Market Intelligence and Scenarios</a:t>
              </a:r>
              <a:endParaRPr kumimoji="0" lang="pt-BR" sz="1000" b="1" i="0" u="none" strike="noStrike" kern="0" cap="none" spc="0" normalizeH="0" baseline="0" noProof="0" dirty="0">
                <a:ln>
                  <a:noFill/>
                </a:ln>
                <a:solidFill>
                  <a:schemeClr val="bg1"/>
                </a:solidFill>
                <a:effectLst/>
                <a:uLnTx/>
                <a:uFillTx/>
                <a:latin typeface="Calibri"/>
                <a:ea typeface="+mn-ea"/>
                <a:cs typeface="+mn-cs"/>
              </a:endParaRPr>
            </a:p>
          </p:txBody>
        </p:sp>
        <p:sp>
          <p:nvSpPr>
            <p:cNvPr id="13" name="Forma livre 33"/>
            <p:cNvSpPr/>
            <p:nvPr/>
          </p:nvSpPr>
          <p:spPr>
            <a:xfrm>
              <a:off x="7028620" y="4098460"/>
              <a:ext cx="887020" cy="532212"/>
            </a:xfrm>
            <a:custGeom>
              <a:avLst/>
              <a:gdLst>
                <a:gd name="connsiteX0" fmla="*/ 0 w 887020"/>
                <a:gd name="connsiteY0" fmla="*/ 0 h 532212"/>
                <a:gd name="connsiteX1" fmla="*/ 887020 w 887020"/>
                <a:gd name="connsiteY1" fmla="*/ 0 h 532212"/>
                <a:gd name="connsiteX2" fmla="*/ 887020 w 887020"/>
                <a:gd name="connsiteY2" fmla="*/ 532212 h 532212"/>
                <a:gd name="connsiteX3" fmla="*/ 0 w 887020"/>
                <a:gd name="connsiteY3" fmla="*/ 532212 h 532212"/>
                <a:gd name="connsiteX4" fmla="*/ 0 w 887020"/>
                <a:gd name="connsiteY4" fmla="*/ 0 h 53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20" h="532212">
                  <a:moveTo>
                    <a:pt x="0" y="0"/>
                  </a:moveTo>
                  <a:lnTo>
                    <a:pt x="887020" y="0"/>
                  </a:lnTo>
                  <a:lnTo>
                    <a:pt x="887020" y="532212"/>
                  </a:lnTo>
                  <a:lnTo>
                    <a:pt x="0" y="532212"/>
                  </a:lnTo>
                  <a:lnTo>
                    <a:pt x="0" y="0"/>
                  </a:lnTo>
                  <a:close/>
                </a:path>
              </a:pathLst>
            </a:custGeom>
            <a:grpFill/>
            <a:ln>
              <a:solidFill>
                <a:srgbClr val="002B24"/>
              </a:solidFill>
            </a:ln>
            <a:effectLst/>
          </p:spPr>
          <p:txBody>
            <a:bodyPr spcFirstLastPara="0" vert="horz" wrap="square" lIns="38100" tIns="38100" rIns="38100" bIns="38100" numCol="1" spcCol="1270" anchor="ctr" anchorCtr="0">
              <a:noAutofit/>
            </a:bodyPr>
            <a:lstStyle/>
            <a:p>
              <a:pPr lvl="0" algn="ctr" defTabSz="444500">
                <a:lnSpc>
                  <a:spcPct val="90000"/>
                </a:lnSpc>
                <a:spcBef>
                  <a:spcPct val="0"/>
                </a:spcBef>
                <a:defRPr/>
              </a:pPr>
              <a:r>
                <a:rPr lang="en-US" sz="1000" b="1" kern="0" dirty="0">
                  <a:solidFill>
                    <a:schemeClr val="bg1"/>
                  </a:solidFill>
                </a:rPr>
                <a:t>Governance and Family Succession</a:t>
              </a:r>
              <a:endParaRPr kumimoji="0" lang="pt-BR" sz="1000" b="1" i="0" u="none" strike="noStrike" kern="0" cap="none" spc="0" normalizeH="0" baseline="0" noProof="0" dirty="0">
                <a:ln>
                  <a:noFill/>
                </a:ln>
                <a:solidFill>
                  <a:schemeClr val="bg1"/>
                </a:solidFill>
                <a:effectLst/>
                <a:uLnTx/>
                <a:uFillTx/>
                <a:latin typeface="Calibri"/>
                <a:ea typeface="+mn-ea"/>
                <a:cs typeface="+mn-cs"/>
              </a:endParaRPr>
            </a:p>
          </p:txBody>
        </p:sp>
        <p:sp>
          <p:nvSpPr>
            <p:cNvPr id="14" name="Forma livre 34"/>
            <p:cNvSpPr/>
            <p:nvPr/>
          </p:nvSpPr>
          <p:spPr>
            <a:xfrm>
              <a:off x="8004342" y="4098460"/>
              <a:ext cx="887020" cy="532212"/>
            </a:xfrm>
            <a:custGeom>
              <a:avLst/>
              <a:gdLst>
                <a:gd name="connsiteX0" fmla="*/ 0 w 887020"/>
                <a:gd name="connsiteY0" fmla="*/ 0 h 532212"/>
                <a:gd name="connsiteX1" fmla="*/ 887020 w 887020"/>
                <a:gd name="connsiteY1" fmla="*/ 0 h 532212"/>
                <a:gd name="connsiteX2" fmla="*/ 887020 w 887020"/>
                <a:gd name="connsiteY2" fmla="*/ 532212 h 532212"/>
                <a:gd name="connsiteX3" fmla="*/ 0 w 887020"/>
                <a:gd name="connsiteY3" fmla="*/ 532212 h 532212"/>
                <a:gd name="connsiteX4" fmla="*/ 0 w 887020"/>
                <a:gd name="connsiteY4" fmla="*/ 0 h 53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20" h="532212">
                  <a:moveTo>
                    <a:pt x="0" y="0"/>
                  </a:moveTo>
                  <a:lnTo>
                    <a:pt x="887020" y="0"/>
                  </a:lnTo>
                  <a:lnTo>
                    <a:pt x="887020" y="532212"/>
                  </a:lnTo>
                  <a:lnTo>
                    <a:pt x="0" y="532212"/>
                  </a:lnTo>
                  <a:lnTo>
                    <a:pt x="0" y="0"/>
                  </a:lnTo>
                  <a:close/>
                </a:path>
              </a:pathLst>
            </a:custGeom>
            <a:grpFill/>
            <a:ln>
              <a:solidFill>
                <a:srgbClr val="002B24"/>
              </a:solidFill>
            </a:ln>
            <a:effectLst/>
          </p:spPr>
          <p:txBody>
            <a:bodyPr spcFirstLastPara="0" vert="horz" wrap="square" lIns="38100" tIns="38100" rIns="38100" bIns="38100" numCol="1" spcCol="1270" anchor="ctr" anchorCtr="0">
              <a:noAutofit/>
            </a:bodyPr>
            <a:lstStyle/>
            <a:p>
              <a:pPr algn="ctr" fontAlgn="t"/>
              <a:r>
                <a:rPr lang="en-US" sz="1000" b="1" kern="0" dirty="0" smtClean="0">
                  <a:solidFill>
                    <a:schemeClr val="bg1"/>
                  </a:solidFill>
                </a:rPr>
                <a:t>Marketing </a:t>
              </a:r>
              <a:r>
                <a:rPr lang="en-US" sz="1000" b="1" kern="0" dirty="0">
                  <a:solidFill>
                    <a:schemeClr val="bg1"/>
                  </a:solidFill>
                </a:rPr>
                <a:t>and Communication Planning</a:t>
              </a:r>
            </a:p>
          </p:txBody>
        </p:sp>
        <p:sp>
          <p:nvSpPr>
            <p:cNvPr id="15" name="Forma livre 35"/>
            <p:cNvSpPr/>
            <p:nvPr/>
          </p:nvSpPr>
          <p:spPr>
            <a:xfrm>
              <a:off x="5077175" y="4719374"/>
              <a:ext cx="887020" cy="532212"/>
            </a:xfrm>
            <a:custGeom>
              <a:avLst/>
              <a:gdLst>
                <a:gd name="connsiteX0" fmla="*/ 0 w 887020"/>
                <a:gd name="connsiteY0" fmla="*/ 0 h 532212"/>
                <a:gd name="connsiteX1" fmla="*/ 887020 w 887020"/>
                <a:gd name="connsiteY1" fmla="*/ 0 h 532212"/>
                <a:gd name="connsiteX2" fmla="*/ 887020 w 887020"/>
                <a:gd name="connsiteY2" fmla="*/ 532212 h 532212"/>
                <a:gd name="connsiteX3" fmla="*/ 0 w 887020"/>
                <a:gd name="connsiteY3" fmla="*/ 532212 h 532212"/>
                <a:gd name="connsiteX4" fmla="*/ 0 w 887020"/>
                <a:gd name="connsiteY4" fmla="*/ 0 h 53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20" h="532212">
                  <a:moveTo>
                    <a:pt x="0" y="0"/>
                  </a:moveTo>
                  <a:lnTo>
                    <a:pt x="887020" y="0"/>
                  </a:lnTo>
                  <a:lnTo>
                    <a:pt x="887020" y="532212"/>
                  </a:lnTo>
                  <a:lnTo>
                    <a:pt x="0" y="532212"/>
                  </a:lnTo>
                  <a:lnTo>
                    <a:pt x="0" y="0"/>
                  </a:lnTo>
                  <a:close/>
                </a:path>
              </a:pathLst>
            </a:custGeom>
            <a:grpFill/>
            <a:ln>
              <a:solidFill>
                <a:srgbClr val="002B24"/>
              </a:solidFill>
            </a:ln>
            <a:effectLst/>
          </p:spPr>
          <p:txBody>
            <a:bodyPr spcFirstLastPara="0" vert="horz" wrap="square" lIns="38100" tIns="38100" rIns="38100" bIns="38100" numCol="1" spcCol="1270" anchor="ctr" anchorCtr="0">
              <a:noAutofit/>
            </a:bodyPr>
            <a:lstStyle/>
            <a:p>
              <a:pPr algn="ctr" defTabSz="444500">
                <a:lnSpc>
                  <a:spcPct val="90000"/>
                </a:lnSpc>
                <a:spcBef>
                  <a:spcPct val="0"/>
                </a:spcBef>
                <a:defRPr/>
              </a:pPr>
              <a:r>
                <a:rPr lang="en-US" sz="1000" b="1" kern="0" dirty="0" smtClean="0">
                  <a:solidFill>
                    <a:schemeClr val="bg1"/>
                  </a:solidFill>
                  <a:latin typeface="Calibri"/>
                </a:rPr>
                <a:t>Marketing </a:t>
              </a:r>
              <a:r>
                <a:rPr lang="en-US" sz="1000" b="1" kern="0" dirty="0">
                  <a:solidFill>
                    <a:schemeClr val="bg1"/>
                  </a:solidFill>
                  <a:latin typeface="Calibri"/>
                </a:rPr>
                <a:t>Metrics and Dashboards</a:t>
              </a:r>
            </a:p>
          </p:txBody>
        </p:sp>
        <p:sp>
          <p:nvSpPr>
            <p:cNvPr id="16" name="Forma livre 36"/>
            <p:cNvSpPr/>
            <p:nvPr/>
          </p:nvSpPr>
          <p:spPr>
            <a:xfrm>
              <a:off x="6052897" y="4719374"/>
              <a:ext cx="887020" cy="532212"/>
            </a:xfrm>
            <a:custGeom>
              <a:avLst/>
              <a:gdLst>
                <a:gd name="connsiteX0" fmla="*/ 0 w 887020"/>
                <a:gd name="connsiteY0" fmla="*/ 0 h 532212"/>
                <a:gd name="connsiteX1" fmla="*/ 887020 w 887020"/>
                <a:gd name="connsiteY1" fmla="*/ 0 h 532212"/>
                <a:gd name="connsiteX2" fmla="*/ 887020 w 887020"/>
                <a:gd name="connsiteY2" fmla="*/ 532212 h 532212"/>
                <a:gd name="connsiteX3" fmla="*/ 0 w 887020"/>
                <a:gd name="connsiteY3" fmla="*/ 532212 h 532212"/>
                <a:gd name="connsiteX4" fmla="*/ 0 w 887020"/>
                <a:gd name="connsiteY4" fmla="*/ 0 h 53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20" h="532212">
                  <a:moveTo>
                    <a:pt x="0" y="0"/>
                  </a:moveTo>
                  <a:lnTo>
                    <a:pt x="887020" y="0"/>
                  </a:lnTo>
                  <a:lnTo>
                    <a:pt x="887020" y="532212"/>
                  </a:lnTo>
                  <a:lnTo>
                    <a:pt x="0" y="532212"/>
                  </a:lnTo>
                  <a:lnTo>
                    <a:pt x="0" y="0"/>
                  </a:lnTo>
                  <a:close/>
                </a:path>
              </a:pathLst>
            </a:custGeom>
            <a:grpFill/>
            <a:ln>
              <a:solidFill>
                <a:srgbClr val="002B24"/>
              </a:solidFill>
            </a:ln>
            <a:effectLst/>
          </p:spPr>
          <p:txBody>
            <a:bodyPr spcFirstLastPara="0" vert="horz" wrap="square" lIns="34290" tIns="34290" rIns="34290" bIns="34290" numCol="1" spcCol="1270" anchor="ctr" anchorCtr="0">
              <a:noAutofit/>
            </a:bodyPr>
            <a:lstStyle/>
            <a:p>
              <a:pPr lvl="0" algn="ctr" defTabSz="400050">
                <a:lnSpc>
                  <a:spcPct val="90000"/>
                </a:lnSpc>
                <a:spcBef>
                  <a:spcPct val="0"/>
                </a:spcBef>
                <a:defRPr/>
              </a:pPr>
              <a:r>
                <a:rPr lang="en-US" sz="900" b="1" kern="0" dirty="0">
                  <a:solidFill>
                    <a:schemeClr val="bg1"/>
                  </a:solidFill>
                </a:rPr>
                <a:t>CRM and Relationship Programs</a:t>
              </a:r>
              <a:endParaRPr kumimoji="0" lang="pt-BR" sz="900" b="1" i="0" u="none" strike="noStrike" kern="0" cap="none" spc="0" normalizeH="0" baseline="0" noProof="0" dirty="0">
                <a:ln>
                  <a:noFill/>
                </a:ln>
                <a:solidFill>
                  <a:schemeClr val="bg1"/>
                </a:solidFill>
                <a:effectLst/>
                <a:uLnTx/>
                <a:uFillTx/>
                <a:latin typeface="Calibri"/>
                <a:ea typeface="+mn-ea"/>
                <a:cs typeface="+mn-cs"/>
              </a:endParaRPr>
            </a:p>
          </p:txBody>
        </p:sp>
        <p:sp>
          <p:nvSpPr>
            <p:cNvPr id="17" name="Forma livre 37"/>
            <p:cNvSpPr/>
            <p:nvPr/>
          </p:nvSpPr>
          <p:spPr>
            <a:xfrm>
              <a:off x="7028620" y="4719374"/>
              <a:ext cx="887020" cy="532212"/>
            </a:xfrm>
            <a:custGeom>
              <a:avLst/>
              <a:gdLst>
                <a:gd name="connsiteX0" fmla="*/ 0 w 887020"/>
                <a:gd name="connsiteY0" fmla="*/ 0 h 532212"/>
                <a:gd name="connsiteX1" fmla="*/ 887020 w 887020"/>
                <a:gd name="connsiteY1" fmla="*/ 0 h 532212"/>
                <a:gd name="connsiteX2" fmla="*/ 887020 w 887020"/>
                <a:gd name="connsiteY2" fmla="*/ 532212 h 532212"/>
                <a:gd name="connsiteX3" fmla="*/ 0 w 887020"/>
                <a:gd name="connsiteY3" fmla="*/ 532212 h 532212"/>
                <a:gd name="connsiteX4" fmla="*/ 0 w 887020"/>
                <a:gd name="connsiteY4" fmla="*/ 0 h 53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20" h="532212">
                  <a:moveTo>
                    <a:pt x="0" y="0"/>
                  </a:moveTo>
                  <a:lnTo>
                    <a:pt x="887020" y="0"/>
                  </a:lnTo>
                  <a:lnTo>
                    <a:pt x="887020" y="532212"/>
                  </a:lnTo>
                  <a:lnTo>
                    <a:pt x="0" y="532212"/>
                  </a:lnTo>
                  <a:lnTo>
                    <a:pt x="0" y="0"/>
                  </a:lnTo>
                  <a:close/>
                </a:path>
              </a:pathLst>
            </a:custGeom>
            <a:grpFill/>
            <a:ln>
              <a:solidFill>
                <a:srgbClr val="002B24"/>
              </a:solidFill>
            </a:ln>
            <a:effectLst/>
          </p:spPr>
          <p:txBody>
            <a:bodyPr spcFirstLastPara="0" vert="horz" wrap="square" lIns="38100" tIns="38100" rIns="38100" bIns="38100" numCol="1" spcCol="1270" anchor="ctr" anchorCtr="0">
              <a:noAutofit/>
            </a:bodyPr>
            <a:lstStyle/>
            <a:p>
              <a:pPr lvl="0" algn="ctr" defTabSz="444500">
                <a:lnSpc>
                  <a:spcPct val="90000"/>
                </a:lnSpc>
                <a:spcBef>
                  <a:spcPct val="0"/>
                </a:spcBef>
                <a:defRPr/>
              </a:pPr>
              <a:r>
                <a:rPr lang="en-US" sz="1000" b="1" kern="0" dirty="0">
                  <a:solidFill>
                    <a:schemeClr val="bg1"/>
                  </a:solidFill>
                </a:rPr>
                <a:t>Market Access and Channel Management</a:t>
              </a:r>
              <a:endParaRPr kumimoji="0" lang="pt-BR" sz="1000" b="1" i="0" u="none" strike="noStrike" kern="0" cap="none" spc="0" normalizeH="0" baseline="0" noProof="0" dirty="0">
                <a:ln>
                  <a:noFill/>
                </a:ln>
                <a:solidFill>
                  <a:schemeClr val="bg1"/>
                </a:solidFill>
                <a:effectLst/>
                <a:uLnTx/>
                <a:uFillTx/>
                <a:latin typeface="Calibri"/>
                <a:ea typeface="+mn-ea"/>
                <a:cs typeface="+mn-cs"/>
              </a:endParaRPr>
            </a:p>
          </p:txBody>
        </p:sp>
        <p:sp>
          <p:nvSpPr>
            <p:cNvPr id="18" name="Forma livre 38"/>
            <p:cNvSpPr/>
            <p:nvPr/>
          </p:nvSpPr>
          <p:spPr>
            <a:xfrm>
              <a:off x="8004342" y="4719374"/>
              <a:ext cx="887020" cy="532212"/>
            </a:xfrm>
            <a:custGeom>
              <a:avLst/>
              <a:gdLst>
                <a:gd name="connsiteX0" fmla="*/ 0 w 887020"/>
                <a:gd name="connsiteY0" fmla="*/ 0 h 532212"/>
                <a:gd name="connsiteX1" fmla="*/ 887020 w 887020"/>
                <a:gd name="connsiteY1" fmla="*/ 0 h 532212"/>
                <a:gd name="connsiteX2" fmla="*/ 887020 w 887020"/>
                <a:gd name="connsiteY2" fmla="*/ 532212 h 532212"/>
                <a:gd name="connsiteX3" fmla="*/ 0 w 887020"/>
                <a:gd name="connsiteY3" fmla="*/ 532212 h 532212"/>
                <a:gd name="connsiteX4" fmla="*/ 0 w 887020"/>
                <a:gd name="connsiteY4" fmla="*/ 0 h 53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20" h="532212">
                  <a:moveTo>
                    <a:pt x="0" y="0"/>
                  </a:moveTo>
                  <a:lnTo>
                    <a:pt x="887020" y="0"/>
                  </a:lnTo>
                  <a:lnTo>
                    <a:pt x="887020" y="532212"/>
                  </a:lnTo>
                  <a:lnTo>
                    <a:pt x="0" y="532212"/>
                  </a:lnTo>
                  <a:lnTo>
                    <a:pt x="0" y="0"/>
                  </a:lnTo>
                  <a:close/>
                </a:path>
              </a:pathLst>
            </a:custGeom>
            <a:grpFill/>
            <a:ln>
              <a:solidFill>
                <a:srgbClr val="002B24"/>
              </a:solidFill>
            </a:ln>
            <a:effectLst/>
          </p:spPr>
          <p:txBody>
            <a:bodyPr spcFirstLastPara="0" vert="horz" wrap="square" lIns="38100" tIns="38100" rIns="38100" bIns="38100" numCol="1" spcCol="1270" anchor="ctr" anchorCtr="0">
              <a:noAutofit/>
            </a:bodyPr>
            <a:lstStyle/>
            <a:p>
              <a:pPr lvl="0" algn="ctr" defTabSz="444500">
                <a:lnSpc>
                  <a:spcPct val="90000"/>
                </a:lnSpc>
                <a:spcBef>
                  <a:spcPct val="0"/>
                </a:spcBef>
                <a:defRPr/>
              </a:pPr>
              <a:r>
                <a:rPr lang="en-US" sz="1000" b="1" kern="0" dirty="0">
                  <a:solidFill>
                    <a:schemeClr val="bg1"/>
                  </a:solidFill>
                </a:rPr>
                <a:t>Sales and Trading Management</a:t>
              </a:r>
              <a:endParaRPr kumimoji="0" lang="pt-BR" sz="1000" b="1" i="0" u="none" strike="noStrike" kern="0" cap="none" spc="0" normalizeH="0" baseline="0" noProof="0" dirty="0">
                <a:ln>
                  <a:noFill/>
                </a:ln>
                <a:solidFill>
                  <a:schemeClr val="bg1"/>
                </a:solidFill>
                <a:effectLst/>
                <a:uLnTx/>
                <a:uFillTx/>
                <a:latin typeface="Calibri"/>
                <a:ea typeface="+mn-ea"/>
                <a:cs typeface="+mn-cs"/>
              </a:endParaRPr>
            </a:p>
          </p:txBody>
        </p:sp>
        <p:sp>
          <p:nvSpPr>
            <p:cNvPr id="19" name="Forma livre 39"/>
            <p:cNvSpPr/>
            <p:nvPr/>
          </p:nvSpPr>
          <p:spPr>
            <a:xfrm>
              <a:off x="6052897" y="5340288"/>
              <a:ext cx="887020" cy="532212"/>
            </a:xfrm>
            <a:custGeom>
              <a:avLst/>
              <a:gdLst>
                <a:gd name="connsiteX0" fmla="*/ 0 w 887020"/>
                <a:gd name="connsiteY0" fmla="*/ 0 h 532212"/>
                <a:gd name="connsiteX1" fmla="*/ 887020 w 887020"/>
                <a:gd name="connsiteY1" fmla="*/ 0 h 532212"/>
                <a:gd name="connsiteX2" fmla="*/ 887020 w 887020"/>
                <a:gd name="connsiteY2" fmla="*/ 532212 h 532212"/>
                <a:gd name="connsiteX3" fmla="*/ 0 w 887020"/>
                <a:gd name="connsiteY3" fmla="*/ 532212 h 532212"/>
                <a:gd name="connsiteX4" fmla="*/ 0 w 887020"/>
                <a:gd name="connsiteY4" fmla="*/ 0 h 53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20" h="532212">
                  <a:moveTo>
                    <a:pt x="0" y="0"/>
                  </a:moveTo>
                  <a:lnTo>
                    <a:pt x="887020" y="0"/>
                  </a:lnTo>
                  <a:lnTo>
                    <a:pt x="887020" y="532212"/>
                  </a:lnTo>
                  <a:lnTo>
                    <a:pt x="0" y="532212"/>
                  </a:lnTo>
                  <a:lnTo>
                    <a:pt x="0" y="0"/>
                  </a:lnTo>
                  <a:close/>
                </a:path>
              </a:pathLst>
            </a:custGeom>
            <a:grpFill/>
            <a:ln>
              <a:solidFill>
                <a:srgbClr val="002B24"/>
              </a:solidFill>
            </a:ln>
            <a:effectLst/>
          </p:spPr>
          <p:txBody>
            <a:bodyPr spcFirstLastPara="0" vert="horz" wrap="square" lIns="38100" tIns="38100" rIns="38100" bIns="38100" numCol="1" spcCol="1270" anchor="ctr" anchorCtr="0">
              <a:noAutofit/>
            </a:bodyPr>
            <a:lstStyle/>
            <a:p>
              <a:pPr lvl="0" algn="ctr" defTabSz="444500">
                <a:lnSpc>
                  <a:spcPct val="90000"/>
                </a:lnSpc>
                <a:spcBef>
                  <a:spcPct val="0"/>
                </a:spcBef>
                <a:defRPr/>
              </a:pPr>
              <a:r>
                <a:rPr lang="en-US" sz="1000" b="1" kern="0" dirty="0">
                  <a:solidFill>
                    <a:schemeClr val="bg1"/>
                  </a:solidFill>
                </a:rPr>
                <a:t>Financial Management and Feasibility Analysis</a:t>
              </a:r>
              <a:endParaRPr kumimoji="0" lang="pt-BR" sz="1000" b="1" i="0" u="none" strike="noStrike" kern="0" cap="none" spc="0" normalizeH="0" baseline="0" noProof="0" dirty="0">
                <a:ln>
                  <a:noFill/>
                </a:ln>
                <a:solidFill>
                  <a:schemeClr val="bg1"/>
                </a:solidFill>
                <a:effectLst/>
                <a:uLnTx/>
                <a:uFillTx/>
                <a:latin typeface="Calibri"/>
                <a:ea typeface="+mn-ea"/>
                <a:cs typeface="+mn-cs"/>
              </a:endParaRPr>
            </a:p>
          </p:txBody>
        </p:sp>
        <p:sp>
          <p:nvSpPr>
            <p:cNvPr id="20" name="Forma livre 40"/>
            <p:cNvSpPr/>
            <p:nvPr/>
          </p:nvSpPr>
          <p:spPr>
            <a:xfrm>
              <a:off x="7028620" y="5340288"/>
              <a:ext cx="887020" cy="532212"/>
            </a:xfrm>
            <a:custGeom>
              <a:avLst/>
              <a:gdLst>
                <a:gd name="connsiteX0" fmla="*/ 0 w 887020"/>
                <a:gd name="connsiteY0" fmla="*/ 0 h 532212"/>
                <a:gd name="connsiteX1" fmla="*/ 887020 w 887020"/>
                <a:gd name="connsiteY1" fmla="*/ 0 h 532212"/>
                <a:gd name="connsiteX2" fmla="*/ 887020 w 887020"/>
                <a:gd name="connsiteY2" fmla="*/ 532212 h 532212"/>
                <a:gd name="connsiteX3" fmla="*/ 0 w 887020"/>
                <a:gd name="connsiteY3" fmla="*/ 532212 h 532212"/>
                <a:gd name="connsiteX4" fmla="*/ 0 w 887020"/>
                <a:gd name="connsiteY4" fmla="*/ 0 h 53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20" h="532212">
                  <a:moveTo>
                    <a:pt x="0" y="0"/>
                  </a:moveTo>
                  <a:lnTo>
                    <a:pt x="887020" y="0"/>
                  </a:lnTo>
                  <a:lnTo>
                    <a:pt x="887020" y="532212"/>
                  </a:lnTo>
                  <a:lnTo>
                    <a:pt x="0" y="532212"/>
                  </a:lnTo>
                  <a:lnTo>
                    <a:pt x="0" y="0"/>
                  </a:lnTo>
                  <a:close/>
                </a:path>
              </a:pathLst>
            </a:custGeom>
            <a:grpFill/>
            <a:ln>
              <a:solidFill>
                <a:srgbClr val="002B24"/>
              </a:solidFill>
            </a:ln>
            <a:effectLst/>
          </p:spPr>
          <p:txBody>
            <a:bodyPr spcFirstLastPara="0" vert="horz" wrap="square" lIns="38100" tIns="38100" rIns="38100" bIns="38100" numCol="1" spcCol="1270" anchor="ctr" anchorCtr="0">
              <a:noAutofit/>
            </a:bodyPr>
            <a:lstStyle/>
            <a:p>
              <a:pPr lvl="0" algn="ctr" defTabSz="444500">
                <a:lnSpc>
                  <a:spcPct val="90000"/>
                </a:lnSpc>
                <a:spcBef>
                  <a:spcPct val="0"/>
                </a:spcBef>
                <a:defRPr/>
              </a:pPr>
              <a:r>
                <a:rPr lang="en-US" sz="1000" b="1" kern="0" dirty="0">
                  <a:solidFill>
                    <a:schemeClr val="bg1"/>
                  </a:solidFill>
                </a:rPr>
                <a:t>Structure, Processes and People</a:t>
              </a:r>
              <a:endParaRPr kumimoji="0" lang="pt-BR" sz="1000" b="1" i="0" u="none" strike="noStrike" kern="0" cap="none" spc="0" normalizeH="0" baseline="0" noProof="0" dirty="0">
                <a:ln>
                  <a:noFill/>
                </a:ln>
                <a:solidFill>
                  <a:schemeClr val="bg1"/>
                </a:solidFill>
                <a:effectLst/>
                <a:uLnTx/>
                <a:uFillTx/>
                <a:latin typeface="Calibri"/>
                <a:ea typeface="+mn-ea"/>
                <a:cs typeface="+mn-cs"/>
              </a:endParaRPr>
            </a:p>
          </p:txBody>
        </p:sp>
      </p:grpSp>
      <p:pic>
        <p:nvPicPr>
          <p:cNvPr id="22" name="Picture 2" descr="C:\Users\Thiago\Desktop\montagem_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1091"/>
          <a:stretch/>
        </p:blipFill>
        <p:spPr bwMode="auto">
          <a:xfrm>
            <a:off x="7368950" y="1391545"/>
            <a:ext cx="4292687" cy="23486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438" y="3698008"/>
            <a:ext cx="2480616" cy="2920362"/>
          </a:xfrm>
          <a:prstGeom prst="rect">
            <a:avLst/>
          </a:prstGeom>
        </p:spPr>
      </p:pic>
    </p:spTree>
    <p:extLst>
      <p:ext uri="{BB962C8B-B14F-4D97-AF65-F5344CB8AC3E}">
        <p14:creationId xmlns:p14="http://schemas.microsoft.com/office/powerpoint/2010/main" val="64977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email">
            <a:extLst>
              <a:ext uri="{28A0092B-C50C-407E-A947-70E740481C1C}">
                <a14:useLocalDpi xmlns:a14="http://schemas.microsoft.com/office/drawing/2010/main"/>
              </a:ext>
            </a:extLst>
          </a:blip>
          <a:srcRect t="382" b="1607"/>
          <a:stretch/>
        </p:blipFill>
        <p:spPr>
          <a:xfrm>
            <a:off x="2177764" y="309489"/>
            <a:ext cx="7992888" cy="5725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56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 y="5978769"/>
            <a:ext cx="4318784" cy="87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p:cNvPicPr>
            <a:picLocks noChangeAspect="1"/>
          </p:cNvPicPr>
          <p:nvPr/>
        </p:nvPicPr>
        <p:blipFill rotWithShape="1">
          <a:blip r:embed="rId2" cstate="email">
            <a:extLst>
              <a:ext uri="{28A0092B-C50C-407E-A947-70E740481C1C}">
                <a14:useLocalDpi xmlns:a14="http://schemas.microsoft.com/office/drawing/2010/main"/>
              </a:ext>
            </a:extLst>
          </a:blip>
          <a:srcRect l="26756" t="14563" r="24542" b="9641"/>
          <a:stretch/>
        </p:blipFill>
        <p:spPr>
          <a:xfrm>
            <a:off x="2416125" y="760129"/>
            <a:ext cx="7359749" cy="5957335"/>
          </a:xfrm>
          <a:prstGeom prst="rect">
            <a:avLst/>
          </a:prstGeom>
        </p:spPr>
      </p:pic>
      <p:sp>
        <p:nvSpPr>
          <p:cNvPr id="6" name="Título 1"/>
          <p:cNvSpPr txBox="1">
            <a:spLocks/>
          </p:cNvSpPr>
          <p:nvPr/>
        </p:nvSpPr>
        <p:spPr>
          <a:xfrm>
            <a:off x="0" y="-111408"/>
            <a:ext cx="12192000" cy="871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b="1" dirty="0" smtClean="0">
                <a:solidFill>
                  <a:prstClr val="black"/>
                </a:solidFill>
                <a:latin typeface="Calibri" pitchFamily="34" charset="0"/>
                <a:ea typeface="ＭＳ Ｐゴシック" pitchFamily="34" charset="-128"/>
                <a:cs typeface="+mn-cs"/>
              </a:rPr>
              <a:t>A </a:t>
            </a:r>
            <a:r>
              <a:rPr lang="pt-BR" sz="2800" b="1" dirty="0" err="1" smtClean="0">
                <a:solidFill>
                  <a:prstClr val="black"/>
                </a:solidFill>
                <a:latin typeface="Calibri" pitchFamily="34" charset="0"/>
                <a:ea typeface="ＭＳ Ｐゴシック" pitchFamily="34" charset="-128"/>
                <a:cs typeface="+mn-cs"/>
              </a:rPr>
              <a:t>Methodology</a:t>
            </a:r>
            <a:r>
              <a:rPr lang="pt-BR" sz="2800" b="1" dirty="0" smtClean="0">
                <a:solidFill>
                  <a:prstClr val="black"/>
                </a:solidFill>
                <a:latin typeface="Calibri" pitchFamily="34" charset="0"/>
                <a:ea typeface="ＭＳ Ｐゴシック" pitchFamily="34" charset="-128"/>
                <a:cs typeface="+mn-cs"/>
              </a:rPr>
              <a:t> for </a:t>
            </a:r>
            <a:r>
              <a:rPr lang="pt-BR" sz="2800" b="1" dirty="0" err="1" smtClean="0">
                <a:solidFill>
                  <a:prstClr val="black"/>
                </a:solidFill>
                <a:latin typeface="Calibri" pitchFamily="34" charset="0"/>
                <a:ea typeface="ＭＳ Ｐゴシック" pitchFamily="34" charset="-128"/>
                <a:cs typeface="+mn-cs"/>
              </a:rPr>
              <a:t>Calculation</a:t>
            </a:r>
            <a:r>
              <a:rPr lang="pt-BR" sz="2800" b="1" dirty="0" smtClean="0">
                <a:solidFill>
                  <a:prstClr val="black"/>
                </a:solidFill>
                <a:latin typeface="Calibri" pitchFamily="34" charset="0"/>
                <a:ea typeface="ＭＳ Ｐゴシック" pitchFamily="34" charset="-128"/>
                <a:cs typeface="+mn-cs"/>
              </a:rPr>
              <a:t> </a:t>
            </a:r>
            <a:r>
              <a:rPr lang="pt-BR" sz="2800" b="1" dirty="0" err="1" smtClean="0">
                <a:solidFill>
                  <a:prstClr val="black"/>
                </a:solidFill>
                <a:latin typeface="Calibri" pitchFamily="34" charset="0"/>
                <a:ea typeface="ＭＳ Ｐゴシック" pitchFamily="34" charset="-128"/>
                <a:cs typeface="+mn-cs"/>
              </a:rPr>
              <a:t>of</a:t>
            </a:r>
            <a:r>
              <a:rPr lang="pt-BR" sz="2800" b="1" dirty="0" smtClean="0">
                <a:solidFill>
                  <a:prstClr val="black"/>
                </a:solidFill>
                <a:latin typeface="Calibri" pitchFamily="34" charset="0"/>
                <a:ea typeface="ＭＳ Ｐゴシック" pitchFamily="34" charset="-128"/>
                <a:cs typeface="+mn-cs"/>
              </a:rPr>
              <a:t> ROI Marketing</a:t>
            </a:r>
            <a:endParaRPr lang="en-US" sz="2800" b="1" dirty="0">
              <a:solidFill>
                <a:prstClr val="black"/>
              </a:solidFill>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5841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cstate="email">
            <a:extLst>
              <a:ext uri="{28A0092B-C50C-407E-A947-70E740481C1C}">
                <a14:useLocalDpi xmlns:a14="http://schemas.microsoft.com/office/drawing/2010/main"/>
              </a:ext>
            </a:extLst>
          </a:blip>
          <a:srcRect t="6199"/>
          <a:stretch/>
        </p:blipFill>
        <p:spPr>
          <a:xfrm>
            <a:off x="1843099" y="731519"/>
            <a:ext cx="8659952" cy="51333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67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74838" y="402995"/>
            <a:ext cx="7709594" cy="5688632"/>
          </a:xfrm>
          <a:prstGeom prst="rect">
            <a:avLst/>
          </a:prstGeom>
          <a:ln>
            <a:noFill/>
          </a:ln>
          <a:effectLst/>
        </p:spPr>
      </p:pic>
    </p:spTree>
    <p:extLst>
      <p:ext uri="{BB962C8B-B14F-4D97-AF65-F5344CB8AC3E}">
        <p14:creationId xmlns:p14="http://schemas.microsoft.com/office/powerpoint/2010/main" val="30131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r>
              <a:rPr lang="pt-BR" sz="4000" b="1" dirty="0">
                <a:solidFill>
                  <a:srgbClr val="0D4711"/>
                </a:solidFill>
                <a:latin typeface="+mn-lt"/>
              </a:rPr>
              <a:t>Agenda</a:t>
            </a:r>
            <a:endParaRPr lang="pt-BR" sz="3600" b="1" dirty="0">
              <a:solidFill>
                <a:srgbClr val="0D4711"/>
              </a:solidFill>
              <a:latin typeface="+mn-lt"/>
            </a:endParaRPr>
          </a:p>
        </p:txBody>
      </p:sp>
      <p:grpSp>
        <p:nvGrpSpPr>
          <p:cNvPr id="4" name="Agrupar 3"/>
          <p:cNvGrpSpPr/>
          <p:nvPr/>
        </p:nvGrpSpPr>
        <p:grpSpPr>
          <a:xfrm>
            <a:off x="1657039" y="1688260"/>
            <a:ext cx="8399401" cy="4064758"/>
            <a:chOff x="384599" y="1884521"/>
            <a:chExt cx="8399401" cy="4064758"/>
          </a:xfrm>
        </p:grpSpPr>
        <p:sp>
          <p:nvSpPr>
            <p:cNvPr id="5" name="Snip Diagonal Corner Rectangle 9"/>
            <p:cNvSpPr/>
            <p:nvPr/>
          </p:nvSpPr>
          <p:spPr>
            <a:xfrm>
              <a:off x="384599" y="1884521"/>
              <a:ext cx="3256172" cy="3981728"/>
            </a:xfrm>
            <a:prstGeom prst="snip2DiagRect">
              <a:avLst/>
            </a:prstGeom>
            <a:blipFill>
              <a:blip r:embed="rId2"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Agrupar 2"/>
            <p:cNvGrpSpPr/>
            <p:nvPr/>
          </p:nvGrpSpPr>
          <p:grpSpPr>
            <a:xfrm>
              <a:off x="3933521" y="2060848"/>
              <a:ext cx="4850479" cy="3888431"/>
              <a:chOff x="3933521" y="1916832"/>
              <a:chExt cx="4850479" cy="2545053"/>
            </a:xfrm>
          </p:grpSpPr>
          <p:sp>
            <p:nvSpPr>
              <p:cNvPr id="51" name="AutoShape 30173"/>
              <p:cNvSpPr>
                <a:spLocks noChangeAspect="1" noChangeArrowheads="1" noTextEdit="1"/>
              </p:cNvSpPr>
              <p:nvPr/>
            </p:nvSpPr>
            <p:spPr bwMode="auto">
              <a:xfrm>
                <a:off x="3938897" y="3230734"/>
                <a:ext cx="4823470" cy="527204"/>
              </a:xfrm>
              <a:prstGeom prst="rect">
                <a:avLst/>
              </a:prstGeom>
              <a:solidFill>
                <a:srgbClr val="D8EBC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2" name="Freeform 30181"/>
              <p:cNvSpPr>
                <a:spLocks/>
              </p:cNvSpPr>
              <p:nvPr/>
            </p:nvSpPr>
            <p:spPr bwMode="auto">
              <a:xfrm>
                <a:off x="8330316" y="3359012"/>
                <a:ext cx="453684"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54" name="AutoShape 30173"/>
              <p:cNvSpPr>
                <a:spLocks noChangeAspect="1" noChangeArrowheads="1" noTextEdit="1"/>
              </p:cNvSpPr>
              <p:nvPr/>
            </p:nvSpPr>
            <p:spPr bwMode="auto">
              <a:xfrm>
                <a:off x="3933522" y="2551107"/>
                <a:ext cx="4823470" cy="52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5" name="Rectangle 30175"/>
              <p:cNvSpPr>
                <a:spLocks noChangeArrowheads="1"/>
              </p:cNvSpPr>
              <p:nvPr/>
            </p:nvSpPr>
            <p:spPr bwMode="auto">
              <a:xfrm>
                <a:off x="3938897" y="2599387"/>
                <a:ext cx="4842067" cy="459880"/>
              </a:xfrm>
              <a:prstGeom prst="rect">
                <a:avLst/>
              </a:prstGeom>
              <a:solidFill>
                <a:srgbClr val="E7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56" name="Rectangle 30176"/>
              <p:cNvSpPr>
                <a:spLocks noChangeArrowheads="1"/>
              </p:cNvSpPr>
              <p:nvPr/>
            </p:nvSpPr>
            <p:spPr bwMode="auto">
              <a:xfrm>
                <a:off x="3935861" y="2586254"/>
                <a:ext cx="4773189" cy="45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7" name="Freeform 30181"/>
              <p:cNvSpPr>
                <a:spLocks/>
              </p:cNvSpPr>
              <p:nvPr/>
            </p:nvSpPr>
            <p:spPr bwMode="auto">
              <a:xfrm>
                <a:off x="8324941" y="2676842"/>
                <a:ext cx="459059"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D0CECE"/>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59" name="AutoShape 30173"/>
              <p:cNvSpPr>
                <a:spLocks noChangeAspect="1" noChangeArrowheads="1" noTextEdit="1"/>
              </p:cNvSpPr>
              <p:nvPr/>
            </p:nvSpPr>
            <p:spPr bwMode="auto">
              <a:xfrm>
                <a:off x="3944686" y="3934681"/>
                <a:ext cx="4823470" cy="5272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60" name="Rectangle 30175"/>
              <p:cNvSpPr>
                <a:spLocks noChangeArrowheads="1"/>
              </p:cNvSpPr>
              <p:nvPr/>
            </p:nvSpPr>
            <p:spPr bwMode="auto">
              <a:xfrm>
                <a:off x="3947025" y="3963393"/>
                <a:ext cx="4821131" cy="459880"/>
              </a:xfrm>
              <a:prstGeom prst="rect">
                <a:avLst/>
              </a:prstGeom>
              <a:solidFill>
                <a:schemeClr val="bg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61" name="Freeform 30181"/>
              <p:cNvSpPr>
                <a:spLocks/>
              </p:cNvSpPr>
              <p:nvPr/>
            </p:nvSpPr>
            <p:spPr bwMode="auto">
              <a:xfrm>
                <a:off x="8336105" y="4060417"/>
                <a:ext cx="447895"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63" name="Retângulo 62"/>
              <p:cNvSpPr/>
              <p:nvPr/>
            </p:nvSpPr>
            <p:spPr>
              <a:xfrm>
                <a:off x="8528133" y="2651819"/>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2</a:t>
                </a:r>
              </a:p>
            </p:txBody>
          </p:sp>
          <p:sp>
            <p:nvSpPr>
              <p:cNvPr id="64" name="Retângulo 63"/>
              <p:cNvSpPr/>
              <p:nvPr/>
            </p:nvSpPr>
            <p:spPr>
              <a:xfrm>
                <a:off x="8536972" y="3356305"/>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3</a:t>
                </a:r>
              </a:p>
            </p:txBody>
          </p:sp>
          <p:sp>
            <p:nvSpPr>
              <p:cNvPr id="65" name="Retângulo 64"/>
              <p:cNvSpPr/>
              <p:nvPr/>
            </p:nvSpPr>
            <p:spPr>
              <a:xfrm>
                <a:off x="8536972" y="4028417"/>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4</a:t>
                </a:r>
              </a:p>
            </p:txBody>
          </p:sp>
          <p:sp>
            <p:nvSpPr>
              <p:cNvPr id="67" name="AutoShape 30173"/>
              <p:cNvSpPr>
                <a:spLocks noChangeAspect="1" noChangeArrowheads="1" noTextEdit="1"/>
              </p:cNvSpPr>
              <p:nvPr/>
            </p:nvSpPr>
            <p:spPr bwMode="auto">
              <a:xfrm>
                <a:off x="3933521" y="1916832"/>
                <a:ext cx="4821131" cy="527204"/>
              </a:xfrm>
              <a:prstGeom prst="rect">
                <a:avLst/>
              </a:prstGeom>
              <a:solidFill>
                <a:srgbClr val="E7E6E6"/>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pt-BR" sz="2000"/>
              </a:p>
            </p:txBody>
          </p:sp>
          <p:sp>
            <p:nvSpPr>
              <p:cNvPr id="68" name="Rectangle 30175"/>
              <p:cNvSpPr>
                <a:spLocks noChangeArrowheads="1"/>
              </p:cNvSpPr>
              <p:nvPr/>
            </p:nvSpPr>
            <p:spPr bwMode="auto">
              <a:xfrm>
                <a:off x="4067944" y="1945544"/>
                <a:ext cx="4686709" cy="459880"/>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pt-BR" sz="2000" dirty="0"/>
              </a:p>
            </p:txBody>
          </p:sp>
          <p:sp>
            <p:nvSpPr>
              <p:cNvPr id="69" name="Freeform 30181"/>
              <p:cNvSpPr>
                <a:spLocks/>
              </p:cNvSpPr>
              <p:nvPr/>
            </p:nvSpPr>
            <p:spPr bwMode="auto">
              <a:xfrm>
                <a:off x="8322601" y="2042568"/>
                <a:ext cx="458362"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D0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71" name="Retângulo 70"/>
              <p:cNvSpPr/>
              <p:nvPr/>
            </p:nvSpPr>
            <p:spPr>
              <a:xfrm>
                <a:off x="8518913" y="2043063"/>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1</a:t>
                </a:r>
              </a:p>
            </p:txBody>
          </p:sp>
          <p:sp>
            <p:nvSpPr>
              <p:cNvPr id="89" name="Freeform 30182"/>
              <p:cNvSpPr>
                <a:spLocks/>
              </p:cNvSpPr>
              <p:nvPr/>
            </p:nvSpPr>
            <p:spPr bwMode="auto">
              <a:xfrm>
                <a:off x="4205089" y="2719931"/>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AFABAB"/>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90" name="Freeform 30182"/>
              <p:cNvSpPr>
                <a:spLocks/>
              </p:cNvSpPr>
              <p:nvPr/>
            </p:nvSpPr>
            <p:spPr bwMode="auto">
              <a:xfrm>
                <a:off x="4205089" y="3389026"/>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91" name="Freeform 30182"/>
              <p:cNvSpPr>
                <a:spLocks/>
              </p:cNvSpPr>
              <p:nvPr/>
            </p:nvSpPr>
            <p:spPr bwMode="auto">
              <a:xfrm>
                <a:off x="4231728" y="4090502"/>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grpSp>
      </p:grpSp>
      <p:sp>
        <p:nvSpPr>
          <p:cNvPr id="30" name="Freeform 30182"/>
          <p:cNvSpPr>
            <a:spLocks/>
          </p:cNvSpPr>
          <p:nvPr/>
        </p:nvSpPr>
        <p:spPr bwMode="auto">
          <a:xfrm>
            <a:off x="5458988" y="2113932"/>
            <a:ext cx="126818" cy="306792"/>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AFABAB"/>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31" name="Retângulo 30"/>
          <p:cNvSpPr/>
          <p:nvPr/>
        </p:nvSpPr>
        <p:spPr>
          <a:xfrm>
            <a:off x="5663904" y="2064925"/>
            <a:ext cx="2767424" cy="400111"/>
          </a:xfrm>
          <a:prstGeom prst="rect">
            <a:avLst/>
          </a:prstGeom>
        </p:spPr>
        <p:txBody>
          <a:bodyPr wrap="none">
            <a:spAutoFit/>
          </a:bodyPr>
          <a:lstStyle/>
          <a:p>
            <a:r>
              <a:rPr lang="pt-BR" sz="2000" b="1" dirty="0" err="1" smtClean="0">
                <a:solidFill>
                  <a:schemeClr val="bg2">
                    <a:lumMod val="50000"/>
                  </a:schemeClr>
                </a:solidFill>
                <a:cs typeface="MV Boli" panose="02000500030200090000" pitchFamily="2" charset="0"/>
              </a:rPr>
              <a:t>Markestrat</a:t>
            </a:r>
            <a:r>
              <a:rPr lang="pt-BR" sz="2000" b="1" dirty="0" smtClean="0">
                <a:solidFill>
                  <a:schemeClr val="bg2">
                    <a:lumMod val="50000"/>
                  </a:schemeClr>
                </a:solidFill>
                <a:cs typeface="MV Boli" panose="02000500030200090000" pitchFamily="2" charset="0"/>
              </a:rPr>
              <a:t> </a:t>
            </a:r>
            <a:r>
              <a:rPr lang="pt-BR" sz="2000" b="1" dirty="0" err="1">
                <a:solidFill>
                  <a:schemeClr val="bg2">
                    <a:lumMod val="50000"/>
                  </a:schemeClr>
                </a:solidFill>
                <a:cs typeface="MV Boli" panose="02000500030200090000" pitchFamily="2" charset="0"/>
              </a:rPr>
              <a:t>Think</a:t>
            </a:r>
            <a:r>
              <a:rPr lang="pt-BR" sz="2000" b="1" dirty="0">
                <a:solidFill>
                  <a:schemeClr val="bg2">
                    <a:lumMod val="50000"/>
                  </a:schemeClr>
                </a:solidFill>
                <a:cs typeface="MV Boli" panose="02000500030200090000" pitchFamily="2" charset="0"/>
              </a:rPr>
              <a:t> </a:t>
            </a:r>
            <a:r>
              <a:rPr lang="pt-BR" sz="2000" b="1" dirty="0" err="1">
                <a:solidFill>
                  <a:schemeClr val="bg2">
                    <a:lumMod val="50000"/>
                  </a:schemeClr>
                </a:solidFill>
                <a:cs typeface="MV Boli" panose="02000500030200090000" pitchFamily="2" charset="0"/>
              </a:rPr>
              <a:t>Tank</a:t>
            </a:r>
            <a:r>
              <a:rPr lang="pt-BR" sz="2000" b="1" dirty="0">
                <a:solidFill>
                  <a:schemeClr val="bg2">
                    <a:lumMod val="50000"/>
                  </a:schemeClr>
                </a:solidFill>
                <a:cs typeface="MV Boli" panose="02000500030200090000" pitchFamily="2" charset="0"/>
              </a:rPr>
              <a:t>  </a:t>
            </a:r>
          </a:p>
        </p:txBody>
      </p:sp>
      <p:sp>
        <p:nvSpPr>
          <p:cNvPr id="33" name="Retângulo 32"/>
          <p:cNvSpPr/>
          <p:nvPr/>
        </p:nvSpPr>
        <p:spPr>
          <a:xfrm>
            <a:off x="5670442" y="2942336"/>
            <a:ext cx="3932314" cy="646331"/>
          </a:xfrm>
          <a:prstGeom prst="rect">
            <a:avLst/>
          </a:prstGeom>
        </p:spPr>
        <p:txBody>
          <a:bodyPr wrap="square">
            <a:spAutoFit/>
          </a:bodyPr>
          <a:lstStyle/>
          <a:p>
            <a:pPr>
              <a:defRPr/>
            </a:pPr>
            <a:r>
              <a:rPr lang="en-US" b="1" dirty="0" smtClean="0">
                <a:solidFill>
                  <a:schemeClr val="bg2">
                    <a:lumMod val="50000"/>
                  </a:schemeClr>
                </a:solidFill>
                <a:cs typeface="MV Boli" panose="02000500030200090000" pitchFamily="2" charset="0"/>
              </a:rPr>
              <a:t>Idea to Propose Managerial Methods: Examples  </a:t>
            </a:r>
            <a:endParaRPr lang="en-US" b="1" dirty="0">
              <a:solidFill>
                <a:schemeClr val="bg2">
                  <a:lumMod val="50000"/>
                </a:schemeClr>
              </a:solidFill>
              <a:cs typeface="MV Boli" panose="02000500030200090000" pitchFamily="2" charset="0"/>
            </a:endParaRPr>
          </a:p>
        </p:txBody>
      </p:sp>
      <p:sp>
        <p:nvSpPr>
          <p:cNvPr id="34" name="Retângulo 33"/>
          <p:cNvSpPr/>
          <p:nvPr/>
        </p:nvSpPr>
        <p:spPr>
          <a:xfrm>
            <a:off x="5663904" y="5132012"/>
            <a:ext cx="4145508" cy="400111"/>
          </a:xfrm>
          <a:prstGeom prst="rect">
            <a:avLst/>
          </a:prstGeom>
        </p:spPr>
        <p:txBody>
          <a:bodyPr wrap="square">
            <a:spAutoFit/>
          </a:bodyPr>
          <a:lstStyle/>
          <a:p>
            <a:r>
              <a:rPr lang="pt-BR" sz="2000" b="1" dirty="0" err="1" smtClean="0">
                <a:solidFill>
                  <a:schemeClr val="bg2">
                    <a:lumMod val="50000"/>
                  </a:schemeClr>
                </a:solidFill>
                <a:cs typeface="MV Boli" panose="02000500030200090000" pitchFamily="2" charset="0"/>
              </a:rPr>
              <a:t>How</a:t>
            </a:r>
            <a:r>
              <a:rPr lang="pt-BR" sz="2000" b="1" dirty="0" smtClean="0">
                <a:solidFill>
                  <a:schemeClr val="bg2">
                    <a:lumMod val="50000"/>
                  </a:schemeClr>
                </a:solidFill>
                <a:cs typeface="MV Boli" panose="02000500030200090000" pitchFamily="2" charset="0"/>
              </a:rPr>
              <a:t> </a:t>
            </a:r>
            <a:r>
              <a:rPr lang="pt-BR" sz="2000" b="1" dirty="0" err="1" smtClean="0">
                <a:solidFill>
                  <a:schemeClr val="bg2">
                    <a:lumMod val="50000"/>
                  </a:schemeClr>
                </a:solidFill>
                <a:cs typeface="MV Boli" panose="02000500030200090000" pitchFamily="2" charset="0"/>
              </a:rPr>
              <a:t>to</a:t>
            </a:r>
            <a:r>
              <a:rPr lang="pt-BR" sz="2000" b="1" dirty="0" smtClean="0">
                <a:solidFill>
                  <a:schemeClr val="bg2">
                    <a:lumMod val="50000"/>
                  </a:schemeClr>
                </a:solidFill>
                <a:cs typeface="MV Boli" panose="02000500030200090000" pitchFamily="2" charset="0"/>
              </a:rPr>
              <a:t> </a:t>
            </a:r>
            <a:r>
              <a:rPr lang="pt-BR" sz="2000" b="1" dirty="0" err="1" smtClean="0">
                <a:solidFill>
                  <a:schemeClr val="bg2">
                    <a:lumMod val="50000"/>
                  </a:schemeClr>
                </a:solidFill>
                <a:cs typeface="MV Boli" panose="02000500030200090000" pitchFamily="2" charset="0"/>
              </a:rPr>
              <a:t>Publish</a:t>
            </a:r>
            <a:r>
              <a:rPr lang="pt-BR" sz="2000" b="1" dirty="0" smtClean="0">
                <a:solidFill>
                  <a:schemeClr val="bg2">
                    <a:lumMod val="50000"/>
                  </a:schemeClr>
                </a:solidFill>
                <a:cs typeface="MV Boli" panose="02000500030200090000" pitchFamily="2" charset="0"/>
              </a:rPr>
              <a:t>?</a:t>
            </a:r>
            <a:endParaRPr lang="pt-BR" sz="2000" b="1" dirty="0">
              <a:solidFill>
                <a:schemeClr val="bg2">
                  <a:lumMod val="50000"/>
                </a:schemeClr>
              </a:solidFill>
              <a:cs typeface="MV Boli" panose="02000500030200090000" pitchFamily="2" charset="0"/>
            </a:endParaRPr>
          </a:p>
        </p:txBody>
      </p:sp>
      <p:sp>
        <p:nvSpPr>
          <p:cNvPr id="35" name="Retângulo 34"/>
          <p:cNvSpPr/>
          <p:nvPr/>
        </p:nvSpPr>
        <p:spPr>
          <a:xfrm>
            <a:off x="5670442" y="4085081"/>
            <a:ext cx="3099054" cy="400111"/>
          </a:xfrm>
          <a:prstGeom prst="rect">
            <a:avLst/>
          </a:prstGeom>
        </p:spPr>
        <p:txBody>
          <a:bodyPr wrap="none">
            <a:spAutoFit/>
          </a:bodyPr>
          <a:lstStyle/>
          <a:p>
            <a:r>
              <a:rPr lang="pt-BR" sz="2000" b="1" dirty="0" err="1">
                <a:solidFill>
                  <a:srgbClr val="0D4711"/>
                </a:solidFill>
                <a:cs typeface="MV Boli" panose="02000500030200090000" pitchFamily="2" charset="0"/>
              </a:rPr>
              <a:t>How</a:t>
            </a:r>
            <a:r>
              <a:rPr lang="pt-BR" sz="2000" b="1" dirty="0">
                <a:solidFill>
                  <a:srgbClr val="0D4711"/>
                </a:solidFill>
                <a:cs typeface="MV Boli" panose="02000500030200090000" pitchFamily="2" charset="0"/>
              </a:rPr>
              <a:t> </a:t>
            </a:r>
            <a:r>
              <a:rPr lang="pt-BR" sz="2000" b="1" dirty="0" err="1">
                <a:solidFill>
                  <a:srgbClr val="0D4711"/>
                </a:solidFill>
                <a:cs typeface="MV Boli" panose="02000500030200090000" pitchFamily="2" charset="0"/>
              </a:rPr>
              <a:t>to</a:t>
            </a:r>
            <a:r>
              <a:rPr lang="pt-BR" sz="2000" b="1" dirty="0">
                <a:solidFill>
                  <a:srgbClr val="0D4711"/>
                </a:solidFill>
                <a:cs typeface="MV Boli" panose="02000500030200090000" pitchFamily="2" charset="0"/>
              </a:rPr>
              <a:t> </a:t>
            </a:r>
            <a:r>
              <a:rPr lang="pt-BR" sz="2000" b="1" dirty="0" err="1">
                <a:solidFill>
                  <a:srgbClr val="0D4711"/>
                </a:solidFill>
                <a:cs typeface="MV Boli" panose="02000500030200090000" pitchFamily="2" charset="0"/>
              </a:rPr>
              <a:t>Propose</a:t>
            </a:r>
            <a:r>
              <a:rPr lang="pt-BR" sz="2000" b="1" dirty="0">
                <a:solidFill>
                  <a:srgbClr val="0D4711"/>
                </a:solidFill>
                <a:cs typeface="MV Boli" panose="02000500030200090000" pitchFamily="2" charset="0"/>
              </a:rPr>
              <a:t> a </a:t>
            </a:r>
            <a:r>
              <a:rPr lang="pt-BR" sz="2000" b="1" dirty="0" err="1">
                <a:solidFill>
                  <a:srgbClr val="0D4711"/>
                </a:solidFill>
                <a:cs typeface="MV Boli" panose="02000500030200090000" pitchFamily="2" charset="0"/>
              </a:rPr>
              <a:t>Method</a:t>
            </a:r>
            <a:r>
              <a:rPr lang="pt-BR" sz="2000" b="1" dirty="0">
                <a:solidFill>
                  <a:srgbClr val="0D4711"/>
                </a:solidFill>
                <a:cs typeface="MV Boli" panose="02000500030200090000" pitchFamily="2" charset="0"/>
              </a:rPr>
              <a:t>?</a:t>
            </a:r>
          </a:p>
        </p:txBody>
      </p:sp>
    </p:spTree>
    <p:extLst>
      <p:ext uri="{BB962C8B-B14F-4D97-AF65-F5344CB8AC3E}">
        <p14:creationId xmlns:p14="http://schemas.microsoft.com/office/powerpoint/2010/main" val="189648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521739" y="1365040"/>
            <a:ext cx="10929363" cy="4680520"/>
          </a:xfrm>
        </p:spPr>
        <p:txBody>
          <a:bodyPr>
            <a:normAutofit fontScale="55000" lnSpcReduction="20000"/>
          </a:bodyPr>
          <a:lstStyle/>
          <a:p>
            <a:pPr marL="457200" indent="-457200">
              <a:lnSpc>
                <a:spcPct val="120000"/>
              </a:lnSpc>
              <a:spcBef>
                <a:spcPct val="0"/>
              </a:spcBef>
              <a:buFontTx/>
              <a:buAutoNum type="arabicPeriod"/>
            </a:pPr>
            <a:r>
              <a:rPr lang="en-US" sz="3200" dirty="0">
                <a:solidFill>
                  <a:srgbClr val="002B24"/>
                </a:solidFill>
              </a:rPr>
              <a:t>What is the motivation? </a:t>
            </a:r>
          </a:p>
          <a:p>
            <a:pPr marL="457200" indent="-457200">
              <a:lnSpc>
                <a:spcPct val="120000"/>
              </a:lnSpc>
              <a:spcBef>
                <a:spcPct val="0"/>
              </a:spcBef>
              <a:buFontTx/>
              <a:buAutoNum type="arabicPeriod"/>
            </a:pPr>
            <a:r>
              <a:rPr lang="en-US" sz="3200" dirty="0">
                <a:solidFill>
                  <a:srgbClr val="002B24"/>
                </a:solidFill>
              </a:rPr>
              <a:t>What do you want to achieve? </a:t>
            </a:r>
          </a:p>
          <a:p>
            <a:pPr marL="457200" indent="-457200">
              <a:lnSpc>
                <a:spcPct val="120000"/>
              </a:lnSpc>
              <a:spcBef>
                <a:spcPct val="0"/>
              </a:spcBef>
              <a:buFontTx/>
              <a:buAutoNum type="arabicPeriod"/>
            </a:pPr>
            <a:r>
              <a:rPr lang="en-US" sz="3200" dirty="0">
                <a:solidFill>
                  <a:srgbClr val="002B24"/>
                </a:solidFill>
              </a:rPr>
              <a:t>Is it necessary?  </a:t>
            </a:r>
          </a:p>
          <a:p>
            <a:pPr marL="457200" indent="-457200">
              <a:lnSpc>
                <a:spcPct val="120000"/>
              </a:lnSpc>
              <a:spcBef>
                <a:spcPct val="0"/>
              </a:spcBef>
              <a:buFontTx/>
              <a:buAutoNum type="arabicPeriod"/>
            </a:pPr>
            <a:r>
              <a:rPr lang="en-US" sz="3200" dirty="0">
                <a:solidFill>
                  <a:srgbClr val="002B24"/>
                </a:solidFill>
              </a:rPr>
              <a:t>Method?</a:t>
            </a:r>
          </a:p>
          <a:p>
            <a:pPr marL="838200" lvl="1" indent="-381000">
              <a:lnSpc>
                <a:spcPct val="120000"/>
              </a:lnSpc>
            </a:pPr>
            <a:r>
              <a:rPr lang="en-US" sz="3200" dirty="0">
                <a:solidFill>
                  <a:srgbClr val="002B24"/>
                </a:solidFill>
              </a:rPr>
              <a:t>F</a:t>
            </a:r>
            <a:r>
              <a:rPr lang="en-US" sz="3200" dirty="0" smtClean="0">
                <a:solidFill>
                  <a:srgbClr val="002B24"/>
                </a:solidFill>
              </a:rPr>
              <a:t>rom </a:t>
            </a:r>
            <a:r>
              <a:rPr lang="en-US" sz="3200" dirty="0">
                <a:solidFill>
                  <a:srgbClr val="002B24"/>
                </a:solidFill>
              </a:rPr>
              <a:t>cases to a framework</a:t>
            </a:r>
          </a:p>
          <a:p>
            <a:pPr marL="838200" lvl="1" indent="-381000">
              <a:lnSpc>
                <a:spcPct val="120000"/>
              </a:lnSpc>
            </a:pPr>
            <a:r>
              <a:rPr lang="en-US" sz="3200" dirty="0">
                <a:solidFill>
                  <a:srgbClr val="002B24"/>
                </a:solidFill>
              </a:rPr>
              <a:t>Theoretical</a:t>
            </a:r>
          </a:p>
          <a:p>
            <a:pPr marL="838200" lvl="1" indent="-381000">
              <a:lnSpc>
                <a:spcPct val="120000"/>
              </a:lnSpc>
            </a:pPr>
            <a:r>
              <a:rPr lang="en-US" sz="3200" dirty="0">
                <a:solidFill>
                  <a:srgbClr val="002B24"/>
                </a:solidFill>
              </a:rPr>
              <a:t>Using private sector opinions </a:t>
            </a:r>
            <a:endParaRPr lang="bg-BG" sz="3200" dirty="0">
              <a:solidFill>
                <a:srgbClr val="002B24"/>
              </a:solidFill>
            </a:endParaRPr>
          </a:p>
          <a:p>
            <a:pPr marL="457200" indent="-457200">
              <a:lnSpc>
                <a:spcPct val="120000"/>
              </a:lnSpc>
              <a:spcBef>
                <a:spcPct val="0"/>
              </a:spcBef>
              <a:buFontTx/>
              <a:buAutoNum type="arabicPeriod" startAt="5"/>
            </a:pPr>
            <a:r>
              <a:rPr lang="en-US" sz="3200" dirty="0">
                <a:solidFill>
                  <a:srgbClr val="002B24"/>
                </a:solidFill>
              </a:rPr>
              <a:t>Literature review </a:t>
            </a:r>
          </a:p>
          <a:p>
            <a:pPr marL="838200" lvl="1" indent="-381000">
              <a:lnSpc>
                <a:spcPct val="120000"/>
              </a:lnSpc>
            </a:pPr>
            <a:r>
              <a:rPr lang="en-US" sz="3200" dirty="0">
                <a:solidFill>
                  <a:srgbClr val="002B24"/>
                </a:solidFill>
              </a:rPr>
              <a:t>W</a:t>
            </a:r>
            <a:r>
              <a:rPr lang="en-US" sz="3200" dirty="0" smtClean="0">
                <a:solidFill>
                  <a:srgbClr val="002B24"/>
                </a:solidFill>
              </a:rPr>
              <a:t>hich </a:t>
            </a:r>
            <a:r>
              <a:rPr lang="en-US" sz="3200" dirty="0">
                <a:solidFill>
                  <a:srgbClr val="002B24"/>
                </a:solidFill>
              </a:rPr>
              <a:t>other frameworks and sequences have you found?</a:t>
            </a:r>
          </a:p>
          <a:p>
            <a:pPr marL="838200" lvl="1" indent="-381000">
              <a:lnSpc>
                <a:spcPct val="120000"/>
              </a:lnSpc>
            </a:pPr>
            <a:r>
              <a:rPr lang="en-US" sz="3200" dirty="0">
                <a:solidFill>
                  <a:srgbClr val="002B24"/>
                </a:solidFill>
              </a:rPr>
              <a:t>What are their comparing points?</a:t>
            </a:r>
          </a:p>
          <a:p>
            <a:pPr marL="838200" lvl="1" indent="-381000">
              <a:lnSpc>
                <a:spcPct val="120000"/>
              </a:lnSpc>
            </a:pPr>
            <a:r>
              <a:rPr lang="en-US" sz="3200" dirty="0">
                <a:solidFill>
                  <a:srgbClr val="002B24"/>
                </a:solidFill>
              </a:rPr>
              <a:t>What do they miss?</a:t>
            </a:r>
          </a:p>
          <a:p>
            <a:pPr marL="838200" lvl="1" indent="-381000">
              <a:lnSpc>
                <a:spcPct val="120000"/>
              </a:lnSpc>
            </a:pPr>
            <a:r>
              <a:rPr lang="en-US" sz="3200" dirty="0">
                <a:solidFill>
                  <a:srgbClr val="002B24"/>
                </a:solidFill>
              </a:rPr>
              <a:t>What could be the real contribution of you proposition?</a:t>
            </a:r>
          </a:p>
          <a:p>
            <a:pPr marL="457200" indent="-457200">
              <a:lnSpc>
                <a:spcPct val="120000"/>
              </a:lnSpc>
              <a:spcBef>
                <a:spcPct val="0"/>
              </a:spcBef>
              <a:buFontTx/>
              <a:buAutoNum type="arabicPeriod" startAt="5"/>
            </a:pPr>
            <a:r>
              <a:rPr lang="en-US" sz="3200" dirty="0">
                <a:solidFill>
                  <a:srgbClr val="002B24"/>
                </a:solidFill>
              </a:rPr>
              <a:t>Could it be tested? </a:t>
            </a:r>
          </a:p>
          <a:p>
            <a:pPr marL="457200" indent="-457200">
              <a:lnSpc>
                <a:spcPct val="120000"/>
              </a:lnSpc>
              <a:spcBef>
                <a:spcPct val="0"/>
              </a:spcBef>
              <a:buFontTx/>
              <a:buAutoNum type="arabicPeriod" startAt="5"/>
            </a:pPr>
            <a:r>
              <a:rPr lang="en-US" sz="3200" dirty="0">
                <a:solidFill>
                  <a:srgbClr val="002B24"/>
                </a:solidFill>
              </a:rPr>
              <a:t>How to apply, managerial implications, and limitations</a:t>
            </a:r>
            <a:r>
              <a:rPr lang="en-US" sz="3200" dirty="0" smtClean="0">
                <a:solidFill>
                  <a:srgbClr val="002B24"/>
                </a:solidFill>
              </a:rPr>
              <a:t>?</a:t>
            </a:r>
            <a:endParaRPr lang="pt-BR" sz="3800" dirty="0">
              <a:solidFill>
                <a:srgbClr val="002B24"/>
              </a:solidFill>
            </a:endParaRPr>
          </a:p>
          <a:p>
            <a:pPr marL="838200" lvl="1" indent="-381000">
              <a:lnSpc>
                <a:spcPct val="120000"/>
              </a:lnSpc>
            </a:pPr>
            <a:endParaRPr lang="pt-BR" dirty="0">
              <a:solidFill>
                <a:srgbClr val="002B24"/>
              </a:solidFill>
            </a:endParaRPr>
          </a:p>
        </p:txBody>
      </p:sp>
      <p:sp>
        <p:nvSpPr>
          <p:cNvPr id="4" name="Título 1"/>
          <p:cNvSpPr txBox="1">
            <a:spLocks/>
          </p:cNvSpPr>
          <p:nvPr/>
        </p:nvSpPr>
        <p:spPr>
          <a:xfrm>
            <a:off x="521739" y="254352"/>
            <a:ext cx="10344150" cy="871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prstClr val="black"/>
                </a:solidFill>
                <a:latin typeface="Calibri" pitchFamily="34" charset="0"/>
                <a:ea typeface="ＭＳ Ｐゴシック" pitchFamily="34" charset="-128"/>
                <a:cs typeface="+mn-cs"/>
              </a:rPr>
              <a:t>Building </a:t>
            </a:r>
            <a:r>
              <a:rPr lang="en-US" sz="3200" b="1" dirty="0">
                <a:solidFill>
                  <a:prstClr val="black"/>
                </a:solidFill>
                <a:latin typeface="Calibri" pitchFamily="34" charset="0"/>
                <a:ea typeface="ＭＳ Ｐゴシック" pitchFamily="34" charset="-128"/>
                <a:cs typeface="+mn-cs"/>
              </a:rPr>
              <a:t>Methods or Frameworks: Intriguing Questions!</a:t>
            </a:r>
            <a:r>
              <a:rPr lang="pt-BR" sz="3200" b="1" dirty="0">
                <a:solidFill>
                  <a:prstClr val="black"/>
                </a:solidFill>
                <a:latin typeface="Calibri" pitchFamily="34" charset="0"/>
                <a:ea typeface="ＭＳ Ｐゴシック" pitchFamily="34" charset="-128"/>
                <a:cs typeface="+mn-cs"/>
              </a:rPr>
              <a:t>  </a:t>
            </a:r>
            <a:endParaRPr lang="en-US" sz="3200" b="1" dirty="0">
              <a:solidFill>
                <a:prstClr val="black"/>
              </a:solidFill>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7754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247891" y="1363896"/>
            <a:ext cx="8099441" cy="4859019"/>
            <a:chOff x="-1" y="1204913"/>
            <a:chExt cx="8923339" cy="5251450"/>
          </a:xfrm>
        </p:grpSpPr>
        <p:sp>
          <p:nvSpPr>
            <p:cNvPr id="38915" name="Text Box 3"/>
            <p:cNvSpPr txBox="1">
              <a:spLocks noChangeArrowheads="1"/>
            </p:cNvSpPr>
            <p:nvPr/>
          </p:nvSpPr>
          <p:spPr bwMode="auto">
            <a:xfrm>
              <a:off x="0" y="2376488"/>
              <a:ext cx="1116013" cy="365897"/>
            </a:xfrm>
            <a:prstGeom prst="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spcBef>
                  <a:spcPct val="50000"/>
                </a:spcBef>
              </a:pPr>
              <a:r>
                <a:rPr lang="en-US" sz="1600" b="1" i="1" dirty="0">
                  <a:solidFill>
                    <a:schemeClr val="bg1"/>
                  </a:solidFill>
                  <a:latin typeface="Calibri"/>
                  <a:cs typeface="Times New Roman" pitchFamily="18" charset="0"/>
                </a:rPr>
                <a:t>Reading</a:t>
              </a:r>
            </a:p>
          </p:txBody>
        </p:sp>
        <p:sp>
          <p:nvSpPr>
            <p:cNvPr id="38916" name="Rectangle 4"/>
            <p:cNvSpPr>
              <a:spLocks noChangeArrowheads="1"/>
            </p:cNvSpPr>
            <p:nvPr/>
          </p:nvSpPr>
          <p:spPr bwMode="auto">
            <a:xfrm>
              <a:off x="6207125" y="3549650"/>
              <a:ext cx="1447800" cy="10668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600" b="1" dirty="0">
                  <a:solidFill>
                    <a:prstClr val="black"/>
                  </a:solidFill>
                  <a:latin typeface="Calibri"/>
                  <a:cs typeface="Times New Roman" pitchFamily="18" charset="0"/>
                </a:rPr>
                <a:t>Empirical</a:t>
              </a:r>
            </a:p>
            <a:p>
              <a:pPr algn="ctr"/>
              <a:r>
                <a:rPr lang="en-US" sz="1600" b="1" dirty="0">
                  <a:solidFill>
                    <a:prstClr val="black"/>
                  </a:solidFill>
                  <a:latin typeface="Calibri"/>
                  <a:cs typeface="Times New Roman" pitchFamily="18" charset="0"/>
                </a:rPr>
                <a:t>Research</a:t>
              </a:r>
            </a:p>
          </p:txBody>
        </p:sp>
        <p:sp>
          <p:nvSpPr>
            <p:cNvPr id="38917" name="Rectangle 5"/>
            <p:cNvSpPr>
              <a:spLocks noChangeArrowheads="1"/>
            </p:cNvSpPr>
            <p:nvPr/>
          </p:nvSpPr>
          <p:spPr bwMode="auto">
            <a:xfrm>
              <a:off x="1307382" y="1503363"/>
              <a:ext cx="1256430" cy="10668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600" b="1" dirty="0">
                  <a:solidFill>
                    <a:prstClr val="black"/>
                  </a:solidFill>
                  <a:latin typeface="Calibri"/>
                  <a:cs typeface="Times New Roman" pitchFamily="18" charset="0"/>
                </a:rPr>
                <a:t>Idea</a:t>
              </a:r>
            </a:p>
            <a:p>
              <a:pPr algn="ctr"/>
              <a:r>
                <a:rPr lang="en-US" sz="1600" b="1" dirty="0">
                  <a:solidFill>
                    <a:prstClr val="black"/>
                  </a:solidFill>
                  <a:latin typeface="Calibri"/>
                  <a:cs typeface="Times New Roman" pitchFamily="18" charset="0"/>
                </a:rPr>
                <a:t>Issue</a:t>
              </a:r>
            </a:p>
            <a:p>
              <a:pPr algn="ctr"/>
              <a:r>
                <a:rPr lang="en-US" sz="1600" b="1" dirty="0">
                  <a:solidFill>
                    <a:prstClr val="black"/>
                  </a:solidFill>
                  <a:latin typeface="Calibri"/>
                  <a:cs typeface="Times New Roman" pitchFamily="18" charset="0"/>
                </a:rPr>
                <a:t>Research</a:t>
              </a:r>
            </a:p>
          </p:txBody>
        </p:sp>
        <p:sp>
          <p:nvSpPr>
            <p:cNvPr id="38918" name="Rectangle 6"/>
            <p:cNvSpPr>
              <a:spLocks noChangeArrowheads="1"/>
            </p:cNvSpPr>
            <p:nvPr/>
          </p:nvSpPr>
          <p:spPr bwMode="auto">
            <a:xfrm>
              <a:off x="3600450" y="1503363"/>
              <a:ext cx="1447800" cy="10668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600" b="1" dirty="0">
                  <a:solidFill>
                    <a:prstClr val="black"/>
                  </a:solidFill>
                  <a:latin typeface="Calibri"/>
                  <a:cs typeface="Times New Roman" pitchFamily="18" charset="0"/>
                </a:rPr>
                <a:t>Question </a:t>
              </a:r>
            </a:p>
            <a:p>
              <a:pPr algn="ctr"/>
              <a:r>
                <a:rPr lang="en-US" sz="1600" b="1" dirty="0">
                  <a:solidFill>
                    <a:prstClr val="black"/>
                  </a:solidFill>
                  <a:latin typeface="Calibri"/>
                  <a:cs typeface="Times New Roman" pitchFamily="18" charset="0"/>
                </a:rPr>
                <a:t>to be </a:t>
              </a:r>
            </a:p>
            <a:p>
              <a:pPr algn="ctr"/>
              <a:r>
                <a:rPr lang="en-US" sz="1600" b="1" dirty="0">
                  <a:solidFill>
                    <a:prstClr val="black"/>
                  </a:solidFill>
                  <a:latin typeface="Calibri"/>
                  <a:cs typeface="Times New Roman" pitchFamily="18" charset="0"/>
                </a:rPr>
                <a:t>answered</a:t>
              </a:r>
            </a:p>
          </p:txBody>
        </p:sp>
        <p:sp>
          <p:nvSpPr>
            <p:cNvPr id="38919" name="Rectangle 7"/>
            <p:cNvSpPr>
              <a:spLocks noChangeArrowheads="1"/>
            </p:cNvSpPr>
            <p:nvPr/>
          </p:nvSpPr>
          <p:spPr bwMode="auto">
            <a:xfrm>
              <a:off x="2571750" y="3590925"/>
              <a:ext cx="1447800" cy="10668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600" b="1" dirty="0">
                  <a:solidFill>
                    <a:prstClr val="black"/>
                  </a:solidFill>
                  <a:latin typeface="Calibri"/>
                  <a:cs typeface="Times New Roman" pitchFamily="18" charset="0"/>
                </a:rPr>
                <a:t>Your</a:t>
              </a:r>
            </a:p>
            <a:p>
              <a:pPr algn="ctr"/>
              <a:r>
                <a:rPr lang="en-US" sz="1600" b="1" dirty="0">
                  <a:solidFill>
                    <a:prstClr val="black"/>
                  </a:solidFill>
                  <a:latin typeface="Calibri"/>
                  <a:cs typeface="Times New Roman" pitchFamily="18" charset="0"/>
                </a:rPr>
                <a:t>contribution</a:t>
              </a:r>
            </a:p>
          </p:txBody>
        </p:sp>
        <p:sp>
          <p:nvSpPr>
            <p:cNvPr id="38920" name="Rectangle 8"/>
            <p:cNvSpPr>
              <a:spLocks noChangeArrowheads="1"/>
            </p:cNvSpPr>
            <p:nvPr/>
          </p:nvSpPr>
          <p:spPr bwMode="auto">
            <a:xfrm>
              <a:off x="6159500" y="1503363"/>
              <a:ext cx="1447800" cy="10668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600" b="1" dirty="0">
                  <a:solidFill>
                    <a:prstClr val="black"/>
                  </a:solidFill>
                  <a:latin typeface="Calibri"/>
                  <a:cs typeface="Times New Roman" pitchFamily="18" charset="0"/>
                </a:rPr>
                <a:t>Literature</a:t>
              </a:r>
            </a:p>
            <a:p>
              <a:pPr algn="ctr"/>
              <a:r>
                <a:rPr lang="en-US" sz="1600" b="1" dirty="0">
                  <a:solidFill>
                    <a:prstClr val="black"/>
                  </a:solidFill>
                  <a:latin typeface="Calibri"/>
                  <a:cs typeface="Times New Roman" pitchFamily="18" charset="0"/>
                </a:rPr>
                <a:t>review</a:t>
              </a:r>
            </a:p>
          </p:txBody>
        </p:sp>
        <p:sp>
          <p:nvSpPr>
            <p:cNvPr id="38921" name="AutoShape 9"/>
            <p:cNvSpPr>
              <a:spLocks noChangeArrowheads="1"/>
            </p:cNvSpPr>
            <p:nvPr/>
          </p:nvSpPr>
          <p:spPr bwMode="auto">
            <a:xfrm>
              <a:off x="2800350" y="1884363"/>
              <a:ext cx="533400" cy="304800"/>
            </a:xfrm>
            <a:prstGeom prst="rightArrow">
              <a:avLst>
                <a:gd name="adj1" fmla="val 50000"/>
                <a:gd name="adj2" fmla="val 43750"/>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endParaRPr lang="en-US" sz="1600">
                <a:solidFill>
                  <a:srgbClr val="4F81BD"/>
                </a:solidFill>
                <a:latin typeface="Times New Roman" pitchFamily="18" charset="0"/>
                <a:cs typeface="Times New Roman" pitchFamily="18" charset="0"/>
              </a:endParaRPr>
            </a:p>
          </p:txBody>
        </p:sp>
        <p:sp>
          <p:nvSpPr>
            <p:cNvPr id="38922" name="AutoShape 10"/>
            <p:cNvSpPr>
              <a:spLocks noChangeArrowheads="1"/>
            </p:cNvSpPr>
            <p:nvPr/>
          </p:nvSpPr>
          <p:spPr bwMode="auto">
            <a:xfrm>
              <a:off x="5335588" y="1884363"/>
              <a:ext cx="533400" cy="304800"/>
            </a:xfrm>
            <a:prstGeom prst="rightArrow">
              <a:avLst>
                <a:gd name="adj1" fmla="val 50000"/>
                <a:gd name="adj2" fmla="val 43750"/>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endParaRPr lang="en-US" sz="1600">
                <a:solidFill>
                  <a:srgbClr val="4F81BD"/>
                </a:solidFill>
                <a:latin typeface="Times New Roman" pitchFamily="18" charset="0"/>
                <a:cs typeface="Times New Roman" pitchFamily="18" charset="0"/>
              </a:endParaRPr>
            </a:p>
          </p:txBody>
        </p:sp>
        <p:sp>
          <p:nvSpPr>
            <p:cNvPr id="38923" name="AutoShape 11"/>
            <p:cNvSpPr>
              <a:spLocks noChangeArrowheads="1"/>
            </p:cNvSpPr>
            <p:nvPr/>
          </p:nvSpPr>
          <p:spPr bwMode="auto">
            <a:xfrm>
              <a:off x="8085138" y="2036763"/>
              <a:ext cx="838200" cy="2667000"/>
            </a:xfrm>
            <a:prstGeom prst="curvedLeftArrow">
              <a:avLst>
                <a:gd name="adj1" fmla="val 63636"/>
                <a:gd name="adj2" fmla="val 127273"/>
                <a:gd name="adj3" fmla="val 33333"/>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endParaRPr lang="en-US" sz="1600">
                <a:solidFill>
                  <a:srgbClr val="4F81BD"/>
                </a:solidFill>
                <a:latin typeface="Times New Roman" pitchFamily="18" charset="0"/>
                <a:cs typeface="Times New Roman" pitchFamily="18" charset="0"/>
              </a:endParaRPr>
            </a:p>
          </p:txBody>
        </p:sp>
        <p:sp>
          <p:nvSpPr>
            <p:cNvPr id="38924" name="AutoShape 12"/>
            <p:cNvSpPr>
              <a:spLocks noChangeArrowheads="1"/>
            </p:cNvSpPr>
            <p:nvPr/>
          </p:nvSpPr>
          <p:spPr bwMode="auto">
            <a:xfrm>
              <a:off x="4511675" y="3865563"/>
              <a:ext cx="1143000" cy="381000"/>
            </a:xfrm>
            <a:prstGeom prst="leftArrow">
              <a:avLst>
                <a:gd name="adj1" fmla="val 50000"/>
                <a:gd name="adj2" fmla="val 75000"/>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endParaRPr lang="en-US" sz="1600">
                <a:solidFill>
                  <a:srgbClr val="4F81BD"/>
                </a:solidFill>
                <a:latin typeface="Times New Roman" pitchFamily="18" charset="0"/>
                <a:cs typeface="Times New Roman" pitchFamily="18" charset="0"/>
              </a:endParaRPr>
            </a:p>
          </p:txBody>
        </p:sp>
        <p:cxnSp>
          <p:nvCxnSpPr>
            <p:cNvPr id="38925" name="AutoShape 13"/>
            <p:cNvCxnSpPr>
              <a:cxnSpLocks noChangeShapeType="1"/>
              <a:stCxn id="38920" idx="0"/>
              <a:endCxn id="38918" idx="0"/>
            </p:cNvCxnSpPr>
            <p:nvPr/>
          </p:nvCxnSpPr>
          <p:spPr bwMode="auto">
            <a:xfrm rot="-5400000" flipH="1" flipV="1">
              <a:off x="5603081" y="224632"/>
              <a:ext cx="1587" cy="2559050"/>
            </a:xfrm>
            <a:prstGeom prst="bentConnector3">
              <a:avLst>
                <a:gd name="adj1" fmla="val -14400005"/>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38926" name="AutoShape 14"/>
            <p:cNvCxnSpPr>
              <a:cxnSpLocks noChangeShapeType="1"/>
              <a:stCxn id="38919" idx="2"/>
              <a:endCxn id="38916" idx="2"/>
            </p:cNvCxnSpPr>
            <p:nvPr/>
          </p:nvCxnSpPr>
          <p:spPr bwMode="auto">
            <a:xfrm rot="5400000" flipH="1" flipV="1">
              <a:off x="5092700" y="2819400"/>
              <a:ext cx="41275" cy="3635375"/>
            </a:xfrm>
            <a:prstGeom prst="bentConnector3">
              <a:avLst>
                <a:gd name="adj1" fmla="val -553847"/>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38927" name="AutoShape 15"/>
            <p:cNvCxnSpPr>
              <a:cxnSpLocks noChangeShapeType="1"/>
              <a:stCxn id="38920" idx="2"/>
              <a:endCxn id="38919" idx="0"/>
            </p:cNvCxnSpPr>
            <p:nvPr/>
          </p:nvCxnSpPr>
          <p:spPr bwMode="auto">
            <a:xfrm rot="5400000">
              <a:off x="4579144" y="1286669"/>
              <a:ext cx="1020762" cy="3587750"/>
            </a:xfrm>
            <a:prstGeom prst="bentConnector3">
              <a:avLst>
                <a:gd name="adj1" fmla="val 49921"/>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cxnSp>
          <p:nvCxnSpPr>
            <p:cNvPr id="38928" name="AutoShape 16"/>
            <p:cNvCxnSpPr>
              <a:cxnSpLocks noChangeShapeType="1"/>
              <a:stCxn id="38920" idx="3"/>
              <a:endCxn id="38917" idx="2"/>
            </p:cNvCxnSpPr>
            <p:nvPr/>
          </p:nvCxnSpPr>
          <p:spPr bwMode="auto">
            <a:xfrm flipH="1">
              <a:off x="1935598" y="2036763"/>
              <a:ext cx="5671702" cy="533400"/>
            </a:xfrm>
            <a:prstGeom prst="bentConnector4">
              <a:avLst>
                <a:gd name="adj1" fmla="val -4441"/>
                <a:gd name="adj2" fmla="val 146318"/>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sp>
          <p:nvSpPr>
            <p:cNvPr id="38929" name="AutoShape 17"/>
            <p:cNvSpPr>
              <a:spLocks noChangeArrowheads="1"/>
            </p:cNvSpPr>
            <p:nvPr/>
          </p:nvSpPr>
          <p:spPr bwMode="auto">
            <a:xfrm>
              <a:off x="1133475" y="4094163"/>
              <a:ext cx="1066800" cy="2362200"/>
            </a:xfrm>
            <a:prstGeom prst="curvedRightArrow">
              <a:avLst>
                <a:gd name="adj1" fmla="val 44286"/>
                <a:gd name="adj2" fmla="val 88571"/>
                <a:gd name="adj3" fmla="val 33333"/>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endParaRPr lang="pt-BR" sz="1600">
                <a:solidFill>
                  <a:srgbClr val="4F81BD"/>
                </a:solidFill>
                <a:latin typeface="Times New Roman" pitchFamily="18" charset="0"/>
                <a:cs typeface="Times New Roman" pitchFamily="18" charset="0"/>
              </a:endParaRPr>
            </a:p>
          </p:txBody>
        </p:sp>
        <p:sp>
          <p:nvSpPr>
            <p:cNvPr id="38930" name="Rectangle 18"/>
            <p:cNvSpPr>
              <a:spLocks noChangeArrowheads="1"/>
            </p:cNvSpPr>
            <p:nvPr/>
          </p:nvSpPr>
          <p:spPr bwMode="auto">
            <a:xfrm>
              <a:off x="2720976" y="5198268"/>
              <a:ext cx="2881312" cy="1198563"/>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600" b="1" dirty="0">
                  <a:solidFill>
                    <a:prstClr val="black"/>
                  </a:solidFill>
                  <a:latin typeface="Calibri"/>
                  <a:cs typeface="Times New Roman" pitchFamily="18" charset="0"/>
                </a:rPr>
                <a:t>Results</a:t>
              </a:r>
            </a:p>
            <a:p>
              <a:pPr algn="ctr"/>
              <a:endParaRPr lang="en-US" sz="1600" b="1" dirty="0">
                <a:solidFill>
                  <a:prstClr val="black"/>
                </a:solidFill>
                <a:latin typeface="Calibri"/>
                <a:cs typeface="Times New Roman" pitchFamily="18" charset="0"/>
              </a:endParaRPr>
            </a:p>
            <a:p>
              <a:pPr algn="ctr"/>
              <a:r>
                <a:rPr lang="en-US" sz="1600" b="1" dirty="0">
                  <a:solidFill>
                    <a:prstClr val="black"/>
                  </a:solidFill>
                  <a:latin typeface="Calibri"/>
                  <a:cs typeface="Times New Roman" pitchFamily="18" charset="0"/>
                </a:rPr>
                <a:t>Managerial Implications</a:t>
              </a:r>
            </a:p>
          </p:txBody>
        </p:sp>
        <p:sp>
          <p:nvSpPr>
            <p:cNvPr id="38931" name="AutoShape 19"/>
            <p:cNvSpPr>
              <a:spLocks noChangeArrowheads="1"/>
            </p:cNvSpPr>
            <p:nvPr/>
          </p:nvSpPr>
          <p:spPr bwMode="auto">
            <a:xfrm>
              <a:off x="4116386" y="4893468"/>
              <a:ext cx="207963" cy="304800"/>
            </a:xfrm>
            <a:prstGeom prst="downArrow">
              <a:avLst>
                <a:gd name="adj1" fmla="val 50000"/>
                <a:gd name="adj2" fmla="val 36641"/>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endParaRPr lang="pt-BR" sz="1600">
                <a:solidFill>
                  <a:prstClr val="black"/>
                </a:solidFill>
                <a:latin typeface="Times New Roman" pitchFamily="18" charset="0"/>
                <a:cs typeface="Times New Roman" pitchFamily="18" charset="0"/>
              </a:endParaRPr>
            </a:p>
          </p:txBody>
        </p:sp>
        <p:cxnSp>
          <p:nvCxnSpPr>
            <p:cNvPr id="38932" name="AutoShape 20"/>
            <p:cNvCxnSpPr>
              <a:cxnSpLocks noChangeShapeType="1"/>
              <a:stCxn id="38919" idx="0"/>
              <a:endCxn id="38916" idx="0"/>
            </p:cNvCxnSpPr>
            <p:nvPr/>
          </p:nvCxnSpPr>
          <p:spPr bwMode="auto">
            <a:xfrm rot="-5400000">
              <a:off x="5092700" y="1752600"/>
              <a:ext cx="41275" cy="3635375"/>
            </a:xfrm>
            <a:prstGeom prst="bentConnector3">
              <a:avLst>
                <a:gd name="adj1" fmla="val 653847"/>
              </a:avLst>
            </a:prstGeom>
            <a:ln>
              <a:solidFill>
                <a:srgbClr val="2B733C"/>
              </a:solidFill>
              <a:headEnd/>
              <a:tailEnd type="triangle" w="med" len="med"/>
            </a:ln>
          </p:spPr>
          <p:style>
            <a:lnRef idx="2">
              <a:schemeClr val="accent1"/>
            </a:lnRef>
            <a:fillRef idx="1">
              <a:schemeClr val="lt1"/>
            </a:fillRef>
            <a:effectRef idx="0">
              <a:schemeClr val="accent1"/>
            </a:effectRef>
            <a:fontRef idx="minor">
              <a:schemeClr val="dk1"/>
            </a:fontRef>
          </p:style>
        </p:cxnSp>
        <p:sp>
          <p:nvSpPr>
            <p:cNvPr id="38933" name="Text Box 21"/>
            <p:cNvSpPr txBox="1">
              <a:spLocks noChangeArrowheads="1"/>
            </p:cNvSpPr>
            <p:nvPr/>
          </p:nvSpPr>
          <p:spPr bwMode="auto">
            <a:xfrm>
              <a:off x="-1" y="1773238"/>
              <a:ext cx="1133476" cy="365897"/>
            </a:xfrm>
            <a:prstGeom prst="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spcBef>
                  <a:spcPct val="50000"/>
                </a:spcBef>
              </a:pPr>
              <a:r>
                <a:rPr lang="en-US" sz="1600" b="1" i="1" dirty="0">
                  <a:solidFill>
                    <a:schemeClr val="bg1"/>
                  </a:solidFill>
                  <a:latin typeface="Calibri"/>
                  <a:cs typeface="Times New Roman" pitchFamily="18" charset="0"/>
                </a:rPr>
                <a:t>Market</a:t>
              </a:r>
            </a:p>
          </p:txBody>
        </p:sp>
        <p:sp>
          <p:nvSpPr>
            <p:cNvPr id="38934" name="Text Box 22"/>
            <p:cNvSpPr txBox="1">
              <a:spLocks noChangeArrowheads="1"/>
            </p:cNvSpPr>
            <p:nvPr/>
          </p:nvSpPr>
          <p:spPr bwMode="auto">
            <a:xfrm>
              <a:off x="-1" y="1204913"/>
              <a:ext cx="1116014" cy="365897"/>
            </a:xfrm>
            <a:prstGeom prst="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spcBef>
                  <a:spcPct val="50000"/>
                </a:spcBef>
              </a:pPr>
              <a:r>
                <a:rPr lang="en-US" sz="1600" b="1" i="1" dirty="0">
                  <a:solidFill>
                    <a:schemeClr val="bg1"/>
                  </a:solidFill>
                  <a:latin typeface="Calibri"/>
                  <a:cs typeface="Times New Roman" pitchFamily="18" charset="0"/>
                </a:rPr>
                <a:t>Projects</a:t>
              </a:r>
            </a:p>
          </p:txBody>
        </p:sp>
      </p:grpSp>
      <p:sp>
        <p:nvSpPr>
          <p:cNvPr id="24" name="Título 1"/>
          <p:cNvSpPr txBox="1">
            <a:spLocks/>
          </p:cNvSpPr>
          <p:nvPr/>
        </p:nvSpPr>
        <p:spPr>
          <a:xfrm>
            <a:off x="521739" y="254352"/>
            <a:ext cx="10344150" cy="871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200" b="1" dirty="0" err="1" smtClean="0">
                <a:solidFill>
                  <a:prstClr val="black"/>
                </a:solidFill>
                <a:latin typeface="Calibri" pitchFamily="34" charset="0"/>
                <a:ea typeface="ＭＳ Ｐゴシック" pitchFamily="34" charset="-128"/>
                <a:cs typeface="+mn-cs"/>
              </a:rPr>
              <a:t>How</a:t>
            </a:r>
            <a:r>
              <a:rPr lang="pt-BR" sz="3200" b="1" dirty="0" smtClean="0">
                <a:solidFill>
                  <a:prstClr val="black"/>
                </a:solidFill>
                <a:latin typeface="Calibri" pitchFamily="34" charset="0"/>
                <a:ea typeface="ＭＳ Ｐゴシック" pitchFamily="34" charset="-128"/>
                <a:cs typeface="+mn-cs"/>
              </a:rPr>
              <a:t> </a:t>
            </a:r>
            <a:r>
              <a:rPr lang="pt-BR" sz="3200" b="1" dirty="0" err="1" smtClean="0">
                <a:solidFill>
                  <a:prstClr val="black"/>
                </a:solidFill>
                <a:latin typeface="Calibri" pitchFamily="34" charset="0"/>
                <a:ea typeface="ＭＳ Ｐゴシック" pitchFamily="34" charset="-128"/>
                <a:cs typeface="+mn-cs"/>
              </a:rPr>
              <a:t>to</a:t>
            </a:r>
            <a:r>
              <a:rPr lang="pt-BR" sz="3200" b="1" dirty="0" smtClean="0">
                <a:solidFill>
                  <a:prstClr val="black"/>
                </a:solidFill>
                <a:latin typeface="Calibri" pitchFamily="34" charset="0"/>
                <a:ea typeface="ＭＳ Ｐゴシック" pitchFamily="34" charset="-128"/>
                <a:cs typeface="+mn-cs"/>
              </a:rPr>
              <a:t> </a:t>
            </a:r>
            <a:r>
              <a:rPr lang="pt-BR" sz="3200" b="1" dirty="0" err="1" smtClean="0">
                <a:solidFill>
                  <a:prstClr val="black"/>
                </a:solidFill>
                <a:latin typeface="Calibri" pitchFamily="34" charset="0"/>
                <a:ea typeface="ＭＳ Ｐゴシック" pitchFamily="34" charset="-128"/>
                <a:cs typeface="+mn-cs"/>
              </a:rPr>
              <a:t>Structure</a:t>
            </a:r>
            <a:r>
              <a:rPr lang="pt-BR" sz="3200" b="1" dirty="0" smtClean="0">
                <a:solidFill>
                  <a:prstClr val="black"/>
                </a:solidFill>
                <a:latin typeface="Calibri" pitchFamily="34" charset="0"/>
                <a:ea typeface="ＭＳ Ｐゴシック" pitchFamily="34" charset="-128"/>
                <a:cs typeface="+mn-cs"/>
              </a:rPr>
              <a:t> </a:t>
            </a:r>
            <a:r>
              <a:rPr lang="pt-BR" sz="3200" b="1" dirty="0" err="1" smtClean="0">
                <a:solidFill>
                  <a:prstClr val="black"/>
                </a:solidFill>
                <a:latin typeface="Calibri" pitchFamily="34" charset="0"/>
                <a:ea typeface="ＭＳ Ｐゴシック" pitchFamily="34" charset="-128"/>
                <a:cs typeface="+mn-cs"/>
              </a:rPr>
              <a:t>the</a:t>
            </a:r>
            <a:r>
              <a:rPr lang="pt-BR" sz="3200" b="1" dirty="0" smtClean="0">
                <a:solidFill>
                  <a:prstClr val="black"/>
                </a:solidFill>
                <a:latin typeface="Calibri" pitchFamily="34" charset="0"/>
                <a:ea typeface="ＭＳ Ｐゴシック" pitchFamily="34" charset="-128"/>
                <a:cs typeface="+mn-cs"/>
              </a:rPr>
              <a:t> </a:t>
            </a:r>
            <a:r>
              <a:rPr lang="pt-BR" sz="3200" b="1" dirty="0" err="1" smtClean="0">
                <a:solidFill>
                  <a:prstClr val="black"/>
                </a:solidFill>
                <a:latin typeface="Calibri" pitchFamily="34" charset="0"/>
                <a:ea typeface="ＭＳ Ｐゴシック" pitchFamily="34" charset="-128"/>
                <a:cs typeface="+mn-cs"/>
              </a:rPr>
              <a:t>Method</a:t>
            </a:r>
            <a:endParaRPr lang="en-US" sz="3200" b="1" dirty="0">
              <a:solidFill>
                <a:prstClr val="black"/>
              </a:solidFill>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62300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008914"/>
            <a:ext cx="3866606" cy="849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6562" name="Picture 2"/>
          <p:cNvPicPr>
            <a:picLocks noChangeAspect="1" noChangeArrowheads="1"/>
          </p:cNvPicPr>
          <p:nvPr/>
        </p:nvPicPr>
        <p:blipFill rotWithShape="1">
          <a:blip r:embed="rId2" cstate="print"/>
          <a:srcRect b="3355"/>
          <a:stretch/>
        </p:blipFill>
        <p:spPr bwMode="auto">
          <a:xfrm>
            <a:off x="1516267" y="679269"/>
            <a:ext cx="9003354" cy="6178731"/>
          </a:xfrm>
          <a:prstGeom prst="rect">
            <a:avLst/>
          </a:prstGeom>
          <a:noFill/>
          <a:ln w="9525">
            <a:noFill/>
            <a:miter lim="800000"/>
            <a:headEnd/>
            <a:tailEnd/>
          </a:ln>
          <a:effectLst/>
        </p:spPr>
      </p:pic>
      <p:sp>
        <p:nvSpPr>
          <p:cNvPr id="4" name="Título 1"/>
          <p:cNvSpPr txBox="1">
            <a:spLocks/>
          </p:cNvSpPr>
          <p:nvPr/>
        </p:nvSpPr>
        <p:spPr>
          <a:xfrm>
            <a:off x="-1" y="0"/>
            <a:ext cx="12171233" cy="871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b="1" dirty="0" err="1" smtClean="0">
                <a:solidFill>
                  <a:prstClr val="black"/>
                </a:solidFill>
                <a:latin typeface="Calibri" pitchFamily="34" charset="0"/>
                <a:ea typeface="ＭＳ Ｐゴシック" pitchFamily="34" charset="-128"/>
                <a:cs typeface="+mn-cs"/>
              </a:rPr>
              <a:t>How</a:t>
            </a:r>
            <a:r>
              <a:rPr lang="pt-BR" sz="2800" b="1" dirty="0" smtClean="0">
                <a:solidFill>
                  <a:prstClr val="black"/>
                </a:solidFill>
                <a:latin typeface="Calibri" pitchFamily="34" charset="0"/>
                <a:ea typeface="ＭＳ Ｐゴシック" pitchFamily="34" charset="-128"/>
                <a:cs typeface="+mn-cs"/>
              </a:rPr>
              <a:t> </a:t>
            </a:r>
            <a:r>
              <a:rPr lang="pt-BR" sz="2800" b="1" dirty="0" err="1" smtClean="0">
                <a:solidFill>
                  <a:prstClr val="black"/>
                </a:solidFill>
                <a:latin typeface="Calibri" pitchFamily="34" charset="0"/>
                <a:ea typeface="ＭＳ Ｐゴシック" pitchFamily="34" charset="-128"/>
                <a:cs typeface="+mn-cs"/>
              </a:rPr>
              <a:t>to</a:t>
            </a:r>
            <a:r>
              <a:rPr lang="pt-BR" sz="2800" b="1" dirty="0" smtClean="0">
                <a:solidFill>
                  <a:prstClr val="black"/>
                </a:solidFill>
                <a:latin typeface="Calibri" pitchFamily="34" charset="0"/>
                <a:ea typeface="ＭＳ Ｐゴシック" pitchFamily="34" charset="-128"/>
                <a:cs typeface="+mn-cs"/>
              </a:rPr>
              <a:t> </a:t>
            </a:r>
            <a:r>
              <a:rPr lang="pt-BR" sz="2800" b="1" dirty="0" err="1" smtClean="0">
                <a:solidFill>
                  <a:prstClr val="black"/>
                </a:solidFill>
                <a:latin typeface="Calibri" pitchFamily="34" charset="0"/>
                <a:ea typeface="ＭＳ Ｐゴシック" pitchFamily="34" charset="-128"/>
                <a:cs typeface="+mn-cs"/>
              </a:rPr>
              <a:t>Propose</a:t>
            </a:r>
            <a:r>
              <a:rPr lang="pt-BR" sz="2800" b="1" dirty="0" smtClean="0">
                <a:solidFill>
                  <a:prstClr val="black"/>
                </a:solidFill>
                <a:latin typeface="Calibri" pitchFamily="34" charset="0"/>
                <a:ea typeface="ＭＳ Ｐゴシック" pitchFamily="34" charset="-128"/>
                <a:cs typeface="+mn-cs"/>
              </a:rPr>
              <a:t> a </a:t>
            </a:r>
            <a:r>
              <a:rPr lang="pt-BR" sz="2800" b="1" dirty="0" err="1" smtClean="0">
                <a:solidFill>
                  <a:prstClr val="black"/>
                </a:solidFill>
                <a:latin typeface="Calibri" pitchFamily="34" charset="0"/>
                <a:ea typeface="ＭＳ Ｐゴシック" pitchFamily="34" charset="-128"/>
                <a:cs typeface="+mn-cs"/>
              </a:rPr>
              <a:t>Method</a:t>
            </a:r>
            <a:endParaRPr lang="en-US" sz="2800" b="1" dirty="0">
              <a:solidFill>
                <a:prstClr val="black"/>
              </a:solidFill>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142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008914"/>
            <a:ext cx="3866606" cy="849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7586" name="Picture 2"/>
          <p:cNvPicPr>
            <a:picLocks noChangeAspect="1" noChangeArrowheads="1"/>
          </p:cNvPicPr>
          <p:nvPr/>
        </p:nvPicPr>
        <p:blipFill>
          <a:blip r:embed="rId2" cstate="print"/>
          <a:srcRect/>
          <a:stretch>
            <a:fillRect/>
          </a:stretch>
        </p:blipFill>
        <p:spPr bwMode="auto">
          <a:xfrm>
            <a:off x="1345475" y="190912"/>
            <a:ext cx="9145006" cy="6646846"/>
          </a:xfrm>
          <a:prstGeom prst="rect">
            <a:avLst/>
          </a:prstGeom>
          <a:noFill/>
          <a:ln w="9525">
            <a:noFill/>
            <a:miter lim="800000"/>
            <a:headEnd/>
            <a:tailEnd/>
          </a:ln>
          <a:effectLst/>
        </p:spPr>
      </p:pic>
    </p:spTree>
    <p:extLst>
      <p:ext uri="{BB962C8B-B14F-4D97-AF65-F5344CB8AC3E}">
        <p14:creationId xmlns:p14="http://schemas.microsoft.com/office/powerpoint/2010/main" val="2618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6008914"/>
            <a:ext cx="3866606" cy="849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4514" name="Picture 2"/>
          <p:cNvPicPr>
            <a:picLocks noChangeAspect="1" noChangeArrowheads="1"/>
          </p:cNvPicPr>
          <p:nvPr/>
        </p:nvPicPr>
        <p:blipFill rotWithShape="1">
          <a:blip r:embed="rId2" cstate="print"/>
          <a:srcRect t="4197" b="2262"/>
          <a:stretch/>
        </p:blipFill>
        <p:spPr bwMode="auto">
          <a:xfrm>
            <a:off x="1264083" y="130935"/>
            <a:ext cx="9277643" cy="6570311"/>
          </a:xfrm>
          <a:prstGeom prst="rect">
            <a:avLst/>
          </a:prstGeom>
          <a:noFill/>
          <a:ln w="9525">
            <a:noFill/>
            <a:miter lim="800000"/>
            <a:headEnd/>
            <a:tailEnd/>
          </a:ln>
          <a:effectLst/>
        </p:spPr>
      </p:pic>
    </p:spTree>
    <p:extLst>
      <p:ext uri="{BB962C8B-B14F-4D97-AF65-F5344CB8AC3E}">
        <p14:creationId xmlns:p14="http://schemas.microsoft.com/office/powerpoint/2010/main" val="56983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0003" y="-27384"/>
            <a:ext cx="11464335" cy="432048"/>
          </a:xfrm>
        </p:spPr>
        <p:txBody>
          <a:bodyPr/>
          <a:lstStyle/>
          <a:p>
            <a:pPr algn="ctr"/>
            <a:r>
              <a:rPr lang="bg-BG" sz="2000" dirty="0"/>
              <a:t>The Pork Chain in Brazil - 2015</a:t>
            </a:r>
            <a:endParaRPr lang="en-US" sz="2000" dirty="0"/>
          </a:p>
        </p:txBody>
      </p:sp>
      <p:pic>
        <p:nvPicPr>
          <p:cNvPr id="5" name="Picture 4" descr="Screen Shot 2017-06-17 at 12.43.10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80" y="0"/>
            <a:ext cx="6408712" cy="6858000"/>
          </a:xfrm>
          <a:prstGeom prst="rect">
            <a:avLst/>
          </a:prstGeom>
        </p:spPr>
      </p:pic>
      <p:pic>
        <p:nvPicPr>
          <p:cNvPr id="6" name="Picture 5" descr="Screen Shot 2017-06-17 at 12.43.31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2025" y="27384"/>
            <a:ext cx="6120680" cy="6830616"/>
          </a:xfrm>
          <a:prstGeom prst="rect">
            <a:avLst/>
          </a:prstGeom>
        </p:spPr>
      </p:pic>
      <p:pic>
        <p:nvPicPr>
          <p:cNvPr id="10" name="Picture 9" descr="Screen Shot 2017-06-17 at 12.43.42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3633" y="5735353"/>
            <a:ext cx="3386460" cy="717985"/>
          </a:xfrm>
          <a:prstGeom prst="rect">
            <a:avLst/>
          </a:prstGeom>
        </p:spPr>
      </p:pic>
      <p:pic>
        <p:nvPicPr>
          <p:cNvPr id="11" name="Picture 10" descr="Screen Shot 2017-06-17 at 12.49.16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92058" y="4077324"/>
            <a:ext cx="2796968" cy="2636659"/>
          </a:xfrm>
          <a:prstGeom prst="rect">
            <a:avLst/>
          </a:prstGeom>
        </p:spPr>
      </p:pic>
      <p:pic>
        <p:nvPicPr>
          <p:cNvPr id="2" name="Picture 1" descr="IMG_385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745779"/>
            <a:ext cx="12413706" cy="9566272"/>
          </a:xfrm>
          <a:prstGeom prst="rect">
            <a:avLst/>
          </a:prstGeom>
        </p:spPr>
      </p:pic>
    </p:spTree>
    <p:extLst>
      <p:ext uri="{BB962C8B-B14F-4D97-AF65-F5344CB8AC3E}">
        <p14:creationId xmlns:p14="http://schemas.microsoft.com/office/powerpoint/2010/main" val="108796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6008914"/>
            <a:ext cx="3866606" cy="849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5538" name="Picture 2"/>
          <p:cNvPicPr>
            <a:picLocks noChangeAspect="1" noChangeArrowheads="1"/>
          </p:cNvPicPr>
          <p:nvPr/>
        </p:nvPicPr>
        <p:blipFill>
          <a:blip r:embed="rId2" cstate="print"/>
          <a:srcRect/>
          <a:stretch>
            <a:fillRect/>
          </a:stretch>
        </p:blipFill>
        <p:spPr bwMode="auto">
          <a:xfrm>
            <a:off x="1502228" y="318431"/>
            <a:ext cx="9222377" cy="6422003"/>
          </a:xfrm>
          <a:prstGeom prst="rect">
            <a:avLst/>
          </a:prstGeom>
          <a:noFill/>
          <a:ln w="9525">
            <a:noFill/>
            <a:miter lim="800000"/>
            <a:headEnd/>
            <a:tailEnd/>
          </a:ln>
          <a:effectLst/>
        </p:spPr>
      </p:pic>
    </p:spTree>
    <p:extLst>
      <p:ext uri="{BB962C8B-B14F-4D97-AF65-F5344CB8AC3E}">
        <p14:creationId xmlns:p14="http://schemas.microsoft.com/office/powerpoint/2010/main" val="55595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603013" y="684293"/>
            <a:ext cx="9067332" cy="4941625"/>
            <a:chOff x="1919536" y="1378634"/>
            <a:chExt cx="8136904" cy="4575865"/>
          </a:xfrm>
        </p:grpSpPr>
        <p:pic>
          <p:nvPicPr>
            <p:cNvPr id="4" name="Image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9536" y="1378634"/>
              <a:ext cx="8136904" cy="4575865"/>
            </a:xfrm>
            <a:prstGeom prst="rect">
              <a:avLst/>
            </a:prstGeom>
            <a:ln>
              <a:noFill/>
            </a:ln>
            <a:effectLst>
              <a:outerShdw blurRad="292100" dist="139700" dir="2700000" algn="tl" rotWithShape="0">
                <a:srgbClr val="333333">
                  <a:alpha val="65000"/>
                </a:srgbClr>
              </a:outerShdw>
            </a:effectLst>
          </p:spPr>
        </p:pic>
        <p:pic>
          <p:nvPicPr>
            <p:cNvPr id="5" name="Picture 2" descr="C:\Documents and Settings\jessica.silva\Desktop\1.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52181" y="2644152"/>
              <a:ext cx="1804259" cy="2044828"/>
            </a:xfrm>
            <a:prstGeom prst="rect">
              <a:avLst/>
            </a:prstGeom>
            <a:noFill/>
          </p:spPr>
        </p:pic>
      </p:grpSp>
    </p:spTree>
    <p:extLst>
      <p:ext uri="{BB962C8B-B14F-4D97-AF65-F5344CB8AC3E}">
        <p14:creationId xmlns:p14="http://schemas.microsoft.com/office/powerpoint/2010/main" val="255611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r>
              <a:rPr lang="pt-BR" sz="4000" b="1" dirty="0">
                <a:solidFill>
                  <a:srgbClr val="0D4711"/>
                </a:solidFill>
                <a:latin typeface="+mn-lt"/>
              </a:rPr>
              <a:t>Agenda</a:t>
            </a:r>
          </a:p>
        </p:txBody>
      </p:sp>
      <p:grpSp>
        <p:nvGrpSpPr>
          <p:cNvPr id="4" name="Agrupar 3"/>
          <p:cNvGrpSpPr/>
          <p:nvPr/>
        </p:nvGrpSpPr>
        <p:grpSpPr>
          <a:xfrm>
            <a:off x="1657039" y="1688260"/>
            <a:ext cx="8399401" cy="4064759"/>
            <a:chOff x="384599" y="1884521"/>
            <a:chExt cx="8399401" cy="4064759"/>
          </a:xfrm>
        </p:grpSpPr>
        <p:sp>
          <p:nvSpPr>
            <p:cNvPr id="5" name="Snip Diagonal Corner Rectangle 9"/>
            <p:cNvSpPr/>
            <p:nvPr/>
          </p:nvSpPr>
          <p:spPr>
            <a:xfrm>
              <a:off x="384599" y="1884521"/>
              <a:ext cx="3256172" cy="3981728"/>
            </a:xfrm>
            <a:prstGeom prst="snip2DiagRect">
              <a:avLst/>
            </a:prstGeom>
            <a:blipFill>
              <a:blip r:embed="rId2"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Agrupar 2"/>
            <p:cNvGrpSpPr/>
            <p:nvPr/>
          </p:nvGrpSpPr>
          <p:grpSpPr>
            <a:xfrm>
              <a:off x="3933521" y="2060848"/>
              <a:ext cx="4850479" cy="3888432"/>
              <a:chOff x="3933521" y="1916832"/>
              <a:chExt cx="4850479" cy="2545053"/>
            </a:xfrm>
          </p:grpSpPr>
          <p:sp>
            <p:nvSpPr>
              <p:cNvPr id="51" name="AutoShape 30173"/>
              <p:cNvSpPr>
                <a:spLocks noChangeAspect="1" noChangeArrowheads="1" noTextEdit="1"/>
              </p:cNvSpPr>
              <p:nvPr/>
            </p:nvSpPr>
            <p:spPr bwMode="auto">
              <a:xfrm>
                <a:off x="3938897" y="3230734"/>
                <a:ext cx="4823470" cy="527204"/>
              </a:xfrm>
              <a:prstGeom prst="rect">
                <a:avLst/>
              </a:prstGeom>
              <a:solidFill>
                <a:srgbClr val="E7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2" name="Freeform 30181"/>
              <p:cNvSpPr>
                <a:spLocks/>
              </p:cNvSpPr>
              <p:nvPr/>
            </p:nvSpPr>
            <p:spPr bwMode="auto">
              <a:xfrm>
                <a:off x="8330316" y="3388067"/>
                <a:ext cx="453684"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D0CECE"/>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54" name="AutoShape 30173"/>
              <p:cNvSpPr>
                <a:spLocks noChangeAspect="1" noChangeArrowheads="1" noTextEdit="1"/>
              </p:cNvSpPr>
              <p:nvPr/>
            </p:nvSpPr>
            <p:spPr bwMode="auto">
              <a:xfrm>
                <a:off x="3933522" y="2551107"/>
                <a:ext cx="4823470" cy="52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5" name="Rectangle 30175"/>
              <p:cNvSpPr>
                <a:spLocks noChangeArrowheads="1"/>
              </p:cNvSpPr>
              <p:nvPr/>
            </p:nvSpPr>
            <p:spPr bwMode="auto">
              <a:xfrm>
                <a:off x="3938897" y="2599387"/>
                <a:ext cx="4842067" cy="459880"/>
              </a:xfrm>
              <a:prstGeom prst="rect">
                <a:avLst/>
              </a:prstGeom>
              <a:solidFill>
                <a:srgbClr val="E7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56" name="Rectangle 30176"/>
              <p:cNvSpPr>
                <a:spLocks noChangeArrowheads="1"/>
              </p:cNvSpPr>
              <p:nvPr/>
            </p:nvSpPr>
            <p:spPr bwMode="auto">
              <a:xfrm>
                <a:off x="3935861" y="2586254"/>
                <a:ext cx="4773189" cy="45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7" name="Freeform 30181"/>
              <p:cNvSpPr>
                <a:spLocks/>
              </p:cNvSpPr>
              <p:nvPr/>
            </p:nvSpPr>
            <p:spPr bwMode="auto">
              <a:xfrm>
                <a:off x="8324941" y="2676842"/>
                <a:ext cx="459059"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D0CECE"/>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59" name="AutoShape 30173"/>
              <p:cNvSpPr>
                <a:spLocks noChangeAspect="1" noChangeArrowheads="1" noTextEdit="1"/>
              </p:cNvSpPr>
              <p:nvPr/>
            </p:nvSpPr>
            <p:spPr bwMode="auto">
              <a:xfrm>
                <a:off x="3944686" y="3934681"/>
                <a:ext cx="4823470" cy="5272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60" name="Rectangle 30175"/>
              <p:cNvSpPr>
                <a:spLocks noChangeArrowheads="1"/>
              </p:cNvSpPr>
              <p:nvPr/>
            </p:nvSpPr>
            <p:spPr bwMode="auto">
              <a:xfrm>
                <a:off x="3947025" y="3963393"/>
                <a:ext cx="4821131" cy="459880"/>
              </a:xfrm>
              <a:prstGeom prst="rect">
                <a:avLst/>
              </a:prstGeom>
              <a:solidFill>
                <a:srgbClr val="D8EBC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61" name="Freeform 30181"/>
              <p:cNvSpPr>
                <a:spLocks/>
              </p:cNvSpPr>
              <p:nvPr/>
            </p:nvSpPr>
            <p:spPr bwMode="auto">
              <a:xfrm>
                <a:off x="8336105" y="4019740"/>
                <a:ext cx="447895"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63" name="Retângulo 62"/>
              <p:cNvSpPr/>
              <p:nvPr/>
            </p:nvSpPr>
            <p:spPr>
              <a:xfrm>
                <a:off x="8528133" y="2651819"/>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2</a:t>
                </a:r>
              </a:p>
            </p:txBody>
          </p:sp>
          <p:sp>
            <p:nvSpPr>
              <p:cNvPr id="64" name="Retângulo 63"/>
              <p:cNvSpPr/>
              <p:nvPr/>
            </p:nvSpPr>
            <p:spPr>
              <a:xfrm>
                <a:off x="8536972" y="3356305"/>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3</a:t>
                </a:r>
              </a:p>
            </p:txBody>
          </p:sp>
          <p:sp>
            <p:nvSpPr>
              <p:cNvPr id="65" name="Retângulo 64"/>
              <p:cNvSpPr/>
              <p:nvPr/>
            </p:nvSpPr>
            <p:spPr>
              <a:xfrm>
                <a:off x="8536972" y="4028417"/>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4</a:t>
                </a:r>
              </a:p>
            </p:txBody>
          </p:sp>
          <p:sp>
            <p:nvSpPr>
              <p:cNvPr id="67" name="AutoShape 30173"/>
              <p:cNvSpPr>
                <a:spLocks noChangeAspect="1" noChangeArrowheads="1" noTextEdit="1"/>
              </p:cNvSpPr>
              <p:nvPr/>
            </p:nvSpPr>
            <p:spPr bwMode="auto">
              <a:xfrm>
                <a:off x="3933521" y="1916832"/>
                <a:ext cx="4821131" cy="527204"/>
              </a:xfrm>
              <a:prstGeom prst="rect">
                <a:avLst/>
              </a:prstGeom>
              <a:solidFill>
                <a:srgbClr val="E7E6E6"/>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pt-BR" sz="2000"/>
              </a:p>
            </p:txBody>
          </p:sp>
          <p:sp>
            <p:nvSpPr>
              <p:cNvPr id="68" name="Rectangle 30175"/>
              <p:cNvSpPr>
                <a:spLocks noChangeArrowheads="1"/>
              </p:cNvSpPr>
              <p:nvPr/>
            </p:nvSpPr>
            <p:spPr bwMode="auto">
              <a:xfrm>
                <a:off x="4067944" y="1945544"/>
                <a:ext cx="4686709" cy="459880"/>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pt-BR" sz="2000" dirty="0"/>
              </a:p>
            </p:txBody>
          </p:sp>
          <p:sp>
            <p:nvSpPr>
              <p:cNvPr id="69" name="Freeform 30181"/>
              <p:cNvSpPr>
                <a:spLocks/>
              </p:cNvSpPr>
              <p:nvPr/>
            </p:nvSpPr>
            <p:spPr bwMode="auto">
              <a:xfrm>
                <a:off x="8322601" y="2042568"/>
                <a:ext cx="458362"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D0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71" name="Retângulo 70"/>
              <p:cNvSpPr/>
              <p:nvPr/>
            </p:nvSpPr>
            <p:spPr>
              <a:xfrm>
                <a:off x="8518913" y="2043063"/>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1</a:t>
                </a:r>
              </a:p>
            </p:txBody>
          </p:sp>
          <p:sp>
            <p:nvSpPr>
              <p:cNvPr id="89" name="Freeform 30182"/>
              <p:cNvSpPr>
                <a:spLocks/>
              </p:cNvSpPr>
              <p:nvPr/>
            </p:nvSpPr>
            <p:spPr bwMode="auto">
              <a:xfrm>
                <a:off x="4205089" y="2719931"/>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AFABAB"/>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90" name="Freeform 30182"/>
              <p:cNvSpPr>
                <a:spLocks/>
              </p:cNvSpPr>
              <p:nvPr/>
            </p:nvSpPr>
            <p:spPr bwMode="auto">
              <a:xfrm>
                <a:off x="4205089" y="3389026"/>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AFABAB"/>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91" name="Freeform 30182"/>
              <p:cNvSpPr>
                <a:spLocks/>
              </p:cNvSpPr>
              <p:nvPr/>
            </p:nvSpPr>
            <p:spPr bwMode="auto">
              <a:xfrm>
                <a:off x="4231728" y="4090502"/>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a:extLst/>
            </p:spPr>
            <p:txBody>
              <a:bodyPr vert="horz" wrap="square" lIns="91440" tIns="45720" rIns="91440" bIns="45720" numCol="1" anchor="t" anchorCtr="0" compatLnSpc="1">
                <a:prstTxWarp prst="textNoShape">
                  <a:avLst/>
                </a:prstTxWarp>
              </a:bodyPr>
              <a:lstStyle/>
              <a:p>
                <a:endParaRPr lang="pt-BR" sz="2000"/>
              </a:p>
            </p:txBody>
          </p:sp>
        </p:grpSp>
      </p:grpSp>
      <p:sp>
        <p:nvSpPr>
          <p:cNvPr id="30" name="Freeform 30182"/>
          <p:cNvSpPr>
            <a:spLocks/>
          </p:cNvSpPr>
          <p:nvPr/>
        </p:nvSpPr>
        <p:spPr bwMode="auto">
          <a:xfrm>
            <a:off x="5458988" y="2113932"/>
            <a:ext cx="126818" cy="306792"/>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AFABAB"/>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32" name="Retângulo 31"/>
          <p:cNvSpPr/>
          <p:nvPr/>
        </p:nvSpPr>
        <p:spPr>
          <a:xfrm>
            <a:off x="5663904" y="2064925"/>
            <a:ext cx="2767424" cy="400111"/>
          </a:xfrm>
          <a:prstGeom prst="rect">
            <a:avLst/>
          </a:prstGeom>
        </p:spPr>
        <p:txBody>
          <a:bodyPr wrap="none">
            <a:spAutoFit/>
          </a:bodyPr>
          <a:lstStyle/>
          <a:p>
            <a:r>
              <a:rPr lang="pt-BR" sz="2000" b="1" dirty="0" err="1" smtClean="0">
                <a:solidFill>
                  <a:schemeClr val="bg2">
                    <a:lumMod val="50000"/>
                  </a:schemeClr>
                </a:solidFill>
                <a:cs typeface="MV Boli" panose="02000500030200090000" pitchFamily="2" charset="0"/>
              </a:rPr>
              <a:t>Markestrat</a:t>
            </a:r>
            <a:r>
              <a:rPr lang="pt-BR" sz="2000" b="1" dirty="0" smtClean="0">
                <a:solidFill>
                  <a:schemeClr val="bg2">
                    <a:lumMod val="50000"/>
                  </a:schemeClr>
                </a:solidFill>
                <a:cs typeface="MV Boli" panose="02000500030200090000" pitchFamily="2" charset="0"/>
              </a:rPr>
              <a:t> </a:t>
            </a:r>
            <a:r>
              <a:rPr lang="pt-BR" sz="2000" b="1" dirty="0" err="1">
                <a:solidFill>
                  <a:schemeClr val="bg2">
                    <a:lumMod val="50000"/>
                  </a:schemeClr>
                </a:solidFill>
                <a:cs typeface="MV Boli" panose="02000500030200090000" pitchFamily="2" charset="0"/>
              </a:rPr>
              <a:t>Think</a:t>
            </a:r>
            <a:r>
              <a:rPr lang="pt-BR" sz="2000" b="1" dirty="0">
                <a:solidFill>
                  <a:schemeClr val="bg2">
                    <a:lumMod val="50000"/>
                  </a:schemeClr>
                </a:solidFill>
                <a:cs typeface="MV Boli" panose="02000500030200090000" pitchFamily="2" charset="0"/>
              </a:rPr>
              <a:t> </a:t>
            </a:r>
            <a:r>
              <a:rPr lang="pt-BR" sz="2000" b="1" dirty="0" err="1">
                <a:solidFill>
                  <a:schemeClr val="bg2">
                    <a:lumMod val="50000"/>
                  </a:schemeClr>
                </a:solidFill>
                <a:cs typeface="MV Boli" panose="02000500030200090000" pitchFamily="2" charset="0"/>
              </a:rPr>
              <a:t>Tank</a:t>
            </a:r>
            <a:r>
              <a:rPr lang="pt-BR" sz="2000" b="1" dirty="0">
                <a:solidFill>
                  <a:schemeClr val="bg2">
                    <a:lumMod val="50000"/>
                  </a:schemeClr>
                </a:solidFill>
                <a:cs typeface="MV Boli" panose="02000500030200090000" pitchFamily="2" charset="0"/>
              </a:rPr>
              <a:t>  </a:t>
            </a:r>
          </a:p>
        </p:txBody>
      </p:sp>
      <p:sp>
        <p:nvSpPr>
          <p:cNvPr id="33" name="Retângulo 32"/>
          <p:cNvSpPr/>
          <p:nvPr/>
        </p:nvSpPr>
        <p:spPr>
          <a:xfrm>
            <a:off x="5670442" y="2942336"/>
            <a:ext cx="3932314" cy="646331"/>
          </a:xfrm>
          <a:prstGeom prst="rect">
            <a:avLst/>
          </a:prstGeom>
        </p:spPr>
        <p:txBody>
          <a:bodyPr wrap="square">
            <a:spAutoFit/>
          </a:bodyPr>
          <a:lstStyle/>
          <a:p>
            <a:pPr>
              <a:defRPr/>
            </a:pPr>
            <a:r>
              <a:rPr lang="en-US" b="1" dirty="0" smtClean="0">
                <a:solidFill>
                  <a:schemeClr val="bg2">
                    <a:lumMod val="50000"/>
                  </a:schemeClr>
                </a:solidFill>
                <a:cs typeface="MV Boli" panose="02000500030200090000" pitchFamily="2" charset="0"/>
              </a:rPr>
              <a:t>Idea to Propose Managerial Methods: Examples  </a:t>
            </a:r>
            <a:endParaRPr lang="en-US" b="1" dirty="0">
              <a:solidFill>
                <a:schemeClr val="bg2">
                  <a:lumMod val="50000"/>
                </a:schemeClr>
              </a:solidFill>
              <a:cs typeface="MV Boli" panose="02000500030200090000" pitchFamily="2" charset="0"/>
            </a:endParaRPr>
          </a:p>
        </p:txBody>
      </p:sp>
      <p:sp>
        <p:nvSpPr>
          <p:cNvPr id="34" name="Retângulo 33"/>
          <p:cNvSpPr/>
          <p:nvPr/>
        </p:nvSpPr>
        <p:spPr>
          <a:xfrm>
            <a:off x="5663904" y="5132012"/>
            <a:ext cx="4145508" cy="400111"/>
          </a:xfrm>
          <a:prstGeom prst="rect">
            <a:avLst/>
          </a:prstGeom>
        </p:spPr>
        <p:txBody>
          <a:bodyPr wrap="square">
            <a:spAutoFit/>
          </a:bodyPr>
          <a:lstStyle/>
          <a:p>
            <a:r>
              <a:rPr lang="pt-BR" sz="2000" b="1" dirty="0" err="1">
                <a:solidFill>
                  <a:srgbClr val="0D4711"/>
                </a:solidFill>
                <a:cs typeface="MV Boli" panose="02000500030200090000" pitchFamily="2" charset="0"/>
              </a:rPr>
              <a:t>How</a:t>
            </a:r>
            <a:r>
              <a:rPr lang="pt-BR" sz="2000" b="1" dirty="0">
                <a:solidFill>
                  <a:srgbClr val="0D4711"/>
                </a:solidFill>
                <a:cs typeface="MV Boli" panose="02000500030200090000" pitchFamily="2" charset="0"/>
              </a:rPr>
              <a:t> </a:t>
            </a:r>
            <a:r>
              <a:rPr lang="pt-BR" sz="2000" b="1" dirty="0" err="1">
                <a:solidFill>
                  <a:srgbClr val="0D4711"/>
                </a:solidFill>
                <a:cs typeface="MV Boli" panose="02000500030200090000" pitchFamily="2" charset="0"/>
              </a:rPr>
              <a:t>to</a:t>
            </a:r>
            <a:r>
              <a:rPr lang="pt-BR" sz="2000" b="1" dirty="0">
                <a:solidFill>
                  <a:srgbClr val="0D4711"/>
                </a:solidFill>
                <a:cs typeface="MV Boli" panose="02000500030200090000" pitchFamily="2" charset="0"/>
              </a:rPr>
              <a:t> </a:t>
            </a:r>
            <a:r>
              <a:rPr lang="pt-BR" sz="2000" b="1" dirty="0" err="1">
                <a:solidFill>
                  <a:srgbClr val="0D4711"/>
                </a:solidFill>
                <a:cs typeface="MV Boli" panose="02000500030200090000" pitchFamily="2" charset="0"/>
              </a:rPr>
              <a:t>Publish</a:t>
            </a:r>
            <a:r>
              <a:rPr lang="pt-BR" sz="2000" b="1" dirty="0">
                <a:solidFill>
                  <a:srgbClr val="0D4711"/>
                </a:solidFill>
                <a:cs typeface="MV Boli" panose="02000500030200090000" pitchFamily="2" charset="0"/>
              </a:rPr>
              <a:t>?</a:t>
            </a:r>
          </a:p>
        </p:txBody>
      </p:sp>
      <p:sp>
        <p:nvSpPr>
          <p:cNvPr id="35" name="Retângulo 34"/>
          <p:cNvSpPr/>
          <p:nvPr/>
        </p:nvSpPr>
        <p:spPr>
          <a:xfrm>
            <a:off x="5670442" y="4085081"/>
            <a:ext cx="3099054" cy="400111"/>
          </a:xfrm>
          <a:prstGeom prst="rect">
            <a:avLst/>
          </a:prstGeom>
        </p:spPr>
        <p:txBody>
          <a:bodyPr wrap="none">
            <a:spAutoFit/>
          </a:bodyPr>
          <a:lstStyle/>
          <a:p>
            <a:r>
              <a:rPr lang="pt-BR" sz="2000" b="1" dirty="0" err="1" smtClean="0">
                <a:solidFill>
                  <a:schemeClr val="bg2">
                    <a:lumMod val="50000"/>
                  </a:schemeClr>
                </a:solidFill>
                <a:cs typeface="MV Boli" panose="02000500030200090000" pitchFamily="2" charset="0"/>
              </a:rPr>
              <a:t>How</a:t>
            </a:r>
            <a:r>
              <a:rPr lang="pt-BR" sz="2000" b="1" dirty="0" smtClean="0">
                <a:solidFill>
                  <a:schemeClr val="bg2">
                    <a:lumMod val="50000"/>
                  </a:schemeClr>
                </a:solidFill>
                <a:cs typeface="MV Boli" panose="02000500030200090000" pitchFamily="2" charset="0"/>
              </a:rPr>
              <a:t> </a:t>
            </a:r>
            <a:r>
              <a:rPr lang="pt-BR" sz="2000" b="1" dirty="0" err="1" smtClean="0">
                <a:solidFill>
                  <a:schemeClr val="bg2">
                    <a:lumMod val="50000"/>
                  </a:schemeClr>
                </a:solidFill>
                <a:cs typeface="MV Boli" panose="02000500030200090000" pitchFamily="2" charset="0"/>
              </a:rPr>
              <a:t>to</a:t>
            </a:r>
            <a:r>
              <a:rPr lang="pt-BR" sz="2000" b="1" dirty="0" smtClean="0">
                <a:solidFill>
                  <a:schemeClr val="bg2">
                    <a:lumMod val="50000"/>
                  </a:schemeClr>
                </a:solidFill>
                <a:cs typeface="MV Boli" panose="02000500030200090000" pitchFamily="2" charset="0"/>
              </a:rPr>
              <a:t> </a:t>
            </a:r>
            <a:r>
              <a:rPr lang="pt-BR" sz="2000" b="1" dirty="0" err="1" smtClean="0">
                <a:solidFill>
                  <a:schemeClr val="bg2">
                    <a:lumMod val="50000"/>
                  </a:schemeClr>
                </a:solidFill>
                <a:cs typeface="MV Boli" panose="02000500030200090000" pitchFamily="2" charset="0"/>
              </a:rPr>
              <a:t>Propose</a:t>
            </a:r>
            <a:r>
              <a:rPr lang="pt-BR" sz="2000" b="1" dirty="0" smtClean="0">
                <a:solidFill>
                  <a:schemeClr val="bg2">
                    <a:lumMod val="50000"/>
                  </a:schemeClr>
                </a:solidFill>
                <a:cs typeface="MV Boli" panose="02000500030200090000" pitchFamily="2" charset="0"/>
              </a:rPr>
              <a:t> a </a:t>
            </a:r>
            <a:r>
              <a:rPr lang="pt-BR" sz="2000" b="1" dirty="0" err="1" smtClean="0">
                <a:solidFill>
                  <a:schemeClr val="bg2">
                    <a:lumMod val="50000"/>
                  </a:schemeClr>
                </a:solidFill>
                <a:cs typeface="MV Boli" panose="02000500030200090000" pitchFamily="2" charset="0"/>
              </a:rPr>
              <a:t>Method</a:t>
            </a:r>
            <a:r>
              <a:rPr lang="pt-BR" sz="2000" b="1" dirty="0" smtClean="0">
                <a:solidFill>
                  <a:schemeClr val="bg2">
                    <a:lumMod val="50000"/>
                  </a:schemeClr>
                </a:solidFill>
                <a:cs typeface="MV Boli" panose="02000500030200090000" pitchFamily="2" charset="0"/>
              </a:rPr>
              <a:t>?</a:t>
            </a:r>
            <a:endParaRPr lang="pt-BR" sz="2000" b="1" dirty="0">
              <a:solidFill>
                <a:schemeClr val="bg2">
                  <a:lumMod val="50000"/>
                </a:schemeClr>
              </a:solidFill>
            </a:endParaRPr>
          </a:p>
        </p:txBody>
      </p:sp>
    </p:spTree>
    <p:extLst>
      <p:ext uri="{BB962C8B-B14F-4D97-AF65-F5344CB8AC3E}">
        <p14:creationId xmlns:p14="http://schemas.microsoft.com/office/powerpoint/2010/main" val="242025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2091687" y="1125889"/>
            <a:ext cx="8296275" cy="4987925"/>
            <a:chOff x="2063552" y="980728"/>
            <a:chExt cx="8296275" cy="4987925"/>
          </a:xfrm>
        </p:grpSpPr>
        <p:sp>
          <p:nvSpPr>
            <p:cNvPr id="39939" name="Rectangle 3"/>
            <p:cNvSpPr>
              <a:spLocks noChangeArrowheads="1"/>
            </p:cNvSpPr>
            <p:nvPr/>
          </p:nvSpPr>
          <p:spPr bwMode="auto">
            <a:xfrm>
              <a:off x="4503540" y="980728"/>
              <a:ext cx="2881313" cy="1198562"/>
            </a:xfrm>
            <a:prstGeom prst="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000" b="1" dirty="0">
                  <a:solidFill>
                    <a:schemeClr val="bg1"/>
                  </a:solidFill>
                  <a:cs typeface="Times New Roman" pitchFamily="18" charset="0"/>
                </a:rPr>
                <a:t>Results</a:t>
              </a:r>
            </a:p>
            <a:p>
              <a:pPr algn="ctr"/>
              <a:endParaRPr lang="en-US" sz="2000" b="1" dirty="0">
                <a:solidFill>
                  <a:schemeClr val="bg1"/>
                </a:solidFill>
                <a:cs typeface="Times New Roman" pitchFamily="18" charset="0"/>
              </a:endParaRPr>
            </a:p>
            <a:p>
              <a:pPr algn="ctr"/>
              <a:r>
                <a:rPr lang="en-US" sz="2000" b="1" dirty="0">
                  <a:solidFill>
                    <a:schemeClr val="bg1"/>
                  </a:solidFill>
                  <a:cs typeface="Times New Roman" pitchFamily="18" charset="0"/>
                </a:rPr>
                <a:t>Managerial Implications</a:t>
              </a:r>
            </a:p>
          </p:txBody>
        </p:sp>
        <p:sp>
          <p:nvSpPr>
            <p:cNvPr id="39940" name="AutoShape 4"/>
            <p:cNvSpPr>
              <a:spLocks noChangeArrowheads="1"/>
            </p:cNvSpPr>
            <p:nvPr/>
          </p:nvSpPr>
          <p:spPr bwMode="auto">
            <a:xfrm>
              <a:off x="5813227" y="1445865"/>
              <a:ext cx="207962" cy="304800"/>
            </a:xfrm>
            <a:prstGeom prst="downArrow">
              <a:avLst>
                <a:gd name="adj1" fmla="val 50000"/>
                <a:gd name="adj2" fmla="val 36641"/>
              </a:avLst>
            </a:prstGeom>
            <a:solidFill>
              <a:schemeClr val="bg1"/>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sz="2000">
                <a:latin typeface="Times New Roman" pitchFamily="18" charset="0"/>
                <a:cs typeface="Times New Roman" pitchFamily="18" charset="0"/>
              </a:endParaRPr>
            </a:p>
          </p:txBody>
        </p:sp>
        <p:sp>
          <p:nvSpPr>
            <p:cNvPr id="39941" name="Rectangle 5"/>
            <p:cNvSpPr>
              <a:spLocks noChangeArrowheads="1"/>
            </p:cNvSpPr>
            <p:nvPr/>
          </p:nvSpPr>
          <p:spPr bwMode="auto">
            <a:xfrm>
              <a:off x="2673152" y="2320578"/>
              <a:ext cx="1828800" cy="6858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000" b="1" dirty="0">
                  <a:solidFill>
                    <a:srgbClr val="00382E"/>
                  </a:solidFill>
                  <a:cs typeface="Times New Roman" pitchFamily="18" charset="0"/>
                </a:rPr>
                <a:t>Working paper</a:t>
              </a:r>
            </a:p>
          </p:txBody>
        </p:sp>
        <p:sp>
          <p:nvSpPr>
            <p:cNvPr id="39942" name="Rectangle 6"/>
            <p:cNvSpPr>
              <a:spLocks noChangeArrowheads="1"/>
            </p:cNvSpPr>
            <p:nvPr/>
          </p:nvSpPr>
          <p:spPr bwMode="auto">
            <a:xfrm>
              <a:off x="2681089" y="4027140"/>
              <a:ext cx="1828800" cy="6858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000" b="1" dirty="0">
                  <a:solidFill>
                    <a:srgbClr val="00382E"/>
                  </a:solidFill>
                  <a:cs typeface="Times New Roman" pitchFamily="18" charset="0"/>
                </a:rPr>
                <a:t>Journal</a:t>
              </a:r>
            </a:p>
          </p:txBody>
        </p:sp>
        <p:sp>
          <p:nvSpPr>
            <p:cNvPr id="39943" name="Rectangle 7"/>
            <p:cNvSpPr>
              <a:spLocks noChangeArrowheads="1"/>
            </p:cNvSpPr>
            <p:nvPr/>
          </p:nvSpPr>
          <p:spPr bwMode="auto">
            <a:xfrm>
              <a:off x="7392789" y="4027140"/>
              <a:ext cx="1828800" cy="6858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000" b="1">
                  <a:solidFill>
                    <a:srgbClr val="00382E"/>
                  </a:solidFill>
                  <a:cs typeface="Times New Roman" pitchFamily="18" charset="0"/>
                </a:rPr>
                <a:t>National</a:t>
              </a:r>
            </a:p>
            <a:p>
              <a:pPr algn="ctr"/>
              <a:r>
                <a:rPr lang="en-US" sz="2000" b="1">
                  <a:solidFill>
                    <a:srgbClr val="00382E"/>
                  </a:solidFill>
                  <a:cs typeface="Times New Roman" pitchFamily="18" charset="0"/>
                </a:rPr>
                <a:t>Journal</a:t>
              </a:r>
            </a:p>
          </p:txBody>
        </p:sp>
        <p:sp>
          <p:nvSpPr>
            <p:cNvPr id="39944" name="Rectangle 8"/>
            <p:cNvSpPr>
              <a:spLocks noChangeArrowheads="1"/>
            </p:cNvSpPr>
            <p:nvPr/>
          </p:nvSpPr>
          <p:spPr bwMode="auto">
            <a:xfrm>
              <a:off x="7392789" y="3161953"/>
              <a:ext cx="1828800" cy="6858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000" b="1">
                  <a:solidFill>
                    <a:srgbClr val="00382E"/>
                  </a:solidFill>
                  <a:cs typeface="Times New Roman" pitchFamily="18" charset="0"/>
                </a:rPr>
                <a:t>National </a:t>
              </a:r>
            </a:p>
            <a:p>
              <a:pPr algn="ctr"/>
              <a:r>
                <a:rPr lang="en-US" sz="2000" b="1">
                  <a:solidFill>
                    <a:srgbClr val="00382E"/>
                  </a:solidFill>
                  <a:cs typeface="Times New Roman" pitchFamily="18" charset="0"/>
                </a:rPr>
                <a:t>Conference</a:t>
              </a:r>
            </a:p>
          </p:txBody>
        </p:sp>
        <p:sp>
          <p:nvSpPr>
            <p:cNvPr id="39945" name="Rectangle 9"/>
            <p:cNvSpPr>
              <a:spLocks noChangeArrowheads="1"/>
            </p:cNvSpPr>
            <p:nvPr/>
          </p:nvSpPr>
          <p:spPr bwMode="auto">
            <a:xfrm>
              <a:off x="7392789" y="2303115"/>
              <a:ext cx="1828800" cy="6858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endParaRPr lang="en-US" sz="2000" b="1" dirty="0">
                <a:solidFill>
                  <a:srgbClr val="00382E"/>
                </a:solidFill>
                <a:cs typeface="Times New Roman" pitchFamily="18" charset="0"/>
              </a:endParaRPr>
            </a:p>
            <a:p>
              <a:pPr algn="ctr"/>
              <a:r>
                <a:rPr lang="en-US" sz="2000" b="1" dirty="0">
                  <a:solidFill>
                    <a:srgbClr val="00382E"/>
                  </a:solidFill>
                  <a:cs typeface="Times New Roman" pitchFamily="18" charset="0"/>
                </a:rPr>
                <a:t>Working paper</a:t>
              </a:r>
            </a:p>
            <a:p>
              <a:pPr algn="ctr"/>
              <a:endParaRPr lang="en-US" sz="2000" b="1" dirty="0">
                <a:solidFill>
                  <a:srgbClr val="00382E"/>
                </a:solidFill>
                <a:cs typeface="Times New Roman" pitchFamily="18" charset="0"/>
              </a:endParaRPr>
            </a:p>
          </p:txBody>
        </p:sp>
        <p:cxnSp>
          <p:nvCxnSpPr>
            <p:cNvPr id="39946" name="AutoShape 10"/>
            <p:cNvCxnSpPr>
              <a:cxnSpLocks noChangeShapeType="1"/>
              <a:endCxn id="39941" idx="0"/>
            </p:cNvCxnSpPr>
            <p:nvPr/>
          </p:nvCxnSpPr>
          <p:spPr bwMode="auto">
            <a:xfrm rot="10800000" flipV="1">
              <a:off x="3587553" y="1580804"/>
              <a:ext cx="915987" cy="739775"/>
            </a:xfrm>
            <a:prstGeom prst="bentConnector2">
              <a:avLst/>
            </a:prstGeom>
            <a:ln>
              <a:solidFill>
                <a:srgbClr val="2B733C"/>
              </a:solidFill>
              <a:headEnd/>
              <a:tailEnd/>
            </a:ln>
          </p:spPr>
          <p:style>
            <a:lnRef idx="1">
              <a:schemeClr val="accent1"/>
            </a:lnRef>
            <a:fillRef idx="0">
              <a:schemeClr val="accent1"/>
            </a:fillRef>
            <a:effectRef idx="0">
              <a:schemeClr val="accent1"/>
            </a:effectRef>
            <a:fontRef idx="minor">
              <a:schemeClr val="tx1"/>
            </a:fontRef>
          </p:style>
        </p:cxnSp>
        <p:cxnSp>
          <p:nvCxnSpPr>
            <p:cNvPr id="39947" name="AutoShape 11"/>
            <p:cNvCxnSpPr>
              <a:cxnSpLocks noChangeShapeType="1"/>
              <a:endCxn id="39942" idx="0"/>
            </p:cNvCxnSpPr>
            <p:nvPr/>
          </p:nvCxnSpPr>
          <p:spPr bwMode="auto">
            <a:xfrm rot="5400000">
              <a:off x="3526433" y="3958084"/>
              <a:ext cx="138112" cy="0"/>
            </a:xfrm>
            <a:prstGeom prst="straightConnector1">
              <a:avLst/>
            </a:prstGeom>
            <a:noFill/>
            <a:ln w="9525">
              <a:solidFill>
                <a:srgbClr val="2B733C"/>
              </a:solidFill>
              <a:round/>
              <a:headEnd/>
              <a:tailEnd/>
            </a:ln>
          </p:spPr>
        </p:cxnSp>
        <p:cxnSp>
          <p:nvCxnSpPr>
            <p:cNvPr id="39948" name="AutoShape 12"/>
            <p:cNvCxnSpPr>
              <a:cxnSpLocks noChangeShapeType="1"/>
              <a:endCxn id="39945" idx="0"/>
            </p:cNvCxnSpPr>
            <p:nvPr/>
          </p:nvCxnSpPr>
          <p:spPr bwMode="auto">
            <a:xfrm>
              <a:off x="7384853" y="1580803"/>
              <a:ext cx="922337" cy="722312"/>
            </a:xfrm>
            <a:prstGeom prst="bentConnector2">
              <a:avLst/>
            </a:prstGeom>
            <a:ln>
              <a:solidFill>
                <a:srgbClr val="2B733C"/>
              </a:solidFill>
              <a:headEnd/>
              <a:tailEnd/>
            </a:ln>
          </p:spPr>
          <p:style>
            <a:lnRef idx="1">
              <a:schemeClr val="accent1"/>
            </a:lnRef>
            <a:fillRef idx="0">
              <a:schemeClr val="accent1"/>
            </a:fillRef>
            <a:effectRef idx="0">
              <a:schemeClr val="accent1"/>
            </a:effectRef>
            <a:fontRef idx="minor">
              <a:schemeClr val="tx1"/>
            </a:fontRef>
          </p:style>
        </p:cxnSp>
        <p:cxnSp>
          <p:nvCxnSpPr>
            <p:cNvPr id="39949" name="AutoShape 13"/>
            <p:cNvCxnSpPr>
              <a:cxnSpLocks noChangeShapeType="1"/>
              <a:stCxn id="39944" idx="2"/>
              <a:endCxn id="39943" idx="0"/>
            </p:cNvCxnSpPr>
            <p:nvPr/>
          </p:nvCxnSpPr>
          <p:spPr bwMode="auto">
            <a:xfrm rot="5400000">
              <a:off x="8217496" y="3937447"/>
              <a:ext cx="179387" cy="0"/>
            </a:xfrm>
            <a:prstGeom prst="straightConnector1">
              <a:avLst/>
            </a:prstGeom>
            <a:ln>
              <a:solidFill>
                <a:srgbClr val="2B733C"/>
              </a:solidFill>
              <a:headEnd/>
              <a:tailEnd/>
            </a:ln>
          </p:spPr>
          <p:style>
            <a:lnRef idx="1">
              <a:schemeClr val="accent1"/>
            </a:lnRef>
            <a:fillRef idx="0">
              <a:schemeClr val="accent1"/>
            </a:fillRef>
            <a:effectRef idx="0">
              <a:schemeClr val="accent1"/>
            </a:effectRef>
            <a:fontRef idx="minor">
              <a:schemeClr val="tx1"/>
            </a:fontRef>
          </p:style>
        </p:cxnSp>
        <p:cxnSp>
          <p:nvCxnSpPr>
            <p:cNvPr id="39950" name="AutoShape 14"/>
            <p:cNvCxnSpPr>
              <a:cxnSpLocks noChangeShapeType="1"/>
              <a:stCxn id="39945" idx="2"/>
              <a:endCxn id="39944" idx="0"/>
            </p:cNvCxnSpPr>
            <p:nvPr/>
          </p:nvCxnSpPr>
          <p:spPr bwMode="auto">
            <a:xfrm rot="5400000">
              <a:off x="8220670" y="3075434"/>
              <a:ext cx="173038" cy="0"/>
            </a:xfrm>
            <a:prstGeom prst="straightConnector1">
              <a:avLst/>
            </a:prstGeom>
            <a:ln>
              <a:solidFill>
                <a:srgbClr val="2B733C"/>
              </a:solidFill>
              <a:headEnd/>
              <a:tailEnd/>
            </a:ln>
          </p:spPr>
          <p:style>
            <a:lnRef idx="1">
              <a:schemeClr val="accent1"/>
            </a:lnRef>
            <a:fillRef idx="0">
              <a:schemeClr val="accent1"/>
            </a:fillRef>
            <a:effectRef idx="0">
              <a:schemeClr val="accent1"/>
            </a:effectRef>
            <a:fontRef idx="minor">
              <a:schemeClr val="tx1"/>
            </a:fontRef>
          </p:style>
        </p:cxnSp>
        <p:sp>
          <p:nvSpPr>
            <p:cNvPr id="39951" name="Rectangle 15"/>
            <p:cNvSpPr>
              <a:spLocks noChangeArrowheads="1"/>
            </p:cNvSpPr>
            <p:nvPr/>
          </p:nvSpPr>
          <p:spPr bwMode="auto">
            <a:xfrm>
              <a:off x="2679502" y="3184178"/>
              <a:ext cx="1828800" cy="6858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000" b="1" dirty="0" smtClean="0">
                  <a:solidFill>
                    <a:srgbClr val="00382E"/>
                  </a:solidFill>
                  <a:cs typeface="Times New Roman" pitchFamily="18" charset="0"/>
                </a:rPr>
                <a:t>International</a:t>
              </a:r>
              <a:endParaRPr lang="en-US" sz="2000" b="1" dirty="0">
                <a:solidFill>
                  <a:srgbClr val="00382E"/>
                </a:solidFill>
                <a:cs typeface="Times New Roman" pitchFamily="18" charset="0"/>
              </a:endParaRPr>
            </a:p>
            <a:p>
              <a:pPr algn="ctr"/>
              <a:r>
                <a:rPr lang="en-US" sz="2000" b="1" dirty="0">
                  <a:solidFill>
                    <a:srgbClr val="00382E"/>
                  </a:solidFill>
                  <a:cs typeface="Times New Roman" pitchFamily="18" charset="0"/>
                </a:rPr>
                <a:t>Conference</a:t>
              </a:r>
            </a:p>
          </p:txBody>
        </p:sp>
        <p:cxnSp>
          <p:nvCxnSpPr>
            <p:cNvPr id="39952" name="AutoShape 16"/>
            <p:cNvCxnSpPr>
              <a:cxnSpLocks noChangeShapeType="1"/>
              <a:stCxn id="39951" idx="0"/>
              <a:endCxn id="39941" idx="2"/>
            </p:cNvCxnSpPr>
            <p:nvPr/>
          </p:nvCxnSpPr>
          <p:spPr bwMode="auto">
            <a:xfrm flipH="1" flipV="1">
              <a:off x="3587552" y="3006378"/>
              <a:ext cx="6350" cy="177800"/>
            </a:xfrm>
            <a:prstGeom prst="straightConnector1">
              <a:avLst/>
            </a:prstGeom>
            <a:noFill/>
            <a:ln w="9525">
              <a:solidFill>
                <a:srgbClr val="2B733C"/>
              </a:solidFill>
              <a:round/>
              <a:headEnd/>
              <a:tailEnd/>
            </a:ln>
          </p:spPr>
        </p:cxnSp>
        <p:cxnSp>
          <p:nvCxnSpPr>
            <p:cNvPr id="39953" name="AutoShape 17"/>
            <p:cNvCxnSpPr>
              <a:cxnSpLocks noChangeShapeType="1"/>
              <a:stCxn id="39942" idx="3"/>
              <a:endCxn id="39943" idx="1"/>
            </p:cNvCxnSpPr>
            <p:nvPr/>
          </p:nvCxnSpPr>
          <p:spPr bwMode="auto">
            <a:xfrm>
              <a:off x="4509889" y="4370040"/>
              <a:ext cx="2882900" cy="0"/>
            </a:xfrm>
            <a:prstGeom prst="straightConnector1">
              <a:avLst/>
            </a:prstGeom>
            <a:ln>
              <a:solidFill>
                <a:srgbClr val="2B733C"/>
              </a:solidFill>
              <a:headEnd/>
              <a:tailEnd/>
            </a:ln>
          </p:spPr>
          <p:style>
            <a:lnRef idx="1">
              <a:schemeClr val="accent1"/>
            </a:lnRef>
            <a:fillRef idx="0">
              <a:schemeClr val="accent1"/>
            </a:fillRef>
            <a:effectRef idx="0">
              <a:schemeClr val="accent1"/>
            </a:effectRef>
            <a:fontRef idx="minor">
              <a:schemeClr val="tx1"/>
            </a:fontRef>
          </p:style>
        </p:cxnSp>
        <p:sp>
          <p:nvSpPr>
            <p:cNvPr id="39954" name="Rectangle 18"/>
            <p:cNvSpPr>
              <a:spLocks noChangeArrowheads="1"/>
            </p:cNvSpPr>
            <p:nvPr/>
          </p:nvSpPr>
          <p:spPr bwMode="auto">
            <a:xfrm>
              <a:off x="2063552" y="5054253"/>
              <a:ext cx="1219200" cy="914400"/>
            </a:xfrm>
            <a:prstGeom prst="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000" b="1">
                  <a:solidFill>
                    <a:schemeClr val="bg1"/>
                  </a:solidFill>
                  <a:cs typeface="Times New Roman" pitchFamily="18" charset="0"/>
                </a:rPr>
                <a:t>Target</a:t>
              </a:r>
            </a:p>
          </p:txBody>
        </p:sp>
        <p:sp>
          <p:nvSpPr>
            <p:cNvPr id="39955" name="Rectangle 19"/>
            <p:cNvSpPr>
              <a:spLocks noChangeArrowheads="1"/>
            </p:cNvSpPr>
            <p:nvPr/>
          </p:nvSpPr>
          <p:spPr bwMode="auto">
            <a:xfrm>
              <a:off x="3457377" y="5047903"/>
              <a:ext cx="1219200" cy="9144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000" b="1">
                  <a:solidFill>
                    <a:srgbClr val="00382E"/>
                  </a:solidFill>
                  <a:cs typeface="Times New Roman" pitchFamily="18" charset="0"/>
                </a:rPr>
                <a:t>Journal</a:t>
              </a:r>
            </a:p>
          </p:txBody>
        </p:sp>
        <p:sp>
          <p:nvSpPr>
            <p:cNvPr id="39956" name="Rectangle 20"/>
            <p:cNvSpPr>
              <a:spLocks noChangeArrowheads="1"/>
            </p:cNvSpPr>
            <p:nvPr/>
          </p:nvSpPr>
          <p:spPr bwMode="auto">
            <a:xfrm>
              <a:off x="4867077" y="5039965"/>
              <a:ext cx="1219200" cy="9144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pt-BR" sz="2000" b="1">
                  <a:solidFill>
                    <a:srgbClr val="00382E"/>
                  </a:solidFill>
                  <a:cs typeface="Times New Roman" pitchFamily="18" charset="0"/>
                </a:rPr>
                <a:t>Business</a:t>
              </a:r>
            </a:p>
            <a:p>
              <a:pPr algn="ctr"/>
              <a:r>
                <a:rPr lang="pt-BR" sz="2000" b="1">
                  <a:solidFill>
                    <a:srgbClr val="00382E"/>
                  </a:solidFill>
                  <a:cs typeface="Times New Roman" pitchFamily="18" charset="0"/>
                </a:rPr>
                <a:t>Magazine</a:t>
              </a:r>
            </a:p>
          </p:txBody>
        </p:sp>
        <p:sp>
          <p:nvSpPr>
            <p:cNvPr id="39957" name="Rectangle 21"/>
            <p:cNvSpPr>
              <a:spLocks noChangeArrowheads="1"/>
            </p:cNvSpPr>
            <p:nvPr/>
          </p:nvSpPr>
          <p:spPr bwMode="auto">
            <a:xfrm>
              <a:off x="6319639" y="5047903"/>
              <a:ext cx="1219200" cy="9144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000" b="1">
                  <a:solidFill>
                    <a:srgbClr val="00382E"/>
                  </a:solidFill>
                  <a:cs typeface="Times New Roman" pitchFamily="18" charset="0"/>
                </a:rPr>
                <a:t>Others</a:t>
              </a:r>
            </a:p>
          </p:txBody>
        </p:sp>
        <p:sp>
          <p:nvSpPr>
            <p:cNvPr id="39958" name="Rectangle 22"/>
            <p:cNvSpPr>
              <a:spLocks noChangeArrowheads="1"/>
            </p:cNvSpPr>
            <p:nvPr/>
          </p:nvSpPr>
          <p:spPr bwMode="auto">
            <a:xfrm>
              <a:off x="7759502" y="5039965"/>
              <a:ext cx="1219200" cy="914400"/>
            </a:xfrm>
            <a:prstGeom prst="rect">
              <a:avLst/>
            </a:prstGeom>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pt-BR" sz="2000" b="1">
                  <a:solidFill>
                    <a:srgbClr val="00382E"/>
                  </a:solidFill>
                  <a:cs typeface="Times New Roman" pitchFamily="18" charset="0"/>
                </a:rPr>
                <a:t>Book</a:t>
              </a:r>
            </a:p>
          </p:txBody>
        </p:sp>
        <p:sp>
          <p:nvSpPr>
            <p:cNvPr id="39959" name="Rectangle 23"/>
            <p:cNvSpPr>
              <a:spLocks noChangeArrowheads="1"/>
            </p:cNvSpPr>
            <p:nvPr/>
          </p:nvSpPr>
          <p:spPr bwMode="auto">
            <a:xfrm>
              <a:off x="9140627" y="5039965"/>
              <a:ext cx="1219200" cy="914400"/>
            </a:xfrm>
            <a:prstGeom prst="rect">
              <a:avLst/>
            </a:prstGeom>
            <a:solidFill>
              <a:srgbClr val="2B733C"/>
            </a:solidFill>
            <a:ln>
              <a:solidFill>
                <a:srgbClr val="2B733C"/>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000" b="1">
                  <a:solidFill>
                    <a:schemeClr val="bg1"/>
                  </a:solidFill>
                  <a:cs typeface="Times New Roman" pitchFamily="18" charset="0"/>
                </a:rPr>
                <a:t>Target</a:t>
              </a:r>
            </a:p>
          </p:txBody>
        </p:sp>
        <p:cxnSp>
          <p:nvCxnSpPr>
            <p:cNvPr id="39960" name="AutoShape 24"/>
            <p:cNvCxnSpPr>
              <a:cxnSpLocks noChangeShapeType="1"/>
              <a:endCxn id="39955" idx="0"/>
            </p:cNvCxnSpPr>
            <p:nvPr/>
          </p:nvCxnSpPr>
          <p:spPr bwMode="auto">
            <a:xfrm flipH="1">
              <a:off x="4066977" y="4409729"/>
              <a:ext cx="1822450" cy="638175"/>
            </a:xfrm>
            <a:prstGeom prst="straightConnector1">
              <a:avLst/>
            </a:prstGeom>
            <a:ln>
              <a:solidFill>
                <a:srgbClr val="2B733C"/>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39961" name="AutoShape 25"/>
            <p:cNvCxnSpPr>
              <a:cxnSpLocks noChangeShapeType="1"/>
              <a:endCxn id="39956" idx="0"/>
            </p:cNvCxnSpPr>
            <p:nvPr/>
          </p:nvCxnSpPr>
          <p:spPr bwMode="auto">
            <a:xfrm flipH="1">
              <a:off x="5476677" y="4409729"/>
              <a:ext cx="412750" cy="630237"/>
            </a:xfrm>
            <a:prstGeom prst="straightConnector1">
              <a:avLst/>
            </a:prstGeom>
            <a:ln>
              <a:solidFill>
                <a:srgbClr val="2B733C"/>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39962" name="AutoShape 26"/>
            <p:cNvCxnSpPr>
              <a:cxnSpLocks noChangeShapeType="1"/>
              <a:endCxn id="39957" idx="0"/>
            </p:cNvCxnSpPr>
            <p:nvPr/>
          </p:nvCxnSpPr>
          <p:spPr bwMode="auto">
            <a:xfrm>
              <a:off x="5889427" y="4409729"/>
              <a:ext cx="1039812" cy="638175"/>
            </a:xfrm>
            <a:prstGeom prst="straightConnector1">
              <a:avLst/>
            </a:prstGeom>
            <a:ln>
              <a:solidFill>
                <a:srgbClr val="2B733C"/>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39963" name="AutoShape 27"/>
            <p:cNvCxnSpPr>
              <a:cxnSpLocks noChangeShapeType="1"/>
              <a:endCxn id="39958" idx="0"/>
            </p:cNvCxnSpPr>
            <p:nvPr/>
          </p:nvCxnSpPr>
          <p:spPr bwMode="auto">
            <a:xfrm>
              <a:off x="5889428" y="4409729"/>
              <a:ext cx="2479675" cy="630237"/>
            </a:xfrm>
            <a:prstGeom prst="straightConnector1">
              <a:avLst/>
            </a:prstGeom>
            <a:ln>
              <a:solidFill>
                <a:srgbClr val="2B733C"/>
              </a:solidFill>
              <a:headEnd/>
              <a:tailEnd type="triangle" w="med" len="med"/>
            </a:ln>
          </p:spPr>
          <p:style>
            <a:lnRef idx="1">
              <a:schemeClr val="accent1"/>
            </a:lnRef>
            <a:fillRef idx="0">
              <a:schemeClr val="accent1"/>
            </a:fillRef>
            <a:effectRef idx="0">
              <a:schemeClr val="accent1"/>
            </a:effectRef>
            <a:fontRef idx="minor">
              <a:schemeClr val="tx1"/>
            </a:fontRef>
          </p:style>
        </p:cxnSp>
      </p:grpSp>
      <p:sp>
        <p:nvSpPr>
          <p:cNvPr id="29" name="Título 1"/>
          <p:cNvSpPr txBox="1">
            <a:spLocks/>
          </p:cNvSpPr>
          <p:nvPr/>
        </p:nvSpPr>
        <p:spPr>
          <a:xfrm>
            <a:off x="521739" y="254352"/>
            <a:ext cx="10344150" cy="871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200" b="1" dirty="0" err="1" smtClean="0">
                <a:solidFill>
                  <a:prstClr val="black"/>
                </a:solidFill>
                <a:latin typeface="Calibri" pitchFamily="34" charset="0"/>
                <a:ea typeface="ＭＳ Ｐゴシック" pitchFamily="34" charset="-128"/>
                <a:cs typeface="+mn-cs"/>
              </a:rPr>
              <a:t>How</a:t>
            </a:r>
            <a:r>
              <a:rPr lang="pt-BR" sz="3200" b="1" dirty="0" smtClean="0">
                <a:solidFill>
                  <a:prstClr val="black"/>
                </a:solidFill>
                <a:latin typeface="Calibri" pitchFamily="34" charset="0"/>
                <a:ea typeface="ＭＳ Ｐゴシック" pitchFamily="34" charset="-128"/>
                <a:cs typeface="+mn-cs"/>
              </a:rPr>
              <a:t> </a:t>
            </a:r>
            <a:r>
              <a:rPr lang="pt-BR" sz="3200" b="1" dirty="0" err="1" smtClean="0">
                <a:solidFill>
                  <a:prstClr val="black"/>
                </a:solidFill>
                <a:latin typeface="Calibri" pitchFamily="34" charset="0"/>
                <a:ea typeface="ＭＳ Ｐゴシック" pitchFamily="34" charset="-128"/>
                <a:cs typeface="+mn-cs"/>
              </a:rPr>
              <a:t>to</a:t>
            </a:r>
            <a:r>
              <a:rPr lang="pt-BR" sz="3200" b="1" dirty="0" smtClean="0">
                <a:solidFill>
                  <a:prstClr val="black"/>
                </a:solidFill>
                <a:latin typeface="Calibri" pitchFamily="34" charset="0"/>
                <a:ea typeface="ＭＳ Ｐゴシック" pitchFamily="34" charset="-128"/>
                <a:cs typeface="+mn-cs"/>
              </a:rPr>
              <a:t> </a:t>
            </a:r>
            <a:r>
              <a:rPr lang="pt-BR" sz="3200" b="1" dirty="0" err="1" smtClean="0">
                <a:solidFill>
                  <a:prstClr val="black"/>
                </a:solidFill>
                <a:latin typeface="Calibri" pitchFamily="34" charset="0"/>
                <a:ea typeface="ＭＳ Ｐゴシック" pitchFamily="34" charset="-128"/>
                <a:cs typeface="+mn-cs"/>
              </a:rPr>
              <a:t>Publish</a:t>
            </a:r>
            <a:r>
              <a:rPr lang="pt-BR" sz="3200" b="1" dirty="0" smtClean="0">
                <a:solidFill>
                  <a:prstClr val="black"/>
                </a:solidFill>
                <a:latin typeface="Calibri" pitchFamily="34" charset="0"/>
                <a:ea typeface="ＭＳ Ｐゴシック" pitchFamily="34" charset="-128"/>
                <a:cs typeface="+mn-cs"/>
              </a:rPr>
              <a:t> </a:t>
            </a:r>
            <a:r>
              <a:rPr lang="pt-BR" sz="3200" b="1" dirty="0" err="1" smtClean="0">
                <a:solidFill>
                  <a:prstClr val="black"/>
                </a:solidFill>
                <a:latin typeface="Calibri" pitchFamily="34" charset="0"/>
                <a:ea typeface="ＭＳ Ｐゴシック" pitchFamily="34" charset="-128"/>
                <a:cs typeface="+mn-cs"/>
              </a:rPr>
              <a:t>Your</a:t>
            </a:r>
            <a:r>
              <a:rPr lang="pt-BR" sz="3200" b="1" dirty="0" smtClean="0">
                <a:solidFill>
                  <a:prstClr val="black"/>
                </a:solidFill>
                <a:latin typeface="Calibri" pitchFamily="34" charset="0"/>
                <a:ea typeface="ＭＳ Ｐゴシック" pitchFamily="34" charset="-128"/>
                <a:cs typeface="+mn-cs"/>
              </a:rPr>
              <a:t> </a:t>
            </a:r>
            <a:r>
              <a:rPr lang="pt-BR" sz="3200" b="1" dirty="0" err="1" smtClean="0">
                <a:solidFill>
                  <a:prstClr val="black"/>
                </a:solidFill>
                <a:latin typeface="Calibri" pitchFamily="34" charset="0"/>
                <a:ea typeface="ＭＳ Ｐゴシック" pitchFamily="34" charset="-128"/>
                <a:cs typeface="+mn-cs"/>
              </a:rPr>
              <a:t>Paper</a:t>
            </a:r>
            <a:endParaRPr lang="en-US" sz="3200" b="1" dirty="0">
              <a:solidFill>
                <a:prstClr val="black"/>
              </a:solidFill>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021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21739" y="1325742"/>
            <a:ext cx="8280920" cy="4680520"/>
          </a:xfrm>
        </p:spPr>
        <p:txBody>
          <a:bodyPr vert="horz" lIns="91440" tIns="45720" rIns="91440" bIns="45720" rtlCol="0">
            <a:normAutofit/>
          </a:bodyPr>
          <a:lstStyle/>
          <a:p>
            <a:pPr>
              <a:lnSpc>
                <a:spcPct val="150000"/>
              </a:lnSpc>
              <a:spcBef>
                <a:spcPct val="0"/>
              </a:spcBef>
              <a:buFont typeface="Wingdings" panose="05000000000000000000" pitchFamily="2" charset="2"/>
              <a:buChar char="ü"/>
            </a:pPr>
            <a:r>
              <a:rPr lang="en-US" dirty="0" smtClean="0">
                <a:solidFill>
                  <a:srgbClr val="002B24"/>
                </a:solidFill>
              </a:rPr>
              <a:t>Use </a:t>
            </a:r>
            <a:r>
              <a:rPr lang="en-US" dirty="0">
                <a:solidFill>
                  <a:srgbClr val="002B24"/>
                </a:solidFill>
              </a:rPr>
              <a:t>classes</a:t>
            </a:r>
          </a:p>
          <a:p>
            <a:pPr>
              <a:lnSpc>
                <a:spcPct val="150000"/>
              </a:lnSpc>
              <a:spcBef>
                <a:spcPct val="0"/>
              </a:spcBef>
              <a:buFont typeface="Wingdings" panose="05000000000000000000" pitchFamily="2" charset="2"/>
              <a:buChar char="ü"/>
            </a:pPr>
            <a:r>
              <a:rPr lang="en-US" dirty="0">
                <a:solidFill>
                  <a:srgbClr val="002B24"/>
                </a:solidFill>
              </a:rPr>
              <a:t>Use Events</a:t>
            </a:r>
          </a:p>
          <a:p>
            <a:pPr>
              <a:lnSpc>
                <a:spcPct val="150000"/>
              </a:lnSpc>
              <a:spcBef>
                <a:spcPct val="0"/>
              </a:spcBef>
              <a:buFont typeface="Wingdings" panose="05000000000000000000" pitchFamily="2" charset="2"/>
              <a:buChar char="ü"/>
            </a:pPr>
            <a:r>
              <a:rPr lang="en-US" dirty="0">
                <a:solidFill>
                  <a:srgbClr val="002B24"/>
                </a:solidFill>
              </a:rPr>
              <a:t>Use Conference</a:t>
            </a:r>
          </a:p>
          <a:p>
            <a:pPr>
              <a:lnSpc>
                <a:spcPct val="150000"/>
              </a:lnSpc>
              <a:spcBef>
                <a:spcPct val="0"/>
              </a:spcBef>
              <a:buFont typeface="Wingdings" panose="05000000000000000000" pitchFamily="2" charset="2"/>
              <a:buChar char="ü"/>
            </a:pPr>
            <a:r>
              <a:rPr lang="en-US" dirty="0">
                <a:solidFill>
                  <a:srgbClr val="002B24"/>
                </a:solidFill>
              </a:rPr>
              <a:t>Look for channels</a:t>
            </a:r>
          </a:p>
          <a:p>
            <a:pPr>
              <a:lnSpc>
                <a:spcPct val="150000"/>
              </a:lnSpc>
              <a:spcBef>
                <a:spcPct val="0"/>
              </a:spcBef>
              <a:buFont typeface="Wingdings" panose="05000000000000000000" pitchFamily="2" charset="2"/>
              <a:buChar char="ü"/>
            </a:pPr>
            <a:r>
              <a:rPr lang="en-US" dirty="0" err="1">
                <a:solidFill>
                  <a:srgbClr val="002B24"/>
                </a:solidFill>
              </a:rPr>
              <a:t>Stablish</a:t>
            </a:r>
            <a:r>
              <a:rPr lang="en-US" dirty="0">
                <a:solidFill>
                  <a:srgbClr val="002B24"/>
                </a:solidFill>
              </a:rPr>
              <a:t> relationships…</a:t>
            </a:r>
          </a:p>
          <a:p>
            <a:pPr>
              <a:lnSpc>
                <a:spcPct val="150000"/>
              </a:lnSpc>
              <a:spcBef>
                <a:spcPct val="0"/>
              </a:spcBef>
              <a:buFont typeface="Wingdings" panose="05000000000000000000" pitchFamily="2" charset="2"/>
              <a:buChar char="ü"/>
            </a:pPr>
            <a:r>
              <a:rPr lang="en-US" dirty="0">
                <a:solidFill>
                  <a:srgbClr val="002B24"/>
                </a:solidFill>
              </a:rPr>
              <a:t>Leave it open in your computer…</a:t>
            </a:r>
          </a:p>
          <a:p>
            <a:pPr>
              <a:lnSpc>
                <a:spcPct val="150000"/>
              </a:lnSpc>
              <a:spcBef>
                <a:spcPct val="0"/>
              </a:spcBef>
              <a:buFont typeface="Wingdings" panose="05000000000000000000" pitchFamily="2" charset="2"/>
              <a:buChar char="ü"/>
            </a:pPr>
            <a:r>
              <a:rPr lang="en-US" dirty="0">
                <a:solidFill>
                  <a:srgbClr val="002B24"/>
                </a:solidFill>
              </a:rPr>
              <a:t>Be lucky…</a:t>
            </a:r>
          </a:p>
        </p:txBody>
      </p:sp>
      <p:sp>
        <p:nvSpPr>
          <p:cNvPr id="20484" name="Text Box 4"/>
          <p:cNvSpPr txBox="1">
            <a:spLocks noChangeArrowheads="1"/>
          </p:cNvSpPr>
          <p:nvPr/>
        </p:nvSpPr>
        <p:spPr bwMode="auto">
          <a:xfrm>
            <a:off x="2495550" y="6524625"/>
            <a:ext cx="3887788" cy="304800"/>
          </a:xfrm>
          <a:prstGeom prst="rect">
            <a:avLst/>
          </a:prstGeom>
          <a:noFill/>
          <a:ln w="9525">
            <a:noFill/>
            <a:miter lim="800000"/>
            <a:headEnd/>
            <a:tailEnd/>
          </a:ln>
        </p:spPr>
        <p:txBody>
          <a:bodyPr>
            <a:spAutoFit/>
          </a:bodyPr>
          <a:lstStyle/>
          <a:p>
            <a:pPr>
              <a:spcBef>
                <a:spcPct val="50000"/>
              </a:spcBef>
            </a:pPr>
            <a:r>
              <a:rPr lang="en-US" sz="1400"/>
              <a:t>Source: Prof. Marcos Fava Neves</a:t>
            </a:r>
          </a:p>
        </p:txBody>
      </p:sp>
      <p:sp>
        <p:nvSpPr>
          <p:cNvPr id="5" name="Título 1"/>
          <p:cNvSpPr txBox="1">
            <a:spLocks/>
          </p:cNvSpPr>
          <p:nvPr/>
        </p:nvSpPr>
        <p:spPr>
          <a:xfrm>
            <a:off x="521739" y="254352"/>
            <a:ext cx="10344150" cy="871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200" b="1" dirty="0" err="1" smtClean="0">
                <a:solidFill>
                  <a:prstClr val="black"/>
                </a:solidFill>
                <a:latin typeface="Calibri" pitchFamily="34" charset="0"/>
                <a:ea typeface="ＭＳ Ｐゴシック" pitchFamily="34" charset="-128"/>
                <a:cs typeface="+mn-cs"/>
              </a:rPr>
              <a:t>Tips</a:t>
            </a:r>
            <a:r>
              <a:rPr lang="pt-BR" sz="3200" b="1" dirty="0" smtClean="0">
                <a:solidFill>
                  <a:prstClr val="black"/>
                </a:solidFill>
                <a:latin typeface="Calibri" pitchFamily="34" charset="0"/>
                <a:ea typeface="ＭＳ Ｐゴシック" pitchFamily="34" charset="-128"/>
                <a:cs typeface="+mn-cs"/>
              </a:rPr>
              <a:t> </a:t>
            </a:r>
            <a:r>
              <a:rPr lang="pt-BR" sz="3200" b="1" dirty="0" err="1">
                <a:solidFill>
                  <a:prstClr val="black"/>
                </a:solidFill>
                <a:latin typeface="Calibri" pitchFamily="34" charset="0"/>
                <a:ea typeface="ＭＳ Ｐゴシック" pitchFamily="34" charset="-128"/>
                <a:cs typeface="+mn-cs"/>
              </a:rPr>
              <a:t>to</a:t>
            </a:r>
            <a:r>
              <a:rPr lang="pt-BR" sz="3200" b="1" dirty="0">
                <a:solidFill>
                  <a:prstClr val="black"/>
                </a:solidFill>
                <a:latin typeface="Calibri" pitchFamily="34" charset="0"/>
                <a:ea typeface="ＭＳ Ｐゴシック" pitchFamily="34" charset="-128"/>
                <a:cs typeface="+mn-cs"/>
              </a:rPr>
              <a:t> </a:t>
            </a:r>
            <a:r>
              <a:rPr lang="pt-BR" sz="3200" b="1" dirty="0" err="1">
                <a:solidFill>
                  <a:prstClr val="black"/>
                </a:solidFill>
                <a:latin typeface="Calibri" pitchFamily="34" charset="0"/>
                <a:ea typeface="ＭＳ Ｐゴシック" pitchFamily="34" charset="-128"/>
                <a:cs typeface="+mn-cs"/>
              </a:rPr>
              <a:t>Motivate</a:t>
            </a:r>
            <a:r>
              <a:rPr lang="pt-BR" sz="3200" b="1" dirty="0">
                <a:solidFill>
                  <a:prstClr val="black"/>
                </a:solidFill>
                <a:latin typeface="Calibri" pitchFamily="34" charset="0"/>
                <a:ea typeface="ＭＳ Ｐゴシック" pitchFamily="34" charset="-128"/>
                <a:cs typeface="+mn-cs"/>
              </a:rPr>
              <a:t> </a:t>
            </a:r>
            <a:r>
              <a:rPr lang="pt-BR" sz="3200" b="1" dirty="0" err="1">
                <a:solidFill>
                  <a:prstClr val="black"/>
                </a:solidFill>
                <a:latin typeface="Calibri" pitchFamily="34" charset="0"/>
                <a:ea typeface="ＭＳ Ｐゴシック" pitchFamily="34" charset="-128"/>
                <a:cs typeface="+mn-cs"/>
              </a:rPr>
              <a:t>Publishing</a:t>
            </a:r>
            <a:endParaRPr lang="en-US" sz="3200" b="1" dirty="0">
              <a:solidFill>
                <a:prstClr val="black"/>
              </a:solidFill>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00137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5566" y="416583"/>
            <a:ext cx="7751180" cy="5684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305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2-25 at 6.00.25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29022" y="840997"/>
            <a:ext cx="3633901" cy="5188403"/>
          </a:xfrm>
          <a:prstGeom prst="rect">
            <a:avLst/>
          </a:prstGeom>
          <a:ln>
            <a:noFill/>
          </a:ln>
          <a:effectLst>
            <a:outerShdw blurRad="292100" dist="139700" dir="2700000" algn="tl" rotWithShape="0">
              <a:srgbClr val="333333">
                <a:alpha val="65000"/>
              </a:srgbClr>
            </a:outerShdw>
          </a:effectLst>
        </p:spPr>
        <p:style>
          <a:lnRef idx="0">
            <a:schemeClr val="dk1"/>
          </a:lnRef>
          <a:fillRef idx="3">
            <a:schemeClr val="dk1"/>
          </a:fillRef>
          <a:effectRef idx="3">
            <a:schemeClr val="dk1"/>
          </a:effectRef>
          <a:fontRef idx="minor">
            <a:schemeClr val="lt1"/>
          </a:fontRef>
        </p:style>
      </p:pic>
      <p:pic>
        <p:nvPicPr>
          <p:cNvPr id="2" name="Imagem 1"/>
          <p:cNvPicPr>
            <a:picLocks noChangeAspect="1"/>
          </p:cNvPicPr>
          <p:nvPr/>
        </p:nvPicPr>
        <p:blipFill rotWithShape="1">
          <a:blip r:embed="rId3"/>
          <a:srcRect l="39800" t="16394" r="40738" b="34183"/>
          <a:stretch/>
        </p:blipFill>
        <p:spPr>
          <a:xfrm>
            <a:off x="214051" y="852185"/>
            <a:ext cx="3616071" cy="5162946"/>
          </a:xfrm>
          <a:prstGeom prst="rect">
            <a:avLst/>
          </a:prstGeom>
          <a:ln>
            <a:noFill/>
          </a:ln>
          <a:effectLst>
            <a:outerShdw blurRad="292100" dist="139700" dir="2700000" algn="tl" rotWithShape="0">
              <a:srgbClr val="333333">
                <a:alpha val="65000"/>
              </a:srgbClr>
            </a:outerShdw>
          </a:effectLst>
        </p:spPr>
      </p:pic>
      <p:pic>
        <p:nvPicPr>
          <p:cNvPr id="4" name="Picture 3" descr="Screen Shot 2012-05-23 at 11.23.04 AM.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048326" y="840526"/>
            <a:ext cx="3943893" cy="5166692"/>
          </a:xfrm>
          <a:prstGeom prst="rect">
            <a:avLst/>
          </a:prstGeom>
          <a:ln>
            <a:noFill/>
          </a:ln>
          <a:effectLst>
            <a:outerShdw blurRad="292100" dist="139700" dir="2700000" algn="tl" rotWithShape="0">
              <a:srgbClr val="333333">
                <a:alpha val="65000"/>
              </a:srgbClr>
            </a:outerShdw>
          </a:effectLst>
          <a:ex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94133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18011" y="1236382"/>
            <a:ext cx="11247120" cy="4637580"/>
          </a:xfrm>
        </p:spPr>
        <p:txBody>
          <a:bodyPr vert="horz" lIns="91440" tIns="45720" rIns="91440" bIns="45720" rtlCol="0">
            <a:normAutofit lnSpcReduction="10000"/>
          </a:bodyPr>
          <a:lstStyle/>
          <a:p>
            <a:pPr>
              <a:spcBef>
                <a:spcPct val="0"/>
              </a:spcBef>
              <a:buFont typeface="Wingdings" panose="05000000000000000000" pitchFamily="2" charset="2"/>
              <a:buChar char="ü"/>
            </a:pPr>
            <a:endParaRPr lang="en-US" dirty="0">
              <a:solidFill>
                <a:srgbClr val="002B24"/>
              </a:solidFill>
            </a:endParaRPr>
          </a:p>
          <a:p>
            <a:pPr algn="just">
              <a:spcBef>
                <a:spcPct val="0"/>
              </a:spcBef>
              <a:buFont typeface="Wingdings" panose="05000000000000000000" pitchFamily="2" charset="2"/>
              <a:buChar char="ü"/>
            </a:pPr>
            <a:r>
              <a:rPr lang="en-US" dirty="0">
                <a:solidFill>
                  <a:srgbClr val="002B24"/>
                </a:solidFill>
              </a:rPr>
              <a:t>Like any scientific article, the work presented here has some limitations such as: focus on exploratory research only, which makes use of qualitative research methods, for generation of planning and management methods, which could not be appreciated in some conferences and journals in the area of management. </a:t>
            </a:r>
          </a:p>
          <a:p>
            <a:pPr algn="just">
              <a:spcBef>
                <a:spcPct val="0"/>
              </a:spcBef>
              <a:buFont typeface="Wingdings" panose="05000000000000000000" pitchFamily="2" charset="2"/>
              <a:buChar char="ü"/>
            </a:pPr>
            <a:endParaRPr lang="en-US" dirty="0">
              <a:solidFill>
                <a:srgbClr val="002B24"/>
              </a:solidFill>
            </a:endParaRPr>
          </a:p>
          <a:p>
            <a:pPr algn="just">
              <a:spcBef>
                <a:spcPct val="0"/>
              </a:spcBef>
              <a:buFont typeface="Wingdings" panose="05000000000000000000" pitchFamily="2" charset="2"/>
              <a:buChar char="ü"/>
            </a:pPr>
            <a:r>
              <a:rPr lang="en-US" dirty="0">
                <a:solidFill>
                  <a:srgbClr val="002B24"/>
                </a:solidFill>
              </a:rPr>
              <a:t>However, the management methods, that can be generated by the dynamic discussed here, have some advantages after they are produced: their relatively simple replication and their problem-solving perspective. And if the author likes, may bring recognition if the work was well done, since it will be used, applied and readers will constantly contact and come back by email to follow advancements that were done in recent years.</a:t>
            </a:r>
          </a:p>
          <a:p>
            <a:pPr>
              <a:spcBef>
                <a:spcPct val="0"/>
              </a:spcBef>
              <a:buFont typeface="Wingdings" panose="05000000000000000000" pitchFamily="2" charset="2"/>
              <a:buChar char="ü"/>
            </a:pPr>
            <a:endParaRPr lang="en-US" dirty="0">
              <a:solidFill>
                <a:srgbClr val="002B24"/>
              </a:solidFill>
            </a:endParaRPr>
          </a:p>
        </p:txBody>
      </p:sp>
      <p:sp>
        <p:nvSpPr>
          <p:cNvPr id="4" name="Título 1"/>
          <p:cNvSpPr txBox="1">
            <a:spLocks/>
          </p:cNvSpPr>
          <p:nvPr/>
        </p:nvSpPr>
        <p:spPr>
          <a:xfrm>
            <a:off x="527382" y="365722"/>
            <a:ext cx="11304632" cy="870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err="1" smtClean="0">
                <a:latin typeface="+mn-lt"/>
              </a:rPr>
              <a:t>Limitations</a:t>
            </a:r>
            <a:endParaRPr lang="es-AR" sz="3600" b="1" dirty="0">
              <a:latin typeface="+mn-lt"/>
            </a:endParaRPr>
          </a:p>
        </p:txBody>
      </p:sp>
    </p:spTree>
    <p:extLst>
      <p:ext uri="{BB962C8B-B14F-4D97-AF65-F5344CB8AC3E}">
        <p14:creationId xmlns:p14="http://schemas.microsoft.com/office/powerpoint/2010/main" val="304557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Espaço Reservado para Conteúdo 2">
            <a:extLst>
              <a:ext uri="{FF2B5EF4-FFF2-40B4-BE49-F238E27FC236}">
                <a16:creationId xmlns:a16="http://schemas.microsoft.com/office/drawing/2014/main" xmlns="" id="{E6F1D50E-CB6A-45DE-852C-CB062FD4413E}"/>
              </a:ext>
            </a:extLst>
          </p:cNvPr>
          <p:cNvSpPr txBox="1">
            <a:spLocks/>
          </p:cNvSpPr>
          <p:nvPr/>
        </p:nvSpPr>
        <p:spPr>
          <a:xfrm>
            <a:off x="0" y="1243649"/>
            <a:ext cx="9325273" cy="51162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buFont typeface="Wingdings" charset="2"/>
              <a:buChar char="q"/>
            </a:pPr>
            <a:r>
              <a:rPr lang="en-US" sz="1200" dirty="0"/>
              <a:t>Marcos Fava Neves is an </a:t>
            </a:r>
            <a:r>
              <a:rPr lang="en-US" sz="1200" i="1" dirty="0"/>
              <a:t>international expert</a:t>
            </a:r>
            <a:r>
              <a:rPr lang="en-US" sz="1200" dirty="0"/>
              <a:t> on global agribusiness issues and a part-time professor of planning and strategy at the School of Business (FEARP) of the University of São Paulo (USP) and FGV Business School, both in Brazil. He graduated as an agronomic engineer from ESALQ/USP - Piracicaba in 1991. He earned his master’s degree in 1995 and his doctorate in management in 1999 from the FEA/USP School of Economics and Business – São Paulo. Marcos completed postgraduate studies in European agribusiness at ESSEC-IGIA in France in 1995 and in chains/networks at Wageningen University, in the Netherlands (1998-1999). In 2013 he spent the year as a visiting international professor at Purdue University (Indiana, USA) where he maintains the linkage as a permanent International Adjunct Professor. Since 2006 he is an international professor at the University of Buenos Aires, Argentina.</a:t>
            </a:r>
            <a:endParaRPr lang="bg-BG" sz="1200" dirty="0"/>
          </a:p>
          <a:p>
            <a:pPr algn="just">
              <a:lnSpc>
                <a:spcPct val="80000"/>
              </a:lnSpc>
              <a:buFont typeface="Wingdings" charset="2"/>
              <a:buChar char="q"/>
            </a:pPr>
            <a:r>
              <a:rPr lang="en-US" sz="1200" dirty="0"/>
              <a:t>He has </a:t>
            </a:r>
            <a:r>
              <a:rPr lang="en-US" sz="1200" i="1" dirty="0"/>
              <a:t>specialized in strategic-planning</a:t>
            </a:r>
            <a:r>
              <a:rPr lang="en-US" sz="1200" dirty="0"/>
              <a:t> processes for companies and food chains and works as a board member of both public and private organizations, being member of </a:t>
            </a:r>
            <a:r>
              <a:rPr lang="en-US" sz="1200" dirty="0" smtClean="0"/>
              <a:t>more </a:t>
            </a:r>
            <a:r>
              <a:rPr lang="en-US" sz="1200" dirty="0"/>
              <a:t>than 10 international boards since 2004. Also in 2004, he created the Markestrat think tank with other partners, today employing around 60 people and doing international projects, studies and research in strategic planning and management for more than 250 </a:t>
            </a:r>
            <a:r>
              <a:rPr lang="en-US" sz="1200" dirty="0" err="1"/>
              <a:t>agri</a:t>
            </a:r>
            <a:r>
              <a:rPr lang="en-US" sz="1200" dirty="0"/>
              <a:t>-food business organizations. Some of these projects were very important in suggesting public policies for food chains that were implemented in Brazil with economic and social impacts.</a:t>
            </a:r>
            <a:endParaRPr lang="bg-BG" sz="1200" dirty="0"/>
          </a:p>
          <a:p>
            <a:pPr algn="just">
              <a:lnSpc>
                <a:spcPct val="80000"/>
              </a:lnSpc>
              <a:buFont typeface="Wingdings" charset="2"/>
              <a:buChar char="q"/>
            </a:pPr>
            <a:endParaRPr lang="en-US" sz="1200" dirty="0"/>
          </a:p>
        </p:txBody>
      </p:sp>
      <p:sp>
        <p:nvSpPr>
          <p:cNvPr id="2" name="Retângulo 1"/>
          <p:cNvSpPr/>
          <p:nvPr/>
        </p:nvSpPr>
        <p:spPr>
          <a:xfrm>
            <a:off x="0" y="3268396"/>
            <a:ext cx="11750722" cy="2525820"/>
          </a:xfrm>
          <a:prstGeom prst="rect">
            <a:avLst/>
          </a:prstGeom>
        </p:spPr>
        <p:txBody>
          <a:bodyPr wrap="square">
            <a:spAutoFit/>
          </a:bodyPr>
          <a:lstStyle/>
          <a:p>
            <a:pPr marL="228600" indent="-228600" algn="just">
              <a:lnSpc>
                <a:spcPct val="80000"/>
              </a:lnSpc>
              <a:spcBef>
                <a:spcPts val="1000"/>
              </a:spcBef>
              <a:buFont typeface="Wingdings" charset="2"/>
              <a:buChar char="q"/>
            </a:pPr>
            <a:r>
              <a:rPr lang="en-US" sz="1200" dirty="0"/>
              <a:t>Also as an experience in the private sector, from 1992 to 1993 he worked in citrus juice exporter and from 1994 to 1995 in a veterinarian company. In 2008, he became CEO of Brazil’s second-largest biofuel holding company, a position he occupied until 2009, when he returned to the University of São Paulo (USP) and </a:t>
            </a:r>
            <a:r>
              <a:rPr lang="en-US" sz="1200" dirty="0" err="1"/>
              <a:t>Markestrat</a:t>
            </a:r>
            <a:r>
              <a:rPr lang="en-US" sz="1200" dirty="0"/>
              <a:t>.</a:t>
            </a:r>
            <a:endParaRPr lang="bg-BG" sz="1200" dirty="0"/>
          </a:p>
          <a:p>
            <a:pPr marL="228600" indent="-228600" algn="just">
              <a:lnSpc>
                <a:spcPct val="80000"/>
              </a:lnSpc>
              <a:spcBef>
                <a:spcPts val="1000"/>
              </a:spcBef>
              <a:buFont typeface="Wingdings" charset="2"/>
              <a:buChar char="q"/>
            </a:pPr>
            <a:r>
              <a:rPr lang="en-US" sz="1200" dirty="0"/>
              <a:t>At the academic side, since 1995 (when he was hired by USP), Marcos has advised more than 30 doctorate dissertations and master’s </a:t>
            </a:r>
            <a:r>
              <a:rPr lang="en-US" sz="1200" dirty="0" err="1" smtClean="0"/>
              <a:t>tesis</a:t>
            </a:r>
            <a:r>
              <a:rPr lang="en-US" sz="1200" dirty="0" smtClean="0"/>
              <a:t> </a:t>
            </a:r>
            <a:r>
              <a:rPr lang="en-US" sz="1200" dirty="0"/>
              <a:t>and helped to </a:t>
            </a:r>
            <a:r>
              <a:rPr lang="en-US" sz="1200" dirty="0" smtClean="0"/>
              <a:t>graduate </a:t>
            </a:r>
            <a:r>
              <a:rPr lang="en-US" sz="1200" dirty="0"/>
              <a:t>around 1200 Bachelors in Business Administration in Brazil with around 120 courses taught to undergraduates at USP. </a:t>
            </a:r>
            <a:endParaRPr lang="bg-BG" sz="1200" dirty="0"/>
          </a:p>
          <a:p>
            <a:pPr marL="228600" indent="-228600" algn="just">
              <a:lnSpc>
                <a:spcPct val="80000"/>
              </a:lnSpc>
              <a:spcBef>
                <a:spcPts val="1000"/>
              </a:spcBef>
              <a:buFont typeface="Wingdings" charset="2"/>
              <a:buChar char="q"/>
            </a:pPr>
            <a:r>
              <a:rPr lang="en-US" sz="1200" dirty="0"/>
              <a:t>His writings are strongly focused on supplying simple and effective methods for business. He has published more than 100 articles in international journals and has been author and editor of 63 books by 10 different publishers in Brazil, Uruguay, Argentina, South Africa, Singapore, Netherlands, China, the United Kingdom and the United States. He is also a regular contributor for China Daily Newspaper and has written two case studies for Harvard Business School (2009/2010), one for Purdue (2013) and five for </a:t>
            </a:r>
            <a:r>
              <a:rPr lang="en-US" sz="1200" dirty="0" err="1"/>
              <a:t>Pensa</a:t>
            </a:r>
            <a:r>
              <a:rPr lang="en-US" sz="1200" dirty="0"/>
              <a:t>/USP in the nineties. Recognized as the Brazilian academic with the largest number of international publications about orange juice and sugar cane chain and one of the top 3 most cited Brazilian authors in the area of food and agribusiness. He has reached more than 4000 citations in Google Scholar index.</a:t>
            </a:r>
          </a:p>
          <a:p>
            <a:pPr marL="228600" indent="-228600" algn="just">
              <a:lnSpc>
                <a:spcPct val="80000"/>
              </a:lnSpc>
              <a:spcBef>
                <a:spcPts val="1000"/>
              </a:spcBef>
              <a:buFont typeface="Wingdings" charset="2"/>
              <a:buChar char="q"/>
            </a:pPr>
            <a:r>
              <a:rPr lang="en-US" sz="1200" dirty="0"/>
              <a:t>Marcos is one of the most active Brazilian speakers, having done more than 1050 lectures and presentations in 25 countries. He received around 150 recognitions from Brazilian and international organizations, and is considered a “Fellow” of the IFAMA (International Food and Agribusiness Management Association), title received in Minneapolis - 2015. </a:t>
            </a:r>
            <a:endParaRPr lang="bg-BG" sz="1200" dirty="0"/>
          </a:p>
          <a:p>
            <a:pPr marL="228600" indent="-228600" algn="just">
              <a:lnSpc>
                <a:spcPct val="80000"/>
              </a:lnSpc>
              <a:spcBef>
                <a:spcPts val="1000"/>
              </a:spcBef>
              <a:buFont typeface="Wingdings" charset="2"/>
              <a:buChar char="q"/>
            </a:pPr>
            <a:r>
              <a:rPr lang="en-US" sz="1200" dirty="0"/>
              <a:t>Coming from a family of farmers, he is a worldwide defender of agriculture and farmer’s role in the development of the society. In the social side, together with his parents, Marcos is one of the creators and maintainers of </a:t>
            </a:r>
            <a:r>
              <a:rPr lang="en-US" sz="1200" dirty="0" err="1"/>
              <a:t>Mucapp</a:t>
            </a:r>
            <a:r>
              <a:rPr lang="en-US" sz="1200" dirty="0"/>
              <a:t>, a NGO that in 20 years has built more than 450 houses for families in Brazil that face very unfavorable conditions.</a:t>
            </a:r>
          </a:p>
        </p:txBody>
      </p:sp>
    </p:spTree>
    <p:extLst>
      <p:ext uri="{BB962C8B-B14F-4D97-AF65-F5344CB8AC3E}">
        <p14:creationId xmlns:p14="http://schemas.microsoft.com/office/powerpoint/2010/main" val="307063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9-02-14 at 08.22.22.png"/>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l="287" r="-305" b="616"/>
          <a:stretch/>
        </p:blipFill>
        <p:spPr>
          <a:xfrm>
            <a:off x="1581116" y="181393"/>
            <a:ext cx="9375642" cy="6004548"/>
          </a:xfrm>
        </p:spPr>
      </p:pic>
    </p:spTree>
    <p:extLst>
      <p:ext uri="{BB962C8B-B14F-4D97-AF65-F5344CB8AC3E}">
        <p14:creationId xmlns:p14="http://schemas.microsoft.com/office/powerpoint/2010/main" val="60502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ítulo 88"/>
          <p:cNvSpPr>
            <a:spLocks noGrp="1"/>
          </p:cNvSpPr>
          <p:nvPr>
            <p:ph type="title"/>
          </p:nvPr>
        </p:nvSpPr>
        <p:spPr>
          <a:xfrm>
            <a:off x="574766" y="284726"/>
            <a:ext cx="9666866" cy="922114"/>
          </a:xfrm>
        </p:spPr>
        <p:txBody>
          <a:bodyPr vert="horz" lIns="91440" tIns="45720" rIns="91440" bIns="45720" rtlCol="0" anchor="ctr">
            <a:noAutofit/>
          </a:bodyPr>
          <a:lstStyle/>
          <a:p>
            <a:r>
              <a:rPr lang="pt-BR" sz="3600" b="1" dirty="0" err="1">
                <a:latin typeface="+mn-lt"/>
              </a:rPr>
              <a:t>Our</a:t>
            </a:r>
            <a:r>
              <a:rPr lang="pt-BR" sz="3600" b="1" dirty="0">
                <a:latin typeface="+mn-lt"/>
              </a:rPr>
              <a:t> </a:t>
            </a:r>
            <a:r>
              <a:rPr lang="pt-BR" sz="3600" b="1" dirty="0" smtClean="0">
                <a:latin typeface="+mn-lt"/>
              </a:rPr>
              <a:t>Networking</a:t>
            </a:r>
            <a:endParaRPr lang="pt-BR" sz="3600" b="1" dirty="0">
              <a:latin typeface="+mn-lt"/>
            </a:endParaRPr>
          </a:p>
        </p:txBody>
      </p:sp>
      <p:sp>
        <p:nvSpPr>
          <p:cNvPr id="3" name="TextBox 2"/>
          <p:cNvSpPr txBox="1"/>
          <p:nvPr/>
        </p:nvSpPr>
        <p:spPr>
          <a:xfrm>
            <a:off x="1847528" y="1145729"/>
            <a:ext cx="8547501" cy="369332"/>
          </a:xfrm>
          <a:prstGeom prst="rect">
            <a:avLst/>
          </a:prstGeom>
          <a:noFill/>
        </p:spPr>
        <p:txBody>
          <a:bodyPr wrap="square" rtlCol="0">
            <a:spAutoFit/>
          </a:bodyPr>
          <a:lstStyle/>
          <a:p>
            <a:pPr algn="ctr"/>
            <a:r>
              <a:rPr lang="en-US" b="1" dirty="0"/>
              <a:t>Academic Institutions </a:t>
            </a:r>
            <a:r>
              <a:rPr lang="en-US" b="1" dirty="0" smtClean="0"/>
              <a:t>that </a:t>
            </a:r>
            <a:r>
              <a:rPr lang="en-US" b="1" dirty="0"/>
              <a:t>we have involvement in Teaching and Content Production</a:t>
            </a:r>
          </a:p>
        </p:txBody>
      </p:sp>
      <p:pic>
        <p:nvPicPr>
          <p:cNvPr id="18" name="Picture 24" descr="http://www.gatec.com.br/images/pecege.jpg"/>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975104" y="2851553"/>
            <a:ext cx="682884" cy="400626"/>
          </a:xfrm>
          <a:prstGeom prst="rect">
            <a:avLst/>
          </a:prstGeom>
          <a:ln>
            <a:noFill/>
          </a:ln>
          <a:effectLst/>
        </p:spPr>
      </p:pic>
      <p:pic>
        <p:nvPicPr>
          <p:cNvPr id="21" name="Picture 28" descr="http://www.albertomatias.com.br/imagens/logo_fundace.jpg"/>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989365" y="2008586"/>
            <a:ext cx="683998" cy="506021"/>
          </a:xfrm>
          <a:prstGeom prst="rect">
            <a:avLst/>
          </a:prstGeom>
          <a:ln>
            <a:noFill/>
          </a:ln>
          <a:effectLst/>
        </p:spPr>
      </p:pic>
      <p:pic>
        <p:nvPicPr>
          <p:cNvPr id="22" name="Picture 30" descr="http://1.bp.blogspot.com/_AkSl0Dky-xo/S8lmMrEvRfI/AAAAAAAAEu8/BF0BnXKWyv4/s1600/usp.jpg"/>
          <p:cNvPicPr>
            <a:picLocks noChangeAspect="1" noChangeArrowheads="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991544" y="2181615"/>
            <a:ext cx="576064" cy="273674"/>
          </a:xfrm>
          <a:prstGeom prst="rect">
            <a:avLst/>
          </a:prstGeom>
          <a:ln>
            <a:noFill/>
          </a:ln>
          <a:effectLst/>
        </p:spPr>
      </p:pic>
      <p:pic>
        <p:nvPicPr>
          <p:cNvPr id="23" name="Picture 34" descr="http://www.strong.com.br/images/logo_fgv90x65branco.gif"/>
          <p:cNvPicPr>
            <a:picLocks noChangeAspect="1" noChangeArrowheads="1"/>
          </p:cNvPicPr>
          <p:nvPr/>
        </p:nvPicPr>
        <p:blipFill>
          <a:blip r:embed="rId6"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061373" y="2944690"/>
            <a:ext cx="621816" cy="435271"/>
          </a:xfrm>
          <a:prstGeom prst="rect">
            <a:avLst/>
          </a:prstGeom>
          <a:ln>
            <a:noFill/>
          </a:ln>
          <a:effectLst/>
        </p:spPr>
      </p:pic>
      <p:pic>
        <p:nvPicPr>
          <p:cNvPr id="24" name="Picture 9" descr="http://www.encontrahigienopolis.com.br/imgs/imagens-higienopolis/logo-faap.jpg"/>
          <p:cNvPicPr>
            <a:picLocks noChangeAspect="1" noChangeArrowheads="1"/>
          </p:cNvPicPr>
          <p:nvPr/>
        </p:nvPicPr>
        <p:blipFill>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974032" y="1936578"/>
            <a:ext cx="527534" cy="683997"/>
          </a:xfrm>
          <a:prstGeom prst="rect">
            <a:avLst/>
          </a:prstGeom>
          <a:ln>
            <a:noFill/>
          </a:ln>
          <a:effectLst/>
        </p:spPr>
      </p:pic>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902023" y="2872681"/>
            <a:ext cx="698018" cy="504056"/>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82460" y="3016697"/>
            <a:ext cx="837147" cy="321446"/>
          </a:xfrm>
          <a:prstGeom prst="rect">
            <a:avLst/>
          </a:prstGeom>
        </p:spPr>
      </p:pic>
      <p:sp>
        <p:nvSpPr>
          <p:cNvPr id="2" name="Rounded Rectangle 1"/>
          <p:cNvSpPr/>
          <p:nvPr/>
        </p:nvSpPr>
        <p:spPr>
          <a:xfrm>
            <a:off x="1847528" y="1864569"/>
            <a:ext cx="4074458" cy="1728192"/>
          </a:xfrm>
          <a:prstGeom prst="roundRect">
            <a:avLst/>
          </a:prstGeom>
          <a:noFill/>
          <a:ln w="28575" cmpd="sng">
            <a:solidFill>
              <a:srgbClr val="2B73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6672064" y="1864569"/>
            <a:ext cx="3448000" cy="1728192"/>
            <a:chOff x="179512" y="4365104"/>
            <a:chExt cx="3448000" cy="1728192"/>
          </a:xfrm>
        </p:grpSpPr>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9552" y="5661248"/>
              <a:ext cx="936104" cy="359444"/>
            </a:xfrm>
            <a:prstGeom prst="rect">
              <a:avLst/>
            </a:prstGeom>
          </p:spPr>
        </p:pic>
        <p:pic>
          <p:nvPicPr>
            <p:cNvPr id="9" name="Picture 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9552" y="4818987"/>
              <a:ext cx="936104" cy="338205"/>
            </a:xfrm>
            <a:prstGeom prst="rect">
              <a:avLst/>
            </a:prstGeom>
          </p:spPr>
        </p:pic>
        <p:pic>
          <p:nvPicPr>
            <p:cNvPr id="10" name="Picture 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69447" y="4725143"/>
              <a:ext cx="1894441" cy="534215"/>
            </a:xfrm>
            <a:prstGeom prst="rect">
              <a:avLst/>
            </a:prstGeom>
          </p:spPr>
        </p:pic>
        <p:sp>
          <p:nvSpPr>
            <p:cNvPr id="32" name="TextBox 31"/>
            <p:cNvSpPr txBox="1"/>
            <p:nvPr/>
          </p:nvSpPr>
          <p:spPr>
            <a:xfrm>
              <a:off x="179512" y="4437112"/>
              <a:ext cx="1647800" cy="253916"/>
            </a:xfrm>
            <a:prstGeom prst="rect">
              <a:avLst/>
            </a:prstGeom>
            <a:noFill/>
          </p:spPr>
          <p:txBody>
            <a:bodyPr wrap="square" rtlCol="0">
              <a:spAutoFit/>
            </a:bodyPr>
            <a:lstStyle/>
            <a:p>
              <a:pPr algn="ctr"/>
              <a:r>
                <a:rPr lang="en-US" sz="1050" b="1" dirty="0"/>
                <a:t>Agribusiness, U.S</a:t>
              </a:r>
            </a:p>
          </p:txBody>
        </p:sp>
        <p:sp>
          <p:nvSpPr>
            <p:cNvPr id="33" name="TextBox 32"/>
            <p:cNvSpPr txBox="1"/>
            <p:nvPr/>
          </p:nvSpPr>
          <p:spPr>
            <a:xfrm>
              <a:off x="1979712" y="4509120"/>
              <a:ext cx="1647800" cy="253916"/>
            </a:xfrm>
            <a:prstGeom prst="rect">
              <a:avLst/>
            </a:prstGeom>
            <a:noFill/>
          </p:spPr>
          <p:txBody>
            <a:bodyPr wrap="square" rtlCol="0">
              <a:spAutoFit/>
            </a:bodyPr>
            <a:lstStyle/>
            <a:p>
              <a:pPr algn="ctr"/>
              <a:r>
                <a:rPr lang="en-US" sz="1050" b="1" dirty="0"/>
                <a:t>Agribusiness</a:t>
              </a:r>
              <a:r>
                <a:rPr lang="x-none" sz="1050" b="1" dirty="0"/>
                <a:t>, </a:t>
              </a:r>
              <a:r>
                <a:rPr lang="en-US" sz="1050" b="1" dirty="0" smtClean="0"/>
                <a:t>Europe</a:t>
              </a:r>
              <a:endParaRPr lang="en-US" sz="1050" b="1" dirty="0"/>
            </a:p>
          </p:txBody>
        </p:sp>
        <p:sp>
          <p:nvSpPr>
            <p:cNvPr id="34" name="TextBox 33"/>
            <p:cNvSpPr txBox="1"/>
            <p:nvPr/>
          </p:nvSpPr>
          <p:spPr>
            <a:xfrm>
              <a:off x="179512" y="5229200"/>
              <a:ext cx="1647800" cy="253916"/>
            </a:xfrm>
            <a:prstGeom prst="rect">
              <a:avLst/>
            </a:prstGeom>
            <a:noFill/>
          </p:spPr>
          <p:txBody>
            <a:bodyPr wrap="square" rtlCol="0">
              <a:spAutoFit/>
            </a:bodyPr>
            <a:lstStyle/>
            <a:p>
              <a:pPr algn="ctr"/>
              <a:r>
                <a:rPr lang="pt-BR" sz="1050" b="1" dirty="0" err="1" smtClean="0"/>
                <a:t>Consumer</a:t>
              </a:r>
              <a:r>
                <a:rPr lang="pt-BR" sz="1050" b="1" dirty="0" smtClean="0"/>
                <a:t> </a:t>
              </a:r>
              <a:r>
                <a:rPr lang="pt-BR" sz="1050" b="1" dirty="0" err="1" smtClean="0"/>
                <a:t>Goods</a:t>
              </a:r>
              <a:r>
                <a:rPr lang="x-none" sz="1050" b="1" dirty="0" smtClean="0"/>
                <a:t>, </a:t>
              </a:r>
              <a:r>
                <a:rPr lang="pt-BR" sz="1050" b="1" dirty="0" smtClean="0"/>
                <a:t>U.S</a:t>
              </a:r>
              <a:endParaRPr lang="en-US" sz="1050" b="1" dirty="0"/>
            </a:p>
          </p:txBody>
        </p:sp>
        <p:sp>
          <p:nvSpPr>
            <p:cNvPr id="30" name="Rounded Rectangle 29"/>
            <p:cNvSpPr/>
            <p:nvPr/>
          </p:nvSpPr>
          <p:spPr>
            <a:xfrm>
              <a:off x="179512" y="4365104"/>
              <a:ext cx="3384376" cy="1728192"/>
            </a:xfrm>
            <a:prstGeom prst="roundRect">
              <a:avLst/>
            </a:prstGeom>
            <a:noFill/>
            <a:ln w="28575" cmpd="sng">
              <a:solidFill>
                <a:srgbClr val="2B73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456040" y="4581128"/>
            <a:ext cx="3816424" cy="1368152"/>
            <a:chOff x="5004048" y="4797152"/>
            <a:chExt cx="3816424" cy="1368152"/>
          </a:xfrm>
        </p:grpSpPr>
        <p:pic>
          <p:nvPicPr>
            <p:cNvPr id="11" name="Picture 1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08304" y="5229200"/>
              <a:ext cx="1152128" cy="538657"/>
            </a:xfrm>
            <a:prstGeom prst="rect">
              <a:avLst/>
            </a:prstGeom>
          </p:spPr>
        </p:pic>
        <p:sp>
          <p:nvSpPr>
            <p:cNvPr id="37" name="TextBox 36"/>
            <p:cNvSpPr txBox="1"/>
            <p:nvPr/>
          </p:nvSpPr>
          <p:spPr>
            <a:xfrm>
              <a:off x="5012432" y="4869160"/>
              <a:ext cx="1647800" cy="253916"/>
            </a:xfrm>
            <a:prstGeom prst="rect">
              <a:avLst/>
            </a:prstGeom>
            <a:noFill/>
          </p:spPr>
          <p:txBody>
            <a:bodyPr wrap="square" rtlCol="0">
              <a:spAutoFit/>
            </a:bodyPr>
            <a:lstStyle/>
            <a:p>
              <a:pPr algn="ctr"/>
              <a:r>
                <a:rPr lang="en-US" sz="1050" b="1" dirty="0"/>
                <a:t>Agribusiness</a:t>
              </a:r>
            </a:p>
          </p:txBody>
        </p:sp>
        <p:sp>
          <p:nvSpPr>
            <p:cNvPr id="44" name="TextBox 43"/>
            <p:cNvSpPr txBox="1"/>
            <p:nvPr/>
          </p:nvSpPr>
          <p:spPr>
            <a:xfrm>
              <a:off x="7020272" y="4869160"/>
              <a:ext cx="1647800" cy="253916"/>
            </a:xfrm>
            <a:prstGeom prst="rect">
              <a:avLst/>
            </a:prstGeom>
            <a:noFill/>
          </p:spPr>
          <p:txBody>
            <a:bodyPr wrap="square" rtlCol="0">
              <a:spAutoFit/>
            </a:bodyPr>
            <a:lstStyle/>
            <a:p>
              <a:pPr algn="ctr"/>
              <a:r>
                <a:rPr lang="x-none" sz="1050" b="1" dirty="0"/>
                <a:t>Marketing</a:t>
              </a:r>
              <a:endParaRPr lang="en-US" sz="1050" b="1" dirty="0"/>
            </a:p>
          </p:txBody>
        </p:sp>
        <p:sp>
          <p:nvSpPr>
            <p:cNvPr id="31" name="Rounded Rectangle 30"/>
            <p:cNvSpPr/>
            <p:nvPr/>
          </p:nvSpPr>
          <p:spPr>
            <a:xfrm>
              <a:off x="5004048" y="4797152"/>
              <a:ext cx="3816424" cy="1368152"/>
            </a:xfrm>
            <a:prstGeom prst="roundRect">
              <a:avLst/>
            </a:prstGeom>
            <a:noFill/>
            <a:ln w="28575" cmpd="sng">
              <a:solidFill>
                <a:srgbClr val="2B73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775520" y="4581128"/>
            <a:ext cx="4146466" cy="1368152"/>
            <a:chOff x="251520" y="4581128"/>
            <a:chExt cx="3816424" cy="1368152"/>
          </a:xfrm>
        </p:grpSpPr>
        <p:pic>
          <p:nvPicPr>
            <p:cNvPr id="17" name="Picture 18" descr="http://t1.gstatic.com/images?q=tbn:ANd9GcRJd5n2vYyhbqcSQFpy-R922C02YOkKfw1tAQHJ3AVH80s1SLIs"/>
            <p:cNvPicPr>
              <a:picLocks noChangeAspect="1" noChangeArrowheads="1"/>
            </p:cNvPicPr>
            <p:nvPr/>
          </p:nvPicPr>
          <p:blipFill>
            <a:blip r:embed="rId1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65080" y="4834534"/>
              <a:ext cx="720080" cy="486054"/>
            </a:xfrm>
            <a:prstGeom prst="rect">
              <a:avLst/>
            </a:prstGeom>
            <a:ln>
              <a:noFill/>
            </a:ln>
            <a:effectLst/>
          </p:spPr>
        </p:pic>
        <p:pic>
          <p:nvPicPr>
            <p:cNvPr id="5" name="Picture 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576766" y="5445224"/>
              <a:ext cx="1165933" cy="393644"/>
            </a:xfrm>
            <a:prstGeom prst="rect">
              <a:avLst/>
            </a:prstGeom>
          </p:spPr>
        </p:pic>
        <p:sp>
          <p:nvSpPr>
            <p:cNvPr id="46" name="TextBox 45"/>
            <p:cNvSpPr txBox="1"/>
            <p:nvPr/>
          </p:nvSpPr>
          <p:spPr>
            <a:xfrm>
              <a:off x="664551" y="4614778"/>
              <a:ext cx="2880320" cy="253916"/>
            </a:xfrm>
            <a:prstGeom prst="rect">
              <a:avLst/>
            </a:prstGeom>
            <a:noFill/>
          </p:spPr>
          <p:txBody>
            <a:bodyPr wrap="square" rtlCol="0">
              <a:spAutoFit/>
            </a:bodyPr>
            <a:lstStyle/>
            <a:p>
              <a:pPr algn="ctr"/>
              <a:r>
                <a:rPr lang="en-US" sz="1050" b="1" dirty="0"/>
                <a:t>Agribusiness</a:t>
              </a:r>
              <a:r>
                <a:rPr lang="x-none" sz="1050" b="1" dirty="0"/>
                <a:t> </a:t>
              </a:r>
              <a:endParaRPr lang="en-US" sz="1050" b="1" dirty="0"/>
            </a:p>
          </p:txBody>
        </p:sp>
        <p:sp>
          <p:nvSpPr>
            <p:cNvPr id="47" name="TextBox 46"/>
            <p:cNvSpPr txBox="1"/>
            <p:nvPr/>
          </p:nvSpPr>
          <p:spPr>
            <a:xfrm>
              <a:off x="683568" y="5263316"/>
              <a:ext cx="2880320" cy="253916"/>
            </a:xfrm>
            <a:prstGeom prst="rect">
              <a:avLst/>
            </a:prstGeom>
            <a:noFill/>
          </p:spPr>
          <p:txBody>
            <a:bodyPr wrap="square" rtlCol="0">
              <a:spAutoFit/>
            </a:bodyPr>
            <a:lstStyle/>
            <a:p>
              <a:pPr algn="ctr"/>
              <a:r>
                <a:rPr lang="en-US" sz="1050" b="1" dirty="0"/>
                <a:t>Consumer goods</a:t>
              </a:r>
            </a:p>
          </p:txBody>
        </p:sp>
        <p:sp>
          <p:nvSpPr>
            <p:cNvPr id="36" name="Rounded Rectangle 35"/>
            <p:cNvSpPr/>
            <p:nvPr/>
          </p:nvSpPr>
          <p:spPr>
            <a:xfrm>
              <a:off x="251520" y="4581128"/>
              <a:ext cx="3816424" cy="1368152"/>
            </a:xfrm>
            <a:prstGeom prst="roundRect">
              <a:avLst/>
            </a:prstGeom>
            <a:noFill/>
            <a:ln w="28575" cmpd="sng">
              <a:solidFill>
                <a:srgbClr val="2B73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711624" y="1628801"/>
            <a:ext cx="2160240" cy="307777"/>
            <a:chOff x="5868144" y="4437113"/>
            <a:chExt cx="2160240" cy="307777"/>
          </a:xfrm>
          <a:solidFill>
            <a:schemeClr val="accent1"/>
          </a:solidFill>
        </p:grpSpPr>
        <p:sp>
          <p:nvSpPr>
            <p:cNvPr id="39" name="Rounded Rectangle 38"/>
            <p:cNvSpPr/>
            <p:nvPr/>
          </p:nvSpPr>
          <p:spPr>
            <a:xfrm>
              <a:off x="5868144" y="4453272"/>
              <a:ext cx="2160240" cy="275459"/>
            </a:xfrm>
            <a:prstGeom prst="roundRect">
              <a:avLst/>
            </a:prstGeom>
            <a:solidFill>
              <a:srgbClr val="2B7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0" name="TextBox 39"/>
            <p:cNvSpPr txBox="1"/>
            <p:nvPr/>
          </p:nvSpPr>
          <p:spPr>
            <a:xfrm>
              <a:off x="5868144" y="4437113"/>
              <a:ext cx="2160240" cy="307777"/>
            </a:xfrm>
            <a:prstGeom prst="rect">
              <a:avLst/>
            </a:prstGeom>
            <a:noFill/>
          </p:spPr>
          <p:txBody>
            <a:bodyPr wrap="square" rtlCol="0">
              <a:spAutoFit/>
            </a:bodyPr>
            <a:lstStyle/>
            <a:p>
              <a:pPr algn="ctr"/>
              <a:r>
                <a:rPr lang="en-US" sz="1400" b="1" dirty="0">
                  <a:solidFill>
                    <a:schemeClr val="bg1"/>
                  </a:solidFill>
                </a:rPr>
                <a:t>Brazil</a:t>
              </a:r>
            </a:p>
          </p:txBody>
        </p:sp>
      </p:grpSp>
      <p:grpSp>
        <p:nvGrpSpPr>
          <p:cNvPr id="43" name="Group 42"/>
          <p:cNvGrpSpPr/>
          <p:nvPr/>
        </p:nvGrpSpPr>
        <p:grpSpPr>
          <a:xfrm>
            <a:off x="7320136" y="1628801"/>
            <a:ext cx="2160240" cy="307777"/>
            <a:chOff x="5868144" y="4437113"/>
            <a:chExt cx="2160240" cy="307777"/>
          </a:xfrm>
          <a:solidFill>
            <a:srgbClr val="2B733C"/>
          </a:solidFill>
        </p:grpSpPr>
        <p:sp>
          <p:nvSpPr>
            <p:cNvPr id="48" name="Rounded Rectangle 47"/>
            <p:cNvSpPr/>
            <p:nvPr/>
          </p:nvSpPr>
          <p:spPr>
            <a:xfrm>
              <a:off x="5868144" y="4453272"/>
              <a:ext cx="2160240" cy="27545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9" name="TextBox 48"/>
            <p:cNvSpPr txBox="1"/>
            <p:nvPr/>
          </p:nvSpPr>
          <p:spPr>
            <a:xfrm>
              <a:off x="5940152" y="4437113"/>
              <a:ext cx="1980220" cy="307777"/>
            </a:xfrm>
            <a:prstGeom prst="rect">
              <a:avLst/>
            </a:prstGeom>
            <a:noFill/>
          </p:spPr>
          <p:txBody>
            <a:bodyPr wrap="square" rtlCol="0">
              <a:spAutoFit/>
            </a:bodyPr>
            <a:lstStyle/>
            <a:p>
              <a:pPr algn="ctr"/>
              <a:r>
                <a:rPr lang="en-US" sz="1400" b="1" dirty="0">
                  <a:solidFill>
                    <a:schemeClr val="bg1"/>
                  </a:solidFill>
                </a:rPr>
                <a:t>Global</a:t>
              </a:r>
            </a:p>
          </p:txBody>
        </p:sp>
      </p:grpSp>
      <p:sp>
        <p:nvSpPr>
          <p:cNvPr id="50" name="TextBox 49"/>
          <p:cNvSpPr txBox="1"/>
          <p:nvPr/>
        </p:nvSpPr>
        <p:spPr>
          <a:xfrm>
            <a:off x="2279576" y="3835787"/>
            <a:ext cx="7200800" cy="369332"/>
          </a:xfrm>
          <a:prstGeom prst="rect">
            <a:avLst/>
          </a:prstGeom>
          <a:noFill/>
        </p:spPr>
        <p:txBody>
          <a:bodyPr wrap="square" rtlCol="0">
            <a:spAutoFit/>
          </a:bodyPr>
          <a:lstStyle/>
          <a:p>
            <a:pPr algn="ctr"/>
            <a:r>
              <a:rPr lang="en-US" b="1" dirty="0"/>
              <a:t>Consulting Companies Networking</a:t>
            </a:r>
          </a:p>
        </p:txBody>
      </p:sp>
      <p:grpSp>
        <p:nvGrpSpPr>
          <p:cNvPr id="53" name="Group 52"/>
          <p:cNvGrpSpPr/>
          <p:nvPr/>
        </p:nvGrpSpPr>
        <p:grpSpPr>
          <a:xfrm>
            <a:off x="2711624" y="4365105"/>
            <a:ext cx="2160240" cy="307777"/>
            <a:chOff x="5868144" y="4437113"/>
            <a:chExt cx="2160240" cy="307777"/>
          </a:xfrm>
          <a:solidFill>
            <a:srgbClr val="2B733C"/>
          </a:solidFill>
        </p:grpSpPr>
        <p:sp>
          <p:nvSpPr>
            <p:cNvPr id="54" name="Rounded Rectangle 53"/>
            <p:cNvSpPr/>
            <p:nvPr/>
          </p:nvSpPr>
          <p:spPr>
            <a:xfrm>
              <a:off x="5868144" y="4453272"/>
              <a:ext cx="2160240" cy="27545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5" name="TextBox 54"/>
            <p:cNvSpPr txBox="1"/>
            <p:nvPr/>
          </p:nvSpPr>
          <p:spPr>
            <a:xfrm>
              <a:off x="5868144" y="4437113"/>
              <a:ext cx="2160240" cy="307777"/>
            </a:xfrm>
            <a:prstGeom prst="rect">
              <a:avLst/>
            </a:prstGeom>
            <a:noFill/>
          </p:spPr>
          <p:txBody>
            <a:bodyPr wrap="square" rtlCol="0">
              <a:spAutoFit/>
            </a:bodyPr>
            <a:lstStyle/>
            <a:p>
              <a:pPr algn="ctr"/>
              <a:r>
                <a:rPr lang="en-US" sz="1400" b="1" dirty="0">
                  <a:solidFill>
                    <a:schemeClr val="bg1"/>
                  </a:solidFill>
                </a:rPr>
                <a:t>Brazil</a:t>
              </a:r>
            </a:p>
          </p:txBody>
        </p:sp>
      </p:grpSp>
      <p:grpSp>
        <p:nvGrpSpPr>
          <p:cNvPr id="56" name="Group 55"/>
          <p:cNvGrpSpPr/>
          <p:nvPr/>
        </p:nvGrpSpPr>
        <p:grpSpPr>
          <a:xfrm>
            <a:off x="7320136" y="4365105"/>
            <a:ext cx="2160240" cy="307777"/>
            <a:chOff x="5868144" y="4437113"/>
            <a:chExt cx="2160240" cy="307777"/>
          </a:xfrm>
          <a:solidFill>
            <a:srgbClr val="2B733C"/>
          </a:solidFill>
        </p:grpSpPr>
        <p:sp>
          <p:nvSpPr>
            <p:cNvPr id="57" name="Rounded Rectangle 56"/>
            <p:cNvSpPr/>
            <p:nvPr/>
          </p:nvSpPr>
          <p:spPr>
            <a:xfrm>
              <a:off x="5868144" y="4453272"/>
              <a:ext cx="2160240" cy="27545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5868144" y="4437113"/>
              <a:ext cx="2160240" cy="307777"/>
            </a:xfrm>
            <a:prstGeom prst="rect">
              <a:avLst/>
            </a:prstGeom>
            <a:noFill/>
          </p:spPr>
          <p:txBody>
            <a:bodyPr wrap="square" rtlCol="0">
              <a:spAutoFit/>
            </a:bodyPr>
            <a:lstStyle/>
            <a:p>
              <a:pPr algn="ctr"/>
              <a:r>
                <a:rPr lang="en-US" sz="1400" b="1" dirty="0">
                  <a:solidFill>
                    <a:schemeClr val="bg1"/>
                  </a:solidFill>
                </a:rPr>
                <a:t>Global</a:t>
              </a:r>
            </a:p>
          </p:txBody>
        </p:sp>
      </p:grpSp>
      <p:pic>
        <p:nvPicPr>
          <p:cNvPr id="59" name="Picture 6" descr="Context Network Logo"/>
          <p:cNvPicPr>
            <a:picLocks noChangeAspect="1" noChangeArrowheads="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16543" y="5416844"/>
            <a:ext cx="989949" cy="450404"/>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s://fbcdn-profile-a.akamaihd.net/hprofile-ak-prn2/277084_123095254549901_1294796902_n.jpg"/>
          <p:cNvPicPr>
            <a:picLocks noChangeAspect="1" noChangeArrowheads="1"/>
          </p:cNvPicPr>
          <p:nvPr/>
        </p:nvPicPr>
        <p:blipFill rotWithShape="1">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369045" y="4787823"/>
            <a:ext cx="896484" cy="5745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1631504" y="6453337"/>
            <a:ext cx="720080" cy="365125"/>
          </a:xfrm>
          <a:prstGeom prst="rect">
            <a:avLst/>
          </a:prstGeom>
        </p:spPr>
        <p:txBody>
          <a:bodyPr/>
          <a:lstStyle/>
          <a:p>
            <a:fld id="{7DF3B13D-CF46-47E0-A550-F906B1089417}" type="slidenum">
              <a:rPr lang="pt-BR" smtClean="0"/>
              <a:pPr/>
              <a:t>6</a:t>
            </a:fld>
            <a:endParaRPr lang="pt-BR"/>
          </a:p>
        </p:txBody>
      </p:sp>
      <p:pic>
        <p:nvPicPr>
          <p:cNvPr id="60" name="Picture 62" descr="insper.gif"/>
          <p:cNvPicPr>
            <a:picLocks noChangeAspect="1"/>
          </p:cNvPicPr>
          <p:nvPr/>
        </p:nvPicPr>
        <p:blipFill>
          <a:blip r:embed="rId18" cstate="email">
            <a:extLst>
              <a:ext uri="{28A0092B-C50C-407E-A947-70E740481C1C}">
                <a14:useLocalDpi xmlns:a14="http://schemas.microsoft.com/office/drawing/2010/main"/>
              </a:ext>
            </a:extLst>
          </a:blip>
          <a:srcRect l="5556" t="17010" r="5833" b="17010"/>
          <a:stretch>
            <a:fillRect/>
          </a:stretch>
        </p:blipFill>
        <p:spPr>
          <a:xfrm>
            <a:off x="2694071" y="2138619"/>
            <a:ext cx="1213923" cy="365319"/>
          </a:xfrm>
          <a:prstGeom prst="rect">
            <a:avLst/>
          </a:prstGeom>
        </p:spPr>
      </p:pic>
      <p:pic>
        <p:nvPicPr>
          <p:cNvPr id="61" name="Picture 9" descr="logo_lunica.gif"/>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636477" y="4905292"/>
            <a:ext cx="882953" cy="384185"/>
          </a:xfrm>
          <a:prstGeom prst="rect">
            <a:avLst/>
          </a:prstGeom>
        </p:spPr>
      </p:pic>
      <p:pic>
        <p:nvPicPr>
          <p:cNvPr id="12" name="Picture 11"/>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6888088" y="4869161"/>
            <a:ext cx="864096" cy="531955"/>
          </a:xfrm>
          <a:prstGeom prst="rect">
            <a:avLst/>
          </a:prstGeom>
        </p:spPr>
      </p:pic>
    </p:spTree>
    <p:extLst>
      <p:ext uri="{BB962C8B-B14F-4D97-AF65-F5344CB8AC3E}">
        <p14:creationId xmlns:p14="http://schemas.microsoft.com/office/powerpoint/2010/main" val="315477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27382" y="1509712"/>
            <a:ext cx="8487270" cy="5029200"/>
          </a:xfrm>
        </p:spPr>
        <p:txBody>
          <a:bodyPr vert="horz" lIns="91440" tIns="45720" rIns="91440" bIns="45720" rtlCol="0">
            <a:normAutofit/>
          </a:bodyPr>
          <a:lstStyle/>
          <a:p>
            <a:pPr>
              <a:spcBef>
                <a:spcPct val="0"/>
              </a:spcBef>
              <a:buFont typeface="Wingdings" panose="05000000000000000000" pitchFamily="2" charset="2"/>
              <a:buChar char="ü"/>
            </a:pPr>
            <a:r>
              <a:rPr lang="en-US" dirty="0">
                <a:solidFill>
                  <a:srgbClr val="002B24"/>
                </a:solidFill>
              </a:rPr>
              <a:t>Members required to live abroad</a:t>
            </a:r>
          </a:p>
          <a:p>
            <a:pPr>
              <a:spcBef>
                <a:spcPct val="0"/>
              </a:spcBef>
              <a:buFont typeface="Wingdings" panose="05000000000000000000" pitchFamily="2" charset="2"/>
              <a:buChar char="ü"/>
            </a:pPr>
            <a:endParaRPr lang="pt-BR" dirty="0">
              <a:solidFill>
                <a:srgbClr val="002B24"/>
              </a:solidFill>
            </a:endParaRPr>
          </a:p>
          <a:p>
            <a:pPr>
              <a:spcBef>
                <a:spcPct val="0"/>
              </a:spcBef>
              <a:buFont typeface="Wingdings" panose="05000000000000000000" pitchFamily="2" charset="2"/>
              <a:buChar char="ü"/>
            </a:pPr>
            <a:r>
              <a:rPr lang="pt-BR" dirty="0" err="1">
                <a:solidFill>
                  <a:srgbClr val="002B24"/>
                </a:solidFill>
              </a:rPr>
              <a:t>Find</a:t>
            </a:r>
            <a:r>
              <a:rPr lang="pt-BR" dirty="0">
                <a:solidFill>
                  <a:srgbClr val="002B24"/>
                </a:solidFill>
              </a:rPr>
              <a:t> similar </a:t>
            </a:r>
            <a:r>
              <a:rPr lang="pt-BR" dirty="0" err="1">
                <a:solidFill>
                  <a:srgbClr val="002B24"/>
                </a:solidFill>
              </a:rPr>
              <a:t>groups</a:t>
            </a:r>
            <a:endParaRPr lang="pt-BR" dirty="0">
              <a:solidFill>
                <a:srgbClr val="002B24"/>
              </a:solidFill>
            </a:endParaRPr>
          </a:p>
          <a:p>
            <a:pPr>
              <a:spcBef>
                <a:spcPct val="0"/>
              </a:spcBef>
              <a:buFont typeface="Wingdings" panose="05000000000000000000" pitchFamily="2" charset="2"/>
              <a:buChar char="ü"/>
            </a:pPr>
            <a:endParaRPr lang="pt-BR" dirty="0">
              <a:solidFill>
                <a:srgbClr val="002B24"/>
              </a:solidFill>
            </a:endParaRPr>
          </a:p>
          <a:p>
            <a:pPr>
              <a:spcBef>
                <a:spcPct val="0"/>
              </a:spcBef>
              <a:buFont typeface="Wingdings" panose="05000000000000000000" pitchFamily="2" charset="2"/>
              <a:buChar char="ü"/>
            </a:pPr>
            <a:r>
              <a:rPr lang="pt-BR" dirty="0" err="1">
                <a:solidFill>
                  <a:srgbClr val="002B24"/>
                </a:solidFill>
              </a:rPr>
              <a:t>International</a:t>
            </a:r>
            <a:r>
              <a:rPr lang="pt-BR" dirty="0">
                <a:solidFill>
                  <a:srgbClr val="002B24"/>
                </a:solidFill>
              </a:rPr>
              <a:t> </a:t>
            </a:r>
            <a:r>
              <a:rPr lang="pt-BR" dirty="0" err="1">
                <a:solidFill>
                  <a:srgbClr val="002B24"/>
                </a:solidFill>
              </a:rPr>
              <a:t>contacts</a:t>
            </a:r>
            <a:r>
              <a:rPr lang="pt-BR" dirty="0">
                <a:solidFill>
                  <a:srgbClr val="002B24"/>
                </a:solidFill>
              </a:rPr>
              <a:t> – </a:t>
            </a:r>
            <a:r>
              <a:rPr lang="pt-BR" dirty="0" err="1">
                <a:solidFill>
                  <a:srgbClr val="002B24"/>
                </a:solidFill>
              </a:rPr>
              <a:t>person</a:t>
            </a:r>
            <a:r>
              <a:rPr lang="pt-BR" dirty="0">
                <a:solidFill>
                  <a:srgbClr val="002B24"/>
                </a:solidFill>
              </a:rPr>
              <a:t> </a:t>
            </a:r>
            <a:r>
              <a:rPr lang="pt-BR" dirty="0" err="1">
                <a:solidFill>
                  <a:srgbClr val="002B24"/>
                </a:solidFill>
              </a:rPr>
              <a:t>to</a:t>
            </a:r>
            <a:r>
              <a:rPr lang="pt-BR" dirty="0">
                <a:solidFill>
                  <a:srgbClr val="002B24"/>
                </a:solidFill>
              </a:rPr>
              <a:t> </a:t>
            </a:r>
            <a:r>
              <a:rPr lang="pt-BR" dirty="0" err="1">
                <a:solidFill>
                  <a:srgbClr val="002B24"/>
                </a:solidFill>
              </a:rPr>
              <a:t>person</a:t>
            </a:r>
            <a:endParaRPr lang="pt-BR" dirty="0">
              <a:solidFill>
                <a:srgbClr val="002B24"/>
              </a:solidFill>
            </a:endParaRPr>
          </a:p>
          <a:p>
            <a:pPr>
              <a:spcBef>
                <a:spcPct val="0"/>
              </a:spcBef>
              <a:buFont typeface="Wingdings" panose="05000000000000000000" pitchFamily="2" charset="2"/>
              <a:buChar char="ü"/>
            </a:pPr>
            <a:endParaRPr lang="pt-BR" dirty="0">
              <a:solidFill>
                <a:srgbClr val="002B24"/>
              </a:solidFill>
            </a:endParaRPr>
          </a:p>
          <a:p>
            <a:pPr>
              <a:spcBef>
                <a:spcPct val="0"/>
              </a:spcBef>
              <a:buFont typeface="Wingdings" panose="05000000000000000000" pitchFamily="2" charset="2"/>
              <a:buChar char="ü"/>
            </a:pPr>
            <a:r>
              <a:rPr lang="pt-BR" dirty="0" err="1">
                <a:solidFill>
                  <a:srgbClr val="002B24"/>
                </a:solidFill>
              </a:rPr>
              <a:t>Projects</a:t>
            </a:r>
            <a:r>
              <a:rPr lang="pt-BR" dirty="0">
                <a:solidFill>
                  <a:srgbClr val="002B24"/>
                </a:solidFill>
              </a:rPr>
              <a:t> </a:t>
            </a:r>
            <a:r>
              <a:rPr lang="pt-BR" dirty="0" err="1">
                <a:solidFill>
                  <a:srgbClr val="002B24"/>
                </a:solidFill>
              </a:rPr>
              <a:t>and</a:t>
            </a:r>
            <a:r>
              <a:rPr lang="pt-BR" dirty="0">
                <a:solidFill>
                  <a:srgbClr val="002B24"/>
                </a:solidFill>
              </a:rPr>
              <a:t> common </a:t>
            </a:r>
            <a:r>
              <a:rPr lang="pt-BR" dirty="0" err="1">
                <a:solidFill>
                  <a:srgbClr val="002B24"/>
                </a:solidFill>
              </a:rPr>
              <a:t>publications</a:t>
            </a:r>
            <a:endParaRPr lang="pt-BR" dirty="0">
              <a:solidFill>
                <a:srgbClr val="002B24"/>
              </a:solidFill>
            </a:endParaRPr>
          </a:p>
          <a:p>
            <a:pPr>
              <a:spcBef>
                <a:spcPct val="0"/>
              </a:spcBef>
              <a:buFont typeface="Wingdings" panose="05000000000000000000" pitchFamily="2" charset="2"/>
              <a:buChar char="ü"/>
            </a:pPr>
            <a:endParaRPr lang="pt-BR" dirty="0">
              <a:solidFill>
                <a:srgbClr val="002B24"/>
              </a:solidFill>
            </a:endParaRPr>
          </a:p>
          <a:p>
            <a:pPr>
              <a:spcBef>
                <a:spcPct val="0"/>
              </a:spcBef>
              <a:buFont typeface="Wingdings" panose="05000000000000000000" pitchFamily="2" charset="2"/>
              <a:buChar char="ü"/>
            </a:pPr>
            <a:r>
              <a:rPr lang="pt-BR" dirty="0" err="1">
                <a:solidFill>
                  <a:srgbClr val="002B24"/>
                </a:solidFill>
              </a:rPr>
              <a:t>International</a:t>
            </a:r>
            <a:r>
              <a:rPr lang="pt-BR" dirty="0">
                <a:solidFill>
                  <a:srgbClr val="002B24"/>
                </a:solidFill>
              </a:rPr>
              <a:t> </a:t>
            </a:r>
            <a:r>
              <a:rPr lang="pt-BR" dirty="0" err="1">
                <a:solidFill>
                  <a:srgbClr val="002B24"/>
                </a:solidFill>
              </a:rPr>
              <a:t>Funding</a:t>
            </a:r>
            <a:endParaRPr lang="pt-BR" dirty="0">
              <a:solidFill>
                <a:srgbClr val="002B24"/>
              </a:solidFill>
            </a:endParaRPr>
          </a:p>
          <a:p>
            <a:pPr>
              <a:spcBef>
                <a:spcPct val="0"/>
              </a:spcBef>
              <a:buFont typeface="Wingdings" panose="05000000000000000000" pitchFamily="2" charset="2"/>
              <a:buChar char="ü"/>
            </a:pPr>
            <a:endParaRPr lang="pt-BR" dirty="0">
              <a:solidFill>
                <a:srgbClr val="002B24"/>
              </a:solidFill>
            </a:endParaRPr>
          </a:p>
          <a:p>
            <a:pPr>
              <a:spcBef>
                <a:spcPct val="0"/>
              </a:spcBef>
              <a:buFont typeface="Wingdings" panose="05000000000000000000" pitchFamily="2" charset="2"/>
              <a:buChar char="ü"/>
            </a:pPr>
            <a:r>
              <a:rPr lang="pt-BR" dirty="0" err="1">
                <a:solidFill>
                  <a:srgbClr val="002B24"/>
                </a:solidFill>
              </a:rPr>
              <a:t>Interchange</a:t>
            </a:r>
            <a:r>
              <a:rPr lang="pt-BR" dirty="0">
                <a:solidFill>
                  <a:srgbClr val="002B24"/>
                </a:solidFill>
              </a:rPr>
              <a:t> </a:t>
            </a:r>
            <a:r>
              <a:rPr lang="pt-BR" dirty="0" err="1">
                <a:solidFill>
                  <a:srgbClr val="002B24"/>
                </a:solidFill>
              </a:rPr>
              <a:t>of</a:t>
            </a:r>
            <a:r>
              <a:rPr lang="pt-BR" dirty="0">
                <a:solidFill>
                  <a:srgbClr val="002B24"/>
                </a:solidFill>
              </a:rPr>
              <a:t> </a:t>
            </a:r>
            <a:r>
              <a:rPr lang="pt-BR" dirty="0" err="1">
                <a:solidFill>
                  <a:srgbClr val="002B24"/>
                </a:solidFill>
              </a:rPr>
              <a:t>researchers</a:t>
            </a:r>
            <a:r>
              <a:rPr lang="pt-BR" dirty="0">
                <a:solidFill>
                  <a:srgbClr val="002B24"/>
                </a:solidFill>
              </a:rPr>
              <a:t>, </a:t>
            </a:r>
            <a:r>
              <a:rPr lang="pt-BR" dirty="0" err="1">
                <a:solidFill>
                  <a:srgbClr val="002B24"/>
                </a:solidFill>
              </a:rPr>
              <a:t>students</a:t>
            </a:r>
            <a:r>
              <a:rPr lang="pt-BR" dirty="0">
                <a:solidFill>
                  <a:srgbClr val="002B24"/>
                </a:solidFill>
              </a:rPr>
              <a:t> </a:t>
            </a:r>
            <a:r>
              <a:rPr lang="pt-BR" dirty="0" err="1">
                <a:solidFill>
                  <a:srgbClr val="002B24"/>
                </a:solidFill>
              </a:rPr>
              <a:t>and</a:t>
            </a:r>
            <a:r>
              <a:rPr lang="pt-BR" dirty="0">
                <a:solidFill>
                  <a:srgbClr val="002B24"/>
                </a:solidFill>
              </a:rPr>
              <a:t> staff</a:t>
            </a:r>
          </a:p>
          <a:p>
            <a:pPr>
              <a:spcBef>
                <a:spcPct val="0"/>
              </a:spcBef>
              <a:buFont typeface="Wingdings" panose="05000000000000000000" pitchFamily="2" charset="2"/>
              <a:buChar char="ü"/>
            </a:pPr>
            <a:endParaRPr lang="pt-BR" dirty="0">
              <a:solidFill>
                <a:srgbClr val="002B24"/>
              </a:solidFill>
            </a:endParaRPr>
          </a:p>
        </p:txBody>
      </p:sp>
      <p:sp>
        <p:nvSpPr>
          <p:cNvPr id="2" name="Espaço Reservado para Rodapé 1"/>
          <p:cNvSpPr>
            <a:spLocks noGrp="1"/>
          </p:cNvSpPr>
          <p:nvPr>
            <p:ph type="ftr" sz="quarter" idx="10"/>
          </p:nvPr>
        </p:nvSpPr>
        <p:spPr>
          <a:xfrm>
            <a:off x="0" y="6492875"/>
            <a:ext cx="12192000" cy="365125"/>
          </a:xfrm>
        </p:spPr>
        <p:txBody>
          <a:bodyPr/>
          <a:lstStyle/>
          <a:p>
            <a:pPr algn="ctr"/>
            <a:r>
              <a:rPr lang="en-US" dirty="0"/>
              <a:t>Source: Prof. Marcos Fava </a:t>
            </a:r>
            <a:r>
              <a:rPr lang="en-US" dirty="0" err="1" smtClean="0"/>
              <a:t>Neves</a:t>
            </a:r>
            <a:endParaRPr lang="en-US" dirty="0"/>
          </a:p>
        </p:txBody>
      </p:sp>
      <p:sp>
        <p:nvSpPr>
          <p:cNvPr id="5" name="Título 1"/>
          <p:cNvSpPr txBox="1">
            <a:spLocks/>
          </p:cNvSpPr>
          <p:nvPr/>
        </p:nvSpPr>
        <p:spPr>
          <a:xfrm>
            <a:off x="527382" y="365722"/>
            <a:ext cx="11304632" cy="870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smtClean="0">
                <a:latin typeface="+mn-lt"/>
              </a:rPr>
              <a:t>Strong </a:t>
            </a:r>
            <a:r>
              <a:rPr lang="pt-BR" sz="3600" b="1" dirty="0" err="1">
                <a:latin typeface="+mn-lt"/>
              </a:rPr>
              <a:t>Internationalization</a:t>
            </a:r>
            <a:endParaRPr lang="es-AR" sz="3600" b="1" dirty="0">
              <a:latin typeface="+mn-lt"/>
            </a:endParaRPr>
          </a:p>
        </p:txBody>
      </p:sp>
    </p:spTree>
    <p:extLst>
      <p:ext uri="{BB962C8B-B14F-4D97-AF65-F5344CB8AC3E}">
        <p14:creationId xmlns:p14="http://schemas.microsoft.com/office/powerpoint/2010/main" val="373368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126" y="313023"/>
            <a:ext cx="10515600" cy="1325563"/>
          </a:xfrm>
        </p:spPr>
        <p:txBody>
          <a:bodyPr vert="horz" lIns="91440" tIns="45720" rIns="91440" bIns="45720" rtlCol="0" anchor="ctr">
            <a:normAutofit/>
          </a:bodyPr>
          <a:lstStyle/>
          <a:p>
            <a:r>
              <a:rPr lang="pt-BR" sz="4000" b="1" dirty="0">
                <a:solidFill>
                  <a:srgbClr val="0D4711"/>
                </a:solidFill>
                <a:latin typeface="+mn-lt"/>
              </a:rPr>
              <a:t>Agenda</a:t>
            </a:r>
            <a:endParaRPr lang="pt-BR" sz="3600" b="1" dirty="0">
              <a:solidFill>
                <a:srgbClr val="0D4711"/>
              </a:solidFill>
              <a:latin typeface="+mn-lt"/>
            </a:endParaRPr>
          </a:p>
        </p:txBody>
      </p:sp>
      <p:grpSp>
        <p:nvGrpSpPr>
          <p:cNvPr id="4" name="Agrupar 3"/>
          <p:cNvGrpSpPr/>
          <p:nvPr/>
        </p:nvGrpSpPr>
        <p:grpSpPr>
          <a:xfrm>
            <a:off x="1657039" y="1688260"/>
            <a:ext cx="8399401" cy="4064759"/>
            <a:chOff x="384599" y="1884521"/>
            <a:chExt cx="8399401" cy="4064759"/>
          </a:xfrm>
        </p:grpSpPr>
        <p:sp>
          <p:nvSpPr>
            <p:cNvPr id="5" name="Snip Diagonal Corner Rectangle 9"/>
            <p:cNvSpPr/>
            <p:nvPr/>
          </p:nvSpPr>
          <p:spPr>
            <a:xfrm>
              <a:off x="384599" y="1884521"/>
              <a:ext cx="3256172" cy="3981728"/>
            </a:xfrm>
            <a:prstGeom prst="snip2DiagRect">
              <a:avLst/>
            </a:prstGeom>
            <a:blipFill>
              <a:blip r:embed="rId2"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Agrupar 2"/>
            <p:cNvGrpSpPr/>
            <p:nvPr/>
          </p:nvGrpSpPr>
          <p:grpSpPr>
            <a:xfrm>
              <a:off x="3933521" y="2060848"/>
              <a:ext cx="4850479" cy="3888432"/>
              <a:chOff x="3933521" y="1916832"/>
              <a:chExt cx="4850479" cy="2545053"/>
            </a:xfrm>
          </p:grpSpPr>
          <p:sp>
            <p:nvSpPr>
              <p:cNvPr id="51" name="AutoShape 30173"/>
              <p:cNvSpPr>
                <a:spLocks noChangeAspect="1" noChangeArrowheads="1" noTextEdit="1"/>
              </p:cNvSpPr>
              <p:nvPr/>
            </p:nvSpPr>
            <p:spPr bwMode="auto">
              <a:xfrm>
                <a:off x="3938897" y="3230734"/>
                <a:ext cx="4823470" cy="527204"/>
              </a:xfrm>
              <a:prstGeom prst="rect">
                <a:avLst/>
              </a:prstGeom>
              <a:solidFill>
                <a:srgbClr val="E7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2" name="Freeform 30181"/>
              <p:cNvSpPr>
                <a:spLocks/>
              </p:cNvSpPr>
              <p:nvPr/>
            </p:nvSpPr>
            <p:spPr bwMode="auto">
              <a:xfrm>
                <a:off x="8330316" y="3388067"/>
                <a:ext cx="453684"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54" name="AutoShape 30173"/>
              <p:cNvSpPr>
                <a:spLocks noChangeAspect="1" noChangeArrowheads="1" noTextEdit="1"/>
              </p:cNvSpPr>
              <p:nvPr/>
            </p:nvSpPr>
            <p:spPr bwMode="auto">
              <a:xfrm>
                <a:off x="3933522" y="2551107"/>
                <a:ext cx="4823470" cy="52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5" name="Rectangle 30175"/>
              <p:cNvSpPr>
                <a:spLocks noChangeArrowheads="1"/>
              </p:cNvSpPr>
              <p:nvPr/>
            </p:nvSpPr>
            <p:spPr bwMode="auto">
              <a:xfrm>
                <a:off x="3938897" y="2599387"/>
                <a:ext cx="4842067" cy="459880"/>
              </a:xfrm>
              <a:prstGeom prst="rect">
                <a:avLst/>
              </a:prstGeom>
              <a:solidFill>
                <a:srgbClr val="D8EBC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56" name="Rectangle 30176"/>
              <p:cNvSpPr>
                <a:spLocks noChangeArrowheads="1"/>
              </p:cNvSpPr>
              <p:nvPr/>
            </p:nvSpPr>
            <p:spPr bwMode="auto">
              <a:xfrm>
                <a:off x="3935861" y="2586254"/>
                <a:ext cx="4773189" cy="45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7" name="Freeform 30181"/>
              <p:cNvSpPr>
                <a:spLocks/>
              </p:cNvSpPr>
              <p:nvPr/>
            </p:nvSpPr>
            <p:spPr bwMode="auto">
              <a:xfrm>
                <a:off x="8324941" y="2676842"/>
                <a:ext cx="459059"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59" name="AutoShape 30173"/>
              <p:cNvSpPr>
                <a:spLocks noChangeAspect="1" noChangeArrowheads="1" noTextEdit="1"/>
              </p:cNvSpPr>
              <p:nvPr/>
            </p:nvSpPr>
            <p:spPr bwMode="auto">
              <a:xfrm>
                <a:off x="3944686" y="3934681"/>
                <a:ext cx="4823470" cy="5272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60" name="Rectangle 30175"/>
              <p:cNvSpPr>
                <a:spLocks noChangeArrowheads="1"/>
              </p:cNvSpPr>
              <p:nvPr/>
            </p:nvSpPr>
            <p:spPr bwMode="auto">
              <a:xfrm>
                <a:off x="3947025" y="3963393"/>
                <a:ext cx="4821131" cy="459880"/>
              </a:xfrm>
              <a:prstGeom prst="rect">
                <a:avLst/>
              </a:prstGeom>
              <a:solidFill>
                <a:schemeClr val="bg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61" name="Freeform 30181"/>
              <p:cNvSpPr>
                <a:spLocks/>
              </p:cNvSpPr>
              <p:nvPr/>
            </p:nvSpPr>
            <p:spPr bwMode="auto">
              <a:xfrm>
                <a:off x="8336105" y="4060417"/>
                <a:ext cx="447895"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63" name="Retângulo 62"/>
              <p:cNvSpPr/>
              <p:nvPr/>
            </p:nvSpPr>
            <p:spPr>
              <a:xfrm>
                <a:off x="8528133" y="2651819"/>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2</a:t>
                </a:r>
              </a:p>
            </p:txBody>
          </p:sp>
          <p:sp>
            <p:nvSpPr>
              <p:cNvPr id="64" name="Retângulo 63"/>
              <p:cNvSpPr/>
              <p:nvPr/>
            </p:nvSpPr>
            <p:spPr>
              <a:xfrm>
                <a:off x="8536972" y="3356305"/>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3</a:t>
                </a:r>
              </a:p>
            </p:txBody>
          </p:sp>
          <p:sp>
            <p:nvSpPr>
              <p:cNvPr id="65" name="Retângulo 64"/>
              <p:cNvSpPr/>
              <p:nvPr/>
            </p:nvSpPr>
            <p:spPr>
              <a:xfrm>
                <a:off x="8536972" y="4028417"/>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4</a:t>
                </a:r>
              </a:p>
            </p:txBody>
          </p:sp>
          <p:sp>
            <p:nvSpPr>
              <p:cNvPr id="67" name="AutoShape 30173"/>
              <p:cNvSpPr>
                <a:spLocks noChangeAspect="1" noChangeArrowheads="1" noTextEdit="1"/>
              </p:cNvSpPr>
              <p:nvPr/>
            </p:nvSpPr>
            <p:spPr bwMode="auto">
              <a:xfrm>
                <a:off x="3933521" y="1916832"/>
                <a:ext cx="4821131" cy="527204"/>
              </a:xfrm>
              <a:prstGeom prst="rect">
                <a:avLst/>
              </a:prstGeom>
              <a:solidFill>
                <a:srgbClr val="E7E6E6"/>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pt-BR" sz="2000"/>
              </a:p>
            </p:txBody>
          </p:sp>
          <p:sp>
            <p:nvSpPr>
              <p:cNvPr id="68" name="Rectangle 30175"/>
              <p:cNvSpPr>
                <a:spLocks noChangeArrowheads="1"/>
              </p:cNvSpPr>
              <p:nvPr/>
            </p:nvSpPr>
            <p:spPr bwMode="auto">
              <a:xfrm>
                <a:off x="4067944" y="1945544"/>
                <a:ext cx="4686709" cy="459880"/>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pt-BR" sz="2000" dirty="0"/>
              </a:p>
            </p:txBody>
          </p:sp>
          <p:sp>
            <p:nvSpPr>
              <p:cNvPr id="69" name="Freeform 30181"/>
              <p:cNvSpPr>
                <a:spLocks/>
              </p:cNvSpPr>
              <p:nvPr/>
            </p:nvSpPr>
            <p:spPr bwMode="auto">
              <a:xfrm>
                <a:off x="8322601" y="2042568"/>
                <a:ext cx="458362"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71" name="Retângulo 70"/>
              <p:cNvSpPr/>
              <p:nvPr/>
            </p:nvSpPr>
            <p:spPr>
              <a:xfrm>
                <a:off x="8518913" y="2043063"/>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1</a:t>
                </a:r>
              </a:p>
            </p:txBody>
          </p:sp>
          <p:sp>
            <p:nvSpPr>
              <p:cNvPr id="89" name="Freeform 30182"/>
              <p:cNvSpPr>
                <a:spLocks/>
              </p:cNvSpPr>
              <p:nvPr/>
            </p:nvSpPr>
            <p:spPr bwMode="auto">
              <a:xfrm>
                <a:off x="4205089" y="2719931"/>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90" name="Freeform 30182"/>
              <p:cNvSpPr>
                <a:spLocks/>
              </p:cNvSpPr>
              <p:nvPr/>
            </p:nvSpPr>
            <p:spPr bwMode="auto">
              <a:xfrm>
                <a:off x="4205089" y="3442670"/>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91" name="Freeform 30182"/>
              <p:cNvSpPr>
                <a:spLocks/>
              </p:cNvSpPr>
              <p:nvPr/>
            </p:nvSpPr>
            <p:spPr bwMode="auto">
              <a:xfrm>
                <a:off x="4231728" y="4090502"/>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grpSp>
      </p:grpSp>
      <p:sp>
        <p:nvSpPr>
          <p:cNvPr id="30" name="Freeform 30182"/>
          <p:cNvSpPr>
            <a:spLocks/>
          </p:cNvSpPr>
          <p:nvPr/>
        </p:nvSpPr>
        <p:spPr bwMode="auto">
          <a:xfrm>
            <a:off x="5458988" y="2113932"/>
            <a:ext cx="126818" cy="306792"/>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endParaRPr lang="pt-BR" sz="2000"/>
          </a:p>
        </p:txBody>
      </p:sp>
      <p:sp>
        <p:nvSpPr>
          <p:cNvPr id="31" name="Retângulo 30"/>
          <p:cNvSpPr/>
          <p:nvPr/>
        </p:nvSpPr>
        <p:spPr>
          <a:xfrm>
            <a:off x="5663904" y="2064925"/>
            <a:ext cx="2767424" cy="400111"/>
          </a:xfrm>
          <a:prstGeom prst="rect">
            <a:avLst/>
          </a:prstGeom>
        </p:spPr>
        <p:txBody>
          <a:bodyPr wrap="none">
            <a:spAutoFit/>
          </a:bodyPr>
          <a:lstStyle/>
          <a:p>
            <a:r>
              <a:rPr lang="pt-BR" sz="2000" b="1" dirty="0" err="1" smtClean="0">
                <a:solidFill>
                  <a:schemeClr val="bg2">
                    <a:lumMod val="50000"/>
                  </a:schemeClr>
                </a:solidFill>
                <a:cs typeface="MV Boli" panose="02000500030200090000" pitchFamily="2" charset="0"/>
              </a:rPr>
              <a:t>Markestrat</a:t>
            </a:r>
            <a:r>
              <a:rPr lang="pt-BR" sz="2000" b="1" dirty="0" smtClean="0">
                <a:solidFill>
                  <a:schemeClr val="bg2">
                    <a:lumMod val="50000"/>
                  </a:schemeClr>
                </a:solidFill>
                <a:cs typeface="MV Boli" panose="02000500030200090000" pitchFamily="2" charset="0"/>
              </a:rPr>
              <a:t> </a:t>
            </a:r>
            <a:r>
              <a:rPr lang="pt-BR" sz="2000" b="1" dirty="0" err="1">
                <a:solidFill>
                  <a:schemeClr val="bg2">
                    <a:lumMod val="50000"/>
                  </a:schemeClr>
                </a:solidFill>
                <a:cs typeface="MV Boli" panose="02000500030200090000" pitchFamily="2" charset="0"/>
              </a:rPr>
              <a:t>Think</a:t>
            </a:r>
            <a:r>
              <a:rPr lang="pt-BR" sz="2000" b="1" dirty="0">
                <a:solidFill>
                  <a:schemeClr val="bg2">
                    <a:lumMod val="50000"/>
                  </a:schemeClr>
                </a:solidFill>
                <a:cs typeface="MV Boli" panose="02000500030200090000" pitchFamily="2" charset="0"/>
              </a:rPr>
              <a:t> </a:t>
            </a:r>
            <a:r>
              <a:rPr lang="pt-BR" sz="2000" b="1" dirty="0" err="1">
                <a:solidFill>
                  <a:schemeClr val="bg2">
                    <a:lumMod val="50000"/>
                  </a:schemeClr>
                </a:solidFill>
                <a:cs typeface="MV Boli" panose="02000500030200090000" pitchFamily="2" charset="0"/>
              </a:rPr>
              <a:t>Tank</a:t>
            </a:r>
            <a:r>
              <a:rPr lang="pt-BR" sz="2000" b="1" dirty="0">
                <a:solidFill>
                  <a:schemeClr val="bg2">
                    <a:lumMod val="50000"/>
                  </a:schemeClr>
                </a:solidFill>
                <a:cs typeface="MV Boli" panose="02000500030200090000" pitchFamily="2" charset="0"/>
              </a:rPr>
              <a:t>  </a:t>
            </a:r>
          </a:p>
        </p:txBody>
      </p:sp>
      <p:sp>
        <p:nvSpPr>
          <p:cNvPr id="33" name="Retângulo 32"/>
          <p:cNvSpPr/>
          <p:nvPr/>
        </p:nvSpPr>
        <p:spPr>
          <a:xfrm>
            <a:off x="5650369" y="2953880"/>
            <a:ext cx="3932314" cy="646331"/>
          </a:xfrm>
          <a:prstGeom prst="rect">
            <a:avLst/>
          </a:prstGeom>
        </p:spPr>
        <p:txBody>
          <a:bodyPr wrap="square">
            <a:spAutoFit/>
          </a:bodyPr>
          <a:lstStyle/>
          <a:p>
            <a:pPr>
              <a:defRPr/>
            </a:pPr>
            <a:r>
              <a:rPr lang="en-US" b="1" dirty="0">
                <a:solidFill>
                  <a:srgbClr val="0D4711"/>
                </a:solidFill>
                <a:cs typeface="MV Boli" panose="02000500030200090000" pitchFamily="2" charset="0"/>
              </a:rPr>
              <a:t>Idea to Propose Managerial Methods: Examples  </a:t>
            </a:r>
          </a:p>
        </p:txBody>
      </p:sp>
      <p:sp>
        <p:nvSpPr>
          <p:cNvPr id="34" name="Retângulo 33"/>
          <p:cNvSpPr/>
          <p:nvPr/>
        </p:nvSpPr>
        <p:spPr>
          <a:xfrm>
            <a:off x="5663904" y="5132012"/>
            <a:ext cx="4145508" cy="400111"/>
          </a:xfrm>
          <a:prstGeom prst="rect">
            <a:avLst/>
          </a:prstGeom>
        </p:spPr>
        <p:txBody>
          <a:bodyPr wrap="square">
            <a:spAutoFit/>
          </a:bodyPr>
          <a:lstStyle/>
          <a:p>
            <a:r>
              <a:rPr lang="pt-BR" sz="2000" b="1" dirty="0" err="1" smtClean="0">
                <a:solidFill>
                  <a:schemeClr val="bg2">
                    <a:lumMod val="50000"/>
                  </a:schemeClr>
                </a:solidFill>
                <a:cs typeface="MV Boli" panose="02000500030200090000" pitchFamily="2" charset="0"/>
              </a:rPr>
              <a:t>How</a:t>
            </a:r>
            <a:r>
              <a:rPr lang="pt-BR" sz="2000" b="1" dirty="0" smtClean="0">
                <a:solidFill>
                  <a:schemeClr val="bg2">
                    <a:lumMod val="50000"/>
                  </a:schemeClr>
                </a:solidFill>
                <a:cs typeface="MV Boli" panose="02000500030200090000" pitchFamily="2" charset="0"/>
              </a:rPr>
              <a:t> </a:t>
            </a:r>
            <a:r>
              <a:rPr lang="pt-BR" sz="2000" b="1" dirty="0" err="1" smtClean="0">
                <a:solidFill>
                  <a:schemeClr val="bg2">
                    <a:lumMod val="50000"/>
                  </a:schemeClr>
                </a:solidFill>
                <a:cs typeface="MV Boli" panose="02000500030200090000" pitchFamily="2" charset="0"/>
              </a:rPr>
              <a:t>to</a:t>
            </a:r>
            <a:r>
              <a:rPr lang="pt-BR" sz="2000" b="1" dirty="0" smtClean="0">
                <a:solidFill>
                  <a:schemeClr val="bg2">
                    <a:lumMod val="50000"/>
                  </a:schemeClr>
                </a:solidFill>
                <a:cs typeface="MV Boli" panose="02000500030200090000" pitchFamily="2" charset="0"/>
              </a:rPr>
              <a:t> </a:t>
            </a:r>
            <a:r>
              <a:rPr lang="pt-BR" sz="2000" b="1" dirty="0" err="1" smtClean="0">
                <a:solidFill>
                  <a:schemeClr val="bg2">
                    <a:lumMod val="50000"/>
                  </a:schemeClr>
                </a:solidFill>
                <a:cs typeface="MV Boli" panose="02000500030200090000" pitchFamily="2" charset="0"/>
              </a:rPr>
              <a:t>Publish</a:t>
            </a:r>
            <a:r>
              <a:rPr lang="pt-BR" sz="2000" b="1" dirty="0" smtClean="0">
                <a:solidFill>
                  <a:schemeClr val="bg2">
                    <a:lumMod val="50000"/>
                  </a:schemeClr>
                </a:solidFill>
                <a:cs typeface="MV Boli" panose="02000500030200090000" pitchFamily="2" charset="0"/>
              </a:rPr>
              <a:t>?</a:t>
            </a:r>
            <a:endParaRPr lang="pt-BR" sz="2000" b="1" dirty="0">
              <a:solidFill>
                <a:schemeClr val="bg2">
                  <a:lumMod val="50000"/>
                </a:schemeClr>
              </a:solidFill>
              <a:cs typeface="MV Boli" panose="02000500030200090000" pitchFamily="2" charset="0"/>
            </a:endParaRPr>
          </a:p>
        </p:txBody>
      </p:sp>
      <p:sp>
        <p:nvSpPr>
          <p:cNvPr id="35" name="Retângulo 34"/>
          <p:cNvSpPr/>
          <p:nvPr/>
        </p:nvSpPr>
        <p:spPr>
          <a:xfrm>
            <a:off x="5670442" y="4085081"/>
            <a:ext cx="3099054" cy="400111"/>
          </a:xfrm>
          <a:prstGeom prst="rect">
            <a:avLst/>
          </a:prstGeom>
        </p:spPr>
        <p:txBody>
          <a:bodyPr wrap="none">
            <a:spAutoFit/>
          </a:bodyPr>
          <a:lstStyle/>
          <a:p>
            <a:r>
              <a:rPr lang="pt-BR" sz="2000" b="1" dirty="0" err="1" smtClean="0">
                <a:solidFill>
                  <a:schemeClr val="bg2">
                    <a:lumMod val="50000"/>
                  </a:schemeClr>
                </a:solidFill>
                <a:cs typeface="MV Boli" panose="02000500030200090000" pitchFamily="2" charset="0"/>
              </a:rPr>
              <a:t>How</a:t>
            </a:r>
            <a:r>
              <a:rPr lang="pt-BR" sz="2000" b="1" dirty="0" smtClean="0">
                <a:solidFill>
                  <a:schemeClr val="bg2">
                    <a:lumMod val="50000"/>
                  </a:schemeClr>
                </a:solidFill>
                <a:cs typeface="MV Boli" panose="02000500030200090000" pitchFamily="2" charset="0"/>
              </a:rPr>
              <a:t> </a:t>
            </a:r>
            <a:r>
              <a:rPr lang="pt-BR" sz="2000" b="1" dirty="0" err="1" smtClean="0">
                <a:solidFill>
                  <a:schemeClr val="bg2">
                    <a:lumMod val="50000"/>
                  </a:schemeClr>
                </a:solidFill>
                <a:cs typeface="MV Boli" panose="02000500030200090000" pitchFamily="2" charset="0"/>
              </a:rPr>
              <a:t>to</a:t>
            </a:r>
            <a:r>
              <a:rPr lang="pt-BR" sz="2000" b="1" dirty="0" smtClean="0">
                <a:solidFill>
                  <a:schemeClr val="bg2">
                    <a:lumMod val="50000"/>
                  </a:schemeClr>
                </a:solidFill>
                <a:cs typeface="MV Boli" panose="02000500030200090000" pitchFamily="2" charset="0"/>
              </a:rPr>
              <a:t> </a:t>
            </a:r>
            <a:r>
              <a:rPr lang="pt-BR" sz="2000" b="1" dirty="0" err="1" smtClean="0">
                <a:solidFill>
                  <a:schemeClr val="bg2">
                    <a:lumMod val="50000"/>
                  </a:schemeClr>
                </a:solidFill>
                <a:cs typeface="MV Boli" panose="02000500030200090000" pitchFamily="2" charset="0"/>
              </a:rPr>
              <a:t>Propose</a:t>
            </a:r>
            <a:r>
              <a:rPr lang="pt-BR" sz="2000" b="1" dirty="0" smtClean="0">
                <a:solidFill>
                  <a:schemeClr val="bg2">
                    <a:lumMod val="50000"/>
                  </a:schemeClr>
                </a:solidFill>
                <a:cs typeface="MV Boli" panose="02000500030200090000" pitchFamily="2" charset="0"/>
              </a:rPr>
              <a:t> a </a:t>
            </a:r>
            <a:r>
              <a:rPr lang="pt-BR" sz="2000" b="1" dirty="0" err="1" smtClean="0">
                <a:solidFill>
                  <a:schemeClr val="bg2">
                    <a:lumMod val="50000"/>
                  </a:schemeClr>
                </a:solidFill>
                <a:cs typeface="MV Boli" panose="02000500030200090000" pitchFamily="2" charset="0"/>
              </a:rPr>
              <a:t>Method</a:t>
            </a:r>
            <a:r>
              <a:rPr lang="pt-BR" sz="2000" b="1" dirty="0" smtClean="0">
                <a:solidFill>
                  <a:schemeClr val="bg2">
                    <a:lumMod val="50000"/>
                  </a:schemeClr>
                </a:solidFill>
                <a:cs typeface="MV Boli" panose="02000500030200090000" pitchFamily="2" charset="0"/>
              </a:rPr>
              <a:t>?</a:t>
            </a:r>
            <a:endParaRPr lang="pt-BR" sz="2000" b="1" dirty="0">
              <a:solidFill>
                <a:schemeClr val="bg2">
                  <a:lumMod val="50000"/>
                </a:schemeClr>
              </a:solidFill>
            </a:endParaRPr>
          </a:p>
        </p:txBody>
      </p:sp>
    </p:spTree>
    <p:extLst>
      <p:ext uri="{BB962C8B-B14F-4D97-AF65-F5344CB8AC3E}">
        <p14:creationId xmlns:p14="http://schemas.microsoft.com/office/powerpoint/2010/main" val="30949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527382" y="1589611"/>
            <a:ext cx="7920880" cy="4066606"/>
          </a:xfrm>
        </p:spPr>
        <p:txBody>
          <a:bodyPr>
            <a:noAutofit/>
          </a:bodyPr>
          <a:lstStyle/>
          <a:p>
            <a:pPr>
              <a:lnSpc>
                <a:spcPct val="150000"/>
              </a:lnSpc>
              <a:spcBef>
                <a:spcPct val="0"/>
              </a:spcBef>
              <a:buFont typeface="Wingdings" charset="2"/>
              <a:buChar char="ü"/>
            </a:pPr>
            <a:r>
              <a:rPr lang="en-US" dirty="0"/>
              <a:t> Decision on academic development</a:t>
            </a:r>
          </a:p>
          <a:p>
            <a:pPr>
              <a:lnSpc>
                <a:spcPct val="150000"/>
              </a:lnSpc>
              <a:spcBef>
                <a:spcPct val="0"/>
              </a:spcBef>
              <a:buFont typeface="Wingdings" charset="2"/>
              <a:buChar char="ü"/>
            </a:pPr>
            <a:r>
              <a:rPr lang="en-US" dirty="0"/>
              <a:t> Decision on what to study</a:t>
            </a:r>
          </a:p>
          <a:p>
            <a:pPr>
              <a:lnSpc>
                <a:spcPct val="150000"/>
              </a:lnSpc>
              <a:spcBef>
                <a:spcPct val="0"/>
              </a:spcBef>
              <a:buFont typeface="Wingdings" charset="2"/>
              <a:buChar char="ü"/>
            </a:pPr>
            <a:r>
              <a:rPr lang="en-US" dirty="0"/>
              <a:t> Decision on how to study</a:t>
            </a:r>
          </a:p>
          <a:p>
            <a:pPr>
              <a:lnSpc>
                <a:spcPct val="150000"/>
              </a:lnSpc>
              <a:spcBef>
                <a:spcPct val="0"/>
              </a:spcBef>
              <a:buFont typeface="Wingdings" charset="2"/>
              <a:buChar char="ü"/>
            </a:pPr>
            <a:r>
              <a:rPr lang="en-US" dirty="0"/>
              <a:t> Decision on applicability (</a:t>
            </a:r>
            <a:r>
              <a:rPr lang="en-US" dirty="0" smtClean="0"/>
              <a:t>everyone </a:t>
            </a:r>
            <a:r>
              <a:rPr lang="en-US" dirty="0"/>
              <a:t>wants)</a:t>
            </a:r>
          </a:p>
          <a:p>
            <a:pPr>
              <a:lnSpc>
                <a:spcPct val="150000"/>
              </a:lnSpc>
              <a:spcBef>
                <a:spcPct val="0"/>
              </a:spcBef>
              <a:buFont typeface="Wingdings" charset="2"/>
              <a:buChar char="ü"/>
            </a:pPr>
            <a:r>
              <a:rPr lang="en-US" dirty="0"/>
              <a:t> What is your style, your way of doing things?</a:t>
            </a:r>
          </a:p>
          <a:p>
            <a:pPr>
              <a:lnSpc>
                <a:spcPct val="150000"/>
              </a:lnSpc>
              <a:spcBef>
                <a:spcPct val="0"/>
              </a:spcBef>
              <a:buFont typeface="Wingdings" charset="2"/>
              <a:buChar char="ü"/>
            </a:pPr>
            <a:r>
              <a:rPr lang="en-US" dirty="0"/>
              <a:t> There is always a chance of learning…</a:t>
            </a:r>
            <a:endParaRPr lang="pt-BR" dirty="0"/>
          </a:p>
        </p:txBody>
      </p:sp>
      <p:sp>
        <p:nvSpPr>
          <p:cNvPr id="4" name="Título 1"/>
          <p:cNvSpPr txBox="1">
            <a:spLocks/>
          </p:cNvSpPr>
          <p:nvPr/>
        </p:nvSpPr>
        <p:spPr>
          <a:xfrm>
            <a:off x="527382" y="365722"/>
            <a:ext cx="11304632" cy="870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Motivations</a:t>
            </a:r>
            <a:r>
              <a:rPr lang="en-US" sz="3600" b="1" dirty="0">
                <a:latin typeface="+mn-lt"/>
              </a:rPr>
              <a:t>… and </a:t>
            </a:r>
            <a:r>
              <a:rPr lang="en-US" sz="3600" b="1" dirty="0" smtClean="0">
                <a:latin typeface="+mn-lt"/>
              </a:rPr>
              <a:t>Decisions </a:t>
            </a:r>
            <a:r>
              <a:rPr lang="en-US" sz="3600" b="1" dirty="0">
                <a:latin typeface="+mn-lt"/>
              </a:rPr>
              <a:t>for </a:t>
            </a:r>
            <a:r>
              <a:rPr lang="en-US" sz="3600" b="1" dirty="0" smtClean="0">
                <a:latin typeface="+mn-lt"/>
              </a:rPr>
              <a:t>Researchers</a:t>
            </a:r>
            <a:endParaRPr lang="es-AR" sz="3600" b="1" dirty="0">
              <a:latin typeface="+mn-lt"/>
            </a:endParaRPr>
          </a:p>
        </p:txBody>
      </p:sp>
    </p:spTree>
    <p:extLst>
      <p:ext uri="{BB962C8B-B14F-4D97-AF65-F5344CB8AC3E}">
        <p14:creationId xmlns:p14="http://schemas.microsoft.com/office/powerpoint/2010/main" val="85624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5110</TotalTime>
  <Words>3105</Words>
  <Application>Microsoft Macintosh PowerPoint</Application>
  <PresentationFormat>Custom</PresentationFormat>
  <Paragraphs>547</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Tema do Office</vt:lpstr>
      <vt:lpstr>Research Groups, Methods and Publications  </vt:lpstr>
      <vt:lpstr>Agenda</vt:lpstr>
      <vt:lpstr>About Markestrat</vt:lpstr>
      <vt:lpstr>The Pork Chain in Brazil - 2015</vt:lpstr>
      <vt:lpstr>PowerPoint Presentation</vt:lpstr>
      <vt:lpstr>Our Networking</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the Chain Strategic Plan  </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Karen C.</dc:creator>
  <cp:lastModifiedBy>Marcos Neves</cp:lastModifiedBy>
  <cp:revision>219</cp:revision>
  <dcterms:created xsi:type="dcterms:W3CDTF">2019-02-13T23:53:46Z</dcterms:created>
  <dcterms:modified xsi:type="dcterms:W3CDTF">2019-03-15T16:39:03Z</dcterms:modified>
</cp:coreProperties>
</file>