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AA1BC6-4F92-407B-A519-931A4A870689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1F5FF1-6E37-47F0-AC57-3BC56D21683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pt-BR" sz="3200" b="1" dirty="0"/>
              <a:t>MÚSICA E RELIGIOSIDADE: FORÇA E LUZ NAS MÚSICAS DE CLARA NUNES 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7984" y="3767862"/>
            <a:ext cx="3600400" cy="1752600"/>
          </a:xfrm>
        </p:spPr>
        <p:txBody>
          <a:bodyPr>
            <a:normAutofit/>
          </a:bodyPr>
          <a:lstStyle/>
          <a:p>
            <a:r>
              <a:rPr lang="pt-BR" sz="1600" dirty="0">
                <a:solidFill>
                  <a:schemeClr val="tx1"/>
                </a:solidFill>
              </a:rPr>
              <a:t>Samuel Felipe Da Silva Guedes 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 err="1">
                <a:solidFill>
                  <a:schemeClr val="tx1"/>
                </a:solidFill>
              </a:rPr>
              <a:t>Arlisson</a:t>
            </a:r>
            <a:r>
              <a:rPr lang="pt-BR" sz="1600" dirty="0">
                <a:solidFill>
                  <a:schemeClr val="tx1"/>
                </a:solidFill>
              </a:rPr>
              <a:t> Rocha dos Reis 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>
                <a:solidFill>
                  <a:schemeClr val="tx1"/>
                </a:solidFill>
              </a:rPr>
              <a:t>Petrônio Lauro </a:t>
            </a:r>
            <a:r>
              <a:rPr lang="pt-BR" sz="1600" dirty="0" smtClean="0">
                <a:solidFill>
                  <a:schemeClr val="tx1"/>
                </a:solidFill>
              </a:rPr>
              <a:t>T. P. </a:t>
            </a:r>
            <a:r>
              <a:rPr lang="pt-BR" sz="1600" dirty="0">
                <a:solidFill>
                  <a:schemeClr val="tx1"/>
                </a:solidFill>
              </a:rPr>
              <a:t>Júnior </a:t>
            </a:r>
            <a:endParaRPr lang="pt-BR" sz="1600" dirty="0" smtClean="0">
              <a:solidFill>
                <a:schemeClr val="tx1"/>
              </a:solidFill>
            </a:endParaRPr>
          </a:p>
          <a:p>
            <a:endParaRPr lang="pt-BR" sz="1600" dirty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Universidade </a:t>
            </a:r>
            <a:r>
              <a:rPr lang="pt-BR" sz="1600" dirty="0">
                <a:solidFill>
                  <a:schemeClr val="tx1"/>
                </a:solidFill>
              </a:rPr>
              <a:t>Federal do Pará (UFPA) </a:t>
            </a:r>
          </a:p>
        </p:txBody>
      </p:sp>
    </p:spTree>
    <p:extLst>
      <p:ext uri="{BB962C8B-B14F-4D97-AF65-F5344CB8AC3E}">
        <p14:creationId xmlns:p14="http://schemas.microsoft.com/office/powerpoint/2010/main" val="29461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A obra gravada por Clara Nunes é extensa porém após analisar algumas de suas canções é fácil notar os elementos que demostram essa mistura de crenças e religiões em especial a umbanda. 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Embora existam outras musicas interpretadas por Clara que revelam outros elementos, fica claro que a artista tinha uma relação extremamente profunda com a Umbanda, com os costumes e tradições trazidos pelos negros africanos.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A música de Clara Nunes era também utilizada como forma de protesto e de resistência diante aos costumes tradicionais oriundos dos europeus. Clara através de suas interpretações conseguiu divulgar a prática da Umbanda no cenário brasileiro tentando combater o preconceito que existia em diversas regiões do país inclusive no seio musical.</a:t>
            </a:r>
          </a:p>
        </p:txBody>
      </p:sp>
    </p:spTree>
    <p:extLst>
      <p:ext uri="{BB962C8B-B14F-4D97-AF65-F5344CB8AC3E}">
        <p14:creationId xmlns:p14="http://schemas.microsoft.com/office/powerpoint/2010/main" val="30721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I</a:t>
            </a:r>
            <a:r>
              <a:rPr lang="pt-BR" dirty="0" smtClean="0">
                <a:solidFill>
                  <a:schemeClr val="tx1"/>
                </a:solidFill>
              </a:rPr>
              <a:t>dentificar </a:t>
            </a:r>
            <a:r>
              <a:rPr lang="pt-BR" dirty="0">
                <a:solidFill>
                  <a:schemeClr val="tx1"/>
                </a:solidFill>
              </a:rPr>
              <a:t>elementos de religiosidade, seja católico ou não, que aparecem nas musicas </a:t>
            </a:r>
            <a:r>
              <a:rPr lang="pt-BR" dirty="0" smtClean="0">
                <a:solidFill>
                  <a:schemeClr val="tx1"/>
                </a:solidFill>
              </a:rPr>
              <a:t>de Clara Nunes, </a:t>
            </a:r>
            <a:r>
              <a:rPr lang="pt-BR" dirty="0">
                <a:solidFill>
                  <a:schemeClr val="tx1"/>
                </a:solidFill>
              </a:rPr>
              <a:t>em especial, no que diz respeito a sua orientação religiosa, a </a:t>
            </a:r>
            <a:r>
              <a:rPr lang="pt-BR" dirty="0" smtClean="0">
                <a:solidFill>
                  <a:schemeClr val="tx1"/>
                </a:solidFill>
              </a:rPr>
              <a:t>umbanda.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Até que ponto as músicas interpretadas por Clara Nunes trazem, em seu conteúdo, questões ligadas a religiosidade, mais especificamente as direcionadas para a prática da umbanda? </a:t>
            </a:r>
          </a:p>
        </p:txBody>
      </p:sp>
    </p:spTree>
    <p:extLst>
      <p:ext uri="{BB962C8B-B14F-4D97-AF65-F5344CB8AC3E}">
        <p14:creationId xmlns:p14="http://schemas.microsoft.com/office/powerpoint/2010/main" val="38523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Clara Nunes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Clara Francisca Gonçalves Pinheiro </a:t>
            </a: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Nasceu em 12/08/1942 em </a:t>
            </a:r>
            <a:r>
              <a:rPr lang="pt-BR" dirty="0" smtClean="0">
                <a:solidFill>
                  <a:schemeClr val="tx1"/>
                </a:solidFill>
              </a:rPr>
              <a:t>Paraopeba/MG. Era a mais </a:t>
            </a:r>
            <a:r>
              <a:rPr lang="pt-BR" dirty="0">
                <a:solidFill>
                  <a:schemeClr val="tx1"/>
                </a:solidFill>
              </a:rPr>
              <a:t>jovem dos sete filhos do casal Manuel Pereira de Araújo e Amélia Gonçalves Nunes, Clara Nunes nasceu em uma família muito humilde do interior de Minas Gerais.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Afirmação no Samba aconteceu na década de 70.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Faleceu </a:t>
            </a:r>
            <a:r>
              <a:rPr lang="pt-BR" dirty="0">
                <a:solidFill>
                  <a:schemeClr val="tx1"/>
                </a:solidFill>
              </a:rPr>
              <a:t>em 02/04/1983 no Rio de Janeiro).</a:t>
            </a:r>
          </a:p>
          <a:p>
            <a:pPr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2371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Clara Nunes teve ligação forte com a religião cristã. Inicialmente, quando ainda criança, frequentava, juntamente com sua família, </a:t>
            </a:r>
            <a:r>
              <a:rPr lang="pt-BR" dirty="0" smtClean="0">
                <a:solidFill>
                  <a:schemeClr val="tx1"/>
                </a:solidFill>
              </a:rPr>
              <a:t>missas e procissões. Ao </a:t>
            </a:r>
            <a:r>
              <a:rPr lang="pt-BR" dirty="0">
                <a:solidFill>
                  <a:schemeClr val="tx1"/>
                </a:solidFill>
              </a:rPr>
              <a:t>longo dos anos, </a:t>
            </a:r>
            <a:r>
              <a:rPr lang="pt-BR" dirty="0" smtClean="0">
                <a:solidFill>
                  <a:schemeClr val="tx1"/>
                </a:solidFill>
              </a:rPr>
              <a:t>conheceu </a:t>
            </a:r>
            <a:r>
              <a:rPr lang="pt-BR" dirty="0">
                <a:solidFill>
                  <a:schemeClr val="tx1"/>
                </a:solidFill>
              </a:rPr>
              <a:t>o espiritismo, por intermédio, dos dogmas kardecistas, onde começou a estudar de forma mais frequente. Já no Rio de Janeiro, por volta de 1970, a cantora começou a visitar novas crenças como o </a:t>
            </a:r>
            <a:r>
              <a:rPr lang="pt-BR" dirty="0" smtClean="0">
                <a:solidFill>
                  <a:schemeClr val="tx1"/>
                </a:solidFill>
              </a:rPr>
              <a:t>candomblé </a:t>
            </a:r>
            <a:r>
              <a:rPr lang="pt-BR" dirty="0">
                <a:solidFill>
                  <a:schemeClr val="tx1"/>
                </a:solidFill>
              </a:rPr>
              <a:t>e a umbanda, onde se firmou nas mesmas, constituindo definitivamente sua “identidade religiosa” e musical.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34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rnando\Desktop\CL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4" y="3851871"/>
            <a:ext cx="3267976" cy="235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83944" y="6218610"/>
            <a:ext cx="32679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/>
              <a:t>http://ego.globo.com/Entretenimento/Ego/foto/0,,11600700-EX,00.jpg</a:t>
            </a:r>
          </a:p>
        </p:txBody>
      </p:sp>
      <p:pic>
        <p:nvPicPr>
          <p:cNvPr id="1027" name="Picture 3" descr="C:\Users\Fernando\Desktop\clara-nunes-sucess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08" y="310449"/>
            <a:ext cx="3024336" cy="306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89308" y="3373542"/>
            <a:ext cx="3013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/>
              <a:t>http://www.esquinamusical.com.br/10-sucessos-de-clara-nunes/</a:t>
            </a:r>
          </a:p>
        </p:txBody>
      </p:sp>
      <p:pic>
        <p:nvPicPr>
          <p:cNvPr id="1028" name="Picture 4" descr="C:\Users\Fernando\Desktop\clara-nunes-1980-brasil-mestico-ca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52736"/>
            <a:ext cx="4259628" cy="426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283968" y="5317758"/>
            <a:ext cx="42596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 dirty="0"/>
              <a:t>https://acasadevidro.com/2015/08/04/especial-clara-nunes-na-band-em-1973-video-completo-49-min/</a:t>
            </a:r>
          </a:p>
        </p:txBody>
      </p:sp>
    </p:spTree>
    <p:extLst>
      <p:ext uri="{BB962C8B-B14F-4D97-AF65-F5344CB8AC3E}">
        <p14:creationId xmlns:p14="http://schemas.microsoft.com/office/powerpoint/2010/main" val="18412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/>
              <a:t>“Ouvindo” e interpretando Clara Nunes: letras, músicas e religiosidade</a:t>
            </a:r>
            <a:r>
              <a:rPr lang="pt-BR" sz="4800" b="1" dirty="0"/>
              <a:t>. 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3"/>
            <a:ext cx="4978896" cy="41044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i="1" dirty="0">
                <a:solidFill>
                  <a:schemeClr val="tx1"/>
                </a:solidFill>
              </a:rPr>
              <a:t>Puxada da rede do xaréu - 1ª parte </a:t>
            </a:r>
            <a:endParaRPr lang="pt-BR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“</a:t>
            </a:r>
            <a:r>
              <a:rPr lang="pt-BR" i="1" dirty="0">
                <a:solidFill>
                  <a:schemeClr val="tx1"/>
                </a:solidFill>
              </a:rPr>
              <a:t>Pescador dá presentes pra ela Iemanjá dele enamorou </a:t>
            </a: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A </a:t>
            </a:r>
            <a:r>
              <a:rPr lang="pt-BR" i="1" dirty="0">
                <a:solidFill>
                  <a:schemeClr val="tx1"/>
                </a:solidFill>
              </a:rPr>
              <a:t>jangada volta sem ele </a:t>
            </a: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E </a:t>
            </a:r>
            <a:r>
              <a:rPr lang="pt-BR" i="1" dirty="0">
                <a:solidFill>
                  <a:schemeClr val="tx1"/>
                </a:solidFill>
              </a:rPr>
              <a:t>os olhos da morena marejou 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Eu </a:t>
            </a:r>
            <a:r>
              <a:rPr lang="pt-BR" i="1" dirty="0">
                <a:solidFill>
                  <a:schemeClr val="tx1"/>
                </a:solidFill>
              </a:rPr>
              <a:t>bem disse ao meu bem, serena </a:t>
            </a: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Que </a:t>
            </a:r>
            <a:r>
              <a:rPr lang="pt-BR" i="1" dirty="0">
                <a:solidFill>
                  <a:schemeClr val="tx1"/>
                </a:solidFill>
              </a:rPr>
              <a:t>não fosse ao mar, serena </a:t>
            </a: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Ele </a:t>
            </a:r>
            <a:r>
              <a:rPr lang="pt-BR" i="1" dirty="0">
                <a:solidFill>
                  <a:schemeClr val="tx1"/>
                </a:solidFill>
              </a:rPr>
              <a:t>foi não voltou, serena </a:t>
            </a: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tx1"/>
                </a:solidFill>
              </a:rPr>
              <a:t>Foi </a:t>
            </a:r>
            <a:r>
              <a:rPr lang="pt-BR" i="1" dirty="0">
                <a:solidFill>
                  <a:schemeClr val="tx1"/>
                </a:solidFill>
              </a:rPr>
              <a:t>as ondas do mar que levou, serena” </a:t>
            </a:r>
            <a:endParaRPr lang="pt-B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i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5573215" y="19696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</a:rPr>
              <a:t>https://www.youtube.com/watch?v=iyu1KIAEBbM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574742" y="2776684"/>
            <a:ext cx="3096344" cy="261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300" dirty="0">
                <a:latin typeface="Arial" pitchFamily="34" charset="0"/>
                <a:cs typeface="Arial" pitchFamily="34" charset="0"/>
              </a:rPr>
              <a:t>A canção trata de uma oferenda a Iemanjá. 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Quando faziam uma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obrigação”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à mãe-d’água, preparavam flores, fitas e sabonetes. 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Alugavam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uma embarcação, para levar esses presentes a 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orixá. Essa musica também nos remete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a varias questões envolvendo a religiosidade vivenciada entre pescadores que pedem, em sua viagens para alto mar, a proteção dos espíritos do mar, em especial a Iemanjá, para a realização de uma boa pescaria, sem necessariamente estarem ligada a prática da 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umbanda.  </a:t>
            </a:r>
            <a:endParaRPr lang="pt-BR" sz="1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4114800" cy="63093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3200" b="1" i="1" dirty="0">
                <a:solidFill>
                  <a:schemeClr val="tx1"/>
                </a:solidFill>
              </a:rPr>
              <a:t>Misticismo da África ao Brasil </a:t>
            </a:r>
            <a:endParaRPr lang="pt-BR" sz="32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32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“</a:t>
            </a:r>
            <a:r>
              <a:rPr lang="pt-BR" sz="2500" i="1" dirty="0">
                <a:solidFill>
                  <a:schemeClr val="tx1"/>
                </a:solidFill>
              </a:rPr>
              <a:t>Eu venho de Angola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Sou </a:t>
            </a:r>
            <a:r>
              <a:rPr lang="pt-BR" sz="2500" i="1" dirty="0">
                <a:solidFill>
                  <a:schemeClr val="tx1"/>
                </a:solidFill>
              </a:rPr>
              <a:t>rei da magia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Minha </a:t>
            </a:r>
            <a:r>
              <a:rPr lang="pt-BR" sz="2500" i="1" dirty="0">
                <a:solidFill>
                  <a:schemeClr val="tx1"/>
                </a:solidFill>
              </a:rPr>
              <a:t>terra é muito longe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Meu </a:t>
            </a:r>
            <a:r>
              <a:rPr lang="pt-BR" sz="2500" i="1" dirty="0" err="1">
                <a:solidFill>
                  <a:schemeClr val="tx1"/>
                </a:solidFill>
              </a:rPr>
              <a:t>gongá</a:t>
            </a:r>
            <a:r>
              <a:rPr lang="pt-BR" sz="2500" i="1" dirty="0">
                <a:solidFill>
                  <a:schemeClr val="tx1"/>
                </a:solidFill>
              </a:rPr>
              <a:t> é na Bahia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err="1">
                <a:solidFill>
                  <a:schemeClr val="tx1"/>
                </a:solidFill>
              </a:rPr>
              <a:t>Agô</a:t>
            </a:r>
            <a:r>
              <a:rPr lang="pt-BR" sz="2500" i="1" dirty="0">
                <a:solidFill>
                  <a:schemeClr val="tx1"/>
                </a:solidFill>
              </a:rPr>
              <a:t> ô </a:t>
            </a:r>
            <a:r>
              <a:rPr lang="pt-BR" sz="2500" i="1" dirty="0" err="1">
                <a:solidFill>
                  <a:schemeClr val="tx1"/>
                </a:solidFill>
              </a:rPr>
              <a:t>ô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ô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>
                <a:solidFill>
                  <a:schemeClr val="tx1"/>
                </a:solidFill>
              </a:rPr>
              <a:t>Lua alta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Som </a:t>
            </a:r>
            <a:r>
              <a:rPr lang="pt-BR" sz="2500" i="1" dirty="0">
                <a:solidFill>
                  <a:schemeClr val="tx1"/>
                </a:solidFill>
              </a:rPr>
              <a:t>constante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Ressoam </a:t>
            </a:r>
            <a:r>
              <a:rPr lang="pt-BR" sz="2500" i="1" dirty="0">
                <a:solidFill>
                  <a:schemeClr val="tx1"/>
                </a:solidFill>
              </a:rPr>
              <a:t>os atabaques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Lembrando </a:t>
            </a:r>
            <a:r>
              <a:rPr lang="pt-BR" sz="2500" i="1" dirty="0">
                <a:solidFill>
                  <a:schemeClr val="tx1"/>
                </a:solidFill>
              </a:rPr>
              <a:t>a África distante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>
                <a:solidFill>
                  <a:schemeClr val="tx1"/>
                </a:solidFill>
              </a:rPr>
              <a:t>E o rufar dos </a:t>
            </a:r>
            <a:r>
              <a:rPr lang="pt-BR" sz="2500" i="1" dirty="0" smtClean="0">
                <a:solidFill>
                  <a:schemeClr val="tx1"/>
                </a:solidFill>
              </a:rPr>
              <a:t>tambores</a:t>
            </a: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Lá </a:t>
            </a:r>
            <a:r>
              <a:rPr lang="pt-BR" sz="2500" i="1" dirty="0">
                <a:solidFill>
                  <a:schemeClr val="tx1"/>
                </a:solidFill>
              </a:rPr>
              <a:t>no alto da serra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Personificando </a:t>
            </a:r>
            <a:r>
              <a:rPr lang="pt-BR" sz="2500" i="1" dirty="0">
                <a:solidFill>
                  <a:schemeClr val="tx1"/>
                </a:solidFill>
              </a:rPr>
              <a:t>o </a:t>
            </a:r>
            <a:r>
              <a:rPr lang="pt-BR" sz="2500" i="1" dirty="0" smtClean="0">
                <a:solidFill>
                  <a:schemeClr val="tx1"/>
                </a:solidFill>
              </a:rPr>
              <a:t>misticismo</a:t>
            </a: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Que </a:t>
            </a:r>
            <a:r>
              <a:rPr lang="pt-BR" sz="2500" i="1" dirty="0">
                <a:solidFill>
                  <a:schemeClr val="tx1"/>
                </a:solidFill>
              </a:rPr>
              <a:t>aqui se encerra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err="1">
                <a:solidFill>
                  <a:schemeClr val="tx1"/>
                </a:solidFill>
              </a:rPr>
              <a:t>Saravá</a:t>
            </a:r>
            <a:r>
              <a:rPr lang="pt-BR" sz="2500" i="1" dirty="0">
                <a:solidFill>
                  <a:schemeClr val="tx1"/>
                </a:solidFill>
              </a:rPr>
              <a:t> pai </a:t>
            </a:r>
            <a:r>
              <a:rPr lang="pt-BR" sz="2500" i="1" dirty="0" smtClean="0">
                <a:solidFill>
                  <a:schemeClr val="tx1"/>
                </a:solidFill>
              </a:rPr>
              <a:t>Oxalá</a:t>
            </a: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Que </a:t>
            </a:r>
            <a:r>
              <a:rPr lang="pt-BR" sz="2500" i="1" dirty="0">
                <a:solidFill>
                  <a:schemeClr val="tx1"/>
                </a:solidFill>
              </a:rPr>
              <a:t>o meu samba inspirou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err="1" smtClean="0">
                <a:solidFill>
                  <a:schemeClr val="tx1"/>
                </a:solidFill>
              </a:rPr>
              <a:t>Saravá</a:t>
            </a:r>
            <a:r>
              <a:rPr lang="pt-BR" sz="2500" i="1" dirty="0" smtClean="0">
                <a:solidFill>
                  <a:schemeClr val="tx1"/>
                </a:solidFill>
              </a:rPr>
              <a:t> </a:t>
            </a:r>
            <a:r>
              <a:rPr lang="pt-BR" sz="2500" i="1" dirty="0">
                <a:solidFill>
                  <a:schemeClr val="tx1"/>
                </a:solidFill>
              </a:rPr>
              <a:t>todo povo de Angola, </a:t>
            </a:r>
            <a:r>
              <a:rPr lang="pt-BR" sz="2500" i="1" dirty="0" err="1">
                <a:solidFill>
                  <a:schemeClr val="tx1"/>
                </a:solidFill>
              </a:rPr>
              <a:t>Agô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err="1" smtClean="0">
                <a:solidFill>
                  <a:schemeClr val="tx1"/>
                </a:solidFill>
              </a:rPr>
              <a:t>Agô</a:t>
            </a:r>
            <a:r>
              <a:rPr lang="pt-BR" sz="2500" i="1" dirty="0" smtClean="0">
                <a:solidFill>
                  <a:schemeClr val="tx1"/>
                </a:solidFill>
              </a:rPr>
              <a:t> </a:t>
            </a:r>
            <a:r>
              <a:rPr lang="pt-BR" sz="2500" i="1" dirty="0">
                <a:solidFill>
                  <a:schemeClr val="tx1"/>
                </a:solidFill>
              </a:rPr>
              <a:t>ô </a:t>
            </a:r>
            <a:r>
              <a:rPr lang="pt-BR" sz="2500" i="1" dirty="0" err="1">
                <a:solidFill>
                  <a:schemeClr val="tx1"/>
                </a:solidFill>
              </a:rPr>
              <a:t>ô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ô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>
                <a:solidFill>
                  <a:schemeClr val="tx1"/>
                </a:solidFill>
              </a:rPr>
              <a:t>Lá na mata tem </a:t>
            </a:r>
            <a:r>
              <a:rPr lang="pt-BR" sz="2500" i="1" dirty="0" err="1">
                <a:solidFill>
                  <a:schemeClr val="tx1"/>
                </a:solidFill>
              </a:rPr>
              <a:t>mironga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Eu </a:t>
            </a:r>
            <a:r>
              <a:rPr lang="pt-BR" sz="2500" i="1" dirty="0">
                <a:solidFill>
                  <a:schemeClr val="tx1"/>
                </a:solidFill>
              </a:rPr>
              <a:t>quero ver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Lá </a:t>
            </a:r>
            <a:r>
              <a:rPr lang="pt-BR" sz="2500" i="1" dirty="0">
                <a:solidFill>
                  <a:schemeClr val="tx1"/>
                </a:solidFill>
              </a:rPr>
              <a:t>na mata tem um coco </a:t>
            </a:r>
            <a:endParaRPr lang="pt-BR" sz="25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500" i="1" dirty="0" smtClean="0">
                <a:solidFill>
                  <a:schemeClr val="tx1"/>
                </a:solidFill>
              </a:rPr>
              <a:t>E </a:t>
            </a:r>
            <a:r>
              <a:rPr lang="pt-BR" sz="2500" i="1" dirty="0">
                <a:solidFill>
                  <a:schemeClr val="tx1"/>
                </a:solidFill>
              </a:rPr>
              <a:t>esse coco tem </a:t>
            </a:r>
            <a:r>
              <a:rPr lang="pt-BR" sz="2500" i="1" dirty="0" smtClean="0">
                <a:solidFill>
                  <a:schemeClr val="tx1"/>
                </a:solidFill>
              </a:rPr>
              <a:t>dendê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34958" y="3933056"/>
            <a:ext cx="3451014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300" dirty="0" smtClean="0">
                <a:latin typeface="Arial" pitchFamily="34" charset="0"/>
                <a:cs typeface="Arial" pitchFamily="34" charset="0"/>
              </a:rPr>
              <a:t>Percebe-se na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letra da canção a valorização e a filiação da cultura brasileira com a africana – em especifico o povo de Angola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Evoca também 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a história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da religiosidade no Brasil, em especial, a contribuição dos negros africanos para a formação religiosa no 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país. 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Nota-se na canção alguns dos termos utilizados na umbanda como “</a:t>
            </a:r>
            <a:r>
              <a:rPr lang="pt-BR" sz="1300" dirty="0" err="1">
                <a:latin typeface="Arial" pitchFamily="34" charset="0"/>
                <a:cs typeface="Arial" pitchFamily="34" charset="0"/>
              </a:rPr>
              <a:t>gongá</a:t>
            </a:r>
            <a:r>
              <a:rPr lang="pt-BR" sz="1300" dirty="0">
                <a:latin typeface="Arial" pitchFamily="34" charset="0"/>
                <a:cs typeface="Arial" pitchFamily="34" charset="0"/>
              </a:rPr>
              <a:t>” que, revela o altar, onde são cultuadas as divindades, “Oxalá” que, representa o deus supremo. Percebe-se também que, a canção faz saudação a oxalá, ao preto velho e, ao povo da Angola</a:t>
            </a:r>
            <a:r>
              <a:rPr lang="pt-BR" sz="13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pt-BR" sz="1400" i="1" dirty="0" smtClean="0">
              <a:latin typeface="+mj-lt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1999" y="260648"/>
            <a:ext cx="4104457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200" i="1" dirty="0">
                <a:solidFill>
                  <a:schemeClr val="tx1"/>
                </a:solidFill>
              </a:rPr>
              <a:t>Das planícies às </a:t>
            </a:r>
            <a:r>
              <a:rPr lang="pt-BR" sz="3200" i="1" dirty="0" err="1">
                <a:solidFill>
                  <a:schemeClr val="tx1"/>
                </a:solidFill>
              </a:rPr>
              <a:t>coxilhas,o</a:t>
            </a:r>
            <a:r>
              <a:rPr lang="pt-BR" sz="3200" i="1" dirty="0">
                <a:solidFill>
                  <a:schemeClr val="tx1"/>
                </a:solidFill>
              </a:rPr>
              <a:t> misticismo se alastrou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Num </a:t>
            </a:r>
            <a:r>
              <a:rPr lang="pt-BR" sz="3200" i="1" dirty="0">
                <a:solidFill>
                  <a:schemeClr val="tx1"/>
                </a:solidFill>
              </a:rPr>
              <a:t>torvelinho de magia, que preto velho ditou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E o </a:t>
            </a:r>
            <a:r>
              <a:rPr lang="pt-BR" sz="3200" i="1" dirty="0">
                <a:solidFill>
                  <a:schemeClr val="tx1"/>
                </a:solidFill>
              </a:rPr>
              <a:t>fetiche e o quebranto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Ele </a:t>
            </a:r>
            <a:r>
              <a:rPr lang="pt-BR" sz="3200" i="1" dirty="0">
                <a:solidFill>
                  <a:schemeClr val="tx1"/>
                </a:solidFill>
              </a:rPr>
              <a:t>nos legou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>
                <a:solidFill>
                  <a:schemeClr val="tx1"/>
                </a:solidFill>
              </a:rPr>
              <a:t>Eu venho de Angola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Sou </a:t>
            </a:r>
            <a:r>
              <a:rPr lang="pt-BR" sz="3200" i="1" dirty="0">
                <a:solidFill>
                  <a:schemeClr val="tx1"/>
                </a:solidFill>
              </a:rPr>
              <a:t>rei da magia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Minha </a:t>
            </a:r>
            <a:r>
              <a:rPr lang="pt-BR" sz="3200" i="1" dirty="0">
                <a:solidFill>
                  <a:schemeClr val="tx1"/>
                </a:solidFill>
              </a:rPr>
              <a:t>terra é muito longe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Meu </a:t>
            </a:r>
            <a:r>
              <a:rPr lang="pt-BR" sz="3200" i="1" dirty="0" err="1">
                <a:solidFill>
                  <a:schemeClr val="tx1"/>
                </a:solidFill>
              </a:rPr>
              <a:t>gongá</a:t>
            </a:r>
            <a:r>
              <a:rPr lang="pt-BR" sz="3200" i="1" dirty="0">
                <a:solidFill>
                  <a:schemeClr val="tx1"/>
                </a:solidFill>
              </a:rPr>
              <a:t> é na Bahia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>
                <a:solidFill>
                  <a:schemeClr val="tx1"/>
                </a:solidFill>
              </a:rPr>
              <a:t>Tem areia ô </a:t>
            </a:r>
            <a:r>
              <a:rPr lang="pt-BR" sz="3200" i="1" dirty="0" err="1" smtClean="0">
                <a:solidFill>
                  <a:schemeClr val="tx1"/>
                </a:solidFill>
              </a:rPr>
              <a:t>ô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Tem </a:t>
            </a:r>
            <a:r>
              <a:rPr lang="pt-BR" sz="3200" i="1" dirty="0">
                <a:solidFill>
                  <a:schemeClr val="tx1"/>
                </a:solidFill>
              </a:rPr>
              <a:t>areia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Tem </a:t>
            </a:r>
            <a:r>
              <a:rPr lang="pt-BR" sz="3200" i="1" dirty="0">
                <a:solidFill>
                  <a:schemeClr val="tx1"/>
                </a:solidFill>
              </a:rPr>
              <a:t>areia no fundo do mar </a:t>
            </a:r>
            <a:endParaRPr lang="pt-BR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3200" i="1" dirty="0" smtClean="0">
                <a:solidFill>
                  <a:schemeClr val="tx1"/>
                </a:solidFill>
              </a:rPr>
              <a:t>Tem </a:t>
            </a:r>
            <a:r>
              <a:rPr lang="pt-BR" sz="3200" i="1" dirty="0">
                <a:solidFill>
                  <a:schemeClr val="tx1"/>
                </a:solidFill>
              </a:rPr>
              <a:t>areia” </a:t>
            </a:r>
            <a:endParaRPr lang="pt-BR" sz="3200" b="1" i="1" dirty="0" smtClean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92080" y="339421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</a:rPr>
              <a:t>https://www.youtube.com/watch?v=fLEbweBPhHo</a:t>
            </a:r>
          </a:p>
        </p:txBody>
      </p:sp>
    </p:spTree>
    <p:extLst>
      <p:ext uri="{BB962C8B-B14F-4D97-AF65-F5344CB8AC3E}">
        <p14:creationId xmlns:p14="http://schemas.microsoft.com/office/powerpoint/2010/main" val="41439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4114800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i="1" dirty="0" err="1" smtClean="0">
                <a:solidFill>
                  <a:schemeClr val="tx1"/>
                </a:solidFill>
              </a:rPr>
              <a:t>Sindorerê</a:t>
            </a:r>
            <a:endParaRPr lang="pt-BR" sz="32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}bis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>
                <a:solidFill>
                  <a:schemeClr val="tx1"/>
                </a:solidFill>
              </a:rPr>
              <a:t>na </a:t>
            </a:r>
            <a:r>
              <a:rPr lang="pt-BR" sz="1600" i="1" dirty="0" err="1">
                <a:solidFill>
                  <a:schemeClr val="tx1"/>
                </a:solidFill>
              </a:rPr>
              <a:t>Aruandê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na </a:t>
            </a:r>
            <a:r>
              <a:rPr lang="pt-BR" sz="1600" i="1" dirty="0" err="1">
                <a:solidFill>
                  <a:schemeClr val="tx1"/>
                </a:solidFill>
              </a:rPr>
              <a:t>Arunda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Okê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r>
              <a:rPr lang="pt-BR" sz="1600" i="1" dirty="0" err="1">
                <a:solidFill>
                  <a:schemeClr val="tx1"/>
                </a:solidFill>
              </a:rPr>
              <a:t>Odê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Okeru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 err="1" smtClean="0">
                <a:solidFill>
                  <a:schemeClr val="tx1"/>
                </a:solidFill>
              </a:rPr>
              <a:t>Odê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 err="1">
                <a:solidFill>
                  <a:schemeClr val="tx1"/>
                </a:solidFill>
              </a:rPr>
              <a:t>Koque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 err="1" smtClean="0">
                <a:solidFill>
                  <a:schemeClr val="tx1"/>
                </a:solidFill>
              </a:rPr>
              <a:t>Auê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 err="1">
                <a:solidFill>
                  <a:schemeClr val="tx1"/>
                </a:solidFill>
              </a:rPr>
              <a:t>Auá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 err="1">
                <a:solidFill>
                  <a:schemeClr val="tx1"/>
                </a:solidFill>
              </a:rPr>
              <a:t>Tauê</a:t>
            </a:r>
            <a:r>
              <a:rPr lang="pt-BR" sz="1600" i="1" dirty="0">
                <a:solidFill>
                  <a:schemeClr val="tx1"/>
                </a:solidFill>
              </a:rPr>
              <a:t> Tauá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smtClean="0">
                <a:solidFill>
                  <a:schemeClr val="tx1"/>
                </a:solidFill>
              </a:rPr>
              <a:t>Ele </a:t>
            </a:r>
            <a:r>
              <a:rPr lang="pt-BR" sz="1600" i="1" dirty="0">
                <a:solidFill>
                  <a:schemeClr val="tx1"/>
                </a:solidFill>
              </a:rPr>
              <a:t>é sangue real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, </a:t>
            </a:r>
            <a:r>
              <a:rPr lang="pt-BR" sz="1600" i="1" dirty="0" err="1">
                <a:solidFill>
                  <a:schemeClr val="tx1"/>
                </a:solidFill>
              </a:rPr>
              <a:t>sindorerê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>
                <a:solidFill>
                  <a:schemeClr val="tx1"/>
                </a:solidFill>
              </a:rPr>
              <a:t>no </a:t>
            </a:r>
            <a:r>
              <a:rPr lang="pt-BR" sz="1600" i="1" dirty="0" err="1">
                <a:solidFill>
                  <a:schemeClr val="tx1"/>
                </a:solidFill>
              </a:rPr>
              <a:t>Juremê</a:t>
            </a:r>
            <a:r>
              <a:rPr lang="pt-BR" sz="1600" i="1" dirty="0">
                <a:solidFill>
                  <a:schemeClr val="tx1"/>
                </a:solidFill>
              </a:rPr>
              <a:t>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i="1" dirty="0" err="1" smtClean="0">
                <a:solidFill>
                  <a:schemeClr val="tx1"/>
                </a:solidFill>
              </a:rPr>
              <a:t>Sindorerê</a:t>
            </a:r>
            <a:r>
              <a:rPr lang="pt-BR" sz="1600" i="1" dirty="0" smtClean="0">
                <a:solidFill>
                  <a:schemeClr val="tx1"/>
                </a:solidFill>
              </a:rPr>
              <a:t> </a:t>
            </a:r>
            <a:r>
              <a:rPr lang="pt-BR" sz="1600" i="1" dirty="0">
                <a:solidFill>
                  <a:schemeClr val="tx1"/>
                </a:solidFill>
              </a:rPr>
              <a:t>no Jurema 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600" i="1" dirty="0"/>
          </a:p>
          <a:p>
            <a:pPr marL="0" indent="0">
              <a:buNone/>
            </a:pPr>
            <a:r>
              <a:rPr lang="pt-BR" sz="1600" i="1" dirty="0" smtClean="0"/>
              <a:t>...</a:t>
            </a:r>
            <a:endParaRPr lang="pt-BR" sz="1400" i="1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5084401" y="119675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</a:rPr>
              <a:t>https://www.youtube.com/watch?v=GApwYmADsfQ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84401" y="1916832"/>
            <a:ext cx="3451014" cy="366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música “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Sindorerê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” composição de Candeia, presente no álbum “Alvorecer” lançado no ano de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1974.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letra da canção apresenta varias referências aos “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inquices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” (termo dado às entidades da tradição banta, de onde se originou o candomblé de angola) aos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Mutalambê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(correspondente ao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Oxossi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da tradição Nagô) a Jurema (arvore de onde é extraída a bebida que é servida durante o toque do caboclo) e,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Gangazumba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(correspondente a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Olodumarê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deus da criação ioruba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Nota-se claramente elementos umbandistas na música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acima e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estes foram essenciais para a consolidação da imagem artística da cantora associada à umbanda e ao candomblé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0648"/>
            <a:ext cx="4680520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i="1" dirty="0" err="1">
                <a:solidFill>
                  <a:schemeClr val="tx1"/>
                </a:solidFill>
              </a:rPr>
              <a:t>Nanaê</a:t>
            </a:r>
            <a:r>
              <a:rPr lang="pt-BR" b="1" i="1" dirty="0">
                <a:solidFill>
                  <a:schemeClr val="tx1"/>
                </a:solidFill>
              </a:rPr>
              <a:t>, Nanã, </a:t>
            </a:r>
            <a:r>
              <a:rPr lang="pt-BR" b="1" i="1" dirty="0" smtClean="0">
                <a:solidFill>
                  <a:schemeClr val="tx1"/>
                </a:solidFill>
              </a:rPr>
              <a:t>Naiana</a:t>
            </a:r>
          </a:p>
          <a:p>
            <a:pPr marL="0" indent="0">
              <a:buNone/>
            </a:pPr>
            <a:endParaRPr lang="pt-BR" sz="16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dirty="0">
                <a:solidFill>
                  <a:schemeClr val="tx1"/>
                </a:solidFill>
              </a:rPr>
              <a:t>“</a:t>
            </a:r>
            <a:r>
              <a:rPr lang="pt-BR" sz="1400" i="1" dirty="0" err="1">
                <a:solidFill>
                  <a:schemeClr val="tx1"/>
                </a:solidFill>
              </a:rPr>
              <a:t>Nanaê,Nanã,Naiana,Nanaê</a:t>
            </a:r>
            <a:r>
              <a:rPr lang="pt-BR" sz="1400" i="1" dirty="0">
                <a:solidFill>
                  <a:schemeClr val="tx1"/>
                </a:solidFill>
              </a:rPr>
              <a:t> (eh </a:t>
            </a:r>
            <a:r>
              <a:rPr lang="pt-BR" sz="1400" i="1" dirty="0" err="1">
                <a:solidFill>
                  <a:schemeClr val="tx1"/>
                </a:solidFill>
              </a:rPr>
              <a:t>eh</a:t>
            </a:r>
            <a:r>
              <a:rPr lang="pt-BR" sz="1400" i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1400" i="1" dirty="0" err="1" smtClean="0">
                <a:solidFill>
                  <a:schemeClr val="tx1"/>
                </a:solidFill>
              </a:rPr>
              <a:t>Nanaê,Nanã,Naiana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Como </a:t>
            </a:r>
            <a:r>
              <a:rPr lang="pt-BR" sz="1400" i="1" dirty="0">
                <a:solidFill>
                  <a:schemeClr val="tx1"/>
                </a:solidFill>
              </a:rPr>
              <a:t>o mano irmana na </a:t>
            </a:r>
            <a:r>
              <a:rPr lang="pt-BR" sz="1400" i="1" dirty="0" err="1">
                <a:solidFill>
                  <a:schemeClr val="tx1"/>
                </a:solidFill>
              </a:rPr>
              <a:t>jangana</a:t>
            </a:r>
            <a:r>
              <a:rPr lang="pt-BR" sz="1400" i="1" dirty="0">
                <a:solidFill>
                  <a:schemeClr val="tx1"/>
                </a:solidFill>
              </a:rPr>
              <a:t>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Como </a:t>
            </a:r>
            <a:r>
              <a:rPr lang="pt-BR" sz="1400" i="1" dirty="0">
                <a:solidFill>
                  <a:schemeClr val="tx1"/>
                </a:solidFill>
              </a:rPr>
              <a:t>o mano irmana na </a:t>
            </a:r>
            <a:r>
              <a:rPr lang="pt-BR" sz="1400" i="1" dirty="0" err="1">
                <a:solidFill>
                  <a:schemeClr val="tx1"/>
                </a:solidFill>
              </a:rPr>
              <a:t>jangana,Nanaê</a:t>
            </a:r>
            <a:r>
              <a:rPr lang="pt-BR" sz="1400" i="1" dirty="0">
                <a:solidFill>
                  <a:schemeClr val="tx1"/>
                </a:solidFill>
              </a:rPr>
              <a:t> (</a:t>
            </a:r>
            <a:r>
              <a:rPr lang="pt-BR" sz="1400" i="1" dirty="0" err="1">
                <a:solidFill>
                  <a:schemeClr val="tx1"/>
                </a:solidFill>
              </a:rPr>
              <a:t>Auá</a:t>
            </a:r>
            <a:r>
              <a:rPr lang="pt-BR" sz="1400" i="1" dirty="0" smtClean="0">
                <a:solidFill>
                  <a:schemeClr val="tx1"/>
                </a:solidFill>
              </a:rPr>
              <a:t>!)</a:t>
            </a: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400" i="1" dirty="0" err="1" smtClean="0">
                <a:solidFill>
                  <a:schemeClr val="tx1"/>
                </a:solidFill>
              </a:rPr>
              <a:t>Nanaê</a:t>
            </a:r>
            <a:r>
              <a:rPr lang="pt-BR" sz="1400" i="1" dirty="0">
                <a:solidFill>
                  <a:schemeClr val="tx1"/>
                </a:solidFill>
              </a:rPr>
              <a:t>...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Cantava </a:t>
            </a:r>
            <a:r>
              <a:rPr lang="pt-BR" sz="1400" i="1" dirty="0">
                <a:solidFill>
                  <a:schemeClr val="tx1"/>
                </a:solidFill>
              </a:rPr>
              <a:t>pra sinhazinha dormir ao </a:t>
            </a:r>
            <a:r>
              <a:rPr lang="pt-BR" sz="1400" i="1" dirty="0" err="1">
                <a:solidFill>
                  <a:schemeClr val="tx1"/>
                </a:solidFill>
              </a:rPr>
              <a:t>luê</a:t>
            </a:r>
            <a:r>
              <a:rPr lang="pt-BR" sz="1400" i="1" dirty="0">
                <a:solidFill>
                  <a:schemeClr val="tx1"/>
                </a:solidFill>
              </a:rPr>
              <a:t>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Pra </a:t>
            </a:r>
            <a:r>
              <a:rPr lang="pt-BR" sz="1400" i="1" dirty="0">
                <a:solidFill>
                  <a:schemeClr val="tx1"/>
                </a:solidFill>
              </a:rPr>
              <a:t>ir pra debaixo do pé de café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Fazer </a:t>
            </a:r>
            <a:r>
              <a:rPr lang="pt-BR" sz="1400" i="1" dirty="0" err="1">
                <a:solidFill>
                  <a:schemeClr val="tx1"/>
                </a:solidFill>
              </a:rPr>
              <a:t>canjerê,Nanaê</a:t>
            </a:r>
            <a:r>
              <a:rPr lang="pt-BR" sz="1400" i="1" dirty="0">
                <a:solidFill>
                  <a:schemeClr val="tx1"/>
                </a:solidFill>
              </a:rPr>
              <a:t> (Ah!)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err="1" smtClean="0">
                <a:solidFill>
                  <a:schemeClr val="tx1"/>
                </a:solidFill>
              </a:rPr>
              <a:t>Nanaê,Nanã,Naiana</a:t>
            </a:r>
            <a:r>
              <a:rPr lang="pt-BR" sz="1400" i="1" dirty="0">
                <a:solidFill>
                  <a:schemeClr val="tx1"/>
                </a:solidFill>
              </a:rPr>
              <a:t>...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Se </a:t>
            </a:r>
            <a:r>
              <a:rPr lang="pt-BR" sz="1400" i="1" dirty="0">
                <a:solidFill>
                  <a:schemeClr val="tx1"/>
                </a:solidFill>
              </a:rPr>
              <a:t>sinhazinha acordasse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Antes </a:t>
            </a:r>
            <a:r>
              <a:rPr lang="pt-BR" sz="1400" i="1" dirty="0">
                <a:solidFill>
                  <a:schemeClr val="tx1"/>
                </a:solidFill>
              </a:rPr>
              <a:t>de </a:t>
            </a:r>
            <a:r>
              <a:rPr lang="pt-BR" sz="1400" i="1" dirty="0" err="1">
                <a:solidFill>
                  <a:schemeClr val="tx1"/>
                </a:solidFill>
              </a:rPr>
              <a:t>Nanaê</a:t>
            </a:r>
            <a:r>
              <a:rPr lang="pt-BR" sz="1400" i="1" dirty="0">
                <a:solidFill>
                  <a:schemeClr val="tx1"/>
                </a:solidFill>
              </a:rPr>
              <a:t> chegar e começasse à chorar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Senhor </a:t>
            </a:r>
            <a:r>
              <a:rPr lang="pt-BR" sz="1400" i="1" dirty="0">
                <a:solidFill>
                  <a:schemeClr val="tx1"/>
                </a:solidFill>
              </a:rPr>
              <a:t>mandava amarrar </a:t>
            </a:r>
            <a:r>
              <a:rPr lang="pt-BR" sz="1400" i="1" dirty="0" err="1">
                <a:solidFill>
                  <a:schemeClr val="tx1"/>
                </a:solidFill>
              </a:rPr>
              <a:t>Nanaê</a:t>
            </a:r>
            <a:r>
              <a:rPr lang="pt-BR" sz="1400" i="1" dirty="0">
                <a:solidFill>
                  <a:schemeClr val="tx1"/>
                </a:solidFill>
              </a:rPr>
              <a:t>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smtClean="0">
                <a:solidFill>
                  <a:schemeClr val="tx1"/>
                </a:solidFill>
              </a:rPr>
              <a:t>E </a:t>
            </a:r>
            <a:r>
              <a:rPr lang="pt-BR" sz="1400" i="1" dirty="0">
                <a:solidFill>
                  <a:schemeClr val="tx1"/>
                </a:solidFill>
              </a:rPr>
              <a:t>chibatar </a:t>
            </a:r>
            <a:r>
              <a:rPr lang="pt-BR" sz="1400" i="1" dirty="0" err="1">
                <a:solidFill>
                  <a:schemeClr val="tx1"/>
                </a:solidFill>
              </a:rPr>
              <a:t>Nanaê</a:t>
            </a:r>
            <a:r>
              <a:rPr lang="pt-BR" sz="1400" i="1" dirty="0">
                <a:solidFill>
                  <a:schemeClr val="tx1"/>
                </a:solidFill>
              </a:rPr>
              <a:t> (Ah!) 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400" i="1" dirty="0" err="1">
                <a:solidFill>
                  <a:schemeClr val="tx1"/>
                </a:solidFill>
              </a:rPr>
              <a:t>Nanaê,Nanã,Naiana</a:t>
            </a:r>
            <a:r>
              <a:rPr lang="pt-BR" sz="1400" i="1" dirty="0">
                <a:solidFill>
                  <a:schemeClr val="tx1"/>
                </a:solidFill>
              </a:rPr>
              <a:t>... </a:t>
            </a:r>
            <a:endParaRPr lang="pt-BR" sz="1400" b="1" i="1" dirty="0" smtClean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36096" y="105273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2"/>
                </a:solidFill>
              </a:rPr>
              <a:t>https://www.youtube.com/watch?v=bHhtJlZTFh0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36096" y="1772816"/>
            <a:ext cx="3451014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Na musica “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Nanaê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Nanã, Naiana” composição de Sidney da Conceição, gravado por Clara no LP “Alvorecer” no ano de 1974, nota-se na letra da canção explicitação a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Nanaê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uma escrava explorada pelo seu senhor.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Nanaê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no momento em que era castigada incorporava Nanã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Buruquê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(Nanã é a mais velha de todos os orixás, também é considerada a orixá das águas da chuva, dos pântanos e, da morte). Ao incorporar Nanã no momento do castigo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Nanaê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não sentia as dores das pancadas das chibatadas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pt-BR" sz="1400" dirty="0" err="1">
                <a:latin typeface="Arial" pitchFamily="34" charset="0"/>
                <a:cs typeface="Arial" pitchFamily="34" charset="0"/>
              </a:rPr>
              <a:t>Nanaê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fazia-se da religião como uma arma de defesa, no entanto, em especial quando se fala da incorporação de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Nanaê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e Nanã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Buruquê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, onde a religiosidade também atuava como elemento de resistência cultural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1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330</TotalTime>
  <Words>1177</Words>
  <Application>Microsoft Office PowerPoint</Application>
  <PresentationFormat>Apresentação na tela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Executivo</vt:lpstr>
      <vt:lpstr>MÚSICA E RELIGIOSIDADE: FORÇA E LUZ NAS MÚSICAS DE CLARA NUNES </vt:lpstr>
      <vt:lpstr>Objetivos</vt:lpstr>
      <vt:lpstr>Clara Nunes</vt:lpstr>
      <vt:lpstr>Religião</vt:lpstr>
      <vt:lpstr>Apresentação do PowerPoint</vt:lpstr>
      <vt:lpstr>“Ouvindo” e interpretando Clara Nunes: letras, músicas e religiosidade. </vt:lpstr>
      <vt:lpstr>Apresentação do PowerPoint</vt:lpstr>
      <vt:lpstr>Apresentação do PowerPoint</vt:lpstr>
      <vt:lpstr>Apresentação do PowerPoint</vt:lpstr>
      <vt:lpstr>Reflexões Finais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E RELIGIOSIDADE: FORÇA E LUZ NAS MÚSICAS DE CLARA NUNES</dc:title>
  <dc:creator>Fernando</dc:creator>
  <cp:lastModifiedBy>Fernando</cp:lastModifiedBy>
  <cp:revision>26</cp:revision>
  <dcterms:created xsi:type="dcterms:W3CDTF">2018-11-10T18:40:25Z</dcterms:created>
  <dcterms:modified xsi:type="dcterms:W3CDTF">2018-11-20T02:04:20Z</dcterms:modified>
</cp:coreProperties>
</file>