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5" r:id="rId3"/>
    <p:sldMasterId id="2147483698" r:id="rId4"/>
    <p:sldMasterId id="2147483711" r:id="rId5"/>
  </p:sldMasterIdLst>
  <p:notesMasterIdLst>
    <p:notesMasterId r:id="rId79"/>
  </p:notesMasterIdLst>
  <p:sldIdLst>
    <p:sldId id="257" r:id="rId6"/>
    <p:sldId id="259" r:id="rId7"/>
    <p:sldId id="256" r:id="rId8"/>
    <p:sldId id="258" r:id="rId9"/>
    <p:sldId id="318" r:id="rId10"/>
    <p:sldId id="260" r:id="rId11"/>
    <p:sldId id="348" r:id="rId12"/>
    <p:sldId id="349" r:id="rId13"/>
    <p:sldId id="350" r:id="rId14"/>
    <p:sldId id="351" r:id="rId15"/>
    <p:sldId id="353" r:id="rId16"/>
    <p:sldId id="368" r:id="rId17"/>
    <p:sldId id="369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302" r:id="rId64"/>
    <p:sldId id="303" r:id="rId65"/>
    <p:sldId id="304" r:id="rId66"/>
    <p:sldId id="362" r:id="rId67"/>
    <p:sldId id="363" r:id="rId68"/>
    <p:sldId id="364" r:id="rId69"/>
    <p:sldId id="365" r:id="rId70"/>
    <p:sldId id="366" r:id="rId71"/>
    <p:sldId id="367" r:id="rId72"/>
    <p:sldId id="354" r:id="rId73"/>
    <p:sldId id="355" r:id="rId74"/>
    <p:sldId id="356" r:id="rId75"/>
    <p:sldId id="359" r:id="rId76"/>
    <p:sldId id="360" r:id="rId77"/>
    <p:sldId id="361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88991" autoAdjust="0"/>
  </p:normalViewPr>
  <p:slideViewPr>
    <p:cSldViewPr snapToGrid="0" snapToObjects="1">
      <p:cViewPr varScale="1">
        <p:scale>
          <a:sx n="66" d="100"/>
          <a:sy n="66" d="100"/>
        </p:scale>
        <p:origin x="150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1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26B0C-7E2E-234C-BC18-11C714A853D6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FDB34-C7A3-0F46-8E48-A4EAEF3CE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80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FDB34-C7A3-0F46-8E48-A4EAEF3CE9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59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745BE2-CFFA-4279-927E-61A6E9F3EEA3}" type="slidenum">
              <a:rPr lang="pt-BR">
                <a:solidFill>
                  <a:prstClr val="black"/>
                </a:solidFill>
              </a:rPr>
              <a:pPr/>
              <a:t>47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13191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48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048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49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652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50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23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51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656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52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476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53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045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54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45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55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957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56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85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FDB34-C7A3-0F46-8E48-A4EAEF3CE9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57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36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58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45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59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420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60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8267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61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99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FDB34-C7A3-0F46-8E48-A4EAEF3CE987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239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FDB34-C7A3-0F46-8E48-A4EAEF3CE987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344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0A8D1D-5B50-4B60-AB3F-9053E0769621}" type="slidenum">
              <a:rPr lang="pt-BR">
                <a:solidFill>
                  <a:prstClr val="black"/>
                </a:solidFill>
              </a:rPr>
              <a:pPr/>
              <a:t>71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subordem </a:t>
            </a:r>
            <a:r>
              <a:rPr lang="pt-BR" dirty="0" err="1"/>
              <a:t>Glossata</a:t>
            </a:r>
            <a:r>
              <a:rPr lang="pt-BR" dirty="0"/>
              <a:t> pode ser rapidamente </a:t>
            </a:r>
            <a:r>
              <a:rPr lang="pt-BR" dirty="0" err="1"/>
              <a:t>caractererizada</a:t>
            </a:r>
            <a:r>
              <a:rPr lang="pt-BR" dirty="0"/>
              <a:t> pelas mandíbulas não funcionais dos adultos e pela presença de uma </a:t>
            </a:r>
            <a:r>
              <a:rPr lang="pt-BR" dirty="0" err="1"/>
              <a:t>probóscide</a:t>
            </a:r>
            <a:r>
              <a:rPr lang="pt-BR" dirty="0"/>
              <a:t> ou </a:t>
            </a:r>
            <a:r>
              <a:rPr lang="pt-BR" dirty="0" err="1"/>
              <a:t>espirotromba</a:t>
            </a:r>
            <a:r>
              <a:rPr lang="pt-BR" dirty="0"/>
              <a:t> formada pela justaposição das gáleas</a:t>
            </a:r>
            <a:r>
              <a:rPr lang="pt-BR" dirty="0" smtClean="0"/>
              <a:t>.</a:t>
            </a:r>
          </a:p>
          <a:p>
            <a:r>
              <a:rPr lang="pt-BR" dirty="0" smtClean="0"/>
              <a:t>O surgimento da </a:t>
            </a:r>
            <a:r>
              <a:rPr lang="pt-BR" dirty="0" err="1" smtClean="0"/>
              <a:t>probóscide</a:t>
            </a:r>
            <a:r>
              <a:rPr lang="pt-BR" dirty="0" smtClean="0"/>
              <a:t> em </a:t>
            </a:r>
            <a:r>
              <a:rPr lang="pt-BR" dirty="0" err="1" smtClean="0"/>
              <a:t>Glossata</a:t>
            </a:r>
            <a:r>
              <a:rPr lang="pt-BR" dirty="0" smtClean="0"/>
              <a:t> foi um evento importante na história</a:t>
            </a:r>
            <a:r>
              <a:rPr lang="pt-BR" baseline="0" dirty="0" smtClean="0"/>
              <a:t> evolutiva dos lepidópteros. Com um aparelho bucal sugador e tubuliforme, esses insetos puderam utilizar uma gama maior de recursos alimentares.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01891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0A8D1D-5B50-4B60-AB3F-9053E0769621}" type="slidenum">
              <a:rPr lang="pt-BR">
                <a:solidFill>
                  <a:prstClr val="black"/>
                </a:solidFill>
              </a:rPr>
              <a:pPr/>
              <a:t>72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subordem </a:t>
            </a:r>
            <a:r>
              <a:rPr lang="pt-BR" dirty="0" err="1"/>
              <a:t>Glossata</a:t>
            </a:r>
            <a:r>
              <a:rPr lang="pt-BR" dirty="0"/>
              <a:t> pode ser rapidamente </a:t>
            </a:r>
            <a:r>
              <a:rPr lang="pt-BR" dirty="0" err="1"/>
              <a:t>caractererizada</a:t>
            </a:r>
            <a:r>
              <a:rPr lang="pt-BR" dirty="0"/>
              <a:t> pelas mandíbulas não funcionais dos adultos e pela presença de uma </a:t>
            </a:r>
            <a:r>
              <a:rPr lang="pt-BR" dirty="0" err="1"/>
              <a:t>probóscide</a:t>
            </a:r>
            <a:r>
              <a:rPr lang="pt-BR" dirty="0"/>
              <a:t> ou </a:t>
            </a:r>
            <a:r>
              <a:rPr lang="pt-BR" dirty="0" err="1"/>
              <a:t>espirotromba</a:t>
            </a:r>
            <a:r>
              <a:rPr lang="pt-BR" dirty="0"/>
              <a:t> formada pela justaposição das gáleas</a:t>
            </a:r>
            <a:r>
              <a:rPr lang="pt-BR" dirty="0" smtClean="0"/>
              <a:t>.</a:t>
            </a:r>
          </a:p>
          <a:p>
            <a:r>
              <a:rPr lang="pt-BR" dirty="0" smtClean="0"/>
              <a:t>O surgimento da </a:t>
            </a:r>
            <a:r>
              <a:rPr lang="pt-BR" dirty="0" err="1" smtClean="0"/>
              <a:t>probóscide</a:t>
            </a:r>
            <a:r>
              <a:rPr lang="pt-BR" dirty="0" smtClean="0"/>
              <a:t> em </a:t>
            </a:r>
            <a:r>
              <a:rPr lang="pt-BR" dirty="0" err="1" smtClean="0"/>
              <a:t>Glossata</a:t>
            </a:r>
            <a:r>
              <a:rPr lang="pt-BR" dirty="0" smtClean="0"/>
              <a:t> foi um evento importante na história</a:t>
            </a:r>
            <a:r>
              <a:rPr lang="pt-BR" baseline="0" dirty="0" smtClean="0"/>
              <a:t> evolutiva dos lepidópteros. Com um aparelho bucal sugador e tubuliforme, esses insetos puderam utilizar uma gama maior de recursos alimentares.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96663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AF649E-349F-4756-8335-EDBF9FC76B14}" type="slidenum">
              <a:rPr lang="pt-BR">
                <a:solidFill>
                  <a:prstClr val="black"/>
                </a:solidFill>
              </a:rPr>
              <a:pPr/>
              <a:t>73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registro fóssil mais antigo de um </a:t>
            </a:r>
            <a:r>
              <a:rPr lang="pt-BR" dirty="0" err="1"/>
              <a:t>Glossata</a:t>
            </a:r>
            <a:r>
              <a:rPr lang="pt-BR" dirty="0"/>
              <a:t> data mais ou menos 125  milhões de </a:t>
            </a:r>
            <a:r>
              <a:rPr lang="pt-BR" dirty="0" smtClean="0"/>
              <a:t>anos trás, </a:t>
            </a:r>
            <a:r>
              <a:rPr lang="pt-BR" dirty="0"/>
              <a:t>ou seja, início do Cretáceo – é representado por uma lagarta </a:t>
            </a:r>
            <a:r>
              <a:rPr lang="pt-BR" dirty="0" smtClean="0"/>
              <a:t>encontrada em âmbar. </a:t>
            </a:r>
            <a:r>
              <a:rPr lang="pt-BR" dirty="0"/>
              <a:t>Há um registro de um </a:t>
            </a:r>
            <a:r>
              <a:rPr lang="pt-BR" dirty="0" err="1"/>
              <a:t>Glossata</a:t>
            </a:r>
            <a:r>
              <a:rPr lang="pt-BR" dirty="0"/>
              <a:t> adulto de aproximadamente 90 milhões de anos... Nesse fóssil a </a:t>
            </a:r>
            <a:r>
              <a:rPr lang="pt-BR" dirty="0" err="1"/>
              <a:t>probóscide</a:t>
            </a:r>
            <a:r>
              <a:rPr lang="pt-BR" dirty="0"/>
              <a:t> é evidente mas ainda não é tão desenvolvida como em outros grupos mais apicais. </a:t>
            </a:r>
          </a:p>
        </p:txBody>
      </p:sp>
    </p:spTree>
    <p:extLst>
      <p:ext uri="{BB962C8B-B14F-4D97-AF65-F5344CB8AC3E}">
        <p14:creationId xmlns:p14="http://schemas.microsoft.com/office/powerpoint/2010/main" val="2084807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40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74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41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35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42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27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43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34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44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74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45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61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242C2-5251-42BE-AE6B-58D73414C6AB}" type="slidenum">
              <a:rPr lang="pt-BR" smtClean="0">
                <a:solidFill>
                  <a:prstClr val="black"/>
                </a:solidFill>
              </a:rPr>
              <a:pPr/>
              <a:t>46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31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4AC7-6C9C-E149-AA40-6C138AE38EF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11C5-8F1B-314F-A7CA-9F7C2038C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32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4AC7-6C9C-E149-AA40-6C138AE38EF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11C5-8F1B-314F-A7CA-9F7C2038C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38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4AC7-6C9C-E149-AA40-6C138AE38EF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11C5-8F1B-314F-A7CA-9F7C2038C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56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3B704-7DD6-4FB8-8428-BEF6E635992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83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BDDFE-B5D5-40C6-B26A-65CB8119FD9F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67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13A21-120A-419A-9378-D8E95124181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108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1D85F-BC01-453E-B54D-CA957F8BC87E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84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27234-346C-4005-B795-DE2BD4286A28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23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83096-7F5B-4CCD-93AC-3B40CD34AE7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61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CA3E1-B924-4E42-A954-B83C223EFB0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57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86FAC-3BEA-4592-B781-017FB22BCA46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45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4AC7-6C9C-E149-AA40-6C138AE38EF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11C5-8F1B-314F-A7CA-9F7C2038C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57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FAB4A-B363-4E66-A108-A3814DB6D42F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61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1B0A5-5A4D-4650-9CB3-03E9219ED658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8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A5182-82C5-4785-B541-E0F305E0A41B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4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43B84-9929-1345-BB74-AED13C539706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0617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C0B00-09A7-9D47-8162-E803B392DB0F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8698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CD404-4AE7-AD44-A02C-AB257B5F16B2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3943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8D187-37C1-5743-A187-A783A5FC12D1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5395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7D9C8-AC5C-0D4A-8E74-08B1CFCD6AF8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53255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3421B-1465-6140-A8EC-3696DDFBE024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338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1225A-05C1-6045-8AB6-0B38A615D944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8376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4AC7-6C9C-E149-AA40-6C138AE38EF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11C5-8F1B-314F-A7CA-9F7C2038C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55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ADF6A-BB8C-7944-9CD7-3F8F7B4226DA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2957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693B9-3204-2B46-8496-D3F207AADC03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8772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BC9EF-214D-D848-92D3-1ADA2EF888E1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4162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8E4A5-06E4-2F4D-85A1-65DE7F96F734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29247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EBCDE-2540-2B4E-A082-B7F462674F24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4743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43B84-9929-1345-BB74-AED13C539706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2155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C0B00-09A7-9D47-8162-E803B392DB0F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077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CD404-4AE7-AD44-A02C-AB257B5F16B2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49801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8D187-37C1-5743-A187-A783A5FC12D1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65361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7D9C8-AC5C-0D4A-8E74-08B1CFCD6AF8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6593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4AC7-6C9C-E149-AA40-6C138AE38EF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11C5-8F1B-314F-A7CA-9F7C2038C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11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3421B-1465-6140-A8EC-3696DDFBE024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87381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1225A-05C1-6045-8AB6-0B38A615D944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7566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ADF6A-BB8C-7944-9CD7-3F8F7B4226DA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1649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693B9-3204-2B46-8496-D3F207AADC03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1135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BC9EF-214D-D848-92D3-1ADA2EF888E1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77125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8E4A5-06E4-2F4D-85A1-65DE7F96F734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853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EBCDE-2540-2B4E-A082-B7F462674F24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7465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43B84-9929-1345-BB74-AED13C539706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341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C0B00-09A7-9D47-8162-E803B392DB0F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47673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CD404-4AE7-AD44-A02C-AB257B5F16B2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2151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4AC7-6C9C-E149-AA40-6C138AE38EF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11C5-8F1B-314F-A7CA-9F7C2038C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133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8D187-37C1-5743-A187-A783A5FC12D1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0313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7D9C8-AC5C-0D4A-8E74-08B1CFCD6AF8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07272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3421B-1465-6140-A8EC-3696DDFBE024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83768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1225A-05C1-6045-8AB6-0B38A615D944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54549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ADF6A-BB8C-7944-9CD7-3F8F7B4226DA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0101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693B9-3204-2B46-8496-D3F207AADC03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6227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BC9EF-214D-D848-92D3-1ADA2EF888E1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58117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8E4A5-06E4-2F4D-85A1-65DE7F96F734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968395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EBCDE-2540-2B4E-A082-B7F462674F24}" type="slidenum">
              <a:rPr lang="pt-BR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096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4AC7-6C9C-E149-AA40-6C138AE38EF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11C5-8F1B-314F-A7CA-9F7C2038C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35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4AC7-6C9C-E149-AA40-6C138AE38EF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11C5-8F1B-314F-A7CA-9F7C2038C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00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4AC7-6C9C-E149-AA40-6C138AE38EF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11C5-8F1B-314F-A7CA-9F7C2038C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4AC7-6C9C-E149-AA40-6C138AE38EF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11C5-8F1B-314F-A7CA-9F7C2038C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31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E4AC7-6C9C-E149-AA40-6C138AE38EF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F11C5-8F1B-314F-A7CA-9F7C2038C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0531212-A71E-47EA-8ED3-5CB9C923663A}" type="slidenum">
              <a:rPr lang="pt-BR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10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400">
                <a:latin typeface="+mn-lt"/>
                <a:cs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400">
                <a:latin typeface="+mn-lt"/>
                <a:cs typeface="Times New Roman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400">
                <a:latin typeface="+mn-lt"/>
                <a:cs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98295FD-7227-0F42-878A-023731BC298E}" type="slidenum">
              <a:rPr lang="pt-BR">
                <a:solidFill>
                  <a:srgbClr val="000000"/>
                </a:solidFill>
                <a:latin typeface="Times New Roman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1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400">
                <a:latin typeface="+mn-lt"/>
                <a:cs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400">
                <a:latin typeface="+mn-lt"/>
                <a:cs typeface="Times New Roman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400">
                <a:latin typeface="+mn-lt"/>
                <a:cs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98295FD-7227-0F42-878A-023731BC298E}" type="slidenum">
              <a:rPr lang="pt-BR">
                <a:solidFill>
                  <a:srgbClr val="000000"/>
                </a:solidFill>
                <a:latin typeface="Times New Roman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6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400">
                <a:latin typeface="+mn-lt"/>
                <a:cs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400">
                <a:latin typeface="+mn-lt"/>
                <a:cs typeface="Times New Roman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400">
                <a:latin typeface="+mn-lt"/>
                <a:cs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98295FD-7227-0F42-878A-023731BC298E}" type="slidenum">
              <a:rPr lang="pt-BR">
                <a:solidFill>
                  <a:srgbClr val="000000"/>
                </a:solidFill>
                <a:latin typeface="Times New Roman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39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0.png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5.jpeg"/><Relationship Id="rId4" Type="http://schemas.openxmlformats.org/officeDocument/2006/relationships/image" Target="../media/image1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813" y="1620394"/>
            <a:ext cx="7373432" cy="2922048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Sistemática</a:t>
            </a:r>
            <a:r>
              <a:rPr lang="en-US" sz="3600" dirty="0" smtClean="0">
                <a:solidFill>
                  <a:schemeClr val="bg1"/>
                </a:solidFill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</a:rPr>
              <a:t>Taxonomia</a:t>
            </a:r>
            <a:r>
              <a:rPr lang="en-US" sz="3600" dirty="0" smtClean="0">
                <a:solidFill>
                  <a:schemeClr val="bg1"/>
                </a:solidFill>
              </a:rPr>
              <a:t> e 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err="1" smtClean="0">
                <a:solidFill>
                  <a:schemeClr val="bg1"/>
                </a:solidFill>
              </a:rPr>
              <a:t>Diversidade</a:t>
            </a:r>
            <a:r>
              <a:rPr lang="en-US" sz="3600" dirty="0" smtClean="0">
                <a:solidFill>
                  <a:schemeClr val="bg1"/>
                </a:solidFill>
              </a:rPr>
              <a:t> de Lepidoptera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                              </a:t>
            </a:r>
            <a:r>
              <a:rPr lang="en-US" sz="3100" dirty="0" err="1" smtClean="0">
                <a:solidFill>
                  <a:schemeClr val="bg1"/>
                </a:solidFill>
              </a:rPr>
              <a:t>Lepidoptera</a:t>
            </a:r>
            <a:r>
              <a:rPr lang="en-US" sz="3100" dirty="0" smtClean="0">
                <a:solidFill>
                  <a:schemeClr val="bg1"/>
                </a:solidFill>
              </a:rPr>
              <a:t> </a:t>
            </a:r>
            <a:r>
              <a:rPr lang="en-US" sz="3100" dirty="0">
                <a:solidFill>
                  <a:schemeClr val="bg1"/>
                </a:solidFill>
              </a:rPr>
              <a:t>Linnaeus, 1758</a:t>
            </a:r>
            <a:br>
              <a:rPr lang="en-US" sz="31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0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4372" y="310711"/>
            <a:ext cx="21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Ainda</a:t>
            </a:r>
            <a:r>
              <a:rPr lang="en-US" dirty="0" smtClean="0"/>
              <a:t> no </a:t>
            </a:r>
            <a:r>
              <a:rPr lang="en-US" dirty="0" err="1" smtClean="0"/>
              <a:t>século</a:t>
            </a:r>
            <a:r>
              <a:rPr lang="en-US" dirty="0" smtClean="0"/>
              <a:t> XIX...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51" y="680043"/>
            <a:ext cx="1842836" cy="25479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674" y="3278606"/>
            <a:ext cx="2873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Gottlieb August Wilhelm Herrich-Schäffer</a:t>
            </a:r>
          </a:p>
          <a:p>
            <a:r>
              <a:rPr lang="en-US" sz="1200" dirty="0" smtClean="0"/>
              <a:t>(1799-1874)</a:t>
            </a:r>
            <a:endParaRPr lang="en-US" sz="1200" dirty="0"/>
          </a:p>
        </p:txBody>
      </p:sp>
      <p:pic>
        <p:nvPicPr>
          <p:cNvPr id="7" name="Picture 6" descr="Captura de Tela 2016-06-02 às 11.24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413" y="496227"/>
            <a:ext cx="2097040" cy="27317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70335" y="3342829"/>
            <a:ext cx="9490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(1843-1856)</a:t>
            </a:r>
            <a:endParaRPr lang="en-US" sz="12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52189" y="3918214"/>
            <a:ext cx="8742767" cy="180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1860" t="17337" r="14129" b="21589"/>
          <a:stretch/>
        </p:blipFill>
        <p:spPr>
          <a:xfrm>
            <a:off x="612451" y="4278509"/>
            <a:ext cx="1460976" cy="19636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8544" y="6242121"/>
            <a:ext cx="1334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Edward </a:t>
            </a:r>
            <a:r>
              <a:rPr lang="en-US" sz="1200" dirty="0" err="1" smtClean="0"/>
              <a:t>Meyrick</a:t>
            </a:r>
            <a:endParaRPr lang="en-US" sz="1200" dirty="0" smtClean="0"/>
          </a:p>
          <a:p>
            <a:r>
              <a:rPr lang="en-US" sz="1200" dirty="0" smtClean="0"/>
              <a:t>(1854-1938)</a:t>
            </a:r>
            <a:endParaRPr 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464" y="4278509"/>
            <a:ext cx="1661735" cy="16305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96379" y="6011288"/>
            <a:ext cx="1766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George Francis Hampson</a:t>
            </a:r>
          </a:p>
          <a:p>
            <a:r>
              <a:rPr lang="en-US" sz="1200" dirty="0" smtClean="0"/>
              <a:t>(1860-1936)         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260" y="64234"/>
            <a:ext cx="2951504" cy="378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6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a de Tela 2016-06-01 às 17.05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32" y="0"/>
            <a:ext cx="5045432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6096" y="5029898"/>
            <a:ext cx="182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Kristensen (2003)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6096" y="6431304"/>
            <a:ext cx="234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Kristensen </a:t>
            </a:r>
            <a:r>
              <a:rPr lang="en-US" i="1" dirty="0" smtClean="0">
                <a:solidFill>
                  <a:prstClr val="black"/>
                </a:solidFill>
              </a:rPr>
              <a:t>et al</a:t>
            </a:r>
            <a:r>
              <a:rPr lang="en-US" dirty="0" smtClean="0">
                <a:solidFill>
                  <a:prstClr val="black"/>
                </a:solidFill>
              </a:rPr>
              <a:t>. (2007)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 descr="Captura de Tela 2016-06-02 às 15.59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7535" y="1274531"/>
            <a:ext cx="4535659" cy="297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3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a de Tela 2016-06-03 às 15.55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81" y="0"/>
            <a:ext cx="5893558" cy="6565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365" y="5004844"/>
            <a:ext cx="1229973" cy="166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2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0" y="0"/>
            <a:ext cx="621101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657" y="3429000"/>
            <a:ext cx="2620787" cy="32667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27681" y="493487"/>
            <a:ext cx="27292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Subordens</a:t>
            </a:r>
            <a:r>
              <a:rPr lang="en-US" dirty="0" smtClean="0"/>
              <a:t> de Lepidoptera</a:t>
            </a:r>
          </a:p>
          <a:p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err="1" smtClean="0"/>
              <a:t>Zeugloptera</a:t>
            </a:r>
            <a:endParaRPr lang="en-US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err="1" smtClean="0"/>
              <a:t>Aglossata</a:t>
            </a:r>
            <a:endParaRPr lang="en-US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err="1" smtClean="0"/>
              <a:t>Heterobathmiina</a:t>
            </a:r>
            <a:endParaRPr lang="en-US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err="1" smtClean="0"/>
              <a:t>Glossata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734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cabeç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/>
          <a:stretch>
            <a:fillRect/>
          </a:stretch>
        </p:blipFill>
        <p:spPr bwMode="auto">
          <a:xfrm>
            <a:off x="76200" y="533400"/>
            <a:ext cx="88392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9" name="Text Box 3"/>
          <p:cNvSpPr txBox="1">
            <a:spLocks noChangeArrowheads="1"/>
          </p:cNvSpPr>
          <p:nvPr/>
        </p:nvSpPr>
        <p:spPr bwMode="auto">
          <a:xfrm>
            <a:off x="838200" y="1219200"/>
            <a:ext cx="725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antena</a:t>
            </a:r>
          </a:p>
        </p:txBody>
      </p:sp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2971800" y="1143000"/>
            <a:ext cx="755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escapo</a:t>
            </a:r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457200" y="4724400"/>
            <a:ext cx="9048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palpo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labial</a:t>
            </a: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1219200" y="4800600"/>
            <a:ext cx="7556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palpo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maxilar</a:t>
            </a:r>
          </a:p>
        </p:txBody>
      </p:sp>
      <p:sp>
        <p:nvSpPr>
          <p:cNvPr id="208903" name="Text Box 7"/>
          <p:cNvSpPr txBox="1">
            <a:spLocks noChangeArrowheads="1"/>
          </p:cNvSpPr>
          <p:nvPr/>
        </p:nvSpPr>
        <p:spPr bwMode="auto">
          <a:xfrm>
            <a:off x="2362200" y="5029200"/>
            <a:ext cx="617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gálea</a:t>
            </a:r>
          </a:p>
        </p:txBody>
      </p:sp>
      <p:sp>
        <p:nvSpPr>
          <p:cNvPr id="208904" name="Rectangle 8"/>
          <p:cNvSpPr>
            <a:spLocks noChangeArrowheads="1"/>
          </p:cNvSpPr>
          <p:nvPr/>
        </p:nvSpPr>
        <p:spPr bwMode="auto">
          <a:xfrm>
            <a:off x="4241800" y="4140200"/>
            <a:ext cx="152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ü"/>
              <a:defRPr/>
            </a:pPr>
            <a:endParaRPr lang="en-US" sz="2800">
              <a:solidFill>
                <a:srgbClr val="000000"/>
              </a:solidFill>
              <a:latin typeface="BernhardMod BT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08905" name="Text Box 9"/>
          <p:cNvSpPr txBox="1">
            <a:spLocks noChangeArrowheads="1"/>
          </p:cNvSpPr>
          <p:nvPr/>
        </p:nvSpPr>
        <p:spPr bwMode="auto">
          <a:xfrm>
            <a:off x="2743200" y="4648200"/>
            <a:ext cx="1336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olho composto</a:t>
            </a:r>
          </a:p>
        </p:txBody>
      </p:sp>
      <p:sp>
        <p:nvSpPr>
          <p:cNvPr id="208906" name="Text Box 10"/>
          <p:cNvSpPr txBox="1">
            <a:spLocks noChangeArrowheads="1"/>
          </p:cNvSpPr>
          <p:nvPr/>
        </p:nvSpPr>
        <p:spPr bwMode="auto">
          <a:xfrm>
            <a:off x="3673475" y="5257800"/>
            <a:ext cx="1050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probóscide</a:t>
            </a:r>
          </a:p>
        </p:txBody>
      </p:sp>
      <p:sp>
        <p:nvSpPr>
          <p:cNvPr id="208907" name="Text Box 11"/>
          <p:cNvSpPr txBox="1">
            <a:spLocks noChangeArrowheads="1"/>
          </p:cNvSpPr>
          <p:nvPr/>
        </p:nvSpPr>
        <p:spPr bwMode="auto">
          <a:xfrm>
            <a:off x="4191000" y="1905000"/>
            <a:ext cx="96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epifaringe</a:t>
            </a:r>
          </a:p>
        </p:txBody>
      </p:sp>
      <p:sp>
        <p:nvSpPr>
          <p:cNvPr id="208908" name="Text Box 12"/>
          <p:cNvSpPr txBox="1">
            <a:spLocks noChangeArrowheads="1"/>
          </p:cNvSpPr>
          <p:nvPr/>
        </p:nvSpPr>
        <p:spPr bwMode="auto">
          <a:xfrm>
            <a:off x="5334000" y="762000"/>
            <a:ext cx="577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labro</a:t>
            </a:r>
          </a:p>
        </p:txBody>
      </p:sp>
      <p:sp>
        <p:nvSpPr>
          <p:cNvPr id="208909" name="Text Box 13"/>
          <p:cNvSpPr txBox="1">
            <a:spLocks noChangeArrowheads="1"/>
          </p:cNvSpPr>
          <p:nvPr/>
        </p:nvSpPr>
        <p:spPr bwMode="auto">
          <a:xfrm>
            <a:off x="6019800" y="762000"/>
            <a:ext cx="1109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frontoclípeo</a:t>
            </a:r>
          </a:p>
        </p:txBody>
      </p:sp>
      <p:sp>
        <p:nvSpPr>
          <p:cNvPr id="208910" name="Text Box 14"/>
          <p:cNvSpPr txBox="1">
            <a:spLocks noChangeArrowheads="1"/>
          </p:cNvSpPr>
          <p:nvPr/>
        </p:nvSpPr>
        <p:spPr bwMode="auto">
          <a:xfrm>
            <a:off x="7010400" y="838200"/>
            <a:ext cx="755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escapo</a:t>
            </a:r>
          </a:p>
        </p:txBody>
      </p:sp>
      <p:sp>
        <p:nvSpPr>
          <p:cNvPr id="208911" name="Text Box 15"/>
          <p:cNvSpPr txBox="1">
            <a:spLocks noChangeArrowheads="1"/>
          </p:cNvSpPr>
          <p:nvPr/>
        </p:nvSpPr>
        <p:spPr bwMode="auto">
          <a:xfrm>
            <a:off x="8153400" y="1219200"/>
            <a:ext cx="725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antena</a:t>
            </a:r>
          </a:p>
        </p:txBody>
      </p:sp>
      <p:sp>
        <p:nvSpPr>
          <p:cNvPr id="208912" name="Text Box 16"/>
          <p:cNvSpPr txBox="1">
            <a:spLocks noChangeArrowheads="1"/>
          </p:cNvSpPr>
          <p:nvPr/>
        </p:nvSpPr>
        <p:spPr bwMode="auto">
          <a:xfrm>
            <a:off x="8077200" y="1600200"/>
            <a:ext cx="1174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palpo labial</a:t>
            </a:r>
          </a:p>
        </p:txBody>
      </p:sp>
      <p:sp>
        <p:nvSpPr>
          <p:cNvPr id="208913" name="Text Box 17"/>
          <p:cNvSpPr txBox="1">
            <a:spLocks noChangeArrowheads="1"/>
          </p:cNvSpPr>
          <p:nvPr/>
        </p:nvSpPr>
        <p:spPr bwMode="auto">
          <a:xfrm>
            <a:off x="7620000" y="4038600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lábio</a:t>
            </a:r>
          </a:p>
        </p:txBody>
      </p:sp>
      <p:sp>
        <p:nvSpPr>
          <p:cNvPr id="208914" name="Text Box 18"/>
          <p:cNvSpPr txBox="1">
            <a:spLocks noChangeArrowheads="1"/>
          </p:cNvSpPr>
          <p:nvPr/>
        </p:nvSpPr>
        <p:spPr bwMode="auto">
          <a:xfrm>
            <a:off x="8077200" y="3444875"/>
            <a:ext cx="9525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olho 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composto</a:t>
            </a:r>
          </a:p>
        </p:txBody>
      </p:sp>
      <p:sp>
        <p:nvSpPr>
          <p:cNvPr id="208915" name="Text Box 19"/>
          <p:cNvSpPr txBox="1">
            <a:spLocks noChangeArrowheads="1"/>
          </p:cNvSpPr>
          <p:nvPr/>
        </p:nvSpPr>
        <p:spPr bwMode="auto">
          <a:xfrm>
            <a:off x="1905000" y="4876800"/>
            <a:ext cx="6397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2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pilífero</a:t>
            </a:r>
          </a:p>
        </p:txBody>
      </p:sp>
      <p:sp>
        <p:nvSpPr>
          <p:cNvPr id="208916" name="Text Box 20"/>
          <p:cNvSpPr txBox="1">
            <a:spLocks noChangeArrowheads="1"/>
          </p:cNvSpPr>
          <p:nvPr/>
        </p:nvSpPr>
        <p:spPr bwMode="auto">
          <a:xfrm>
            <a:off x="1447800" y="1219200"/>
            <a:ext cx="744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pt-BR" sz="1400">
                <a:solidFill>
                  <a:srgbClr val="000000"/>
                </a:solidFill>
                <a:latin typeface="Arial"/>
                <a:ea typeface="ＭＳ Ｐゴシック" charset="0"/>
                <a:cs typeface="Times New Roman" charset="0"/>
              </a:rPr>
              <a:t>“</a:t>
            </a: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pente</a:t>
            </a:r>
            <a:r>
              <a:rPr lang="ja-JP" altLang="pt-BR" sz="1400">
                <a:solidFill>
                  <a:srgbClr val="000000"/>
                </a:solidFill>
                <a:latin typeface="Arial"/>
                <a:ea typeface="ＭＳ Ｐゴシック" charset="0"/>
                <a:cs typeface="Times New Roman" charset="0"/>
              </a:rPr>
              <a:t>”</a:t>
            </a:r>
            <a:endParaRPr lang="pt-BR" sz="14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08917" name="Text Box 21"/>
          <p:cNvSpPr txBox="1">
            <a:spLocks noChangeArrowheads="1"/>
          </p:cNvSpPr>
          <p:nvPr/>
        </p:nvSpPr>
        <p:spPr bwMode="auto">
          <a:xfrm>
            <a:off x="360363" y="115888"/>
            <a:ext cx="5364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400" u="sng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MORFOLOGIA – CABEÇA </a:t>
            </a:r>
          </a:p>
        </p:txBody>
      </p:sp>
    </p:spTree>
    <p:extLst>
      <p:ext uri="{BB962C8B-B14F-4D97-AF65-F5344CB8AC3E}">
        <p14:creationId xmlns:p14="http://schemas.microsoft.com/office/powerpoint/2010/main" val="315001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cabeç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889317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1905000" y="417830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palpo</a:t>
            </a:r>
          </a:p>
        </p:txBody>
      </p:sp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2057400" y="574675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estipe</a:t>
            </a:r>
          </a:p>
        </p:txBody>
      </p:sp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1981200" y="638810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cardo</a:t>
            </a:r>
          </a:p>
        </p:txBody>
      </p:sp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685800" y="486410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gálea</a:t>
            </a:r>
          </a:p>
        </p:txBody>
      </p:sp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533400" y="570230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lacínia</a:t>
            </a:r>
          </a:p>
        </p:txBody>
      </p:sp>
      <p:sp>
        <p:nvSpPr>
          <p:cNvPr id="209928" name="Text Box 8"/>
          <p:cNvSpPr txBox="1">
            <a:spLocks noChangeArrowheads="1"/>
          </p:cNvSpPr>
          <p:nvPr/>
        </p:nvSpPr>
        <p:spPr bwMode="auto">
          <a:xfrm>
            <a:off x="3810000" y="6159500"/>
            <a:ext cx="1600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palpo     maxilar</a:t>
            </a:r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5434013" y="5930900"/>
            <a:ext cx="91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lacínia</a:t>
            </a:r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6096000" y="5930900"/>
            <a:ext cx="76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gálea</a:t>
            </a:r>
          </a:p>
        </p:txBody>
      </p:sp>
      <p:sp>
        <p:nvSpPr>
          <p:cNvPr id="209931" name="Text Box 11"/>
          <p:cNvSpPr txBox="1">
            <a:spLocks noChangeArrowheads="1"/>
          </p:cNvSpPr>
          <p:nvPr/>
        </p:nvSpPr>
        <p:spPr bwMode="auto">
          <a:xfrm>
            <a:off x="7086600" y="5807075"/>
            <a:ext cx="1600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palpo          labial</a:t>
            </a:r>
          </a:p>
        </p:txBody>
      </p:sp>
      <p:sp>
        <p:nvSpPr>
          <p:cNvPr id="209932" name="Text Box 12"/>
          <p:cNvSpPr txBox="1">
            <a:spLocks noChangeArrowheads="1"/>
          </p:cNvSpPr>
          <p:nvPr/>
        </p:nvSpPr>
        <p:spPr bwMode="auto">
          <a:xfrm>
            <a:off x="7086600" y="539750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paraglossa</a:t>
            </a: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7391400" y="463550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mandíbula</a:t>
            </a: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7315200" y="501650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dististipes</a:t>
            </a: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6934200" y="3340100"/>
            <a:ext cx="1600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cardo +	  basistipes</a:t>
            </a:r>
          </a:p>
        </p:txBody>
      </p:sp>
      <p:sp>
        <p:nvSpPr>
          <p:cNvPr id="209936" name="Text Box 16"/>
          <p:cNvSpPr txBox="1">
            <a:spLocks noChangeArrowheads="1"/>
          </p:cNvSpPr>
          <p:nvPr/>
        </p:nvSpPr>
        <p:spPr bwMode="auto">
          <a:xfrm>
            <a:off x="4343400" y="3292475"/>
            <a:ext cx="1600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prelábio     proximal</a:t>
            </a:r>
          </a:p>
        </p:txBody>
      </p:sp>
      <p:sp>
        <p:nvSpPr>
          <p:cNvPr id="209937" name="Text Box 17"/>
          <p:cNvSpPr txBox="1">
            <a:spLocks noChangeArrowheads="1"/>
          </p:cNvSpPr>
          <p:nvPr/>
        </p:nvSpPr>
        <p:spPr bwMode="auto">
          <a:xfrm>
            <a:off x="3810000" y="4740275"/>
            <a:ext cx="1600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prelábio     distal</a:t>
            </a:r>
          </a:p>
        </p:txBody>
      </p:sp>
      <p:sp>
        <p:nvSpPr>
          <p:cNvPr id="209938" name="Text Box 18"/>
          <p:cNvSpPr txBox="1">
            <a:spLocks noChangeArrowheads="1"/>
          </p:cNvSpPr>
          <p:nvPr/>
        </p:nvSpPr>
        <p:spPr bwMode="auto">
          <a:xfrm>
            <a:off x="4267200" y="292735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pós-lábio</a:t>
            </a:r>
          </a:p>
        </p:txBody>
      </p:sp>
      <p:sp>
        <p:nvSpPr>
          <p:cNvPr id="209939" name="Text Box 19"/>
          <p:cNvSpPr txBox="1">
            <a:spLocks noChangeArrowheads="1"/>
          </p:cNvSpPr>
          <p:nvPr/>
        </p:nvSpPr>
        <p:spPr bwMode="auto">
          <a:xfrm>
            <a:off x="4038600" y="216535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corporotentório</a:t>
            </a:r>
          </a:p>
        </p:txBody>
      </p:sp>
      <p:sp>
        <p:nvSpPr>
          <p:cNvPr id="209940" name="Text Box 20"/>
          <p:cNvSpPr txBox="1">
            <a:spLocks noChangeArrowheads="1"/>
          </p:cNvSpPr>
          <p:nvPr/>
        </p:nvSpPr>
        <p:spPr bwMode="auto">
          <a:xfrm>
            <a:off x="6934200" y="1997075"/>
            <a:ext cx="1600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sulco          pós-occipital</a:t>
            </a:r>
          </a:p>
        </p:txBody>
      </p:sp>
      <p:sp>
        <p:nvSpPr>
          <p:cNvPr id="209941" name="Text Box 21"/>
          <p:cNvSpPr txBox="1">
            <a:spLocks noChangeArrowheads="1"/>
          </p:cNvSpPr>
          <p:nvPr/>
        </p:nvSpPr>
        <p:spPr bwMode="auto">
          <a:xfrm>
            <a:off x="4495800" y="1768475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2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processo        tentorial</a:t>
            </a:r>
          </a:p>
        </p:txBody>
      </p:sp>
      <p:sp>
        <p:nvSpPr>
          <p:cNvPr id="209942" name="Text Box 22"/>
          <p:cNvSpPr txBox="1">
            <a:spLocks noChangeArrowheads="1"/>
          </p:cNvSpPr>
          <p:nvPr/>
        </p:nvSpPr>
        <p:spPr bwMode="auto">
          <a:xfrm>
            <a:off x="7620000" y="673100"/>
            <a:ext cx="1600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sulco          temporal</a:t>
            </a:r>
          </a:p>
        </p:txBody>
      </p:sp>
      <p:sp>
        <p:nvSpPr>
          <p:cNvPr id="209943" name="Text Box 23"/>
          <p:cNvSpPr txBox="1">
            <a:spLocks noChangeArrowheads="1"/>
          </p:cNvSpPr>
          <p:nvPr/>
        </p:nvSpPr>
        <p:spPr bwMode="auto">
          <a:xfrm>
            <a:off x="360363" y="115888"/>
            <a:ext cx="5364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400" u="sng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MORFOLOGIA – CABEÇA </a:t>
            </a:r>
          </a:p>
        </p:txBody>
      </p:sp>
    </p:spTree>
    <p:extLst>
      <p:ext uri="{BB962C8B-B14F-4D97-AF65-F5344CB8AC3E}">
        <p14:creationId xmlns:p14="http://schemas.microsoft.com/office/powerpoint/2010/main" val="342423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probosc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8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3" descr="proboscide2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463"/>
            <a:ext cx="3062287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97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proboscide3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5025"/>
            <a:ext cx="35274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 descr="proboscid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692150"/>
            <a:ext cx="3128963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107950" y="260350"/>
            <a:ext cx="5364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400" b="1" u="sng">
                <a:solidFill>
                  <a:srgbClr val="FFFFFF"/>
                </a:solidFill>
                <a:latin typeface="Arial" charset="0"/>
                <a:ea typeface="ＭＳ Ｐゴシック" charset="0"/>
                <a:cs typeface="Times New Roman" charset="0"/>
              </a:rPr>
              <a:t>HEMATOFAGIA EM LEPIDOPTERA</a:t>
            </a:r>
          </a:p>
        </p:txBody>
      </p:sp>
      <p:pic>
        <p:nvPicPr>
          <p:cNvPr id="77829" name="Picture 5" descr="proboscide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63813"/>
            <a:ext cx="2076450" cy="41497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3276600" y="41910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2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barba                 erétil</a:t>
            </a:r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3276600" y="56388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2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ganchos              perfurantes</a:t>
            </a:r>
          </a:p>
        </p:txBody>
      </p:sp>
      <p:sp>
        <p:nvSpPr>
          <p:cNvPr id="211976" name="Text Box 8"/>
          <p:cNvSpPr txBox="1">
            <a:spLocks noChangeArrowheads="1"/>
          </p:cNvSpPr>
          <p:nvPr/>
        </p:nvSpPr>
        <p:spPr bwMode="auto">
          <a:xfrm>
            <a:off x="3352800" y="6049963"/>
            <a:ext cx="1600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2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espinhos   </a:t>
            </a:r>
          </a:p>
        </p:txBody>
      </p:sp>
      <p:sp>
        <p:nvSpPr>
          <p:cNvPr id="211977" name="Text Box 9"/>
          <p:cNvSpPr txBox="1">
            <a:spLocks noChangeArrowheads="1"/>
          </p:cNvSpPr>
          <p:nvPr/>
        </p:nvSpPr>
        <p:spPr bwMode="auto">
          <a:xfrm>
            <a:off x="755650" y="4687888"/>
            <a:ext cx="1943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>
                <a:solidFill>
                  <a:srgbClr val="FFFFFF"/>
                </a:solidFill>
                <a:latin typeface="Arial" charset="0"/>
                <a:ea typeface="ＭＳ Ｐゴシック" charset="0"/>
                <a:cs typeface="Times New Roman" charset="0"/>
              </a:rPr>
              <a:t>NOCTUIDAE</a:t>
            </a:r>
          </a:p>
        </p:txBody>
      </p:sp>
    </p:spTree>
    <p:extLst>
      <p:ext uri="{BB962C8B-B14F-4D97-AF65-F5344CB8AC3E}">
        <p14:creationId xmlns:p14="http://schemas.microsoft.com/office/powerpoint/2010/main" val="284580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proboscide4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7019925" y="6237288"/>
            <a:ext cx="1943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>
                <a:solidFill>
                  <a:srgbClr val="FFFFFF"/>
                </a:solidFill>
                <a:latin typeface="Arial" charset="0"/>
                <a:ea typeface="ＭＳ Ｐゴシック" charset="0"/>
                <a:cs typeface="Times New Roman" charset="0"/>
              </a:rPr>
              <a:t>NOCTUIDAE</a:t>
            </a:r>
          </a:p>
        </p:txBody>
      </p:sp>
    </p:spTree>
    <p:extLst>
      <p:ext uri="{BB962C8B-B14F-4D97-AF65-F5344CB8AC3E}">
        <p14:creationId xmlns:p14="http://schemas.microsoft.com/office/powerpoint/2010/main" val="6443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antenas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48" b="34895"/>
          <a:stretch>
            <a:fillRect/>
          </a:stretch>
        </p:blipFill>
        <p:spPr bwMode="auto">
          <a:xfrm>
            <a:off x="611188" y="549275"/>
            <a:ext cx="1858962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3" descr="antenas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9" r="4338" b="52155"/>
          <a:stretch>
            <a:fillRect/>
          </a:stretch>
        </p:blipFill>
        <p:spPr bwMode="auto">
          <a:xfrm>
            <a:off x="7781925" y="44450"/>
            <a:ext cx="1254125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4" descr="antenas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t="52155"/>
          <a:stretch>
            <a:fillRect/>
          </a:stretch>
        </p:blipFill>
        <p:spPr bwMode="auto">
          <a:xfrm>
            <a:off x="3244850" y="3617913"/>
            <a:ext cx="4252913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5" descr="antenas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3" t="1241" r="18611" b="50000"/>
          <a:stretch>
            <a:fillRect/>
          </a:stretch>
        </p:blipFill>
        <p:spPr bwMode="auto">
          <a:xfrm>
            <a:off x="3101975" y="44450"/>
            <a:ext cx="3290888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611188" y="3789363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flagelo</a:t>
            </a:r>
          </a:p>
        </p:txBody>
      </p:sp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1546225" y="2278063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flagelômero</a:t>
            </a:r>
          </a:p>
        </p:txBody>
      </p:sp>
      <p:sp>
        <p:nvSpPr>
          <p:cNvPr id="214024" name="Text Box 8"/>
          <p:cNvSpPr txBox="1">
            <a:spLocks noChangeArrowheads="1"/>
          </p:cNvSpPr>
          <p:nvPr/>
        </p:nvSpPr>
        <p:spPr bwMode="auto">
          <a:xfrm>
            <a:off x="1474788" y="638175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escapo</a:t>
            </a:r>
          </a:p>
        </p:txBody>
      </p:sp>
      <p:sp>
        <p:nvSpPr>
          <p:cNvPr id="214025" name="Text Box 9"/>
          <p:cNvSpPr txBox="1">
            <a:spLocks noChangeArrowheads="1"/>
          </p:cNvSpPr>
          <p:nvPr/>
        </p:nvSpPr>
        <p:spPr bwMode="auto">
          <a:xfrm>
            <a:off x="1546225" y="6094413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pedicelo</a:t>
            </a:r>
          </a:p>
        </p:txBody>
      </p:sp>
      <p:sp>
        <p:nvSpPr>
          <p:cNvPr id="214026" name="Text Box 10"/>
          <p:cNvSpPr txBox="1">
            <a:spLocks noChangeArrowheads="1"/>
          </p:cNvSpPr>
          <p:nvPr/>
        </p:nvSpPr>
        <p:spPr bwMode="auto">
          <a:xfrm>
            <a:off x="179388" y="163513"/>
            <a:ext cx="5364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400" u="sng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TIPOS DE ANTENAS</a:t>
            </a:r>
          </a:p>
        </p:txBody>
      </p:sp>
      <p:sp>
        <p:nvSpPr>
          <p:cNvPr id="214027" name="Text Box 11"/>
          <p:cNvSpPr txBox="1">
            <a:spLocks noChangeArrowheads="1"/>
          </p:cNvSpPr>
          <p:nvPr/>
        </p:nvSpPr>
        <p:spPr bwMode="auto">
          <a:xfrm>
            <a:off x="250825" y="5805488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FF0000"/>
                </a:solidFill>
                <a:latin typeface="Arial" charset="0"/>
                <a:ea typeface="ＭＳ Ｐゴシック" charset="0"/>
                <a:cs typeface="Times New Roman" charset="0"/>
              </a:rPr>
              <a:t>filiforme</a:t>
            </a:r>
          </a:p>
        </p:txBody>
      </p:sp>
      <p:sp>
        <p:nvSpPr>
          <p:cNvPr id="214028" name="Text Box 12"/>
          <p:cNvSpPr txBox="1">
            <a:spLocks noChangeArrowheads="1"/>
          </p:cNvSpPr>
          <p:nvPr/>
        </p:nvSpPr>
        <p:spPr bwMode="auto">
          <a:xfrm>
            <a:off x="2916238" y="3500438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FF0000"/>
                </a:solidFill>
                <a:latin typeface="Arial" charset="0"/>
                <a:ea typeface="ＭＳ Ｐゴシック" charset="0"/>
                <a:cs typeface="Times New Roman" charset="0"/>
              </a:rPr>
              <a:t>bipectinada</a:t>
            </a:r>
          </a:p>
        </p:txBody>
      </p:sp>
      <p:sp>
        <p:nvSpPr>
          <p:cNvPr id="214029" name="Text Box 13"/>
          <p:cNvSpPr txBox="1">
            <a:spLocks noChangeArrowheads="1"/>
          </p:cNvSpPr>
          <p:nvPr/>
        </p:nvSpPr>
        <p:spPr bwMode="auto">
          <a:xfrm>
            <a:off x="2916238" y="6332538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FF0000"/>
                </a:solidFill>
                <a:latin typeface="Arial" charset="0"/>
                <a:ea typeface="ＭＳ Ｐゴシック" charset="0"/>
                <a:cs typeface="Times New Roman" charset="0"/>
              </a:rPr>
              <a:t>unipectinada</a:t>
            </a:r>
          </a:p>
        </p:txBody>
      </p:sp>
      <p:sp>
        <p:nvSpPr>
          <p:cNvPr id="214030" name="Text Box 14"/>
          <p:cNvSpPr txBox="1">
            <a:spLocks noChangeArrowheads="1"/>
          </p:cNvSpPr>
          <p:nvPr/>
        </p:nvSpPr>
        <p:spPr bwMode="auto">
          <a:xfrm>
            <a:off x="6588125" y="2205038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FF0000"/>
                </a:solidFill>
                <a:latin typeface="Arial" charset="0"/>
                <a:ea typeface="ＭＳ Ｐゴシック" charset="0"/>
                <a:cs typeface="Times New Roman" charset="0"/>
              </a:rPr>
              <a:t>clavada</a:t>
            </a:r>
          </a:p>
        </p:txBody>
      </p:sp>
      <p:sp>
        <p:nvSpPr>
          <p:cNvPr id="214031" name="Text Box 15"/>
          <p:cNvSpPr txBox="1">
            <a:spLocks noChangeArrowheads="1"/>
          </p:cNvSpPr>
          <p:nvPr/>
        </p:nvSpPr>
        <p:spPr bwMode="auto">
          <a:xfrm>
            <a:off x="6516688" y="6332538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FF0000"/>
                </a:solidFill>
                <a:latin typeface="Arial" charset="0"/>
                <a:ea typeface="ＭＳ Ｐゴシック" charset="0"/>
                <a:cs typeface="Times New Roman" charset="0"/>
              </a:rPr>
              <a:t>fasciculada</a:t>
            </a:r>
          </a:p>
        </p:txBody>
      </p:sp>
    </p:spTree>
    <p:extLst>
      <p:ext uri="{BB962C8B-B14F-4D97-AF65-F5344CB8AC3E}">
        <p14:creationId xmlns:p14="http://schemas.microsoft.com/office/powerpoint/2010/main" val="126483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897" y="174881"/>
            <a:ext cx="6736080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pt-BR" dirty="0" smtClean="0"/>
              <a:t>Introdução</a:t>
            </a:r>
          </a:p>
          <a:p>
            <a:pPr>
              <a:lnSpc>
                <a:spcPct val="140000"/>
              </a:lnSpc>
            </a:pPr>
            <a:r>
              <a:rPr lang="pt-BR" dirty="0" smtClean="0"/>
              <a:t>	</a:t>
            </a:r>
            <a:r>
              <a:rPr lang="pt-BR" dirty="0"/>
              <a:t>- Lepidoptera como um dos grupos de insetos mais estudados...</a:t>
            </a:r>
          </a:p>
          <a:p>
            <a:pPr>
              <a:lnSpc>
                <a:spcPct val="140000"/>
              </a:lnSpc>
            </a:pPr>
            <a:r>
              <a:rPr lang="pt-BR" dirty="0"/>
              <a:t>	</a:t>
            </a:r>
            <a:r>
              <a:rPr lang="pt-BR" dirty="0" smtClean="0"/>
              <a:t>- riqueza de espécies...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	- </a:t>
            </a:r>
            <a:r>
              <a:rPr lang="en-US" dirty="0" err="1" smtClean="0"/>
              <a:t>amplamente</a:t>
            </a:r>
            <a:r>
              <a:rPr lang="en-US" dirty="0" smtClean="0"/>
              <a:t> </a:t>
            </a:r>
            <a:r>
              <a:rPr lang="en-US" dirty="0" err="1" smtClean="0"/>
              <a:t>distribuídos</a:t>
            </a:r>
            <a:r>
              <a:rPr lang="en-US" dirty="0" smtClean="0"/>
              <a:t>…</a:t>
            </a:r>
            <a:endParaRPr lang="pt-BR" dirty="0" smtClean="0"/>
          </a:p>
          <a:p>
            <a:pPr>
              <a:lnSpc>
                <a:spcPct val="140000"/>
              </a:lnSpc>
            </a:pPr>
            <a:r>
              <a:rPr lang="pt-BR" dirty="0" smtClean="0"/>
              <a:t>	</a:t>
            </a:r>
            <a:r>
              <a:rPr lang="pt-BR" dirty="0"/>
              <a:t> </a:t>
            </a:r>
            <a:r>
              <a:rPr lang="pt-BR" dirty="0" smtClean="0"/>
              <a:t>- corpo </a:t>
            </a:r>
            <a:r>
              <a:rPr lang="pt-BR" dirty="0"/>
              <a:t>coberto por escamas</a:t>
            </a:r>
            <a:r>
              <a:rPr lang="pt-BR" dirty="0" smtClean="0"/>
              <a:t>... Padrões de coloração...</a:t>
            </a:r>
          </a:p>
          <a:p>
            <a:pPr>
              <a:lnSpc>
                <a:spcPct val="140000"/>
              </a:lnSpc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estudos</a:t>
            </a:r>
            <a:r>
              <a:rPr lang="en-US" dirty="0" smtClean="0"/>
              <a:t> </a:t>
            </a:r>
            <a:r>
              <a:rPr lang="en-US" dirty="0" err="1" smtClean="0"/>
              <a:t>taxonômicos</a:t>
            </a:r>
            <a:r>
              <a:rPr lang="en-US" dirty="0" smtClean="0"/>
              <a:t> de boa e </a:t>
            </a:r>
            <a:r>
              <a:rPr lang="en-US" dirty="0" err="1" smtClean="0"/>
              <a:t>má</a:t>
            </a:r>
            <a:r>
              <a:rPr lang="en-US" dirty="0" smtClean="0"/>
              <a:t> </a:t>
            </a:r>
            <a:r>
              <a:rPr lang="en-US" dirty="0" err="1" smtClean="0"/>
              <a:t>qualidade</a:t>
            </a:r>
            <a:r>
              <a:rPr lang="en-US" dirty="0" smtClean="0"/>
              <a:t>…</a:t>
            </a:r>
            <a:endParaRPr lang="pt-BR" dirty="0" smtClean="0"/>
          </a:p>
        </p:txBody>
      </p:sp>
      <p:pic>
        <p:nvPicPr>
          <p:cNvPr id="2" name="Picture 1" descr="Captura de Tela 2016-06-02 às 18.28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54" y="2789850"/>
            <a:ext cx="4265794" cy="1164095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3063678" y="1027570"/>
            <a:ext cx="1070517" cy="35687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ptura de Tela 2016-06-02 às 18.44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187" y="1604326"/>
            <a:ext cx="2559194" cy="4907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298" y="3971353"/>
            <a:ext cx="3980316" cy="273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3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castniid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179388" y="6308725"/>
            <a:ext cx="655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i="1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Yagra fonscolombe</a:t>
            </a:r>
            <a:r>
              <a:rPr lang="pt-BR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(Godart, [1824]) (Castniidae) - MZUSP</a:t>
            </a:r>
          </a:p>
        </p:txBody>
      </p:sp>
    </p:spTree>
    <p:extLst>
      <p:ext uri="{BB962C8B-B14F-4D97-AF65-F5344CB8AC3E}">
        <p14:creationId xmlns:p14="http://schemas.microsoft.com/office/powerpoint/2010/main" val="13496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tora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389063"/>
            <a:ext cx="9107487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76200" y="19812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corda axilar</a:t>
            </a:r>
          </a:p>
        </p:txBody>
      </p:sp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228600" y="16002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escutelo 3</a:t>
            </a:r>
          </a:p>
        </p:txBody>
      </p:sp>
      <p:sp>
        <p:nvSpPr>
          <p:cNvPr id="216069" name="Text Box 5"/>
          <p:cNvSpPr txBox="1">
            <a:spLocks noChangeArrowheads="1"/>
          </p:cNvSpPr>
          <p:nvPr/>
        </p:nvSpPr>
        <p:spPr bwMode="auto">
          <a:xfrm>
            <a:off x="1066800" y="14478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escuto 3</a:t>
            </a:r>
          </a:p>
        </p:txBody>
      </p:sp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76200" y="39624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epimero 3</a:t>
            </a:r>
          </a:p>
        </p:txBody>
      </p:sp>
      <p:sp>
        <p:nvSpPr>
          <p:cNvPr id="216071" name="Text Box 7"/>
          <p:cNvSpPr txBox="1">
            <a:spLocks noChangeArrowheads="1"/>
          </p:cNvSpPr>
          <p:nvPr/>
        </p:nvSpPr>
        <p:spPr bwMode="auto">
          <a:xfrm>
            <a:off x="457200" y="42672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mero</a:t>
            </a:r>
          </a:p>
        </p:txBody>
      </p:sp>
      <p:sp>
        <p:nvSpPr>
          <p:cNvPr id="216072" name="Text Box 8"/>
          <p:cNvSpPr txBox="1">
            <a:spLocks noChangeArrowheads="1"/>
          </p:cNvSpPr>
          <p:nvPr/>
        </p:nvSpPr>
        <p:spPr bwMode="auto">
          <a:xfrm>
            <a:off x="1143000" y="44958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eucoxa</a:t>
            </a:r>
          </a:p>
        </p:txBody>
      </p:sp>
      <p:sp>
        <p:nvSpPr>
          <p:cNvPr id="216073" name="Text Box 9"/>
          <p:cNvSpPr txBox="1">
            <a:spLocks noChangeArrowheads="1"/>
          </p:cNvSpPr>
          <p:nvPr/>
        </p:nvSpPr>
        <p:spPr bwMode="auto">
          <a:xfrm>
            <a:off x="1371600" y="47244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episterno 3</a:t>
            </a:r>
          </a:p>
        </p:txBody>
      </p:sp>
      <p:sp>
        <p:nvSpPr>
          <p:cNvPr id="216074" name="Text Box 10"/>
          <p:cNvSpPr txBox="1">
            <a:spLocks noChangeArrowheads="1"/>
          </p:cNvSpPr>
          <p:nvPr/>
        </p:nvSpPr>
        <p:spPr bwMode="auto">
          <a:xfrm>
            <a:off x="1828800" y="15240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escutelo 2</a:t>
            </a:r>
          </a:p>
        </p:txBody>
      </p:sp>
      <p:sp>
        <p:nvSpPr>
          <p:cNvPr id="216075" name="Text Box 11"/>
          <p:cNvSpPr txBox="1">
            <a:spLocks noChangeArrowheads="1"/>
          </p:cNvSpPr>
          <p:nvPr/>
        </p:nvSpPr>
        <p:spPr bwMode="auto">
          <a:xfrm>
            <a:off x="2895600" y="14478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escuto 2</a:t>
            </a:r>
          </a:p>
        </p:txBody>
      </p:sp>
      <p:sp>
        <p:nvSpPr>
          <p:cNvPr id="216076" name="Text Box 12"/>
          <p:cNvSpPr txBox="1">
            <a:spLocks noChangeArrowheads="1"/>
          </p:cNvSpPr>
          <p:nvPr/>
        </p:nvSpPr>
        <p:spPr bwMode="auto">
          <a:xfrm>
            <a:off x="3505200" y="16002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tégula</a:t>
            </a:r>
          </a:p>
        </p:txBody>
      </p: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4038600" y="14478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prescuto</a:t>
            </a:r>
          </a:p>
        </p:txBody>
      </p:sp>
      <p:sp>
        <p:nvSpPr>
          <p:cNvPr id="216078" name="Text Box 14"/>
          <p:cNvSpPr txBox="1">
            <a:spLocks noChangeArrowheads="1"/>
          </p:cNvSpPr>
          <p:nvPr/>
        </p:nvSpPr>
        <p:spPr bwMode="auto">
          <a:xfrm>
            <a:off x="4648200" y="17526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pronoto</a:t>
            </a:r>
          </a:p>
        </p:txBody>
      </p:sp>
      <p:sp>
        <p:nvSpPr>
          <p:cNvPr id="216079" name="Text Box 15"/>
          <p:cNvSpPr txBox="1">
            <a:spLocks noChangeArrowheads="1"/>
          </p:cNvSpPr>
          <p:nvPr/>
        </p:nvSpPr>
        <p:spPr bwMode="auto">
          <a:xfrm>
            <a:off x="4191000" y="29718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patágia</a:t>
            </a:r>
          </a:p>
        </p:txBody>
      </p:sp>
      <p:sp>
        <p:nvSpPr>
          <p:cNvPr id="216080" name="Text Box 16"/>
          <p:cNvSpPr txBox="1">
            <a:spLocks noChangeArrowheads="1"/>
          </p:cNvSpPr>
          <p:nvPr/>
        </p:nvSpPr>
        <p:spPr bwMode="auto">
          <a:xfrm>
            <a:off x="4038600" y="38862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coxa1</a:t>
            </a:r>
          </a:p>
        </p:txBody>
      </p:sp>
      <p:sp>
        <p:nvSpPr>
          <p:cNvPr id="216081" name="Text Box 17"/>
          <p:cNvSpPr txBox="1">
            <a:spLocks noChangeArrowheads="1"/>
          </p:cNvSpPr>
          <p:nvPr/>
        </p:nvSpPr>
        <p:spPr bwMode="auto">
          <a:xfrm>
            <a:off x="3276600" y="43434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episterno2</a:t>
            </a:r>
          </a:p>
        </p:txBody>
      </p:sp>
      <p:sp>
        <p:nvSpPr>
          <p:cNvPr id="216082" name="Text Box 18"/>
          <p:cNvSpPr txBox="1">
            <a:spLocks noChangeArrowheads="1"/>
          </p:cNvSpPr>
          <p:nvPr/>
        </p:nvSpPr>
        <p:spPr bwMode="auto">
          <a:xfrm>
            <a:off x="2819400" y="45720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epimero 2</a:t>
            </a:r>
          </a:p>
        </p:txBody>
      </p: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2286000" y="44196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eucoxa</a:t>
            </a: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7315200" y="14478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patágia</a:t>
            </a:r>
          </a:p>
        </p:txBody>
      </p:sp>
      <p:sp>
        <p:nvSpPr>
          <p:cNvPr id="216085" name="Text Box 21"/>
          <p:cNvSpPr txBox="1">
            <a:spLocks noChangeArrowheads="1"/>
          </p:cNvSpPr>
          <p:nvPr/>
        </p:nvSpPr>
        <p:spPr bwMode="auto">
          <a:xfrm>
            <a:off x="7391400" y="16764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prescuto</a:t>
            </a:r>
          </a:p>
        </p:txBody>
      </p:sp>
      <p:sp>
        <p:nvSpPr>
          <p:cNvPr id="216086" name="Text Box 22"/>
          <p:cNvSpPr txBox="1">
            <a:spLocks noChangeArrowheads="1"/>
          </p:cNvSpPr>
          <p:nvPr/>
        </p:nvSpPr>
        <p:spPr bwMode="auto">
          <a:xfrm>
            <a:off x="7697788" y="1889125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escuto 2</a:t>
            </a:r>
          </a:p>
        </p:txBody>
      </p:sp>
      <p:sp>
        <p:nvSpPr>
          <p:cNvPr id="216087" name="Text Box 23"/>
          <p:cNvSpPr txBox="1">
            <a:spLocks noChangeArrowheads="1"/>
          </p:cNvSpPr>
          <p:nvPr/>
        </p:nvSpPr>
        <p:spPr bwMode="auto">
          <a:xfrm>
            <a:off x="8001000" y="21336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tégula</a:t>
            </a:r>
          </a:p>
        </p:txBody>
      </p:sp>
      <p:sp>
        <p:nvSpPr>
          <p:cNvPr id="216088" name="Text Box 24"/>
          <p:cNvSpPr txBox="1">
            <a:spLocks noChangeArrowheads="1"/>
          </p:cNvSpPr>
          <p:nvPr/>
        </p:nvSpPr>
        <p:spPr bwMode="auto">
          <a:xfrm>
            <a:off x="4572000" y="36576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corda axilar</a:t>
            </a:r>
          </a:p>
        </p:txBody>
      </p:sp>
      <p:sp>
        <p:nvSpPr>
          <p:cNvPr id="216089" name="Text Box 25"/>
          <p:cNvSpPr txBox="1">
            <a:spLocks noChangeArrowheads="1"/>
          </p:cNvSpPr>
          <p:nvPr/>
        </p:nvSpPr>
        <p:spPr bwMode="auto">
          <a:xfrm>
            <a:off x="6172200" y="34290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escutelo 2</a:t>
            </a:r>
          </a:p>
        </p:txBody>
      </p:sp>
      <p:sp>
        <p:nvSpPr>
          <p:cNvPr id="216090" name="Text Box 26"/>
          <p:cNvSpPr txBox="1">
            <a:spLocks noChangeArrowheads="1"/>
          </p:cNvSpPr>
          <p:nvPr/>
        </p:nvSpPr>
        <p:spPr bwMode="auto">
          <a:xfrm>
            <a:off x="4800600" y="41910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escuto 3</a:t>
            </a:r>
          </a:p>
        </p:txBody>
      </p:sp>
      <p:sp>
        <p:nvSpPr>
          <p:cNvPr id="216091" name="Text Box 27"/>
          <p:cNvSpPr txBox="1">
            <a:spLocks noChangeArrowheads="1"/>
          </p:cNvSpPr>
          <p:nvPr/>
        </p:nvSpPr>
        <p:spPr bwMode="auto">
          <a:xfrm>
            <a:off x="4724400" y="45720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escutelo 3</a:t>
            </a:r>
          </a:p>
        </p:txBody>
      </p:sp>
      <p:sp>
        <p:nvSpPr>
          <p:cNvPr id="216092" name="Text Box 28"/>
          <p:cNvSpPr txBox="1">
            <a:spLocks noChangeArrowheads="1"/>
          </p:cNvSpPr>
          <p:nvPr/>
        </p:nvSpPr>
        <p:spPr bwMode="auto">
          <a:xfrm>
            <a:off x="6705600" y="48768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corda axilar</a:t>
            </a:r>
          </a:p>
        </p:txBody>
      </p:sp>
      <p:sp>
        <p:nvSpPr>
          <p:cNvPr id="216093" name="Text Box 29"/>
          <p:cNvSpPr txBox="1">
            <a:spLocks noChangeArrowheads="1"/>
          </p:cNvSpPr>
          <p:nvPr/>
        </p:nvSpPr>
        <p:spPr bwMode="auto">
          <a:xfrm>
            <a:off x="7620000" y="46482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asa posterior</a:t>
            </a:r>
          </a:p>
        </p:txBody>
      </p:sp>
      <p:sp>
        <p:nvSpPr>
          <p:cNvPr id="216094" name="Text Box 30"/>
          <p:cNvSpPr txBox="1">
            <a:spLocks noChangeArrowheads="1"/>
          </p:cNvSpPr>
          <p:nvPr/>
        </p:nvSpPr>
        <p:spPr bwMode="auto">
          <a:xfrm>
            <a:off x="8229600" y="44196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jugo</a:t>
            </a:r>
          </a:p>
        </p:txBody>
      </p:sp>
      <p:sp>
        <p:nvSpPr>
          <p:cNvPr id="216095" name="Text Box 31"/>
          <p:cNvSpPr txBox="1">
            <a:spLocks noChangeArrowheads="1"/>
          </p:cNvSpPr>
          <p:nvPr/>
        </p:nvSpPr>
        <p:spPr bwMode="auto">
          <a:xfrm>
            <a:off x="7848600" y="32004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asa anterior</a:t>
            </a:r>
          </a:p>
        </p:txBody>
      </p:sp>
      <p:sp>
        <p:nvSpPr>
          <p:cNvPr id="216096" name="Text Box 32"/>
          <p:cNvSpPr txBox="1">
            <a:spLocks noChangeArrowheads="1"/>
          </p:cNvSpPr>
          <p:nvPr/>
        </p:nvSpPr>
        <p:spPr bwMode="auto">
          <a:xfrm>
            <a:off x="360363" y="115888"/>
            <a:ext cx="5364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400" u="sng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MORFOLOGIA – TÓRAX</a:t>
            </a:r>
            <a:r>
              <a:rPr lang="pt-BR" sz="2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</a:p>
        </p:txBody>
      </p:sp>
      <p:sp>
        <p:nvSpPr>
          <p:cNvPr id="216097" name="Text Box 33"/>
          <p:cNvSpPr txBox="1">
            <a:spLocks noChangeArrowheads="1"/>
          </p:cNvSpPr>
          <p:nvPr/>
        </p:nvSpPr>
        <p:spPr bwMode="auto">
          <a:xfrm>
            <a:off x="1692275" y="561340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vista lateral</a:t>
            </a:r>
          </a:p>
        </p:txBody>
      </p:sp>
      <p:sp>
        <p:nvSpPr>
          <p:cNvPr id="216098" name="Text Box 34"/>
          <p:cNvSpPr txBox="1">
            <a:spLocks noChangeArrowheads="1"/>
          </p:cNvSpPr>
          <p:nvPr/>
        </p:nvSpPr>
        <p:spPr bwMode="auto">
          <a:xfrm>
            <a:off x="5940425" y="561340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vista dorsal</a:t>
            </a:r>
          </a:p>
        </p:txBody>
      </p:sp>
    </p:spTree>
    <p:extLst>
      <p:ext uri="{BB962C8B-B14F-4D97-AF65-F5344CB8AC3E}">
        <p14:creationId xmlns:p14="http://schemas.microsoft.com/office/powerpoint/2010/main" val="380372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perna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323850" y="5300663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pretarso</a:t>
            </a: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1603375" y="3789363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tarso</a:t>
            </a: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595313" y="4029075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2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tarsômeros</a:t>
            </a:r>
          </a:p>
        </p:txBody>
      </p:sp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1892300" y="3500438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trocânter</a:t>
            </a:r>
          </a:p>
        </p:txBody>
      </p:sp>
      <p:sp>
        <p:nvSpPr>
          <p:cNvPr id="217095" name="Text Box 7"/>
          <p:cNvSpPr txBox="1">
            <a:spLocks noChangeArrowheads="1"/>
          </p:cNvSpPr>
          <p:nvPr/>
        </p:nvSpPr>
        <p:spPr bwMode="auto">
          <a:xfrm>
            <a:off x="1747838" y="201295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fêmur</a:t>
            </a:r>
          </a:p>
        </p:txBody>
      </p:sp>
      <p:sp>
        <p:nvSpPr>
          <p:cNvPr id="217096" name="Text Box 8"/>
          <p:cNvSpPr txBox="1">
            <a:spLocks noChangeArrowheads="1"/>
          </p:cNvSpPr>
          <p:nvPr/>
        </p:nvSpPr>
        <p:spPr bwMode="auto">
          <a:xfrm>
            <a:off x="163513" y="1724025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tíbia</a:t>
            </a:r>
          </a:p>
        </p:txBody>
      </p:sp>
      <p:sp>
        <p:nvSpPr>
          <p:cNvPr id="217097" name="Text Box 9"/>
          <p:cNvSpPr txBox="1">
            <a:spLocks noChangeArrowheads="1"/>
          </p:cNvSpPr>
          <p:nvPr/>
        </p:nvSpPr>
        <p:spPr bwMode="auto">
          <a:xfrm>
            <a:off x="668338" y="278130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epífise</a:t>
            </a:r>
          </a:p>
        </p:txBody>
      </p:sp>
      <p:sp>
        <p:nvSpPr>
          <p:cNvPr id="217098" name="Text Box 10"/>
          <p:cNvSpPr txBox="1">
            <a:spLocks noChangeArrowheads="1"/>
          </p:cNvSpPr>
          <p:nvPr/>
        </p:nvSpPr>
        <p:spPr bwMode="auto">
          <a:xfrm>
            <a:off x="3635375" y="3860800"/>
            <a:ext cx="18002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esporões          tibiais</a:t>
            </a:r>
          </a:p>
        </p:txBody>
      </p:sp>
      <p:sp>
        <p:nvSpPr>
          <p:cNvPr id="217099" name="Text Box 11"/>
          <p:cNvSpPr txBox="1">
            <a:spLocks noChangeArrowheads="1"/>
          </p:cNvSpPr>
          <p:nvPr/>
        </p:nvSpPr>
        <p:spPr bwMode="auto">
          <a:xfrm>
            <a:off x="3779838" y="5300663"/>
            <a:ext cx="1800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espinhos</a:t>
            </a:r>
          </a:p>
        </p:txBody>
      </p:sp>
      <p:sp>
        <p:nvSpPr>
          <p:cNvPr id="217100" name="Text Box 12"/>
          <p:cNvSpPr txBox="1">
            <a:spLocks noChangeArrowheads="1"/>
          </p:cNvSpPr>
          <p:nvPr/>
        </p:nvSpPr>
        <p:spPr bwMode="auto">
          <a:xfrm>
            <a:off x="7092950" y="3208338"/>
            <a:ext cx="18002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esporões           tibiais</a:t>
            </a:r>
          </a:p>
        </p:txBody>
      </p:sp>
      <p:sp>
        <p:nvSpPr>
          <p:cNvPr id="217101" name="Text Box 13"/>
          <p:cNvSpPr txBox="1">
            <a:spLocks noChangeArrowheads="1"/>
          </p:cNvSpPr>
          <p:nvPr/>
        </p:nvSpPr>
        <p:spPr bwMode="auto">
          <a:xfrm>
            <a:off x="323850" y="333375"/>
            <a:ext cx="5364163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400" b="1" u="sng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MORFOLOGIA – TÓRAX</a:t>
            </a:r>
            <a:endParaRPr lang="pt-BR" sz="2400" b="1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Pernas</a:t>
            </a:r>
          </a:p>
        </p:txBody>
      </p:sp>
      <p:sp>
        <p:nvSpPr>
          <p:cNvPr id="217102" name="Text Box 14"/>
          <p:cNvSpPr txBox="1">
            <a:spLocks noChangeArrowheads="1"/>
          </p:cNvSpPr>
          <p:nvPr/>
        </p:nvSpPr>
        <p:spPr bwMode="auto">
          <a:xfrm>
            <a:off x="250825" y="6165850"/>
            <a:ext cx="1512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protorácica</a:t>
            </a:r>
          </a:p>
        </p:txBody>
      </p:sp>
      <p:sp>
        <p:nvSpPr>
          <p:cNvPr id="217103" name="Text Box 15"/>
          <p:cNvSpPr txBox="1">
            <a:spLocks noChangeArrowheads="1"/>
          </p:cNvSpPr>
          <p:nvPr/>
        </p:nvSpPr>
        <p:spPr bwMode="auto">
          <a:xfrm>
            <a:off x="3492500" y="6165850"/>
            <a:ext cx="1655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mesotorácica</a:t>
            </a:r>
          </a:p>
        </p:txBody>
      </p:sp>
      <p:sp>
        <p:nvSpPr>
          <p:cNvPr id="217104" name="Text Box 16"/>
          <p:cNvSpPr txBox="1">
            <a:spLocks noChangeArrowheads="1"/>
          </p:cNvSpPr>
          <p:nvPr/>
        </p:nvSpPr>
        <p:spPr bwMode="auto">
          <a:xfrm>
            <a:off x="7164388" y="6165850"/>
            <a:ext cx="1655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metatorácica</a:t>
            </a:r>
          </a:p>
        </p:txBody>
      </p:sp>
    </p:spTree>
    <p:extLst>
      <p:ext uri="{BB962C8B-B14F-4D97-AF65-F5344CB8AC3E}">
        <p14:creationId xmlns:p14="http://schemas.microsoft.com/office/powerpoint/2010/main" val="400161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perna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836613"/>
            <a:ext cx="6732587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Picture 3" descr="perna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2268538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6" name="Text Box 4"/>
          <p:cNvSpPr txBox="1">
            <a:spLocks noChangeArrowheads="1"/>
          </p:cNvSpPr>
          <p:nvPr/>
        </p:nvSpPr>
        <p:spPr bwMode="auto">
          <a:xfrm>
            <a:off x="668338" y="278130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epífise</a:t>
            </a:r>
          </a:p>
        </p:txBody>
      </p:sp>
      <p:sp>
        <p:nvSpPr>
          <p:cNvPr id="218117" name="Line 5"/>
          <p:cNvSpPr>
            <a:spLocks noChangeShapeType="1"/>
          </p:cNvSpPr>
          <p:nvPr/>
        </p:nvSpPr>
        <p:spPr bwMode="auto">
          <a:xfrm>
            <a:off x="755650" y="2205038"/>
            <a:ext cx="287338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ü"/>
              <a:defRPr/>
            </a:pPr>
            <a:endParaRPr lang="en-US" sz="2800">
              <a:solidFill>
                <a:srgbClr val="000000"/>
              </a:solidFill>
              <a:latin typeface="BernhardMod BT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8118" name="Text Box 6"/>
          <p:cNvSpPr txBox="1">
            <a:spLocks noChangeArrowheads="1"/>
          </p:cNvSpPr>
          <p:nvPr/>
        </p:nvSpPr>
        <p:spPr bwMode="auto">
          <a:xfrm>
            <a:off x="250825" y="115888"/>
            <a:ext cx="5364163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400" u="sng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MORFOLOGIA – TÓRAX</a:t>
            </a:r>
            <a:endParaRPr lang="pt-BR" sz="24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Pernas </a:t>
            </a:r>
          </a:p>
        </p:txBody>
      </p:sp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250825" y="5445125"/>
            <a:ext cx="1512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protorácica</a:t>
            </a:r>
          </a:p>
        </p:txBody>
      </p:sp>
    </p:spTree>
    <p:extLst>
      <p:ext uri="{BB962C8B-B14F-4D97-AF65-F5344CB8AC3E}">
        <p14:creationId xmlns:p14="http://schemas.microsoft.com/office/powerpoint/2010/main" val="395266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as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t="8295" r="1009" b="11382"/>
          <a:stretch>
            <a:fillRect/>
          </a:stretch>
        </p:blipFill>
        <p:spPr bwMode="auto">
          <a:xfrm>
            <a:off x="0" y="1700213"/>
            <a:ext cx="9144000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3" name="Text Box 3"/>
          <p:cNvSpPr txBox="1">
            <a:spLocks noChangeArrowheads="1"/>
          </p:cNvSpPr>
          <p:nvPr/>
        </p:nvSpPr>
        <p:spPr bwMode="auto">
          <a:xfrm>
            <a:off x="323850" y="333375"/>
            <a:ext cx="5364163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400" b="1" u="sng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MORFOLOGIA – TÓRAX</a:t>
            </a:r>
            <a:endParaRPr lang="pt-BR" sz="2400" b="1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Asas </a:t>
            </a:r>
          </a:p>
        </p:txBody>
      </p:sp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323850" y="5013325"/>
            <a:ext cx="1800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TRICHOPTERA</a:t>
            </a:r>
          </a:p>
        </p:txBody>
      </p:sp>
      <p:sp>
        <p:nvSpPr>
          <p:cNvPr id="220165" name="Text Box 5"/>
          <p:cNvSpPr txBox="1">
            <a:spLocks noChangeArrowheads="1"/>
          </p:cNvSpPr>
          <p:nvPr/>
        </p:nvSpPr>
        <p:spPr bwMode="auto">
          <a:xfrm>
            <a:off x="3419475" y="5013325"/>
            <a:ext cx="18002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LEPIDOPTERA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Hepialidae</a:t>
            </a:r>
          </a:p>
        </p:txBody>
      </p:sp>
      <p:sp>
        <p:nvSpPr>
          <p:cNvPr id="220166" name="Text Box 6"/>
          <p:cNvSpPr txBox="1">
            <a:spLocks noChangeArrowheads="1"/>
          </p:cNvSpPr>
          <p:nvPr/>
        </p:nvSpPr>
        <p:spPr bwMode="auto">
          <a:xfrm>
            <a:off x="6443663" y="5013325"/>
            <a:ext cx="18002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LEPIDOPTERA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Sphingidae</a:t>
            </a:r>
          </a:p>
        </p:txBody>
      </p:sp>
    </p:spTree>
    <p:extLst>
      <p:ext uri="{BB962C8B-B14F-4D97-AF65-F5344CB8AC3E}">
        <p14:creationId xmlns:p14="http://schemas.microsoft.com/office/powerpoint/2010/main" val="393300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escamas1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3" descr="escama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7" b="52902"/>
          <a:stretch>
            <a:fillRect/>
          </a:stretch>
        </p:blipFill>
        <p:spPr bwMode="auto">
          <a:xfrm>
            <a:off x="0" y="1557338"/>
            <a:ext cx="28797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250825" y="260350"/>
            <a:ext cx="619283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 b="1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COLORAÇÃO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origem química (melanina, pteridinas, flavonas, carotenóides)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origem física ou estrutural</a:t>
            </a:r>
            <a:endParaRPr lang="pt-BR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18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acoplame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92150"/>
            <a:ext cx="4764088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Text Box 3"/>
          <p:cNvSpPr txBox="1">
            <a:spLocks noChangeArrowheads="1"/>
          </p:cNvSpPr>
          <p:nvPr/>
        </p:nvSpPr>
        <p:spPr bwMode="auto">
          <a:xfrm>
            <a:off x="215900" y="115888"/>
            <a:ext cx="5364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400" u="sng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ACOPLAMENTO DAS ASAS</a:t>
            </a:r>
          </a:p>
        </p:txBody>
      </p:sp>
      <p:sp>
        <p:nvSpPr>
          <p:cNvPr id="223236" name="Text Box 4"/>
          <p:cNvSpPr txBox="1">
            <a:spLocks noChangeArrowheads="1"/>
          </p:cNvSpPr>
          <p:nvPr/>
        </p:nvSpPr>
        <p:spPr bwMode="auto">
          <a:xfrm>
            <a:off x="1835150" y="2924175"/>
            <a:ext cx="1081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retináculo</a:t>
            </a:r>
          </a:p>
        </p:txBody>
      </p:sp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3419475" y="2852738"/>
            <a:ext cx="86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frênulo</a:t>
            </a:r>
          </a:p>
        </p:txBody>
      </p:sp>
      <p:sp>
        <p:nvSpPr>
          <p:cNvPr id="223238" name="Text Box 6"/>
          <p:cNvSpPr txBox="1">
            <a:spLocks noChangeArrowheads="1"/>
          </p:cNvSpPr>
          <p:nvPr/>
        </p:nvSpPr>
        <p:spPr bwMode="auto">
          <a:xfrm>
            <a:off x="4427538" y="3021013"/>
            <a:ext cx="86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frênulo</a:t>
            </a:r>
          </a:p>
        </p:txBody>
      </p:sp>
      <p:sp>
        <p:nvSpPr>
          <p:cNvPr id="223239" name="Text Box 7"/>
          <p:cNvSpPr txBox="1">
            <a:spLocks noChangeArrowheads="1"/>
          </p:cNvSpPr>
          <p:nvPr/>
        </p:nvSpPr>
        <p:spPr bwMode="auto">
          <a:xfrm>
            <a:off x="5508625" y="2276475"/>
            <a:ext cx="1081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retináculo</a:t>
            </a:r>
          </a:p>
        </p:txBody>
      </p:sp>
      <p:sp>
        <p:nvSpPr>
          <p:cNvPr id="223240" name="Text Box 8"/>
          <p:cNvSpPr txBox="1">
            <a:spLocks noChangeArrowheads="1"/>
          </p:cNvSpPr>
          <p:nvPr/>
        </p:nvSpPr>
        <p:spPr bwMode="auto">
          <a:xfrm>
            <a:off x="4643438" y="4100513"/>
            <a:ext cx="1081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retináculo</a:t>
            </a:r>
          </a:p>
        </p:txBody>
      </p:sp>
      <p:sp>
        <p:nvSpPr>
          <p:cNvPr id="223241" name="Text Box 9"/>
          <p:cNvSpPr txBox="1">
            <a:spLocks noChangeArrowheads="1"/>
          </p:cNvSpPr>
          <p:nvPr/>
        </p:nvSpPr>
        <p:spPr bwMode="auto">
          <a:xfrm>
            <a:off x="3060700" y="4221163"/>
            <a:ext cx="86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frênulo</a:t>
            </a:r>
          </a:p>
        </p:txBody>
      </p:sp>
      <p:sp>
        <p:nvSpPr>
          <p:cNvPr id="223242" name="Text Box 10"/>
          <p:cNvSpPr txBox="1">
            <a:spLocks noChangeArrowheads="1"/>
          </p:cNvSpPr>
          <p:nvPr/>
        </p:nvSpPr>
        <p:spPr bwMode="auto">
          <a:xfrm>
            <a:off x="4067175" y="5445125"/>
            <a:ext cx="1296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asa anterior</a:t>
            </a:r>
          </a:p>
        </p:txBody>
      </p:sp>
      <p:sp>
        <p:nvSpPr>
          <p:cNvPr id="223243" name="Text Box 11"/>
          <p:cNvSpPr txBox="1">
            <a:spLocks noChangeArrowheads="1"/>
          </p:cNvSpPr>
          <p:nvPr/>
        </p:nvSpPr>
        <p:spPr bwMode="auto">
          <a:xfrm>
            <a:off x="3276600" y="6261100"/>
            <a:ext cx="1439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asa posterior</a:t>
            </a:r>
          </a:p>
        </p:txBody>
      </p:sp>
      <p:sp>
        <p:nvSpPr>
          <p:cNvPr id="223244" name="Text Box 12"/>
          <p:cNvSpPr txBox="1">
            <a:spLocks noChangeArrowheads="1"/>
          </p:cNvSpPr>
          <p:nvPr/>
        </p:nvSpPr>
        <p:spPr bwMode="auto">
          <a:xfrm>
            <a:off x="2555875" y="1363663"/>
            <a:ext cx="792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jugo</a:t>
            </a:r>
          </a:p>
        </p:txBody>
      </p:sp>
      <p:sp>
        <p:nvSpPr>
          <p:cNvPr id="223245" name="Text Box 13"/>
          <p:cNvSpPr txBox="1">
            <a:spLocks noChangeArrowheads="1"/>
          </p:cNvSpPr>
          <p:nvPr/>
        </p:nvSpPr>
        <p:spPr bwMode="auto">
          <a:xfrm>
            <a:off x="4932363" y="1844675"/>
            <a:ext cx="7921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jugo</a:t>
            </a:r>
          </a:p>
        </p:txBody>
      </p:sp>
    </p:spTree>
    <p:extLst>
      <p:ext uri="{BB962C8B-B14F-4D97-AF65-F5344CB8AC3E}">
        <p14:creationId xmlns:p14="http://schemas.microsoft.com/office/powerpoint/2010/main" val="71974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genitalia masculina1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789363"/>
            <a:ext cx="427831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Picture 3" descr="genitalia masculina2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4510087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179388" y="260350"/>
            <a:ext cx="5364162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400" u="sng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MORFOLOGIA – ABDOME</a:t>
            </a:r>
            <a:endParaRPr lang="pt-BR" sz="24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Genitália masculina </a:t>
            </a:r>
          </a:p>
        </p:txBody>
      </p:sp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2338388" y="2060575"/>
            <a:ext cx="1081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unco</a:t>
            </a:r>
          </a:p>
        </p:txBody>
      </p:sp>
      <p:sp>
        <p:nvSpPr>
          <p:cNvPr id="224262" name="Text Box 6"/>
          <p:cNvSpPr txBox="1">
            <a:spLocks noChangeArrowheads="1"/>
          </p:cNvSpPr>
          <p:nvPr/>
        </p:nvSpPr>
        <p:spPr bwMode="auto">
          <a:xfrm>
            <a:off x="1331913" y="2205038"/>
            <a:ext cx="1081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tegume</a:t>
            </a:r>
          </a:p>
        </p:txBody>
      </p:sp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827088" y="3236913"/>
            <a:ext cx="1081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valva</a:t>
            </a:r>
          </a:p>
        </p:txBody>
      </p:sp>
      <p:sp>
        <p:nvSpPr>
          <p:cNvPr id="224264" name="Text Box 8"/>
          <p:cNvSpPr txBox="1">
            <a:spLocks noChangeArrowheads="1"/>
          </p:cNvSpPr>
          <p:nvPr/>
        </p:nvSpPr>
        <p:spPr bwMode="auto">
          <a:xfrm>
            <a:off x="2266950" y="3740150"/>
            <a:ext cx="1081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juxta</a:t>
            </a:r>
          </a:p>
        </p:txBody>
      </p:sp>
      <p:sp>
        <p:nvSpPr>
          <p:cNvPr id="224265" name="Text Box 9"/>
          <p:cNvSpPr txBox="1">
            <a:spLocks noChangeArrowheads="1"/>
          </p:cNvSpPr>
          <p:nvPr/>
        </p:nvSpPr>
        <p:spPr bwMode="auto">
          <a:xfrm>
            <a:off x="3635375" y="4244975"/>
            <a:ext cx="10810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braço lateral do vínculo</a:t>
            </a:r>
          </a:p>
        </p:txBody>
      </p:sp>
      <p:sp>
        <p:nvSpPr>
          <p:cNvPr id="224266" name="Text Box 10"/>
          <p:cNvSpPr txBox="1">
            <a:spLocks noChangeArrowheads="1"/>
          </p:cNvSpPr>
          <p:nvPr/>
        </p:nvSpPr>
        <p:spPr bwMode="auto">
          <a:xfrm>
            <a:off x="3059113" y="2276475"/>
            <a:ext cx="1081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transtila</a:t>
            </a:r>
          </a:p>
        </p:txBody>
      </p:sp>
      <p:sp>
        <p:nvSpPr>
          <p:cNvPr id="224267" name="Text Box 11"/>
          <p:cNvSpPr txBox="1">
            <a:spLocks noChangeArrowheads="1"/>
          </p:cNvSpPr>
          <p:nvPr/>
        </p:nvSpPr>
        <p:spPr bwMode="auto">
          <a:xfrm>
            <a:off x="2627313" y="3357563"/>
            <a:ext cx="1081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gnato</a:t>
            </a:r>
          </a:p>
        </p:txBody>
      </p:sp>
      <p:sp>
        <p:nvSpPr>
          <p:cNvPr id="224268" name="Text Box 12"/>
          <p:cNvSpPr txBox="1">
            <a:spLocks noChangeArrowheads="1"/>
          </p:cNvSpPr>
          <p:nvPr/>
        </p:nvSpPr>
        <p:spPr bwMode="auto">
          <a:xfrm>
            <a:off x="7667625" y="4005263"/>
            <a:ext cx="1081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unco</a:t>
            </a:r>
          </a:p>
        </p:txBody>
      </p:sp>
      <p:sp>
        <p:nvSpPr>
          <p:cNvPr id="224269" name="Text Box 13"/>
          <p:cNvSpPr txBox="1">
            <a:spLocks noChangeArrowheads="1"/>
          </p:cNvSpPr>
          <p:nvPr/>
        </p:nvSpPr>
        <p:spPr bwMode="auto">
          <a:xfrm>
            <a:off x="6300788" y="3933825"/>
            <a:ext cx="1081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tegume</a:t>
            </a:r>
          </a:p>
        </p:txBody>
      </p:sp>
      <p:sp>
        <p:nvSpPr>
          <p:cNvPr id="224270" name="Text Box 14"/>
          <p:cNvSpPr txBox="1">
            <a:spLocks noChangeArrowheads="1"/>
          </p:cNvSpPr>
          <p:nvPr/>
        </p:nvSpPr>
        <p:spPr bwMode="auto">
          <a:xfrm>
            <a:off x="5291138" y="4437063"/>
            <a:ext cx="1081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edeago</a:t>
            </a:r>
          </a:p>
        </p:txBody>
      </p:sp>
      <p:sp>
        <p:nvSpPr>
          <p:cNvPr id="224271" name="Text Box 15"/>
          <p:cNvSpPr txBox="1">
            <a:spLocks noChangeArrowheads="1"/>
          </p:cNvSpPr>
          <p:nvPr/>
        </p:nvSpPr>
        <p:spPr bwMode="auto">
          <a:xfrm>
            <a:off x="5651500" y="5805488"/>
            <a:ext cx="1081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juxta</a:t>
            </a:r>
          </a:p>
        </p:txBody>
      </p:sp>
      <p:sp>
        <p:nvSpPr>
          <p:cNvPr id="224272" name="Text Box 16"/>
          <p:cNvSpPr txBox="1">
            <a:spLocks noChangeArrowheads="1"/>
          </p:cNvSpPr>
          <p:nvPr/>
        </p:nvSpPr>
        <p:spPr bwMode="auto">
          <a:xfrm>
            <a:off x="4930775" y="5661025"/>
            <a:ext cx="10810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braço lateral vínculo</a:t>
            </a:r>
          </a:p>
        </p:txBody>
      </p:sp>
      <p:sp>
        <p:nvSpPr>
          <p:cNvPr id="224273" name="Text Box 17"/>
          <p:cNvSpPr txBox="1">
            <a:spLocks noChangeArrowheads="1"/>
          </p:cNvSpPr>
          <p:nvPr/>
        </p:nvSpPr>
        <p:spPr bwMode="auto">
          <a:xfrm>
            <a:off x="7594600" y="5734050"/>
            <a:ext cx="1081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valva</a:t>
            </a:r>
          </a:p>
        </p:txBody>
      </p:sp>
      <p:sp>
        <p:nvSpPr>
          <p:cNvPr id="224274" name="Text Box 18"/>
          <p:cNvSpPr txBox="1">
            <a:spLocks noChangeArrowheads="1"/>
          </p:cNvSpPr>
          <p:nvPr/>
        </p:nvSpPr>
        <p:spPr bwMode="auto">
          <a:xfrm>
            <a:off x="6804025" y="5540375"/>
            <a:ext cx="10810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2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cornuto</a:t>
            </a:r>
          </a:p>
        </p:txBody>
      </p:sp>
      <p:sp>
        <p:nvSpPr>
          <p:cNvPr id="224275" name="Text Box 19"/>
          <p:cNvSpPr txBox="1">
            <a:spLocks noChangeArrowheads="1"/>
          </p:cNvSpPr>
          <p:nvPr/>
        </p:nvSpPr>
        <p:spPr bwMode="auto">
          <a:xfrm>
            <a:off x="6732588" y="5373688"/>
            <a:ext cx="10810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2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vesica</a:t>
            </a:r>
          </a:p>
        </p:txBody>
      </p:sp>
      <p:sp>
        <p:nvSpPr>
          <p:cNvPr id="224276" name="Text Box 20"/>
          <p:cNvSpPr txBox="1">
            <a:spLocks noChangeArrowheads="1"/>
          </p:cNvSpPr>
          <p:nvPr/>
        </p:nvSpPr>
        <p:spPr bwMode="auto">
          <a:xfrm>
            <a:off x="6804025" y="5170488"/>
            <a:ext cx="108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2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gnato</a:t>
            </a:r>
          </a:p>
        </p:txBody>
      </p:sp>
    </p:spTree>
    <p:extLst>
      <p:ext uri="{BB962C8B-B14F-4D97-AF65-F5344CB8AC3E}">
        <p14:creationId xmlns:p14="http://schemas.microsoft.com/office/powerpoint/2010/main" val="382938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abdome feme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"/>
          <a:stretch>
            <a:fillRect/>
          </a:stretch>
        </p:blipFill>
        <p:spPr bwMode="auto">
          <a:xfrm>
            <a:off x="2508250" y="0"/>
            <a:ext cx="6240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179388" y="260350"/>
            <a:ext cx="5364162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 u="sng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MORFOLOGIA – ABDOME</a:t>
            </a:r>
            <a:endParaRPr lang="pt-BR" sz="20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Genitália feminina</a:t>
            </a:r>
          </a:p>
        </p:txBody>
      </p:sp>
      <p:sp>
        <p:nvSpPr>
          <p:cNvPr id="225284" name="Text Box 4"/>
          <p:cNvSpPr txBox="1">
            <a:spLocks noChangeArrowheads="1"/>
          </p:cNvSpPr>
          <p:nvPr/>
        </p:nvSpPr>
        <p:spPr bwMode="auto">
          <a:xfrm>
            <a:off x="6588125" y="1004888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cloaca </a:t>
            </a:r>
          </a:p>
        </p:txBody>
      </p:sp>
      <p:sp>
        <p:nvSpPr>
          <p:cNvPr id="225285" name="Text Box 5"/>
          <p:cNvSpPr txBox="1">
            <a:spLocks noChangeArrowheads="1"/>
          </p:cNvSpPr>
          <p:nvPr/>
        </p:nvSpPr>
        <p:spPr bwMode="auto">
          <a:xfrm>
            <a:off x="6011863" y="1341438"/>
            <a:ext cx="10810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duto da bolsa </a:t>
            </a:r>
          </a:p>
        </p:txBody>
      </p:sp>
      <p:sp>
        <p:nvSpPr>
          <p:cNvPr id="225286" name="Text Box 6"/>
          <p:cNvSpPr txBox="1">
            <a:spLocks noChangeArrowheads="1"/>
          </p:cNvSpPr>
          <p:nvPr/>
        </p:nvSpPr>
        <p:spPr bwMode="auto">
          <a:xfrm>
            <a:off x="5148263" y="1700213"/>
            <a:ext cx="1081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oviduto </a:t>
            </a:r>
          </a:p>
        </p:txBody>
      </p:sp>
      <p:sp>
        <p:nvSpPr>
          <p:cNvPr id="225287" name="Text Box 7"/>
          <p:cNvSpPr txBox="1">
            <a:spLocks noChangeArrowheads="1"/>
          </p:cNvSpPr>
          <p:nvPr/>
        </p:nvSpPr>
        <p:spPr bwMode="auto">
          <a:xfrm>
            <a:off x="4786313" y="931863"/>
            <a:ext cx="1081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papila </a:t>
            </a:r>
          </a:p>
        </p:txBody>
      </p:sp>
      <p:sp>
        <p:nvSpPr>
          <p:cNvPr id="225288" name="Text Box 8"/>
          <p:cNvSpPr txBox="1">
            <a:spLocks noChangeArrowheads="1"/>
          </p:cNvSpPr>
          <p:nvPr/>
        </p:nvSpPr>
        <p:spPr bwMode="auto">
          <a:xfrm>
            <a:off x="5651500" y="561975"/>
            <a:ext cx="10810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2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reto </a:t>
            </a:r>
          </a:p>
        </p:txBody>
      </p:sp>
      <p:sp>
        <p:nvSpPr>
          <p:cNvPr id="225289" name="Text Box 9"/>
          <p:cNvSpPr txBox="1">
            <a:spLocks noChangeArrowheads="1"/>
          </p:cNvSpPr>
          <p:nvPr/>
        </p:nvSpPr>
        <p:spPr bwMode="auto">
          <a:xfrm>
            <a:off x="3492500" y="1192213"/>
            <a:ext cx="15113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bolsa copuladora</a:t>
            </a:r>
          </a:p>
        </p:txBody>
      </p:sp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3635375" y="333375"/>
            <a:ext cx="10810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gl. coletérica </a:t>
            </a:r>
          </a:p>
        </p:txBody>
      </p:sp>
      <p:sp>
        <p:nvSpPr>
          <p:cNvPr id="225291" name="Text Box 11"/>
          <p:cNvSpPr txBox="1">
            <a:spLocks noChangeArrowheads="1"/>
          </p:cNvSpPr>
          <p:nvPr/>
        </p:nvSpPr>
        <p:spPr bwMode="auto">
          <a:xfrm>
            <a:off x="7451725" y="2979738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ânus </a:t>
            </a:r>
          </a:p>
        </p:txBody>
      </p:sp>
      <p:sp>
        <p:nvSpPr>
          <p:cNvPr id="225292" name="Text Box 12"/>
          <p:cNvSpPr txBox="1">
            <a:spLocks noChangeArrowheads="1"/>
          </p:cNvSpPr>
          <p:nvPr/>
        </p:nvSpPr>
        <p:spPr bwMode="auto">
          <a:xfrm>
            <a:off x="7451725" y="3141663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oviporo </a:t>
            </a:r>
          </a:p>
        </p:txBody>
      </p:sp>
      <p:sp>
        <p:nvSpPr>
          <p:cNvPr id="225293" name="Text Box 13"/>
          <p:cNvSpPr txBox="1">
            <a:spLocks noChangeArrowheads="1"/>
          </p:cNvSpPr>
          <p:nvPr/>
        </p:nvSpPr>
        <p:spPr bwMode="auto">
          <a:xfrm>
            <a:off x="250825" y="3052763"/>
            <a:ext cx="3889375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 b="1">
                <a:solidFill>
                  <a:srgbClr val="FF3300"/>
                </a:solidFill>
                <a:latin typeface="Arial" charset="0"/>
                <a:ea typeface="ＭＳ Ｐゴシック" charset="0"/>
                <a:cs typeface="Times New Roman" charset="0"/>
              </a:rPr>
              <a:t>EXOPORIA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  <a:r>
              <a:rPr lang="pt-BR" sz="1400">
                <a:solidFill>
                  <a:srgbClr val="0000FF"/>
                </a:solidFill>
                <a:latin typeface="Arial" charset="0"/>
                <a:ea typeface="ＭＳ Ｐゴシック" charset="0"/>
                <a:cs typeface="Times New Roman" charset="0"/>
              </a:rPr>
              <a:t>com 2 orifícios genitais nos segmentos IX+X</a:t>
            </a:r>
          </a:p>
        </p:txBody>
      </p:sp>
      <p:sp>
        <p:nvSpPr>
          <p:cNvPr id="225294" name="Text Box 14"/>
          <p:cNvSpPr txBox="1">
            <a:spLocks noChangeArrowheads="1"/>
          </p:cNvSpPr>
          <p:nvPr/>
        </p:nvSpPr>
        <p:spPr bwMode="auto">
          <a:xfrm>
            <a:off x="7451725" y="3340100"/>
            <a:ext cx="1296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trato esperm.</a:t>
            </a:r>
          </a:p>
        </p:txBody>
      </p:sp>
      <p:sp>
        <p:nvSpPr>
          <p:cNvPr id="225295" name="Text Box 15"/>
          <p:cNvSpPr txBox="1">
            <a:spLocks noChangeArrowheads="1"/>
          </p:cNvSpPr>
          <p:nvPr/>
        </p:nvSpPr>
        <p:spPr bwMode="auto">
          <a:xfrm>
            <a:off x="7380288" y="3789363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poro  copul.</a:t>
            </a:r>
          </a:p>
        </p:txBody>
      </p:sp>
      <p:sp>
        <p:nvSpPr>
          <p:cNvPr id="225296" name="Text Box 16"/>
          <p:cNvSpPr txBox="1">
            <a:spLocks noChangeArrowheads="1"/>
          </p:cNvSpPr>
          <p:nvPr/>
        </p:nvSpPr>
        <p:spPr bwMode="auto">
          <a:xfrm>
            <a:off x="5867400" y="4051300"/>
            <a:ext cx="935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2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apófise anterior</a:t>
            </a:r>
          </a:p>
        </p:txBody>
      </p:sp>
      <p:sp>
        <p:nvSpPr>
          <p:cNvPr id="225297" name="Text Box 17"/>
          <p:cNvSpPr txBox="1">
            <a:spLocks noChangeArrowheads="1"/>
          </p:cNvSpPr>
          <p:nvPr/>
        </p:nvSpPr>
        <p:spPr bwMode="auto">
          <a:xfrm>
            <a:off x="7092950" y="44846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2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apófise posterior</a:t>
            </a:r>
          </a:p>
        </p:txBody>
      </p:sp>
      <p:sp>
        <p:nvSpPr>
          <p:cNvPr id="225298" name="Text Box 18"/>
          <p:cNvSpPr txBox="1">
            <a:spLocks noChangeArrowheads="1"/>
          </p:cNvSpPr>
          <p:nvPr/>
        </p:nvSpPr>
        <p:spPr bwMode="auto">
          <a:xfrm rot="623331">
            <a:off x="6227763" y="5561013"/>
            <a:ext cx="1441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0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oviduto</a:t>
            </a:r>
          </a:p>
        </p:txBody>
      </p:sp>
      <p:sp>
        <p:nvSpPr>
          <p:cNvPr id="225299" name="Text Box 19"/>
          <p:cNvSpPr txBox="1">
            <a:spLocks noChangeArrowheads="1"/>
          </p:cNvSpPr>
          <p:nvPr/>
        </p:nvSpPr>
        <p:spPr bwMode="auto">
          <a:xfrm>
            <a:off x="5867400" y="5684838"/>
            <a:ext cx="86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8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duto     seminal</a:t>
            </a:r>
          </a:p>
        </p:txBody>
      </p:sp>
      <p:sp>
        <p:nvSpPr>
          <p:cNvPr id="225300" name="Text Box 20"/>
          <p:cNvSpPr txBox="1">
            <a:spLocks noChangeArrowheads="1"/>
          </p:cNvSpPr>
          <p:nvPr/>
        </p:nvSpPr>
        <p:spPr bwMode="auto">
          <a:xfrm>
            <a:off x="5724525" y="6437313"/>
            <a:ext cx="1441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duto da bolsa</a:t>
            </a:r>
          </a:p>
        </p:txBody>
      </p:sp>
      <p:sp>
        <p:nvSpPr>
          <p:cNvPr id="225301" name="Text Box 21"/>
          <p:cNvSpPr txBox="1">
            <a:spLocks noChangeArrowheads="1"/>
          </p:cNvSpPr>
          <p:nvPr/>
        </p:nvSpPr>
        <p:spPr bwMode="auto">
          <a:xfrm>
            <a:off x="6659563" y="6219825"/>
            <a:ext cx="1441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 i="1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antrum</a:t>
            </a:r>
          </a:p>
        </p:txBody>
      </p:sp>
      <p:sp>
        <p:nvSpPr>
          <p:cNvPr id="225302" name="Text Box 22"/>
          <p:cNvSpPr txBox="1">
            <a:spLocks noChangeArrowheads="1"/>
          </p:cNvSpPr>
          <p:nvPr/>
        </p:nvSpPr>
        <p:spPr bwMode="auto">
          <a:xfrm>
            <a:off x="7091363" y="5788025"/>
            <a:ext cx="1441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óstio da bolsa</a:t>
            </a:r>
          </a:p>
        </p:txBody>
      </p:sp>
      <p:sp>
        <p:nvSpPr>
          <p:cNvPr id="225303" name="Text Box 23"/>
          <p:cNvSpPr txBox="1">
            <a:spLocks noChangeArrowheads="1"/>
          </p:cNvSpPr>
          <p:nvPr/>
        </p:nvSpPr>
        <p:spPr bwMode="auto">
          <a:xfrm>
            <a:off x="4425950" y="5876925"/>
            <a:ext cx="1441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0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bolsa                          copuladora</a:t>
            </a:r>
          </a:p>
        </p:txBody>
      </p:sp>
      <p:sp>
        <p:nvSpPr>
          <p:cNvPr id="225304" name="Text Box 24"/>
          <p:cNvSpPr txBox="1">
            <a:spLocks noChangeArrowheads="1"/>
          </p:cNvSpPr>
          <p:nvPr/>
        </p:nvSpPr>
        <p:spPr bwMode="auto">
          <a:xfrm>
            <a:off x="3562350" y="6219825"/>
            <a:ext cx="722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signo</a:t>
            </a:r>
          </a:p>
        </p:txBody>
      </p:sp>
      <p:sp>
        <p:nvSpPr>
          <p:cNvPr id="225305" name="Text Box 25"/>
          <p:cNvSpPr txBox="1">
            <a:spLocks noChangeArrowheads="1"/>
          </p:cNvSpPr>
          <p:nvPr/>
        </p:nvSpPr>
        <p:spPr bwMode="auto">
          <a:xfrm>
            <a:off x="5435600" y="4868863"/>
            <a:ext cx="14414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9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glândula                          coletérica</a:t>
            </a:r>
          </a:p>
        </p:txBody>
      </p:sp>
      <p:sp>
        <p:nvSpPr>
          <p:cNvPr id="225306" name="Text Box 26"/>
          <p:cNvSpPr txBox="1">
            <a:spLocks noChangeArrowheads="1"/>
          </p:cNvSpPr>
          <p:nvPr/>
        </p:nvSpPr>
        <p:spPr bwMode="auto">
          <a:xfrm>
            <a:off x="2843213" y="5276850"/>
            <a:ext cx="1441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2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duto da espermateca</a:t>
            </a:r>
          </a:p>
        </p:txBody>
      </p:sp>
      <p:sp>
        <p:nvSpPr>
          <p:cNvPr id="225307" name="Text Box 27"/>
          <p:cNvSpPr txBox="1">
            <a:spLocks noChangeArrowheads="1"/>
          </p:cNvSpPr>
          <p:nvPr/>
        </p:nvSpPr>
        <p:spPr bwMode="auto">
          <a:xfrm>
            <a:off x="4572000" y="5516563"/>
            <a:ext cx="86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8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bula     seminal</a:t>
            </a:r>
          </a:p>
        </p:txBody>
      </p:sp>
      <p:sp>
        <p:nvSpPr>
          <p:cNvPr id="225308" name="Text Box 28"/>
          <p:cNvSpPr txBox="1">
            <a:spLocks noChangeArrowheads="1"/>
          </p:cNvSpPr>
          <p:nvPr/>
        </p:nvSpPr>
        <p:spPr bwMode="auto">
          <a:xfrm>
            <a:off x="4859338" y="4652963"/>
            <a:ext cx="10810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2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reto </a:t>
            </a:r>
          </a:p>
        </p:txBody>
      </p:sp>
      <p:sp>
        <p:nvSpPr>
          <p:cNvPr id="225309" name="Text Box 29"/>
          <p:cNvSpPr txBox="1">
            <a:spLocks noChangeArrowheads="1"/>
          </p:cNvSpPr>
          <p:nvPr/>
        </p:nvSpPr>
        <p:spPr bwMode="auto">
          <a:xfrm>
            <a:off x="250825" y="1484313"/>
            <a:ext cx="3889375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 b="1">
                <a:solidFill>
                  <a:srgbClr val="FF3300"/>
                </a:solidFill>
                <a:latin typeface="Arial" charset="0"/>
                <a:ea typeface="ＭＳ Ｐゴシック" charset="0"/>
                <a:cs typeface="Times New Roman" charset="0"/>
              </a:rPr>
              <a:t>MONOTRYSIA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  <a:r>
              <a:rPr lang="pt-BR" sz="1400">
                <a:solidFill>
                  <a:srgbClr val="0000FF"/>
                </a:solidFill>
                <a:latin typeface="Arial" charset="0"/>
                <a:ea typeface="ＭＳ Ｐゴシック" charset="0"/>
                <a:cs typeface="Times New Roman" charset="0"/>
              </a:rPr>
              <a:t>com 1 orifício genital nos segmentos IX+X</a:t>
            </a:r>
          </a:p>
        </p:txBody>
      </p:sp>
      <p:sp>
        <p:nvSpPr>
          <p:cNvPr id="225310" name="Text Box 30"/>
          <p:cNvSpPr txBox="1">
            <a:spLocks noChangeArrowheads="1"/>
          </p:cNvSpPr>
          <p:nvPr/>
        </p:nvSpPr>
        <p:spPr bwMode="auto">
          <a:xfrm>
            <a:off x="250825" y="4508500"/>
            <a:ext cx="38893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 b="1">
                <a:solidFill>
                  <a:srgbClr val="FF3300"/>
                </a:solidFill>
                <a:latin typeface="Arial" charset="0"/>
                <a:ea typeface="ＭＳ Ｐゴシック" charset="0"/>
                <a:cs typeface="Times New Roman" charset="0"/>
              </a:rPr>
              <a:t>DITRYSIA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  <a:r>
              <a:rPr lang="pt-BR" sz="1400">
                <a:solidFill>
                  <a:srgbClr val="0000FF"/>
                </a:solidFill>
                <a:latin typeface="Arial" charset="0"/>
                <a:ea typeface="ＭＳ Ｐゴシック" charset="0"/>
                <a:cs typeface="Times New Roman" charset="0"/>
              </a:rPr>
              <a:t>com 2 orifícios genitais:                                 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FF"/>
                </a:solidFill>
                <a:latin typeface="Arial" charset="0"/>
                <a:ea typeface="ＭＳ Ｐゴシック" charset="0"/>
                <a:cs typeface="Times New Roman" charset="0"/>
              </a:rPr>
              <a:t>no segmento VIII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FF"/>
                </a:solidFill>
                <a:latin typeface="Arial" charset="0"/>
                <a:ea typeface="ＭＳ Ｐゴシック" charset="0"/>
                <a:cs typeface="Times New Roman" charset="0"/>
              </a:rPr>
              <a:t>nos segmentos IX+X</a:t>
            </a:r>
          </a:p>
        </p:txBody>
      </p:sp>
    </p:spTree>
    <p:extLst>
      <p:ext uri="{BB962C8B-B14F-4D97-AF65-F5344CB8AC3E}">
        <p14:creationId xmlns:p14="http://schemas.microsoft.com/office/powerpoint/2010/main" val="31758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DSCN0234a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8"/>
            <a:ext cx="9144000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7" name="Text Box 3"/>
          <p:cNvSpPr txBox="1">
            <a:spLocks noChangeArrowheads="1"/>
          </p:cNvSpPr>
          <p:nvPr/>
        </p:nvSpPr>
        <p:spPr bwMode="auto">
          <a:xfrm>
            <a:off x="2555875" y="692150"/>
            <a:ext cx="792163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Times New Roman" charset="0"/>
              </a:rPr>
              <a:t>OVO</a:t>
            </a:r>
            <a:endParaRPr lang="pt-BR" sz="14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1547813" y="2924175"/>
            <a:ext cx="936625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Times New Roman" charset="0"/>
              </a:rPr>
              <a:t>LARVA</a:t>
            </a:r>
            <a:endParaRPr lang="pt-BR" sz="14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3132138" y="4724400"/>
            <a:ext cx="936625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Times New Roman" charset="0"/>
              </a:rPr>
              <a:t>PUPA</a:t>
            </a:r>
            <a:endParaRPr lang="pt-BR" sz="14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6732588" y="3644900"/>
            <a:ext cx="936625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Times New Roman" charset="0"/>
              </a:rPr>
              <a:t>ADULTO</a:t>
            </a:r>
            <a:endParaRPr lang="pt-BR" sz="14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tura de Tela 2016-05-31 às 15.59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70" y="143977"/>
            <a:ext cx="5906714" cy="6714023"/>
          </a:xfrm>
          <a:prstGeom prst="rect">
            <a:avLst/>
          </a:prstGeom>
        </p:spPr>
      </p:pic>
      <p:pic>
        <p:nvPicPr>
          <p:cNvPr id="6" name="Picture 5" descr="Captura de Tela 2016-05-31 às 16.01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70" y="5026323"/>
            <a:ext cx="2636130" cy="183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ov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60350"/>
            <a:ext cx="49149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3" descr="ov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393950"/>
            <a:ext cx="4892675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 descr="ovo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552950"/>
            <a:ext cx="49037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5" descr="ovo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2592387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6" descr="ovo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141663"/>
            <a:ext cx="16494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5" name="Text Box 7"/>
          <p:cNvSpPr txBox="1">
            <a:spLocks noChangeArrowheads="1"/>
          </p:cNvSpPr>
          <p:nvPr/>
        </p:nvSpPr>
        <p:spPr bwMode="auto">
          <a:xfrm>
            <a:off x="179388" y="260350"/>
            <a:ext cx="5364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 u="sng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TIPOS DE OVOS</a:t>
            </a:r>
            <a:endParaRPr lang="pt-BR" sz="20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8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larva4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396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 b="1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Times New Roman" charset="0"/>
              </a:rPr>
              <a:t>ESTÁGIO DE LARVA</a:t>
            </a:r>
            <a:endParaRPr lang="pt-BR" sz="20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39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larva5"/>
          <p:cNvPicPr>
            <a:picLocks noChangeAspect="1" noChangeArrowheads="1"/>
          </p:cNvPicPr>
          <p:nvPr/>
        </p:nvPicPr>
        <p:blipFill>
          <a:blip r:embed="rId2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304800" y="117475"/>
            <a:ext cx="4267200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400">
                <a:solidFill>
                  <a:srgbClr val="FFFFFF"/>
                </a:solidFill>
                <a:latin typeface="Arial" charset="0"/>
                <a:ea typeface="ＭＳ Ｐゴシック" charset="0"/>
                <a:cs typeface="Times New Roman" charset="0"/>
              </a:rPr>
              <a:t>80% dos lepidópteros de importância econômica na América Latina - BRASIL</a:t>
            </a:r>
          </a:p>
        </p:txBody>
      </p:sp>
    </p:spTree>
    <p:extLst>
      <p:ext uri="{BB962C8B-B14F-4D97-AF65-F5344CB8AC3E}">
        <p14:creationId xmlns:p14="http://schemas.microsoft.com/office/powerpoint/2010/main" val="318072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tipo de larv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"/>
          <a:stretch>
            <a:fillRect/>
          </a:stretch>
        </p:blipFill>
        <p:spPr bwMode="auto">
          <a:xfrm>
            <a:off x="3303588" y="620713"/>
            <a:ext cx="4940300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179388" y="260350"/>
            <a:ext cx="5364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 u="sng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LARVAS </a:t>
            </a:r>
            <a:endParaRPr lang="pt-BR" sz="20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323850" y="1268413"/>
            <a:ext cx="3095625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FF"/>
                </a:solidFill>
                <a:latin typeface="Arial" charset="0"/>
                <a:ea typeface="ＭＳ Ｐゴシック" charset="0"/>
                <a:cs typeface="Times New Roman" charset="0"/>
              </a:rPr>
              <a:t>Larvas eruciformes</a:t>
            </a:r>
          </a:p>
          <a:p>
            <a:pPr defTabSz="914400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Corpo cilíndrico</a:t>
            </a:r>
          </a:p>
          <a:p>
            <a:pPr defTabSz="914400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Cabeça desenvolvida</a:t>
            </a:r>
          </a:p>
          <a:p>
            <a:pPr defTabSz="914400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Antenas curtas</a:t>
            </a:r>
          </a:p>
          <a:p>
            <a:pPr defTabSz="914400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Pernas torácicas </a:t>
            </a:r>
          </a:p>
          <a:p>
            <a:pPr defTabSz="914400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Pernas abdominais (prolegs)</a:t>
            </a:r>
          </a:p>
        </p:txBody>
      </p:sp>
    </p:spTree>
    <p:extLst>
      <p:ext uri="{BB962C8B-B14F-4D97-AF65-F5344CB8AC3E}">
        <p14:creationId xmlns:p14="http://schemas.microsoft.com/office/powerpoint/2010/main" val="190061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morfologia larv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/>
          <a:stretch>
            <a:fillRect/>
          </a:stretch>
        </p:blipFill>
        <p:spPr bwMode="auto">
          <a:xfrm>
            <a:off x="179388" y="1566863"/>
            <a:ext cx="8683625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7" name="Text Box 3"/>
          <p:cNvSpPr txBox="1">
            <a:spLocks noChangeArrowheads="1"/>
          </p:cNvSpPr>
          <p:nvPr/>
        </p:nvSpPr>
        <p:spPr bwMode="auto">
          <a:xfrm>
            <a:off x="1698625" y="3646488"/>
            <a:ext cx="2009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pernas abdominais</a:t>
            </a:r>
          </a:p>
        </p:txBody>
      </p:sp>
      <p:sp>
        <p:nvSpPr>
          <p:cNvPr id="231428" name="Text Box 4"/>
          <p:cNvSpPr txBox="1">
            <a:spLocks noChangeArrowheads="1"/>
          </p:cNvSpPr>
          <p:nvPr/>
        </p:nvSpPr>
        <p:spPr bwMode="auto">
          <a:xfrm>
            <a:off x="1987550" y="1846263"/>
            <a:ext cx="1512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abdome</a:t>
            </a:r>
          </a:p>
        </p:txBody>
      </p:sp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5586413" y="1941513"/>
            <a:ext cx="1512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tórax</a:t>
            </a:r>
          </a:p>
        </p:txBody>
      </p:sp>
      <p:sp>
        <p:nvSpPr>
          <p:cNvPr id="231430" name="Text Box 6"/>
          <p:cNvSpPr txBox="1">
            <a:spLocks noChangeArrowheads="1"/>
          </p:cNvSpPr>
          <p:nvPr/>
        </p:nvSpPr>
        <p:spPr bwMode="auto">
          <a:xfrm>
            <a:off x="7243763" y="3357563"/>
            <a:ext cx="1512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cabeça</a:t>
            </a:r>
          </a:p>
        </p:txBody>
      </p:sp>
      <p:sp>
        <p:nvSpPr>
          <p:cNvPr id="231431" name="Text Box 7"/>
          <p:cNvSpPr txBox="1">
            <a:spLocks noChangeArrowheads="1"/>
          </p:cNvSpPr>
          <p:nvPr/>
        </p:nvSpPr>
        <p:spPr bwMode="auto">
          <a:xfrm>
            <a:off x="6380163" y="3641725"/>
            <a:ext cx="20875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pernas              torácicas</a:t>
            </a:r>
          </a:p>
        </p:txBody>
      </p:sp>
      <p:sp>
        <p:nvSpPr>
          <p:cNvPr id="231432" name="Text Box 8"/>
          <p:cNvSpPr txBox="1">
            <a:spLocks noChangeArrowheads="1"/>
          </p:cNvSpPr>
          <p:nvPr/>
        </p:nvSpPr>
        <p:spPr bwMode="auto">
          <a:xfrm>
            <a:off x="179388" y="260350"/>
            <a:ext cx="5364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 u="sng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MORFOLOGIA EXTERNA DA LARVA</a:t>
            </a:r>
            <a:endParaRPr lang="pt-BR" sz="20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44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quetotaxia 1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179388" y="152400"/>
            <a:ext cx="5364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 u="sng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QUETOTAXIA DA CABEÇA</a:t>
            </a:r>
            <a:endParaRPr lang="pt-BR" sz="20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0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quetotaxia 2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863"/>
            <a:ext cx="9144000" cy="5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179388" y="152400"/>
            <a:ext cx="5364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 u="sng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QUETOTAXIA DO TÓRAX</a:t>
            </a:r>
            <a:endParaRPr lang="pt-BR" sz="20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49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larva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836613"/>
            <a:ext cx="565150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0" name="Picture 3" descr="larva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2843213"/>
            <a:ext cx="564991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7" name="Text Box 5"/>
          <p:cNvSpPr txBox="1">
            <a:spLocks noChangeArrowheads="1"/>
          </p:cNvSpPr>
          <p:nvPr/>
        </p:nvSpPr>
        <p:spPr bwMode="auto">
          <a:xfrm>
            <a:off x="107950" y="152400"/>
            <a:ext cx="5364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u="sng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TIPOS DE CERDAS</a:t>
            </a:r>
            <a:endParaRPr lang="pt-BR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92518" name="Text Box 6"/>
          <p:cNvSpPr txBox="1">
            <a:spLocks noChangeArrowheads="1"/>
          </p:cNvSpPr>
          <p:nvPr/>
        </p:nvSpPr>
        <p:spPr bwMode="auto">
          <a:xfrm>
            <a:off x="611188" y="2770188"/>
            <a:ext cx="18716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FF33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None/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pináculo com cerda simples</a:t>
            </a:r>
          </a:p>
        </p:txBody>
      </p:sp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2700338" y="1617663"/>
            <a:ext cx="18716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FF33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None/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calaza com cerda plumosa</a:t>
            </a:r>
          </a:p>
        </p:txBody>
      </p:sp>
      <p:sp>
        <p:nvSpPr>
          <p:cNvPr id="192520" name="Text Box 8"/>
          <p:cNvSpPr txBox="1">
            <a:spLocks noChangeArrowheads="1"/>
          </p:cNvSpPr>
          <p:nvPr/>
        </p:nvSpPr>
        <p:spPr bwMode="auto">
          <a:xfrm>
            <a:off x="6877050" y="2193925"/>
            <a:ext cx="1871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FF33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None/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escolo com cerdas</a:t>
            </a:r>
          </a:p>
        </p:txBody>
      </p:sp>
      <p:sp>
        <p:nvSpPr>
          <p:cNvPr id="192521" name="Text Box 9"/>
          <p:cNvSpPr txBox="1">
            <a:spLocks noChangeArrowheads="1"/>
          </p:cNvSpPr>
          <p:nvPr/>
        </p:nvSpPr>
        <p:spPr bwMode="auto">
          <a:xfrm>
            <a:off x="6804025" y="4859338"/>
            <a:ext cx="1871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FF33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None/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verruga</a:t>
            </a:r>
          </a:p>
        </p:txBody>
      </p:sp>
      <p:sp>
        <p:nvSpPr>
          <p:cNvPr id="192522" name="Text Box 10"/>
          <p:cNvSpPr txBox="1">
            <a:spLocks noChangeArrowheads="1"/>
          </p:cNvSpPr>
          <p:nvPr/>
        </p:nvSpPr>
        <p:spPr bwMode="auto">
          <a:xfrm>
            <a:off x="611188" y="5075238"/>
            <a:ext cx="1871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FF33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None/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escolo com cerdas</a:t>
            </a:r>
          </a:p>
        </p:txBody>
      </p:sp>
      <p:sp>
        <p:nvSpPr>
          <p:cNvPr id="192523" name="Text Box 11"/>
          <p:cNvSpPr txBox="1">
            <a:spLocks noChangeArrowheads="1"/>
          </p:cNvSpPr>
          <p:nvPr/>
        </p:nvSpPr>
        <p:spPr bwMode="auto">
          <a:xfrm>
            <a:off x="3995738" y="5075238"/>
            <a:ext cx="1871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FF33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None/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verrícula</a:t>
            </a:r>
          </a:p>
        </p:txBody>
      </p:sp>
    </p:spTree>
    <p:extLst>
      <p:ext uri="{BB962C8B-B14F-4D97-AF65-F5344CB8AC3E}">
        <p14:creationId xmlns:p14="http://schemas.microsoft.com/office/powerpoint/2010/main" val="69186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larv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4463"/>
            <a:ext cx="5834062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107950" y="115888"/>
            <a:ext cx="536416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u="sng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ORDENAÇÃO DOS GANCHOS</a:t>
            </a:r>
            <a:endParaRPr lang="pt-BR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Pernas abdominais</a:t>
            </a: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3924300" y="908050"/>
            <a:ext cx="1512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base</a:t>
            </a:r>
          </a:p>
        </p:txBody>
      </p:sp>
      <p:sp>
        <p:nvSpPr>
          <p:cNvPr id="193543" name="Text Box 7"/>
          <p:cNvSpPr txBox="1">
            <a:spLocks noChangeArrowheads="1"/>
          </p:cNvSpPr>
          <p:nvPr/>
        </p:nvSpPr>
        <p:spPr bwMode="auto">
          <a:xfrm>
            <a:off x="3924300" y="1557338"/>
            <a:ext cx="1512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planta</a:t>
            </a:r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3924300" y="2133600"/>
            <a:ext cx="1512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ganchos</a:t>
            </a:r>
          </a:p>
        </p:txBody>
      </p:sp>
      <p:sp>
        <p:nvSpPr>
          <p:cNvPr id="193545" name="Text Box 9"/>
          <p:cNvSpPr txBox="1">
            <a:spLocks noChangeArrowheads="1"/>
          </p:cNvSpPr>
          <p:nvPr/>
        </p:nvSpPr>
        <p:spPr bwMode="auto">
          <a:xfrm>
            <a:off x="2124075" y="908050"/>
            <a:ext cx="15128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2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placa anal</a:t>
            </a:r>
          </a:p>
        </p:txBody>
      </p:sp>
      <p:sp>
        <p:nvSpPr>
          <p:cNvPr id="193546" name="Text Box 10"/>
          <p:cNvSpPr txBox="1">
            <a:spLocks noChangeArrowheads="1"/>
          </p:cNvSpPr>
          <p:nvPr/>
        </p:nvSpPr>
        <p:spPr bwMode="auto">
          <a:xfrm>
            <a:off x="755650" y="981075"/>
            <a:ext cx="1512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epiprocto</a:t>
            </a:r>
          </a:p>
        </p:txBody>
      </p:sp>
      <p:sp>
        <p:nvSpPr>
          <p:cNvPr id="193547" name="Text Box 11"/>
          <p:cNvSpPr txBox="1">
            <a:spLocks noChangeArrowheads="1"/>
          </p:cNvSpPr>
          <p:nvPr/>
        </p:nvSpPr>
        <p:spPr bwMode="auto">
          <a:xfrm>
            <a:off x="755650" y="1268413"/>
            <a:ext cx="1512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paraprocto</a:t>
            </a:r>
          </a:p>
        </p:txBody>
      </p:sp>
      <p:graphicFrame>
        <p:nvGraphicFramePr>
          <p:cNvPr id="100361" name="Object 13"/>
          <p:cNvGraphicFramePr>
            <a:graphicFrameLocks noChangeAspect="1"/>
          </p:cNvGraphicFramePr>
          <p:nvPr/>
        </p:nvGraphicFramePr>
        <p:xfrm>
          <a:off x="900113" y="2708275"/>
          <a:ext cx="7058025" cy="390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71" name="CorelPhotoPaint.Image.11" r:id="rId4" imgW="5568707" imgH="3081143" progId="CorelPhotoPaint.Image.11">
                  <p:embed/>
                </p:oleObj>
              </mc:Choice>
              <mc:Fallback>
                <p:oleObj name="CorelPhotoPaint.Image.11" r:id="rId4" imgW="5568707" imgH="3081143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708275"/>
                        <a:ext cx="7058025" cy="390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FF33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550" name="Text Box 14"/>
          <p:cNvSpPr txBox="1">
            <a:spLocks noChangeArrowheads="1"/>
          </p:cNvSpPr>
          <p:nvPr/>
        </p:nvSpPr>
        <p:spPr bwMode="auto">
          <a:xfrm>
            <a:off x="1258888" y="4437063"/>
            <a:ext cx="151288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bandas transversais uniordinais</a:t>
            </a:r>
          </a:p>
        </p:txBody>
      </p:sp>
      <p:sp>
        <p:nvSpPr>
          <p:cNvPr id="193551" name="Text Box 15"/>
          <p:cNvSpPr txBox="1">
            <a:spLocks noChangeArrowheads="1"/>
          </p:cNvSpPr>
          <p:nvPr/>
        </p:nvSpPr>
        <p:spPr bwMode="auto">
          <a:xfrm>
            <a:off x="2914650" y="4437063"/>
            <a:ext cx="1512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círculo biordinal</a:t>
            </a:r>
          </a:p>
        </p:txBody>
      </p:sp>
      <p:sp>
        <p:nvSpPr>
          <p:cNvPr id="193552" name="Text Box 16"/>
          <p:cNvSpPr txBox="1">
            <a:spLocks noChangeArrowheads="1"/>
          </p:cNvSpPr>
          <p:nvPr/>
        </p:nvSpPr>
        <p:spPr bwMode="auto">
          <a:xfrm>
            <a:off x="4643438" y="4292600"/>
            <a:ext cx="15128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penelipse mesal triordinal</a:t>
            </a:r>
          </a:p>
        </p:txBody>
      </p:sp>
      <p:sp>
        <p:nvSpPr>
          <p:cNvPr id="193553" name="Text Box 17"/>
          <p:cNvSpPr txBox="1">
            <a:spLocks noChangeArrowheads="1"/>
          </p:cNvSpPr>
          <p:nvPr/>
        </p:nvSpPr>
        <p:spPr bwMode="auto">
          <a:xfrm>
            <a:off x="6946900" y="4221163"/>
            <a:ext cx="15128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penelipse lateral uniordinal</a:t>
            </a:r>
          </a:p>
        </p:txBody>
      </p:sp>
      <p:sp>
        <p:nvSpPr>
          <p:cNvPr id="193554" name="Text Box 18"/>
          <p:cNvSpPr txBox="1">
            <a:spLocks noChangeArrowheads="1"/>
          </p:cNvSpPr>
          <p:nvPr/>
        </p:nvSpPr>
        <p:spPr bwMode="auto">
          <a:xfrm>
            <a:off x="1331913" y="6011863"/>
            <a:ext cx="151288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 dirty="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mesossérie homóidea biordinal</a:t>
            </a:r>
          </a:p>
        </p:txBody>
      </p:sp>
      <p:sp>
        <p:nvSpPr>
          <p:cNvPr id="193555" name="Text Box 19"/>
          <p:cNvSpPr txBox="1">
            <a:spLocks noChangeArrowheads="1"/>
          </p:cNvSpPr>
          <p:nvPr/>
        </p:nvSpPr>
        <p:spPr bwMode="auto">
          <a:xfrm>
            <a:off x="2843213" y="6021388"/>
            <a:ext cx="151288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mesossérie heteróidea uniordinal</a:t>
            </a:r>
          </a:p>
        </p:txBody>
      </p:sp>
      <p:sp>
        <p:nvSpPr>
          <p:cNvPr id="193556" name="Text Box 20"/>
          <p:cNvSpPr txBox="1">
            <a:spLocks noChangeArrowheads="1"/>
          </p:cNvSpPr>
          <p:nvPr/>
        </p:nvSpPr>
        <p:spPr bwMode="auto">
          <a:xfrm>
            <a:off x="4714875" y="6154738"/>
            <a:ext cx="194468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penelipse lateral com ganchos internos dispersos</a:t>
            </a:r>
          </a:p>
        </p:txBody>
      </p:sp>
      <p:sp>
        <p:nvSpPr>
          <p:cNvPr id="193557" name="Text Box 21"/>
          <p:cNvSpPr txBox="1">
            <a:spLocks noChangeArrowheads="1"/>
          </p:cNvSpPr>
          <p:nvPr/>
        </p:nvSpPr>
        <p:spPr bwMode="auto">
          <a:xfrm>
            <a:off x="6948488" y="6308725"/>
            <a:ext cx="19446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círculo multisserial</a:t>
            </a:r>
          </a:p>
        </p:txBody>
      </p:sp>
    </p:spTree>
    <p:extLst>
      <p:ext uri="{BB962C8B-B14F-4D97-AF65-F5344CB8AC3E}">
        <p14:creationId xmlns:p14="http://schemas.microsoft.com/office/powerpoint/2010/main" val="246510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pup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"/>
          <a:stretch>
            <a:fillRect/>
          </a:stretch>
        </p:blipFill>
        <p:spPr bwMode="auto">
          <a:xfrm>
            <a:off x="468313" y="2173288"/>
            <a:ext cx="3930650" cy="4337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1379" name="Picture 3" descr="pup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213100"/>
            <a:ext cx="4059237" cy="3271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564" name="Text Box 4"/>
          <p:cNvSpPr txBox="1">
            <a:spLocks noChangeArrowheads="1"/>
          </p:cNvSpPr>
          <p:nvPr/>
        </p:nvSpPr>
        <p:spPr bwMode="auto">
          <a:xfrm>
            <a:off x="179388" y="260350"/>
            <a:ext cx="5364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 u="sng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TIPOS DE PUPAS</a:t>
            </a:r>
            <a:endParaRPr lang="pt-BR" sz="20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395288" y="1236663"/>
            <a:ext cx="423703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>
                <a:solidFill>
                  <a:srgbClr val="CC3300"/>
                </a:solidFill>
                <a:latin typeface="Arial" charset="0"/>
                <a:ea typeface="ＭＳ Ｐゴシック" charset="0"/>
                <a:cs typeface="Times New Roman" charset="0"/>
              </a:rPr>
              <a:t>Pupas DÉCTICAS e EXARATAS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com mandíbulas funcionais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apêndices não aderidos/ soldados ao corpo</a:t>
            </a:r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5148263" y="2349500"/>
            <a:ext cx="33718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>
                <a:solidFill>
                  <a:srgbClr val="CC3300"/>
                </a:solidFill>
                <a:latin typeface="Arial" charset="0"/>
                <a:ea typeface="ＭＳ Ｐゴシック" charset="0"/>
                <a:cs typeface="Times New Roman" charset="0"/>
              </a:rPr>
              <a:t>Pupas ADÉCTICAS e OBTECTAS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sem mandíbulas funcionais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apêndices aderidos ao corpo</a:t>
            </a:r>
          </a:p>
        </p:txBody>
      </p:sp>
    </p:spTree>
    <p:extLst>
      <p:ext uri="{BB962C8B-B14F-4D97-AF65-F5344CB8AC3E}">
        <p14:creationId xmlns:p14="http://schemas.microsoft.com/office/powerpoint/2010/main" val="324766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1809" y="3106932"/>
            <a:ext cx="471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Amphiesmenoptera = Trichoptera + Lepidoptera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1809" y="4795940"/>
            <a:ext cx="612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Panorpida ou Mecopterida = Amphiesmenoptera + Antliophora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9663" y="3584139"/>
            <a:ext cx="68014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 smtClean="0"/>
              <a:t>Asas densamente revestidas por cerdas ou cerdas modificadas (escamas)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Fêmeas heterogaméticas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Plano básico de acoplamento das asas: jugo (secundariamente modificado em parte dos Lepidoptera)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Larvas produzem seda durante toda a </a:t>
            </a:r>
            <a:r>
              <a:rPr lang="en-US" sz="1200" dirty="0" err="1" smtClean="0"/>
              <a:t>fase</a:t>
            </a:r>
            <a:r>
              <a:rPr lang="en-US" sz="1200" dirty="0" smtClean="0"/>
              <a:t> larval</a:t>
            </a:r>
          </a:p>
          <a:p>
            <a:pPr algn="r"/>
            <a:r>
              <a:rPr lang="en-US" sz="1200" dirty="0" smtClean="0"/>
              <a:t>Fonte: </a:t>
            </a:r>
            <a:r>
              <a:rPr lang="en-US" sz="1200" dirty="0" err="1" smtClean="0"/>
              <a:t>Livro</a:t>
            </a:r>
            <a:r>
              <a:rPr lang="en-US" sz="1200" dirty="0" smtClean="0"/>
              <a:t> </a:t>
            </a:r>
            <a:r>
              <a:rPr lang="en-US" sz="1200" dirty="0" err="1" smtClean="0"/>
              <a:t>Insetos</a:t>
            </a:r>
            <a:r>
              <a:rPr lang="en-US" sz="1200" dirty="0" smtClean="0"/>
              <a:t> do </a:t>
            </a:r>
            <a:r>
              <a:rPr lang="en-US" sz="1200" dirty="0" err="1" smtClean="0"/>
              <a:t>Brasil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961809" y="5177941"/>
            <a:ext cx="6083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 smtClean="0"/>
              <a:t>Ovipositor original </a:t>
            </a:r>
            <a:r>
              <a:rPr lang="en-US" sz="1200" dirty="0" err="1" smtClean="0"/>
              <a:t>suprimido</a:t>
            </a:r>
            <a:r>
              <a:rPr lang="en-US" sz="1200" dirty="0" smtClean="0"/>
              <a:t>, novo ovipositor </a:t>
            </a:r>
            <a:r>
              <a:rPr lang="en-US" sz="1200" dirty="0" err="1" smtClean="0"/>
              <a:t>derivado</a:t>
            </a:r>
            <a:r>
              <a:rPr lang="en-US" sz="1200" dirty="0" smtClean="0"/>
              <a:t> dos </a:t>
            </a:r>
            <a:r>
              <a:rPr lang="en-US" sz="1200" dirty="0" err="1" smtClean="0"/>
              <a:t>segmentos</a:t>
            </a:r>
            <a:r>
              <a:rPr lang="en-US" sz="1200" dirty="0" smtClean="0"/>
              <a:t> </a:t>
            </a:r>
            <a:r>
              <a:rPr lang="en-US" sz="1200" dirty="0" err="1" smtClean="0"/>
              <a:t>distais</a:t>
            </a:r>
            <a:r>
              <a:rPr lang="en-US" sz="1200" dirty="0" smtClean="0"/>
              <a:t> do </a:t>
            </a:r>
            <a:r>
              <a:rPr lang="en-US" sz="1200" dirty="0" err="1" smtClean="0"/>
              <a:t>abdome</a:t>
            </a:r>
            <a:endParaRPr lang="en-US" sz="1200" dirty="0" smtClean="0"/>
          </a:p>
          <a:p>
            <a:pPr marL="285750" indent="-285750">
              <a:buFontTx/>
              <a:buChar char="-"/>
            </a:pPr>
            <a:r>
              <a:rPr lang="en-US" sz="1200" dirty="0" err="1" smtClean="0"/>
              <a:t>Primeiro</a:t>
            </a:r>
            <a:r>
              <a:rPr lang="en-US" sz="1200" dirty="0" smtClean="0"/>
              <a:t> </a:t>
            </a:r>
            <a:r>
              <a:rPr lang="en-US" sz="1200" dirty="0" err="1" smtClean="0"/>
              <a:t>esclerito</a:t>
            </a:r>
            <a:r>
              <a:rPr lang="en-US" sz="1200" dirty="0" smtClean="0"/>
              <a:t> </a:t>
            </a:r>
            <a:r>
              <a:rPr lang="en-US" sz="1200" dirty="0" err="1" smtClean="0"/>
              <a:t>axilar</a:t>
            </a:r>
            <a:r>
              <a:rPr lang="en-US" sz="1200" dirty="0" smtClean="0"/>
              <a:t> com </a:t>
            </a:r>
            <a:r>
              <a:rPr lang="en-US" sz="1200" dirty="0" err="1" smtClean="0"/>
              <a:t>musculatura</a:t>
            </a:r>
            <a:r>
              <a:rPr lang="en-US" sz="1200" dirty="0" smtClean="0"/>
              <a:t> pleural</a:t>
            </a:r>
          </a:p>
          <a:p>
            <a:pPr marL="285750" indent="-285750">
              <a:buFontTx/>
              <a:buChar char="-"/>
            </a:pPr>
            <a:r>
              <a:rPr lang="en-US" sz="1200" dirty="0" err="1" smtClean="0"/>
              <a:t>Maxila</a:t>
            </a:r>
            <a:r>
              <a:rPr lang="en-US" sz="1200" dirty="0" smtClean="0"/>
              <a:t> das </a:t>
            </a:r>
            <a:r>
              <a:rPr lang="en-US" sz="1200" dirty="0" err="1" smtClean="0"/>
              <a:t>larvas</a:t>
            </a:r>
            <a:r>
              <a:rPr lang="en-US" sz="1200" dirty="0" smtClean="0"/>
              <a:t> com </a:t>
            </a:r>
            <a:r>
              <a:rPr lang="en-US" sz="1200" dirty="0" err="1" smtClean="0"/>
              <a:t>estípites</a:t>
            </a:r>
            <a:r>
              <a:rPr lang="en-US" sz="1200" dirty="0" smtClean="0"/>
              <a:t> </a:t>
            </a:r>
            <a:r>
              <a:rPr lang="en-US" sz="1200" dirty="0" err="1" smtClean="0"/>
              <a:t>subdivididos</a:t>
            </a:r>
            <a:endParaRPr lang="en-US" sz="1200" dirty="0" smtClean="0"/>
          </a:p>
          <a:p>
            <a:pPr marL="285750" indent="-285750">
              <a:buFontTx/>
              <a:buChar char="-"/>
            </a:pPr>
            <a:r>
              <a:rPr lang="en-US" sz="1200" dirty="0" err="1" smtClean="0"/>
              <a:t>Perda</a:t>
            </a:r>
            <a:r>
              <a:rPr lang="en-US" sz="1200" dirty="0" smtClean="0"/>
              <a:t> de </a:t>
            </a:r>
            <a:r>
              <a:rPr lang="en-US" sz="1200" dirty="0" err="1" smtClean="0"/>
              <a:t>alguns</a:t>
            </a:r>
            <a:r>
              <a:rPr lang="en-US" sz="1200" dirty="0" smtClean="0"/>
              <a:t> </a:t>
            </a:r>
            <a:r>
              <a:rPr lang="en-US" sz="1200" dirty="0" err="1" smtClean="0"/>
              <a:t>músculos</a:t>
            </a:r>
            <a:r>
              <a:rPr lang="en-US" sz="1200" dirty="0" smtClean="0"/>
              <a:t> </a:t>
            </a:r>
            <a:r>
              <a:rPr lang="en-US" sz="1200" dirty="0" err="1" smtClean="0"/>
              <a:t>maxilares</a:t>
            </a:r>
            <a:r>
              <a:rPr lang="en-US" sz="1200" dirty="0" smtClean="0"/>
              <a:t> e </a:t>
            </a:r>
            <a:r>
              <a:rPr lang="en-US" sz="1200" dirty="0" err="1" smtClean="0"/>
              <a:t>labiais</a:t>
            </a:r>
            <a:r>
              <a:rPr lang="en-US" sz="1200" dirty="0" smtClean="0"/>
              <a:t> </a:t>
            </a:r>
            <a:r>
              <a:rPr lang="en-US" sz="1200" dirty="0" err="1" smtClean="0"/>
              <a:t>nas</a:t>
            </a:r>
            <a:r>
              <a:rPr lang="en-US" sz="1200" dirty="0" smtClean="0"/>
              <a:t> </a:t>
            </a:r>
            <a:r>
              <a:rPr lang="en-US" sz="1200" dirty="0" err="1" smtClean="0"/>
              <a:t>larvas</a:t>
            </a:r>
            <a:endParaRPr lang="en-US" sz="1200" dirty="0"/>
          </a:p>
        </p:txBody>
      </p:sp>
      <p:pic>
        <p:nvPicPr>
          <p:cNvPr id="7" name="Picture 6" descr="Captura de Tela 2016-05-31 às 15.59.0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23" r="23582"/>
          <a:stretch/>
        </p:blipFill>
        <p:spPr>
          <a:xfrm>
            <a:off x="630589" y="990572"/>
            <a:ext cx="6232203" cy="172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4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4" name="Picture 4" descr="Greta oto on lantana Costa R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620713"/>
            <a:ext cx="4202113" cy="5761037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5940425" y="2967038"/>
            <a:ext cx="26654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400">
                <a:solidFill>
                  <a:srgbClr val="FFFFFF"/>
                </a:solidFill>
                <a:latin typeface="Arial" charset="0"/>
              </a:rPr>
              <a:t>NYMPHALIDAE</a:t>
            </a:r>
          </a:p>
          <a:p>
            <a:pPr algn="r" defTabSz="91440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400">
                <a:solidFill>
                  <a:srgbClr val="FFFFFF"/>
                </a:solidFill>
                <a:latin typeface="Arial" charset="0"/>
              </a:rPr>
              <a:t>                    Ithomiinae</a:t>
            </a:r>
          </a:p>
        </p:txBody>
      </p:sp>
      <p:sp>
        <p:nvSpPr>
          <p:cNvPr id="204806" name="Text Box 6"/>
          <p:cNvSpPr txBox="1">
            <a:spLocks noChangeArrowheads="1"/>
          </p:cNvSpPr>
          <p:nvPr/>
        </p:nvSpPr>
        <p:spPr bwMode="auto">
          <a:xfrm>
            <a:off x="4824413" y="806450"/>
            <a:ext cx="42846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>
                <a:solidFill>
                  <a:srgbClr val="FFFFFF"/>
                </a:solidFill>
                <a:latin typeface="Arial" charset="0"/>
              </a:rPr>
              <a:t>HÁBITOS ALIMENTARES (ADULTOS)</a:t>
            </a:r>
          </a:p>
        </p:txBody>
      </p:sp>
    </p:spTree>
    <p:extLst>
      <p:ext uri="{BB962C8B-B14F-4D97-AF65-F5344CB8AC3E}">
        <p14:creationId xmlns:p14="http://schemas.microsoft.com/office/powerpoint/2010/main" val="147933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6" name="Picture 4" descr="169934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7637" name="Text Box 5"/>
          <p:cNvSpPr txBox="1">
            <a:spLocks noChangeArrowheads="1"/>
          </p:cNvSpPr>
          <p:nvPr/>
        </p:nvSpPr>
        <p:spPr bwMode="auto">
          <a:xfrm>
            <a:off x="4859338" y="476250"/>
            <a:ext cx="3241675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NYMPHALIDAE</a:t>
            </a:r>
          </a:p>
          <a:p>
            <a:pPr algn="r" defTabSz="91440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        Morphinae</a:t>
            </a:r>
          </a:p>
        </p:txBody>
      </p:sp>
    </p:spTree>
    <p:extLst>
      <p:ext uri="{BB962C8B-B14F-4D97-AF65-F5344CB8AC3E}">
        <p14:creationId xmlns:p14="http://schemas.microsoft.com/office/powerpoint/2010/main" val="259040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3" name="Picture 7" descr="ltskipper97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6300" y="1679575"/>
            <a:ext cx="5000625" cy="3638550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3784" name="Text Box 8"/>
          <p:cNvSpPr txBox="1">
            <a:spLocks noChangeArrowheads="1"/>
          </p:cNvSpPr>
          <p:nvPr/>
        </p:nvSpPr>
        <p:spPr bwMode="auto">
          <a:xfrm>
            <a:off x="4211638" y="5438775"/>
            <a:ext cx="3241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2400">
                <a:solidFill>
                  <a:srgbClr val="FFFFFF"/>
                </a:solidFill>
                <a:latin typeface="Arial" charset="0"/>
              </a:rPr>
              <a:t>HESPERIIDAE</a:t>
            </a:r>
          </a:p>
        </p:txBody>
      </p:sp>
    </p:spTree>
    <p:extLst>
      <p:ext uri="{BB962C8B-B14F-4D97-AF65-F5344CB8AC3E}">
        <p14:creationId xmlns:p14="http://schemas.microsoft.com/office/powerpoint/2010/main" val="193428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34925" y="188913"/>
            <a:ext cx="3241675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NYMPHALIDAE                       </a:t>
            </a:r>
          </a:p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  Heliconiinae</a:t>
            </a:r>
          </a:p>
        </p:txBody>
      </p:sp>
    </p:spTree>
    <p:extLst>
      <p:ext uri="{BB962C8B-B14F-4D97-AF65-F5344CB8AC3E}">
        <p14:creationId xmlns:p14="http://schemas.microsoft.com/office/powerpoint/2010/main" val="75629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3" name="Picture 5" descr="proboscid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63" y="881063"/>
            <a:ext cx="8459787" cy="49244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6854" name="Text Box 6"/>
          <p:cNvSpPr txBox="1">
            <a:spLocks noChangeArrowheads="1"/>
          </p:cNvSpPr>
          <p:nvPr/>
        </p:nvSpPr>
        <p:spPr bwMode="auto">
          <a:xfrm>
            <a:off x="4211638" y="6021388"/>
            <a:ext cx="4608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2000" i="1">
                <a:solidFill>
                  <a:srgbClr val="FFFFFF"/>
                </a:solidFill>
                <a:latin typeface="Arial" charset="0"/>
              </a:rPr>
              <a:t>Lobocraspis griseifusa</a:t>
            </a:r>
            <a:r>
              <a:rPr lang="pt-BR" sz="2000">
                <a:solidFill>
                  <a:srgbClr val="FFFFFF"/>
                </a:solidFill>
                <a:latin typeface="Arial" charset="0"/>
              </a:rPr>
              <a:t> Hampson, 1895 (Noctuoidea: Nolidae)</a:t>
            </a:r>
          </a:p>
        </p:txBody>
      </p:sp>
    </p:spTree>
    <p:extLst>
      <p:ext uri="{BB962C8B-B14F-4D97-AF65-F5344CB8AC3E}">
        <p14:creationId xmlns:p14="http://schemas.microsoft.com/office/powerpoint/2010/main" val="361277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 descr="crocodile bu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822450"/>
            <a:ext cx="6048375" cy="4054475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4859338" y="476250"/>
            <a:ext cx="3241675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400">
                <a:solidFill>
                  <a:srgbClr val="FFFFFF"/>
                </a:solidFill>
                <a:latin typeface="Arial" charset="0"/>
              </a:rPr>
              <a:t>NYMPHALIDAE</a:t>
            </a:r>
          </a:p>
          <a:p>
            <a:pPr algn="r" defTabSz="914400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400">
                <a:solidFill>
                  <a:srgbClr val="FFFFFF"/>
                </a:solidFill>
                <a:latin typeface="Arial" charset="0"/>
              </a:rPr>
              <a:t>                    Heliconiinae</a:t>
            </a:r>
          </a:p>
        </p:txBody>
      </p:sp>
    </p:spTree>
    <p:extLst>
      <p:ext uri="{BB962C8B-B14F-4D97-AF65-F5344CB8AC3E}">
        <p14:creationId xmlns:p14="http://schemas.microsoft.com/office/powerpoint/2010/main" val="9231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2" name="Picture 4" descr="proboscide3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395288" y="835025"/>
            <a:ext cx="3527425" cy="2646363"/>
          </a:xfrm>
          <a:prstGeom prst="rect">
            <a:avLst/>
          </a:prstGeom>
          <a:noFill/>
        </p:spPr>
      </p:pic>
      <p:pic>
        <p:nvPicPr>
          <p:cNvPr id="145413" name="Picture 5" descr="proboscide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692150"/>
            <a:ext cx="3128963" cy="6021388"/>
          </a:xfrm>
          <a:prstGeom prst="rect">
            <a:avLst/>
          </a:prstGeom>
          <a:noFill/>
        </p:spPr>
      </p:pic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107950" y="260350"/>
            <a:ext cx="5364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u="sng" dirty="0">
                <a:solidFill>
                  <a:srgbClr val="FFFFFF"/>
                </a:solidFill>
                <a:latin typeface="Arial" charset="0"/>
              </a:rPr>
              <a:t>HEMATOFAGIA EM LEPIDOPTERA</a:t>
            </a:r>
          </a:p>
        </p:txBody>
      </p:sp>
      <p:pic>
        <p:nvPicPr>
          <p:cNvPr id="145415" name="Picture 7" descr="proboscide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563813"/>
            <a:ext cx="2076450" cy="41497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3276600" y="41910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1200">
                <a:solidFill>
                  <a:srgbClr val="000000"/>
                </a:solidFill>
                <a:latin typeface="Arial" charset="0"/>
              </a:rPr>
              <a:t>“barba”                 erétil</a:t>
            </a:r>
          </a:p>
        </p:txBody>
      </p:sp>
      <p:sp>
        <p:nvSpPr>
          <p:cNvPr id="145417" name="Text Box 9"/>
          <p:cNvSpPr txBox="1">
            <a:spLocks noChangeArrowheads="1"/>
          </p:cNvSpPr>
          <p:nvPr/>
        </p:nvSpPr>
        <p:spPr bwMode="auto">
          <a:xfrm>
            <a:off x="3276600" y="56388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1200">
                <a:solidFill>
                  <a:srgbClr val="000000"/>
                </a:solidFill>
                <a:latin typeface="Arial" charset="0"/>
              </a:rPr>
              <a:t>ganchos              perfurantes</a:t>
            </a:r>
          </a:p>
        </p:txBody>
      </p:sp>
      <p:sp>
        <p:nvSpPr>
          <p:cNvPr id="145418" name="Text Box 10"/>
          <p:cNvSpPr txBox="1">
            <a:spLocks noChangeArrowheads="1"/>
          </p:cNvSpPr>
          <p:nvPr/>
        </p:nvSpPr>
        <p:spPr bwMode="auto">
          <a:xfrm>
            <a:off x="3352800" y="60499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1200">
                <a:solidFill>
                  <a:srgbClr val="000000"/>
                </a:solidFill>
                <a:latin typeface="Arial" charset="0"/>
              </a:rPr>
              <a:t>espinhos   </a:t>
            </a:r>
          </a:p>
        </p:txBody>
      </p:sp>
      <p:sp>
        <p:nvSpPr>
          <p:cNvPr id="145419" name="Text Box 11"/>
          <p:cNvSpPr txBox="1">
            <a:spLocks noChangeArrowheads="1"/>
          </p:cNvSpPr>
          <p:nvPr/>
        </p:nvSpPr>
        <p:spPr bwMode="auto">
          <a:xfrm>
            <a:off x="755650" y="46878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2000">
                <a:solidFill>
                  <a:srgbClr val="FFFFFF"/>
                </a:solidFill>
                <a:latin typeface="Arial" charset="0"/>
              </a:rPr>
              <a:t>NOCTUIDAE</a:t>
            </a:r>
          </a:p>
        </p:txBody>
      </p:sp>
    </p:spTree>
    <p:extLst>
      <p:ext uri="{BB962C8B-B14F-4D97-AF65-F5344CB8AC3E}">
        <p14:creationId xmlns:p14="http://schemas.microsoft.com/office/powerpoint/2010/main" val="288360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7" name="Picture 5" descr="papi_chenille_005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682625" y="3257550"/>
            <a:ext cx="5545138" cy="3049588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7878" name="Picture 6" descr="papi_chenille_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836613"/>
            <a:ext cx="2895600" cy="3810000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36513" y="1484313"/>
            <a:ext cx="60483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3000" b="1">
                <a:solidFill>
                  <a:srgbClr val="FFFFFF"/>
                </a:solidFill>
                <a:latin typeface="Arial" charset="0"/>
              </a:rPr>
              <a:t>ADAPTAÇÕES DAS LARVAS</a:t>
            </a:r>
          </a:p>
        </p:txBody>
      </p:sp>
    </p:spTree>
    <p:extLst>
      <p:ext uri="{BB962C8B-B14F-4D97-AF65-F5344CB8AC3E}">
        <p14:creationId xmlns:p14="http://schemas.microsoft.com/office/powerpoint/2010/main" val="227115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6" name="Picture 4" descr="Psychida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0"/>
            <a:ext cx="8316913" cy="6846888"/>
          </a:xfrm>
          <a:prstGeom prst="rect">
            <a:avLst/>
          </a:prstGeom>
          <a:noFill/>
        </p:spPr>
      </p:pic>
      <p:sp>
        <p:nvSpPr>
          <p:cNvPr id="228359" name="Text Box 7"/>
          <p:cNvSpPr txBox="1">
            <a:spLocks noChangeArrowheads="1"/>
          </p:cNvSpPr>
          <p:nvPr/>
        </p:nvSpPr>
        <p:spPr bwMode="auto">
          <a:xfrm>
            <a:off x="4211638" y="6021388"/>
            <a:ext cx="460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2000">
                <a:solidFill>
                  <a:srgbClr val="000000"/>
                </a:solidFill>
                <a:latin typeface="Arial" charset="0"/>
              </a:rPr>
              <a:t>Psychidae</a:t>
            </a:r>
          </a:p>
        </p:txBody>
      </p:sp>
    </p:spTree>
    <p:extLst>
      <p:ext uri="{BB962C8B-B14F-4D97-AF65-F5344CB8AC3E}">
        <p14:creationId xmlns:p14="http://schemas.microsoft.com/office/powerpoint/2010/main" val="289258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5" name="Text Box 5"/>
          <p:cNvSpPr txBox="1">
            <a:spLocks noChangeArrowheads="1"/>
          </p:cNvSpPr>
          <p:nvPr/>
        </p:nvSpPr>
        <p:spPr bwMode="auto">
          <a:xfrm>
            <a:off x="6372225" y="5373688"/>
            <a:ext cx="2233613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4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Nymphalidae</a:t>
            </a:r>
          </a:p>
          <a:p>
            <a:pPr algn="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24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        Satyrinae</a:t>
            </a:r>
          </a:p>
        </p:txBody>
      </p:sp>
    </p:spTree>
    <p:extLst>
      <p:ext uri="{BB962C8B-B14F-4D97-AF65-F5344CB8AC3E}">
        <p14:creationId xmlns:p14="http://schemas.microsoft.com/office/powerpoint/2010/main" val="249889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2"/>
          <p:cNvSpPr txBox="1">
            <a:spLocks noChangeArrowheads="1"/>
          </p:cNvSpPr>
          <p:nvPr/>
        </p:nvSpPr>
        <p:spPr bwMode="auto">
          <a:xfrm rot="10082">
            <a:off x="1752600" y="3810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400" dirty="0" smtClean="0">
                <a:solidFill>
                  <a:srgbClr val="FF3300"/>
                </a:solidFill>
                <a:latin typeface="Arial" charset="0"/>
                <a:ea typeface="ＭＳ Ｐゴシック" charset="0"/>
                <a:cs typeface="Times New Roman" charset="0"/>
              </a:rPr>
              <a:t>MONOFILIA </a:t>
            </a:r>
            <a:r>
              <a:rPr lang="pt-BR" sz="2400" dirty="0">
                <a:solidFill>
                  <a:srgbClr val="FF3300"/>
                </a:solidFill>
                <a:latin typeface="Arial" charset="0"/>
                <a:ea typeface="ＭＳ Ｐゴシック" charset="0"/>
                <a:cs typeface="Times New Roman" charset="0"/>
              </a:rPr>
              <a:t>DE LEPIDOPTERA</a:t>
            </a:r>
            <a:endParaRPr lang="pt-BR" sz="2400" dirty="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95587" name="Text Box 3"/>
          <p:cNvSpPr txBox="1">
            <a:spLocks noChangeArrowheads="1"/>
          </p:cNvSpPr>
          <p:nvPr/>
        </p:nvSpPr>
        <p:spPr bwMode="auto">
          <a:xfrm rot="10082">
            <a:off x="534988" y="1644650"/>
            <a:ext cx="403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pt-BR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sem ocelo mediano</a:t>
            </a:r>
          </a:p>
        </p:txBody>
      </p:sp>
      <p:sp>
        <p:nvSpPr>
          <p:cNvPr id="195588" name="Text Box 4"/>
          <p:cNvSpPr txBox="1">
            <a:spLocks noChangeArrowheads="1"/>
          </p:cNvSpPr>
          <p:nvPr/>
        </p:nvSpPr>
        <p:spPr bwMode="auto">
          <a:xfrm rot="10082">
            <a:off x="534988" y="2178050"/>
            <a:ext cx="4038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pt-BR" dirty="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artículo terminal do palpo labial com quimioreceptores localizados em depressão (órgão de vom Rath)</a:t>
            </a:r>
          </a:p>
        </p:txBody>
      </p:sp>
      <p:sp>
        <p:nvSpPr>
          <p:cNvPr id="195589" name="Text Box 5"/>
          <p:cNvSpPr txBox="1">
            <a:spLocks noChangeArrowheads="1"/>
          </p:cNvSpPr>
          <p:nvPr/>
        </p:nvSpPr>
        <p:spPr bwMode="auto">
          <a:xfrm rot="10082">
            <a:off x="533400" y="3200400"/>
            <a:ext cx="403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pt-BR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tíbia anterior com uma epífise na superfície interna</a:t>
            </a:r>
          </a:p>
        </p:txBody>
      </p:sp>
      <p:sp>
        <p:nvSpPr>
          <p:cNvPr id="195590" name="Text Box 6"/>
          <p:cNvSpPr txBox="1">
            <a:spLocks noChangeArrowheads="1"/>
          </p:cNvSpPr>
          <p:nvPr/>
        </p:nvSpPr>
        <p:spPr bwMode="auto">
          <a:xfrm rot="10082">
            <a:off x="533400" y="4113213"/>
            <a:ext cx="403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pt-BR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asas com densa cobertura de escamas</a:t>
            </a:r>
          </a:p>
        </p:txBody>
      </p:sp>
      <p:sp>
        <p:nvSpPr>
          <p:cNvPr id="195591" name="Text Box 7"/>
          <p:cNvSpPr txBox="1">
            <a:spLocks noChangeArrowheads="1"/>
          </p:cNvSpPr>
          <p:nvPr/>
        </p:nvSpPr>
        <p:spPr bwMode="auto">
          <a:xfrm rot="10082">
            <a:off x="533400" y="4997450"/>
            <a:ext cx="403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pt-BR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cercos ausentes em ambos os sexos</a:t>
            </a:r>
          </a:p>
        </p:txBody>
      </p:sp>
      <p:pic>
        <p:nvPicPr>
          <p:cNvPr id="72712" name="Picture 8" descr="zeuglopter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25538"/>
            <a:ext cx="184943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9" descr="belcabecalatera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196975"/>
            <a:ext cx="13906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4" name="Picture 10" descr="pernas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708275"/>
            <a:ext cx="2268537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5" name="Line 11"/>
          <p:cNvSpPr>
            <a:spLocks noChangeShapeType="1"/>
          </p:cNvSpPr>
          <p:nvPr/>
        </p:nvSpPr>
        <p:spPr bwMode="auto">
          <a:xfrm>
            <a:off x="5688013" y="3429000"/>
            <a:ext cx="28733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ü"/>
              <a:defRPr/>
            </a:pPr>
            <a:endParaRPr lang="en-US" sz="2800">
              <a:solidFill>
                <a:srgbClr val="000000"/>
              </a:solidFill>
              <a:latin typeface="BernhardMod BT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95596" name="Text Box 12"/>
          <p:cNvSpPr txBox="1">
            <a:spLocks noChangeArrowheads="1"/>
          </p:cNvSpPr>
          <p:nvPr/>
        </p:nvSpPr>
        <p:spPr bwMode="auto">
          <a:xfrm>
            <a:off x="5635625" y="4005263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6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epífise</a:t>
            </a:r>
          </a:p>
        </p:txBody>
      </p:sp>
    </p:spTree>
    <p:extLst>
      <p:ext uri="{BB962C8B-B14F-4D97-AF65-F5344CB8AC3E}">
        <p14:creationId xmlns:p14="http://schemas.microsoft.com/office/powerpoint/2010/main" val="259910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7" grpId="0" autoUpdateAnimBg="0"/>
      <p:bldP spid="195588" grpId="0" autoUpdateAnimBg="0"/>
      <p:bldP spid="195589" grpId="0" autoUpdateAnimBg="0"/>
      <p:bldP spid="195590" grpId="0" autoUpdateAnimBg="0"/>
      <p:bldP spid="195591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5" name="Rectangle 5"/>
          <p:cNvSpPr>
            <a:spLocks noChangeArrowheads="1"/>
          </p:cNvSpPr>
          <p:nvPr/>
        </p:nvSpPr>
        <p:spPr bwMode="auto">
          <a:xfrm>
            <a:off x="5033963" y="404813"/>
            <a:ext cx="4146550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sz="2400" i="1">
                <a:solidFill>
                  <a:srgbClr val="FFFFFF"/>
                </a:solidFill>
                <a:latin typeface="Arial" charset="0"/>
              </a:rPr>
              <a:t>Hemeroplanes triptolemus</a:t>
            </a:r>
          </a:p>
          <a:p>
            <a:pPr algn="ctr" defTabSz="914400" fontAlgn="base">
              <a:lnSpc>
                <a:spcPct val="18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>
                <a:solidFill>
                  <a:srgbClr val="FFFFFF"/>
                </a:solidFill>
                <a:latin typeface="Arial" charset="0"/>
              </a:rPr>
              <a:t>SPHINGIDAE</a:t>
            </a:r>
            <a:r>
              <a:rPr lang="pt-BR">
                <a:solidFill>
                  <a:srgbClr val="FFFFFF"/>
                </a:solidFill>
                <a:latin typeface="Arial" charset="0"/>
              </a:rPr>
              <a:t/>
            </a:r>
            <a:br>
              <a:rPr lang="pt-BR">
                <a:solidFill>
                  <a:srgbClr val="FFFFFF"/>
                </a:solidFill>
                <a:latin typeface="Arial" charset="0"/>
              </a:rPr>
            </a:br>
            <a:endParaRPr lang="pt-BR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09927" name="Picture 7" descr="Hemeroplanes triptolemus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1773238"/>
            <a:ext cx="4897438" cy="4187825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9928" name="Picture 8" descr="Hemeroplanes triptolem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76250"/>
            <a:ext cx="4752975" cy="2751138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9929" name="Picture 9" descr="Hemeroplanes triptolemu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388" y="3860800"/>
            <a:ext cx="3851275" cy="2501900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135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8" name="Picture 4" descr="Cerura 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620713"/>
            <a:ext cx="6348413" cy="4481512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0949" name="Rectangle 5"/>
          <p:cNvSpPr>
            <a:spLocks noChangeArrowheads="1"/>
          </p:cNvSpPr>
          <p:nvPr/>
        </p:nvSpPr>
        <p:spPr bwMode="auto">
          <a:xfrm>
            <a:off x="4670425" y="5192713"/>
            <a:ext cx="2638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fontAlgn="ctr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 i="1">
                <a:solidFill>
                  <a:srgbClr val="FFFFFF"/>
                </a:solidFill>
                <a:latin typeface="Arial" charset="0"/>
              </a:rPr>
              <a:t>Cerura sp.</a:t>
            </a:r>
            <a:r>
              <a:rPr lang="pt-BR" sz="240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algn="ctr" defTabSz="914400" fontAlgn="ctr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>
                <a:solidFill>
                  <a:srgbClr val="FFFFFF"/>
                </a:solidFill>
                <a:latin typeface="Arial" charset="0"/>
              </a:rPr>
              <a:t>NOTODONTIDAE</a:t>
            </a:r>
          </a:p>
        </p:txBody>
      </p:sp>
    </p:spTree>
    <p:extLst>
      <p:ext uri="{BB962C8B-B14F-4D97-AF65-F5344CB8AC3E}">
        <p14:creationId xmlns:p14="http://schemas.microsoft.com/office/powerpoint/2010/main" val="323094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0" name="Picture 4" descr="Phobetron Larva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549275"/>
            <a:ext cx="7416800" cy="494506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8901" name="Rectangle 5"/>
          <p:cNvSpPr>
            <a:spLocks noChangeArrowheads="1"/>
          </p:cNvSpPr>
          <p:nvPr/>
        </p:nvSpPr>
        <p:spPr bwMode="auto">
          <a:xfrm>
            <a:off x="3708400" y="5553075"/>
            <a:ext cx="46577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fontAlgn="ctr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 i="1">
                <a:solidFill>
                  <a:srgbClr val="FFFFFF"/>
                </a:solidFill>
                <a:latin typeface="Arial" charset="0"/>
              </a:rPr>
              <a:t>Phobetron pithecium</a:t>
            </a:r>
            <a:r>
              <a:rPr lang="pt-BR" sz="2400">
                <a:solidFill>
                  <a:srgbClr val="FFFFFF"/>
                </a:solidFill>
                <a:latin typeface="Arial" charset="0"/>
              </a:rPr>
              <a:t> (J.E. Smith)</a:t>
            </a:r>
          </a:p>
          <a:p>
            <a:pPr algn="ctr" defTabSz="914400" fontAlgn="ctr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>
                <a:solidFill>
                  <a:srgbClr val="FFFFFF"/>
                </a:solidFill>
                <a:latin typeface="Arial" charset="0"/>
              </a:rPr>
              <a:t>LIMACODIDAE </a:t>
            </a:r>
          </a:p>
        </p:txBody>
      </p:sp>
    </p:spTree>
    <p:extLst>
      <p:ext uri="{BB962C8B-B14F-4D97-AF65-F5344CB8AC3E}">
        <p14:creationId xmlns:p14="http://schemas.microsoft.com/office/powerpoint/2010/main" val="318470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2" name="Picture 4" descr="Dirphia av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3"/>
            <a:ext cx="9144000" cy="5465762"/>
          </a:xfrm>
          <a:prstGeom prst="rect">
            <a:avLst/>
          </a:prstGeom>
          <a:noFill/>
        </p:spPr>
      </p:pic>
      <p:sp>
        <p:nvSpPr>
          <p:cNvPr id="211973" name="Rectangle 5"/>
          <p:cNvSpPr>
            <a:spLocks noChangeArrowheads="1"/>
          </p:cNvSpPr>
          <p:nvPr/>
        </p:nvSpPr>
        <p:spPr bwMode="auto">
          <a:xfrm>
            <a:off x="4967288" y="4797425"/>
            <a:ext cx="3925887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 fontAlgn="ctr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 i="1">
                <a:solidFill>
                  <a:srgbClr val="FFFFFF"/>
                </a:solidFill>
                <a:latin typeface="Arial" charset="0"/>
              </a:rPr>
              <a:t>Dirphia avia</a:t>
            </a:r>
            <a:r>
              <a:rPr lang="pt-BR" sz="240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algn="ctr" defTabSz="914400" fontAlgn="ctr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>
                <a:solidFill>
                  <a:srgbClr val="FFFFFF"/>
                </a:solidFill>
                <a:latin typeface="Arial" charset="0"/>
              </a:rPr>
              <a:t>SATURNIIDAE</a:t>
            </a:r>
          </a:p>
        </p:txBody>
      </p:sp>
    </p:spTree>
    <p:extLst>
      <p:ext uri="{BB962C8B-B14F-4D97-AF65-F5344CB8AC3E}">
        <p14:creationId xmlns:p14="http://schemas.microsoft.com/office/powerpoint/2010/main" val="183910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9" name="Picture 5" descr="Megalopy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628775"/>
            <a:ext cx="5905500" cy="39370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1430" name="Picture 6" descr="150px-Megalopyge_opercularisMPCCP20040714-5799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404813"/>
            <a:ext cx="2093912" cy="2243137"/>
          </a:xfrm>
          <a:prstGeom prst="rect">
            <a:avLst/>
          </a:prstGeom>
          <a:noFill/>
          <a:ln w="57150" cmpd="thinThick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31431" name="Rectangle 7"/>
          <p:cNvSpPr>
            <a:spLocks noChangeArrowheads="1"/>
          </p:cNvSpPr>
          <p:nvPr/>
        </p:nvSpPr>
        <p:spPr bwMode="auto">
          <a:xfrm>
            <a:off x="3635375" y="5553075"/>
            <a:ext cx="52578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 fontAlgn="ctr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 i="1">
                <a:solidFill>
                  <a:srgbClr val="FFFFFF"/>
                </a:solidFill>
                <a:latin typeface="Arial" charset="0"/>
              </a:rPr>
              <a:t>Megalopyge opercularis</a:t>
            </a:r>
            <a:r>
              <a:rPr lang="pt-BR" sz="2400">
                <a:solidFill>
                  <a:srgbClr val="FFFFFF"/>
                </a:solidFill>
                <a:latin typeface="Arial" charset="0"/>
              </a:rPr>
              <a:t> J.E. Smith </a:t>
            </a:r>
          </a:p>
          <a:p>
            <a:pPr algn="ctr" defTabSz="914400" fontAlgn="ctr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>
                <a:solidFill>
                  <a:srgbClr val="FFFFFF"/>
                </a:solidFill>
                <a:latin typeface="Arial" charset="0"/>
              </a:rPr>
              <a:t>MEGALOPYGIDAE</a:t>
            </a:r>
          </a:p>
        </p:txBody>
      </p:sp>
    </p:spTree>
    <p:extLst>
      <p:ext uri="{BB962C8B-B14F-4D97-AF65-F5344CB8AC3E}">
        <p14:creationId xmlns:p14="http://schemas.microsoft.com/office/powerpoint/2010/main" val="388800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7" name="Picture 5" descr="swtail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549275"/>
            <a:ext cx="4824413" cy="36195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12998" name="Picture 6" descr="swtail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075" y="3213100"/>
            <a:ext cx="4321175" cy="320833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2999" name="Text Box 7"/>
          <p:cNvSpPr txBox="1">
            <a:spLocks noChangeArrowheads="1"/>
          </p:cNvSpPr>
          <p:nvPr/>
        </p:nvSpPr>
        <p:spPr bwMode="auto">
          <a:xfrm>
            <a:off x="5580063" y="1268413"/>
            <a:ext cx="3168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3200" b="1">
                <a:solidFill>
                  <a:srgbClr val="FFFFFF"/>
                </a:solidFill>
                <a:latin typeface="Arial" charset="0"/>
              </a:rPr>
              <a:t>PAPILIONIDAE</a:t>
            </a:r>
          </a:p>
        </p:txBody>
      </p:sp>
      <p:sp>
        <p:nvSpPr>
          <p:cNvPr id="213000" name="Text Box 8"/>
          <p:cNvSpPr txBox="1">
            <a:spLocks noChangeArrowheads="1"/>
          </p:cNvSpPr>
          <p:nvPr/>
        </p:nvSpPr>
        <p:spPr bwMode="auto">
          <a:xfrm>
            <a:off x="611188" y="5013325"/>
            <a:ext cx="3240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b="1" u="sng">
                <a:solidFill>
                  <a:srgbClr val="F8B8A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EXCREMENTO DE AVE</a:t>
            </a:r>
          </a:p>
        </p:txBody>
      </p:sp>
    </p:spTree>
    <p:extLst>
      <p:ext uri="{BB962C8B-B14F-4D97-AF65-F5344CB8AC3E}">
        <p14:creationId xmlns:p14="http://schemas.microsoft.com/office/powerpoint/2010/main" val="386770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1" name="Picture 5" descr="19_0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4613" y="1268413"/>
            <a:ext cx="6516687" cy="43815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8663" name="Rectangle 7"/>
          <p:cNvSpPr>
            <a:spLocks noChangeArrowheads="1"/>
          </p:cNvSpPr>
          <p:nvPr/>
        </p:nvSpPr>
        <p:spPr bwMode="auto">
          <a:xfrm>
            <a:off x="4478338" y="5705475"/>
            <a:ext cx="3925887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 fontAlgn="ctr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>
                <a:solidFill>
                  <a:srgbClr val="FFFFFF"/>
                </a:solidFill>
                <a:latin typeface="Arial" charset="0"/>
              </a:rPr>
              <a:t>PTEROPHORIDAE</a:t>
            </a:r>
          </a:p>
        </p:txBody>
      </p:sp>
      <p:sp>
        <p:nvSpPr>
          <p:cNvPr id="198664" name="Text Box 8"/>
          <p:cNvSpPr txBox="1">
            <a:spLocks noChangeArrowheads="1"/>
          </p:cNvSpPr>
          <p:nvPr/>
        </p:nvSpPr>
        <p:spPr bwMode="auto">
          <a:xfrm>
            <a:off x="1044575" y="188913"/>
            <a:ext cx="69119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3200">
                <a:solidFill>
                  <a:srgbClr val="FFFFFF"/>
                </a:solidFill>
                <a:latin typeface="Arial" charset="0"/>
              </a:rPr>
              <a:t>ADAPTAÇÕES DOS ADULTOS</a:t>
            </a:r>
          </a:p>
        </p:txBody>
      </p:sp>
    </p:spTree>
    <p:extLst>
      <p:ext uri="{BB962C8B-B14F-4D97-AF65-F5344CB8AC3E}">
        <p14:creationId xmlns:p14="http://schemas.microsoft.com/office/powerpoint/2010/main" val="316279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1" name="Picture 5" descr="Horama panthalon texana Arctiida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738" y="606425"/>
            <a:ext cx="4581525" cy="5805488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93545" name="Text Box 9"/>
          <p:cNvSpPr txBox="1">
            <a:spLocks noChangeArrowheads="1"/>
          </p:cNvSpPr>
          <p:nvPr/>
        </p:nvSpPr>
        <p:spPr bwMode="auto">
          <a:xfrm>
            <a:off x="5508625" y="2251075"/>
            <a:ext cx="309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2400">
                <a:solidFill>
                  <a:srgbClr val="0000FF"/>
                </a:solidFill>
                <a:latin typeface="Zurich BlkEx BT" pitchFamily="34" charset="0"/>
              </a:rPr>
              <a:t>Uma vespa?</a:t>
            </a:r>
          </a:p>
        </p:txBody>
      </p:sp>
      <p:grpSp>
        <p:nvGrpSpPr>
          <p:cNvPr id="193547" name="Group 11"/>
          <p:cNvGrpSpPr>
            <a:grpSpLocks/>
          </p:cNvGrpSpPr>
          <p:nvPr/>
        </p:nvGrpSpPr>
        <p:grpSpPr bwMode="auto">
          <a:xfrm>
            <a:off x="3563938" y="333375"/>
            <a:ext cx="4968875" cy="1223963"/>
            <a:chOff x="2245" y="210"/>
            <a:chExt cx="3130" cy="771"/>
          </a:xfrm>
        </p:grpSpPr>
        <p:sp>
          <p:nvSpPr>
            <p:cNvPr id="193542" name="AutoShape 6"/>
            <p:cNvSpPr>
              <a:spLocks noChangeArrowheads="1"/>
            </p:cNvSpPr>
            <p:nvPr/>
          </p:nvSpPr>
          <p:spPr bwMode="auto">
            <a:xfrm>
              <a:off x="2245" y="210"/>
              <a:ext cx="3130" cy="771"/>
            </a:xfrm>
            <a:prstGeom prst="cloudCallout">
              <a:avLst>
                <a:gd name="adj1" fmla="val -57255"/>
                <a:gd name="adj2" fmla="val 82685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3544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760" y="324"/>
              <a:ext cx="1890" cy="43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latin typeface="Coronet"/>
                </a:rPr>
                <a:t>As aparências enganam...</a:t>
              </a:r>
            </a:p>
          </p:txBody>
        </p:sp>
      </p:grpSp>
      <p:sp>
        <p:nvSpPr>
          <p:cNvPr id="193546" name="Text Box 10"/>
          <p:cNvSpPr txBox="1">
            <a:spLocks noChangeArrowheads="1"/>
          </p:cNvSpPr>
          <p:nvPr/>
        </p:nvSpPr>
        <p:spPr bwMode="auto">
          <a:xfrm>
            <a:off x="5508625" y="3716338"/>
            <a:ext cx="30956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dirty="0">
                <a:solidFill>
                  <a:srgbClr val="0000FF"/>
                </a:solidFill>
                <a:latin typeface="Zurich BlkEx BT" pitchFamily="34" charset="0"/>
              </a:rPr>
              <a:t>Lepidoptera</a:t>
            </a:r>
            <a:r>
              <a:rPr lang="pt-BR" sz="2400">
                <a:solidFill>
                  <a:srgbClr val="0000FF"/>
                </a:solidFill>
                <a:latin typeface="Zurich BlkEx BT" pitchFamily="34" charset="0"/>
              </a:rPr>
              <a:t>: </a:t>
            </a:r>
            <a:r>
              <a:rPr lang="pt-BR" sz="2400" smtClean="0">
                <a:solidFill>
                  <a:srgbClr val="0000FF"/>
                </a:solidFill>
                <a:latin typeface="Zurich BlkEx BT" pitchFamily="34" charset="0"/>
              </a:rPr>
              <a:t>Erebidae: Arctiinae</a:t>
            </a:r>
            <a:endParaRPr lang="pt-BR" sz="2400" dirty="0">
              <a:solidFill>
                <a:srgbClr val="0000FF"/>
              </a:solidFill>
              <a:latin typeface="Zurich BlkEx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63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80" name="Picture 4" descr="Syrphidae Lepidoptera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684213" y="71438"/>
            <a:ext cx="4875212" cy="6453187"/>
          </a:xfrm>
          <a:prstGeom prst="rect">
            <a:avLst/>
          </a:prstGeom>
          <a:noFill/>
        </p:spPr>
      </p:pic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5508625" y="2251075"/>
            <a:ext cx="309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2400">
                <a:solidFill>
                  <a:srgbClr val="0000FF"/>
                </a:solidFill>
                <a:latin typeface="Zurich BlkEx BT" pitchFamily="34" charset="0"/>
              </a:rPr>
              <a:t>Uma mosca?</a:t>
            </a:r>
          </a:p>
        </p:txBody>
      </p:sp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5508625" y="3716338"/>
            <a:ext cx="3095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dirty="0">
                <a:solidFill>
                  <a:srgbClr val="0000FF"/>
                </a:solidFill>
                <a:latin typeface="Zurich BlkEx BT" pitchFamily="34" charset="0"/>
              </a:rPr>
              <a:t>Lepidoptera: </a:t>
            </a:r>
            <a:r>
              <a:rPr lang="pt-BR" sz="2400" dirty="0" err="1">
                <a:solidFill>
                  <a:srgbClr val="0000FF"/>
                </a:solidFill>
                <a:latin typeface="Zurich BlkEx BT" pitchFamily="34" charset="0"/>
              </a:rPr>
              <a:t>Sesiidae</a:t>
            </a:r>
            <a:endParaRPr lang="pt-BR" sz="2400" dirty="0">
              <a:solidFill>
                <a:srgbClr val="0000FF"/>
              </a:solidFill>
              <a:latin typeface="Zurich BlkEx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9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10" name="Picture 6" descr="Kallima sp Charaxinae2"/>
          <p:cNvPicPr>
            <a:picLocks noChangeAspect="1" noChangeArrowheads="1"/>
          </p:cNvPicPr>
          <p:nvPr/>
        </p:nvPicPr>
        <p:blipFill>
          <a:blip r:embed="rId3" cstate="print"/>
          <a:srcRect t="9015" b="-752"/>
          <a:stretch>
            <a:fillRect/>
          </a:stretch>
        </p:blipFill>
        <p:spPr bwMode="auto">
          <a:xfrm>
            <a:off x="1126079" y="157163"/>
            <a:ext cx="3806825" cy="6769100"/>
          </a:xfrm>
          <a:prstGeom prst="rect">
            <a:avLst/>
          </a:prstGeom>
          <a:noFill/>
        </p:spPr>
      </p:pic>
      <p:grpSp>
        <p:nvGrpSpPr>
          <p:cNvPr id="200714" name="Group 10"/>
          <p:cNvGrpSpPr>
            <a:grpSpLocks/>
          </p:cNvGrpSpPr>
          <p:nvPr/>
        </p:nvGrpSpPr>
        <p:grpSpPr bwMode="auto">
          <a:xfrm>
            <a:off x="5278465" y="682625"/>
            <a:ext cx="2965450" cy="5699125"/>
            <a:chOff x="3787" y="430"/>
            <a:chExt cx="1868" cy="3590"/>
          </a:xfrm>
        </p:grpSpPr>
        <p:pic>
          <p:nvPicPr>
            <p:cNvPr id="200712" name="Picture 8" descr="Kallima sp Charaxinae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87" y="2380"/>
              <a:ext cx="1868" cy="1640"/>
            </a:xfrm>
            <a:prstGeom prst="rect">
              <a:avLst/>
            </a:prstGeom>
            <a:noFill/>
          </p:spPr>
        </p:pic>
        <p:pic>
          <p:nvPicPr>
            <p:cNvPr id="200713" name="Picture 9" descr="Kallima sp Charaxinae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33" y="430"/>
              <a:ext cx="1797" cy="180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23950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47" y="467229"/>
            <a:ext cx="3883730" cy="5686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" y="0"/>
            <a:ext cx="51834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8317" y="6136744"/>
            <a:ext cx="1822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Kristensen (1984)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651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77" name="Group 9"/>
          <p:cNvGrpSpPr>
            <a:grpSpLocks/>
          </p:cNvGrpSpPr>
          <p:nvPr/>
        </p:nvGrpSpPr>
        <p:grpSpPr bwMode="auto">
          <a:xfrm>
            <a:off x="539750" y="404813"/>
            <a:ext cx="7991475" cy="6121400"/>
            <a:chOff x="204" y="164"/>
            <a:chExt cx="5397" cy="4044"/>
          </a:xfrm>
        </p:grpSpPr>
        <p:pic>
          <p:nvPicPr>
            <p:cNvPr id="263172" name="Picture 4" descr="owl eye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164"/>
              <a:ext cx="2948" cy="2212"/>
            </a:xfrm>
            <a:prstGeom prst="rect">
              <a:avLst/>
            </a:prstGeom>
            <a:noFill/>
            <a:ln w="76200" cmpd="tri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63175" name="Picture 7" descr="Calig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62" y="1842"/>
              <a:ext cx="3039" cy="2366"/>
            </a:xfrm>
            <a:prstGeom prst="rect">
              <a:avLst/>
            </a:prstGeom>
            <a:noFill/>
            <a:ln w="76200" cmpd="tri">
              <a:solidFill>
                <a:schemeClr val="bg1"/>
              </a:solidFill>
              <a:miter lim="800000"/>
              <a:headEnd/>
              <a:tailEnd/>
            </a:ln>
          </p:spPr>
        </p:pic>
      </p:grpSp>
      <p:pic>
        <p:nvPicPr>
          <p:cNvPr id="263176" name="Picture 8" descr="Caligo idomene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549275"/>
            <a:ext cx="3492500" cy="2327275"/>
          </a:xfrm>
          <a:prstGeom prst="rect">
            <a:avLst/>
          </a:prstGeom>
          <a:noFill/>
        </p:spPr>
      </p:pic>
      <p:sp>
        <p:nvSpPr>
          <p:cNvPr id="263178" name="Text Box 10"/>
          <p:cNvSpPr txBox="1">
            <a:spLocks noChangeArrowheads="1"/>
          </p:cNvSpPr>
          <p:nvPr/>
        </p:nvSpPr>
        <p:spPr bwMode="auto">
          <a:xfrm>
            <a:off x="539750" y="4508500"/>
            <a:ext cx="309562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2400">
                <a:solidFill>
                  <a:srgbClr val="FFFFFF"/>
                </a:solidFill>
                <a:latin typeface="Zurich BlkEx BT" pitchFamily="34" charset="0"/>
              </a:rPr>
              <a:t>Nymphalidae: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2400">
                <a:solidFill>
                  <a:srgbClr val="FFFFFF"/>
                </a:solidFill>
                <a:latin typeface="Zurich BlkEx BT" pitchFamily="34" charset="0"/>
              </a:rPr>
              <a:t>Brassolinae</a:t>
            </a:r>
          </a:p>
        </p:txBody>
      </p:sp>
    </p:spTree>
    <p:extLst>
      <p:ext uri="{BB962C8B-B14F-4D97-AF65-F5344CB8AC3E}">
        <p14:creationId xmlns:p14="http://schemas.microsoft.com/office/powerpoint/2010/main" val="89828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8" name="Picture 4" descr="pretes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2852738"/>
            <a:ext cx="5076825" cy="3808412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2389" name="Picture 5" descr="coloracao disrupti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60350"/>
            <a:ext cx="3568700" cy="3887788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2390" name="Text Box 6"/>
          <p:cNvSpPr txBox="1">
            <a:spLocks noChangeArrowheads="1"/>
          </p:cNvSpPr>
          <p:nvPr/>
        </p:nvSpPr>
        <p:spPr bwMode="auto">
          <a:xfrm>
            <a:off x="4356100" y="1027113"/>
            <a:ext cx="309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2400">
                <a:solidFill>
                  <a:srgbClr val="FFFFFF"/>
                </a:solidFill>
                <a:latin typeface="Zurich BlkEx BT" pitchFamily="34" charset="0"/>
              </a:rPr>
              <a:t>Nymphalidae</a:t>
            </a:r>
          </a:p>
        </p:txBody>
      </p:sp>
      <p:sp>
        <p:nvSpPr>
          <p:cNvPr id="272391" name="Text Box 7"/>
          <p:cNvSpPr txBox="1">
            <a:spLocks noChangeArrowheads="1"/>
          </p:cNvSpPr>
          <p:nvPr/>
        </p:nvSpPr>
        <p:spPr bwMode="auto">
          <a:xfrm>
            <a:off x="395288" y="5300663"/>
            <a:ext cx="309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t-BR" sz="2400">
                <a:solidFill>
                  <a:srgbClr val="FFFFFF"/>
                </a:solidFill>
                <a:latin typeface="Zurich BlkEx BT" pitchFamily="34" charset="0"/>
              </a:rPr>
              <a:t>Lycaenidae</a:t>
            </a:r>
          </a:p>
        </p:txBody>
      </p:sp>
      <p:sp>
        <p:nvSpPr>
          <p:cNvPr id="272392" name="Text Box 8"/>
          <p:cNvSpPr txBox="1">
            <a:spLocks noChangeArrowheads="1"/>
          </p:cNvSpPr>
          <p:nvPr/>
        </p:nvSpPr>
        <p:spPr bwMode="auto">
          <a:xfrm>
            <a:off x="4932363" y="1773238"/>
            <a:ext cx="3889375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pt-BR" b="1">
                <a:solidFill>
                  <a:srgbClr val="FFCC00"/>
                </a:solidFill>
                <a:latin typeface="Arial" charset="0"/>
              </a:rPr>
              <a:t> coloração disruptiva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pt-BR" b="1">
                <a:solidFill>
                  <a:srgbClr val="FFCC00"/>
                </a:solidFill>
                <a:latin typeface="Arial" charset="0"/>
              </a:rPr>
              <a:t> retro-orientação</a:t>
            </a:r>
          </a:p>
        </p:txBody>
      </p:sp>
    </p:spTree>
    <p:extLst>
      <p:ext uri="{BB962C8B-B14F-4D97-AF65-F5344CB8AC3E}">
        <p14:creationId xmlns:p14="http://schemas.microsoft.com/office/powerpoint/2010/main" val="139296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5498" y="162154"/>
            <a:ext cx="2377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Subordem </a:t>
            </a:r>
            <a:r>
              <a:rPr lang="en-US" dirty="0" err="1" smtClean="0">
                <a:solidFill>
                  <a:prstClr val="black"/>
                </a:solidFill>
              </a:rPr>
              <a:t>Zeugloptera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3068" y="629147"/>
            <a:ext cx="185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Micropterigoidea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9536" y="1043514"/>
            <a:ext cx="320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Micropterigidae</a:t>
            </a:r>
            <a:r>
              <a:rPr lang="en-US" sz="12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</a:rPr>
              <a:t>Herrich-Schäffer</a:t>
            </a:r>
            <a:r>
              <a:rPr lang="en-US" sz="1200" b="1" dirty="0" smtClean="0">
                <a:solidFill>
                  <a:prstClr val="black"/>
                </a:solidFill>
              </a:rPr>
              <a:t>, 1855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7932" y="1506647"/>
            <a:ext cx="4559632" cy="511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pt-BR" sz="1600" dirty="0" smtClean="0">
                <a:solidFill>
                  <a:prstClr val="black"/>
                </a:solidFill>
              </a:rPr>
              <a:t>23 gêneros/ 165 spp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pt-BR" sz="1600" dirty="0" smtClean="0">
                <a:solidFill>
                  <a:prstClr val="black"/>
                </a:solidFill>
              </a:rPr>
              <a:t>Ásia, Austrália, Nova Zelândia, Nova Caledônia, África do Sul, América do Sul.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pt-BR" sz="1600" dirty="0" smtClean="0">
                <a:solidFill>
                  <a:prstClr val="black"/>
                </a:solidFill>
              </a:rPr>
              <a:t>Adultos mandibulados, pequenos (5–15 mm de envergadura alar), coberto densamente coberto por escamas, palpo maxilar 5-artículos, palpo labial pequeno, 1-3 artículos, probóscide ausente. 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pt-BR" sz="1600" dirty="0" smtClean="0">
                <a:solidFill>
                  <a:prstClr val="black"/>
                </a:solidFill>
              </a:rPr>
              <a:t>Adultos predominantemente diurnos, com escamas iridescentes nas asas anteriores. Alimentam-se de pólen, algumas spp. de </a:t>
            </a:r>
            <a:r>
              <a:rPr lang="pt-BR" sz="1600" i="1" dirty="0" smtClean="0">
                <a:solidFill>
                  <a:prstClr val="black"/>
                </a:solidFill>
              </a:rPr>
              <a:t>Sabatinca</a:t>
            </a:r>
            <a:r>
              <a:rPr lang="pt-BR" sz="1600" dirty="0" smtClean="0">
                <a:solidFill>
                  <a:prstClr val="black"/>
                </a:solidFill>
              </a:rPr>
              <a:t> – esporos de samambaias.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pt-BR" sz="1600" dirty="0" smtClean="0">
                <a:solidFill>
                  <a:prstClr val="black"/>
                </a:solidFill>
              </a:rPr>
              <a:t>Larvas pequenas, </a:t>
            </a:r>
            <a:r>
              <a:rPr lang="pt-BR" sz="1600" dirty="0" err="1" smtClean="0">
                <a:solidFill>
                  <a:prstClr val="black"/>
                </a:solidFill>
              </a:rPr>
              <a:t>onisciformes</a:t>
            </a:r>
            <a:r>
              <a:rPr lang="pt-BR" sz="1600" dirty="0" smtClean="0">
                <a:solidFill>
                  <a:prstClr val="black"/>
                </a:solidFill>
              </a:rPr>
              <a:t>, vivem na superfície do solo em ambientes muito úmidos; alimentam-se principalmente de briófitas, podendo ser encontradas em madeiras podres (hifas de fungos).</a:t>
            </a:r>
            <a:endParaRPr lang="pt-BR" sz="16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070" y="210485"/>
            <a:ext cx="3118523" cy="17023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876" y="4503171"/>
            <a:ext cx="3010471" cy="2073120"/>
          </a:xfrm>
          <a:prstGeom prst="rect">
            <a:avLst/>
          </a:prstGeom>
        </p:spPr>
      </p:pic>
      <p:pic>
        <p:nvPicPr>
          <p:cNvPr id="16" name="Picture 15" descr="Captura de Tela 2016-06-02 às 15.59.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65345" y="557326"/>
            <a:ext cx="2792007" cy="16773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784" y="2297249"/>
            <a:ext cx="2911398" cy="19333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927872" y="271549"/>
            <a:ext cx="110837" cy="1967346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97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6-04-25 às 12.16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14" y="0"/>
            <a:ext cx="4608286" cy="6858000"/>
          </a:xfrm>
          <a:prstGeom prst="rect">
            <a:avLst/>
          </a:prstGeom>
        </p:spPr>
      </p:pic>
      <p:pic>
        <p:nvPicPr>
          <p:cNvPr id="5" name="Picture 4" descr="Captura de Tela 2016-04-25 às 12.15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971"/>
            <a:ext cx="4773526" cy="572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7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32003"/>
          <a:stretch/>
        </p:blipFill>
        <p:spPr>
          <a:xfrm>
            <a:off x="76200" y="931333"/>
            <a:ext cx="8973160" cy="46631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7389" y="26050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 descr="Captura de Tela 2016-06-02 às 15.38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815" y="5307642"/>
            <a:ext cx="3320814" cy="139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5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5498" y="162154"/>
            <a:ext cx="2377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Subordem </a:t>
            </a:r>
            <a:r>
              <a:rPr lang="en-US" dirty="0" err="1" smtClean="0">
                <a:solidFill>
                  <a:prstClr val="black"/>
                </a:solidFill>
              </a:rPr>
              <a:t>Aglossata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3068" y="629147"/>
            <a:ext cx="185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Agathiphagoidea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4540" y="1043514"/>
            <a:ext cx="3701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Agathiphagidae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</a:rPr>
              <a:t>Kristensen</a:t>
            </a:r>
            <a:r>
              <a:rPr lang="en-US" sz="1200" b="1" dirty="0">
                <a:solidFill>
                  <a:prstClr val="black"/>
                </a:solidFill>
              </a:rPr>
              <a:t>, 1967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448" y="1447385"/>
            <a:ext cx="5027232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pt-BR" sz="1600" dirty="0" smtClean="0">
                <a:solidFill>
                  <a:prstClr val="black"/>
                </a:solidFill>
              </a:rPr>
              <a:t>1 gênero/ 2 spp. – </a:t>
            </a:r>
            <a:r>
              <a:rPr lang="pt-BR" sz="1600" i="1" dirty="0" err="1" smtClean="0">
                <a:solidFill>
                  <a:prstClr val="black"/>
                </a:solidFill>
              </a:rPr>
              <a:t>Agathiphaga</a:t>
            </a:r>
            <a:r>
              <a:rPr lang="pt-BR" sz="1600" dirty="0" smtClean="0">
                <a:solidFill>
                  <a:prstClr val="black"/>
                </a:solidFill>
              </a:rPr>
              <a:t> </a:t>
            </a:r>
            <a:r>
              <a:rPr lang="pt-BR" sz="1600" dirty="0" err="1" smtClean="0">
                <a:solidFill>
                  <a:prstClr val="black"/>
                </a:solidFill>
              </a:rPr>
              <a:t>Dumbleton</a:t>
            </a:r>
            <a:r>
              <a:rPr lang="pt-BR" sz="1600" dirty="0" smtClean="0">
                <a:solidFill>
                  <a:prstClr val="black"/>
                </a:solidFill>
              </a:rPr>
              <a:t>, 1952</a:t>
            </a:r>
          </a:p>
          <a:p>
            <a:pPr>
              <a:lnSpc>
                <a:spcPct val="120000"/>
              </a:lnSpc>
            </a:pPr>
            <a:r>
              <a:rPr lang="pt-BR" sz="1600" i="1" dirty="0" err="1" smtClean="0">
                <a:solidFill>
                  <a:prstClr val="black"/>
                </a:solidFill>
              </a:rPr>
              <a:t>Agathiphaga</a:t>
            </a:r>
            <a:r>
              <a:rPr lang="pt-BR" sz="1600" i="1" dirty="0" smtClean="0">
                <a:solidFill>
                  <a:prstClr val="black"/>
                </a:solidFill>
              </a:rPr>
              <a:t> </a:t>
            </a:r>
            <a:r>
              <a:rPr lang="pt-BR" sz="1600" i="1" dirty="0" err="1" smtClean="0">
                <a:solidFill>
                  <a:prstClr val="black"/>
                </a:solidFill>
              </a:rPr>
              <a:t>queenslandensis</a:t>
            </a:r>
            <a:r>
              <a:rPr lang="pt-BR" sz="1600" i="1" dirty="0" smtClean="0">
                <a:solidFill>
                  <a:prstClr val="black"/>
                </a:solidFill>
              </a:rPr>
              <a:t> </a:t>
            </a:r>
            <a:r>
              <a:rPr lang="pt-BR" sz="1600" dirty="0" err="1" smtClean="0">
                <a:solidFill>
                  <a:prstClr val="black"/>
                </a:solidFill>
              </a:rPr>
              <a:t>Dumbleton</a:t>
            </a:r>
            <a:r>
              <a:rPr lang="pt-BR" sz="1600" dirty="0" smtClean="0">
                <a:solidFill>
                  <a:prstClr val="black"/>
                </a:solidFill>
              </a:rPr>
              <a:t>, 1952</a:t>
            </a:r>
          </a:p>
          <a:p>
            <a:pPr>
              <a:lnSpc>
                <a:spcPct val="120000"/>
              </a:lnSpc>
            </a:pPr>
            <a:r>
              <a:rPr lang="pt-BR" sz="1600" i="1" dirty="0" err="1" smtClean="0">
                <a:solidFill>
                  <a:prstClr val="black"/>
                </a:solidFill>
              </a:rPr>
              <a:t>Agathiphaga</a:t>
            </a:r>
            <a:r>
              <a:rPr lang="pt-BR" sz="1600" i="1" dirty="0" smtClean="0">
                <a:solidFill>
                  <a:prstClr val="black"/>
                </a:solidFill>
              </a:rPr>
              <a:t> </a:t>
            </a:r>
            <a:r>
              <a:rPr lang="pt-BR" sz="1600" i="1" dirty="0" err="1" smtClean="0">
                <a:solidFill>
                  <a:prstClr val="black"/>
                </a:solidFill>
              </a:rPr>
              <a:t>vitiensis</a:t>
            </a:r>
            <a:r>
              <a:rPr lang="pt-BR" sz="1600" i="1" dirty="0" smtClean="0">
                <a:solidFill>
                  <a:prstClr val="black"/>
                </a:solidFill>
              </a:rPr>
              <a:t> </a:t>
            </a:r>
            <a:r>
              <a:rPr lang="pt-BR" sz="1600" dirty="0" err="1" smtClean="0">
                <a:solidFill>
                  <a:prstClr val="black"/>
                </a:solidFill>
              </a:rPr>
              <a:t>Dumbleton</a:t>
            </a:r>
            <a:r>
              <a:rPr lang="pt-BR" sz="1600" dirty="0" smtClean="0">
                <a:solidFill>
                  <a:prstClr val="black"/>
                </a:solidFill>
              </a:rPr>
              <a:t>, 1952</a:t>
            </a:r>
          </a:p>
          <a:p>
            <a:pPr>
              <a:lnSpc>
                <a:spcPct val="120000"/>
              </a:lnSpc>
            </a:pPr>
            <a:endParaRPr lang="pt-BR" sz="1600" i="1" dirty="0" smtClean="0">
              <a:solidFill>
                <a:prstClr val="black"/>
              </a:solidFill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pt-BR" sz="1600" dirty="0" smtClean="0">
                <a:solidFill>
                  <a:prstClr val="black"/>
                </a:solidFill>
              </a:rPr>
              <a:t>Adultos de pequeno a médio porte (9-14 mm envergadura alar); mandibulados (probóscide ausente; palpos labiais curtos, 3-articulado; palpos maxilares 5-articulados. 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pt-BR" sz="1600" dirty="0" smtClean="0">
                <a:solidFill>
                  <a:prstClr val="black"/>
                </a:solidFill>
              </a:rPr>
              <a:t>Adultos noturnos. 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pt-BR" sz="1600" dirty="0" smtClean="0">
                <a:solidFill>
                  <a:prstClr val="black"/>
                </a:solidFill>
              </a:rPr>
              <a:t>Larvas são apódas e brocadores de pinhões de Kauri (</a:t>
            </a:r>
            <a:r>
              <a:rPr lang="pt-BR" sz="1600" i="1" dirty="0" smtClean="0">
                <a:solidFill>
                  <a:prstClr val="black"/>
                </a:solidFill>
              </a:rPr>
              <a:t>Agathis</a:t>
            </a:r>
            <a:r>
              <a:rPr lang="pt-BR" sz="1600" dirty="0" smtClean="0">
                <a:solidFill>
                  <a:prstClr val="black"/>
                </a:solidFill>
              </a:rPr>
              <a:t>, Araucariaceae) onde vivem até a emergência do adulto. Os excrementos das larvas são incorporados no revestimento interno da câmara de desenvolvimento. As mandíbulas desenvolvidas da pupa auxiliam na saída da câmara. </a:t>
            </a:r>
            <a:endParaRPr lang="pt-BR" sz="1600" i="1" dirty="0" smtClean="0">
              <a:solidFill>
                <a:prstClr val="black"/>
              </a:solidFill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pt-BR" sz="1600" dirty="0" smtClean="0">
                <a:solidFill>
                  <a:prstClr val="black"/>
                </a:solidFill>
              </a:rPr>
              <a:t>Ovos – desconhecidos (oviposição quando a sementes ainda está no cone -&gt; o desenvolvimento larval e pupal são completados na semente depois que caem no solo. </a:t>
            </a:r>
          </a:p>
        </p:txBody>
      </p:sp>
      <p:pic>
        <p:nvPicPr>
          <p:cNvPr id="16" name="Picture 15" descr="Captura de Tela 2016-06-02 às 15.59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65345" y="557326"/>
            <a:ext cx="2792007" cy="1677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116" y="162154"/>
            <a:ext cx="2386140" cy="2386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680" y="2369409"/>
            <a:ext cx="2469700" cy="1852275"/>
          </a:xfrm>
          <a:prstGeom prst="rect">
            <a:avLst/>
          </a:prstGeom>
        </p:spPr>
      </p:pic>
      <p:pic>
        <p:nvPicPr>
          <p:cNvPr id="7" name="Picture 6" descr="Arquivo 03-06-16 16 40 57.jpeg"/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114" y="4332253"/>
            <a:ext cx="2554229" cy="2320029"/>
          </a:xfrm>
          <a:prstGeom prst="rect">
            <a:avLst/>
          </a:prstGeom>
        </p:spPr>
      </p:pic>
      <p:pic>
        <p:nvPicPr>
          <p:cNvPr id="9" name="Picture 8" descr="Arquivo 03-06-16 16 40 29.jpeg"/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9106" y="4990774"/>
            <a:ext cx="2332377" cy="11694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833658" y="271549"/>
            <a:ext cx="110837" cy="1967346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8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5498" y="162154"/>
            <a:ext cx="3045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Subordem Heterobathmiina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3067" y="629147"/>
            <a:ext cx="243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Heterobathimioidea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4540" y="1043514"/>
            <a:ext cx="3701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Heterobathmiidae </a:t>
            </a:r>
            <a:r>
              <a:rPr lang="en-US" sz="1200" b="1" dirty="0" smtClean="0">
                <a:solidFill>
                  <a:prstClr val="black"/>
                </a:solidFill>
              </a:rPr>
              <a:t>Kristensen &amp; Nielsen, 1979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448" y="1447385"/>
            <a:ext cx="50272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prstClr val="black"/>
                </a:solidFill>
              </a:rPr>
              <a:t>1 gênero/ 5 spp. – </a:t>
            </a:r>
            <a:r>
              <a:rPr lang="pt-BR" sz="1600" i="1" dirty="0" err="1" smtClean="0">
                <a:solidFill>
                  <a:prstClr val="black"/>
                </a:solidFill>
              </a:rPr>
              <a:t>Heterobathmia</a:t>
            </a:r>
            <a:r>
              <a:rPr lang="pt-BR" sz="1600" dirty="0" smtClean="0">
                <a:solidFill>
                  <a:prstClr val="black"/>
                </a:solidFill>
              </a:rPr>
              <a:t> </a:t>
            </a:r>
            <a:r>
              <a:rPr lang="en-US" sz="1200" b="1" dirty="0">
                <a:solidFill>
                  <a:prstClr val="black"/>
                </a:solidFill>
              </a:rPr>
              <a:t>Kristensen &amp; Nielsen, 1979</a:t>
            </a:r>
          </a:p>
          <a:p>
            <a:pPr>
              <a:lnSpc>
                <a:spcPct val="120000"/>
              </a:lnSpc>
            </a:pPr>
            <a:r>
              <a:rPr lang="en-US" sz="1200" i="1" dirty="0" smtClean="0">
                <a:solidFill>
                  <a:prstClr val="black"/>
                </a:solidFill>
              </a:rPr>
              <a:t>H. </a:t>
            </a:r>
            <a:r>
              <a:rPr lang="en-US" sz="1200" i="1" dirty="0" err="1">
                <a:solidFill>
                  <a:prstClr val="black"/>
                </a:solidFill>
              </a:rPr>
              <a:t>pseuderiocrania</a:t>
            </a:r>
            <a:r>
              <a:rPr lang="en-US" sz="1200" i="1" dirty="0">
                <a:solidFill>
                  <a:prstClr val="black"/>
                </a:solidFill>
              </a:rPr>
              <a:t> </a:t>
            </a:r>
            <a:r>
              <a:rPr lang="en-US" sz="1200" dirty="0">
                <a:solidFill>
                  <a:prstClr val="black"/>
                </a:solidFill>
              </a:rPr>
              <a:t>Kristensen &amp; Nielsen, </a:t>
            </a:r>
            <a:r>
              <a:rPr lang="en-US" sz="1200" dirty="0" smtClean="0">
                <a:solidFill>
                  <a:prstClr val="black"/>
                </a:solidFill>
              </a:rPr>
              <a:t>1979</a:t>
            </a:r>
            <a:endParaRPr lang="en-US" sz="1200" i="1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200" i="1" dirty="0" smtClean="0">
                <a:solidFill>
                  <a:prstClr val="black"/>
                </a:solidFill>
              </a:rPr>
              <a:t>H</a:t>
            </a:r>
            <a:r>
              <a:rPr lang="en-US" sz="1200" i="1" dirty="0">
                <a:solidFill>
                  <a:prstClr val="black"/>
                </a:solidFill>
              </a:rPr>
              <a:t>. </a:t>
            </a:r>
            <a:r>
              <a:rPr lang="en-US" sz="1200" i="1" dirty="0" err="1">
                <a:solidFill>
                  <a:prstClr val="black"/>
                </a:solidFill>
              </a:rPr>
              <a:t>diffusa</a:t>
            </a:r>
            <a:r>
              <a:rPr lang="en-US" sz="1200" i="1" dirty="0">
                <a:solidFill>
                  <a:prstClr val="black"/>
                </a:solidFill>
              </a:rPr>
              <a:t> </a:t>
            </a:r>
            <a:r>
              <a:rPr lang="en-US" sz="1200" dirty="0">
                <a:solidFill>
                  <a:prstClr val="black"/>
                </a:solidFill>
              </a:rPr>
              <a:t>Kristensen &amp; Nielsen, 1979 </a:t>
            </a:r>
            <a:endParaRPr lang="en-US" sz="1200" dirty="0" smtClean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200" i="1" dirty="0" smtClean="0">
                <a:solidFill>
                  <a:prstClr val="black"/>
                </a:solidFill>
              </a:rPr>
              <a:t>H</a:t>
            </a:r>
            <a:r>
              <a:rPr lang="en-US" sz="1200" i="1" dirty="0">
                <a:solidFill>
                  <a:prstClr val="black"/>
                </a:solidFill>
              </a:rPr>
              <a:t>. </a:t>
            </a:r>
            <a:r>
              <a:rPr lang="en-US" sz="1200" i="1" dirty="0" err="1">
                <a:solidFill>
                  <a:prstClr val="black"/>
                </a:solidFill>
              </a:rPr>
              <a:t>valvifer</a:t>
            </a:r>
            <a:r>
              <a:rPr lang="en-US" sz="1200" i="1" dirty="0">
                <a:solidFill>
                  <a:prstClr val="black"/>
                </a:solidFill>
              </a:rPr>
              <a:t> </a:t>
            </a:r>
            <a:r>
              <a:rPr lang="en-US" sz="1200" dirty="0">
                <a:solidFill>
                  <a:prstClr val="black"/>
                </a:solidFill>
              </a:rPr>
              <a:t>Kristensen &amp; Nielsen, </a:t>
            </a:r>
            <a:r>
              <a:rPr lang="en-US" sz="1200" dirty="0" smtClean="0">
                <a:solidFill>
                  <a:prstClr val="black"/>
                </a:solidFill>
              </a:rPr>
              <a:t>1998</a:t>
            </a:r>
          </a:p>
          <a:p>
            <a:pPr>
              <a:lnSpc>
                <a:spcPct val="120000"/>
              </a:lnSpc>
            </a:pPr>
            <a:r>
              <a:rPr lang="en-US" sz="1200" i="1" dirty="0" smtClean="0">
                <a:solidFill>
                  <a:prstClr val="black"/>
                </a:solidFill>
              </a:rPr>
              <a:t>H</a:t>
            </a:r>
            <a:r>
              <a:rPr lang="en-US" sz="1200" i="1" dirty="0">
                <a:solidFill>
                  <a:prstClr val="black"/>
                </a:solidFill>
              </a:rPr>
              <a:t>. </a:t>
            </a:r>
            <a:r>
              <a:rPr lang="en-US" sz="1200" i="1" dirty="0" err="1">
                <a:solidFill>
                  <a:prstClr val="black"/>
                </a:solidFill>
              </a:rPr>
              <a:t>megadecella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Hünefeld</a:t>
            </a:r>
            <a:r>
              <a:rPr lang="en-US" sz="1200" dirty="0">
                <a:solidFill>
                  <a:prstClr val="black"/>
                </a:solidFill>
              </a:rPr>
              <a:t> &amp; Kristensen, 2012 </a:t>
            </a:r>
          </a:p>
          <a:p>
            <a:pPr>
              <a:lnSpc>
                <a:spcPct val="120000"/>
              </a:lnSpc>
            </a:pPr>
            <a:r>
              <a:rPr lang="en-US" sz="1200" i="1" dirty="0" smtClean="0">
                <a:solidFill>
                  <a:prstClr val="black"/>
                </a:solidFill>
              </a:rPr>
              <a:t>H</a:t>
            </a:r>
            <a:r>
              <a:rPr lang="en-US" sz="1200" i="1" dirty="0">
                <a:solidFill>
                  <a:prstClr val="black"/>
                </a:solidFill>
              </a:rPr>
              <a:t>. </a:t>
            </a:r>
            <a:r>
              <a:rPr lang="en-US" sz="1200" i="1" dirty="0" err="1">
                <a:solidFill>
                  <a:prstClr val="black"/>
                </a:solidFill>
              </a:rPr>
              <a:t>nielsenella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Hünefeld</a:t>
            </a:r>
            <a:r>
              <a:rPr lang="en-US" sz="1200" dirty="0">
                <a:solidFill>
                  <a:prstClr val="black"/>
                </a:solidFill>
              </a:rPr>
              <a:t> &amp; Kristensen, </a:t>
            </a:r>
            <a:r>
              <a:rPr lang="en-US" sz="1200" dirty="0" smtClean="0">
                <a:solidFill>
                  <a:prstClr val="black"/>
                </a:solidFill>
              </a:rPr>
              <a:t>2012</a:t>
            </a:r>
            <a:r>
              <a:rPr lang="pt-BR" sz="1600" dirty="0" smtClean="0">
                <a:solidFill>
                  <a:prstClr val="black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1600" dirty="0" err="1" smtClean="0">
                <a:solidFill>
                  <a:prstClr val="black"/>
                </a:solidFill>
              </a:rPr>
              <a:t>Distribuição</a:t>
            </a:r>
            <a:r>
              <a:rPr lang="en-US" sz="1600" dirty="0" smtClean="0">
                <a:solidFill>
                  <a:prstClr val="black"/>
                </a:solidFill>
              </a:rPr>
              <a:t>: </a:t>
            </a:r>
            <a:r>
              <a:rPr lang="en-US" sz="1600" dirty="0" err="1" smtClean="0">
                <a:solidFill>
                  <a:prstClr val="black"/>
                </a:solidFill>
              </a:rPr>
              <a:t>sul</a:t>
            </a:r>
            <a:r>
              <a:rPr lang="en-US" sz="1600" dirty="0" smtClean="0">
                <a:solidFill>
                  <a:prstClr val="black"/>
                </a:solidFill>
              </a:rPr>
              <a:t> da </a:t>
            </a:r>
            <a:r>
              <a:rPr lang="en-US" sz="1600" dirty="0" err="1" smtClean="0">
                <a:solidFill>
                  <a:prstClr val="black"/>
                </a:solidFill>
              </a:rPr>
              <a:t>América</a:t>
            </a:r>
            <a:r>
              <a:rPr lang="en-US" sz="1600" dirty="0" smtClean="0">
                <a:solidFill>
                  <a:prstClr val="black"/>
                </a:solidFill>
              </a:rPr>
              <a:t> do </a:t>
            </a:r>
            <a:r>
              <a:rPr lang="en-US" sz="1600" dirty="0" err="1" smtClean="0">
                <a:solidFill>
                  <a:prstClr val="black"/>
                </a:solidFill>
              </a:rPr>
              <a:t>Sul</a:t>
            </a:r>
            <a:r>
              <a:rPr lang="en-US" sz="1600" dirty="0" smtClean="0">
                <a:solidFill>
                  <a:prstClr val="black"/>
                </a:solidFill>
              </a:rPr>
              <a:t> (Chile, Argentina)</a:t>
            </a:r>
            <a:endParaRPr lang="pt-BR" sz="1600" dirty="0" smtClean="0">
              <a:solidFill>
                <a:prstClr val="black"/>
              </a:solidFill>
            </a:endParaRPr>
          </a:p>
        </p:txBody>
      </p:sp>
      <p:pic>
        <p:nvPicPr>
          <p:cNvPr id="16" name="Picture 15" descr="Captura de Tela 2016-06-02 às 15.59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23811" y="467925"/>
            <a:ext cx="2344140" cy="1408288"/>
          </a:xfrm>
          <a:prstGeom prst="rect">
            <a:avLst/>
          </a:prstGeom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245243" y="3143250"/>
            <a:ext cx="4614862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pt-BR" dirty="0">
                <a:solidFill>
                  <a:srgbClr val="3333FF"/>
                </a:solidFill>
                <a:latin typeface="Times New Roman" charset="0"/>
                <a:cs typeface="Times New Roman" charset="0"/>
              </a:rPr>
              <a:t>Veias </a:t>
            </a:r>
            <a:r>
              <a:rPr lang="pt-BR" dirty="0" err="1">
                <a:solidFill>
                  <a:srgbClr val="3333FF"/>
                </a:solidFill>
                <a:latin typeface="Times New Roman" charset="0"/>
                <a:cs typeface="Times New Roman" charset="0"/>
              </a:rPr>
              <a:t>Sc</a:t>
            </a:r>
            <a:r>
              <a:rPr lang="pt-BR" dirty="0">
                <a:solidFill>
                  <a:srgbClr val="3333FF"/>
                </a:solidFill>
                <a:latin typeface="Times New Roman" charset="0"/>
                <a:cs typeface="Times New Roman" charset="0"/>
              </a:rPr>
              <a:t> e </a:t>
            </a:r>
            <a:r>
              <a:rPr lang="pt-BR" dirty="0" err="1">
                <a:solidFill>
                  <a:srgbClr val="3333FF"/>
                </a:solidFill>
                <a:latin typeface="Times New Roman" charset="0"/>
                <a:cs typeface="Times New Roman" charset="0"/>
              </a:rPr>
              <a:t>R</a:t>
            </a:r>
            <a:r>
              <a:rPr lang="pt-BR" dirty="0">
                <a:solidFill>
                  <a:srgbClr val="3333FF"/>
                </a:solidFill>
                <a:latin typeface="Times New Roman" charset="0"/>
                <a:cs typeface="Times New Roman" charset="0"/>
              </a:rPr>
              <a:t> não divididas na asa anterior</a:t>
            </a: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46830" y="3506788"/>
            <a:ext cx="46148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pt-BR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Veia </a:t>
            </a:r>
            <a:r>
              <a:rPr lang="pt-BR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cubital posterior (CuP) (=veia empusa) em </a:t>
            </a:r>
            <a:r>
              <a:rPr lang="pt-BR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forquilha na base</a:t>
            </a: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240480" y="4156598"/>
            <a:ext cx="461486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pt-BR" dirty="0">
                <a:solidFill>
                  <a:srgbClr val="3333FF"/>
                </a:solidFill>
                <a:latin typeface="Times New Roman" charset="0"/>
                <a:cs typeface="Times New Roman" charset="0"/>
              </a:rPr>
              <a:t>Larva </a:t>
            </a:r>
            <a:r>
              <a:rPr lang="pt-BR" dirty="0" smtClean="0">
                <a:solidFill>
                  <a:srgbClr val="3333FF"/>
                </a:solidFill>
                <a:latin typeface="Times New Roman" charset="0"/>
                <a:cs typeface="Times New Roman" charset="0"/>
              </a:rPr>
              <a:t>com </a:t>
            </a:r>
            <a:r>
              <a:rPr lang="pt-BR" dirty="0">
                <a:solidFill>
                  <a:srgbClr val="3333FF"/>
                </a:solidFill>
                <a:latin typeface="Times New Roman" charset="0"/>
                <a:cs typeface="Times New Roman" charset="0"/>
              </a:rPr>
              <a:t>7 estemas de cada lado</a:t>
            </a:r>
          </a:p>
        </p:txBody>
      </p:sp>
      <p:pic>
        <p:nvPicPr>
          <p:cNvPr id="33" name="Picture 12" descr="Heterobathmia pseuderiocrania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721" y="595313"/>
            <a:ext cx="2695575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6" descr="Heterobathmia pseuderiocrania2"/>
          <p:cNvPicPr>
            <a:picLocks noChangeAspect="1" noChangeArrowheads="1"/>
          </p:cNvPicPr>
          <p:nvPr/>
        </p:nvPicPr>
        <p:blipFill>
          <a:blip r:embed="rId5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46" y="2792413"/>
            <a:ext cx="2522537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968" y="4417150"/>
            <a:ext cx="4189364" cy="2004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37830" y="6317022"/>
            <a:ext cx="450617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i="1" dirty="0">
                <a:solidFill>
                  <a:prstClr val="black"/>
                </a:solidFill>
              </a:rPr>
              <a:t>H. </a:t>
            </a:r>
            <a:r>
              <a:rPr lang="en-US" i="1" dirty="0" err="1">
                <a:solidFill>
                  <a:prstClr val="black"/>
                </a:solidFill>
              </a:rPr>
              <a:t>pseuderiocrania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Kristensen &amp; Nielsen, 1979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5448" y="4971362"/>
            <a:ext cx="5027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1600" dirty="0" smtClean="0">
                <a:solidFill>
                  <a:prstClr val="black"/>
                </a:solidFill>
              </a:rPr>
              <a:t>Mariposas pequenas (ca. 10mm envergadura alar)</a:t>
            </a:r>
          </a:p>
          <a:p>
            <a:pPr marL="285750" indent="-285750">
              <a:buFontTx/>
              <a:buChar char="-"/>
            </a:pPr>
            <a:r>
              <a:rPr lang="pt-BR" sz="1600" dirty="0" smtClean="0">
                <a:solidFill>
                  <a:prstClr val="black"/>
                </a:solidFill>
              </a:rPr>
              <a:t>Diurnas. </a:t>
            </a:r>
          </a:p>
          <a:p>
            <a:pPr marL="285750" indent="-285750">
              <a:buFontTx/>
              <a:buChar char="-"/>
            </a:pPr>
            <a:r>
              <a:rPr lang="pt-BR" sz="1600" dirty="0" smtClean="0">
                <a:solidFill>
                  <a:prstClr val="black"/>
                </a:solidFill>
              </a:rPr>
              <a:t>Visitam flores de </a:t>
            </a:r>
            <a:r>
              <a:rPr lang="pt-BR" sz="1600" i="1" dirty="0" smtClean="0">
                <a:solidFill>
                  <a:prstClr val="black"/>
                </a:solidFill>
              </a:rPr>
              <a:t>Nothofagus </a:t>
            </a:r>
            <a:r>
              <a:rPr lang="pt-BR" sz="1600" dirty="0" smtClean="0">
                <a:solidFill>
                  <a:prstClr val="black"/>
                </a:solidFill>
              </a:rPr>
              <a:t>(Fagaceae). Alimentam-se do pólen dessa planta. Possuem mandíbulas fortes e com dentes.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808167" y="99752"/>
            <a:ext cx="73152" cy="1701339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5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29" y="77672"/>
            <a:ext cx="2897817" cy="6494112"/>
          </a:xfrm>
          <a:prstGeom prst="rect">
            <a:avLst/>
          </a:prstGeom>
        </p:spPr>
      </p:pic>
      <p:pic>
        <p:nvPicPr>
          <p:cNvPr id="5" name="Picture 4" descr="Arquivo 03-06-16 18 06 25.jpeg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030" y="3972528"/>
            <a:ext cx="5355970" cy="21645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2843" y="6264007"/>
            <a:ext cx="3105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i="1" dirty="0">
                <a:solidFill>
                  <a:prstClr val="black"/>
                </a:solidFill>
              </a:rPr>
              <a:t>H. </a:t>
            </a:r>
            <a:r>
              <a:rPr lang="en-US" sz="1200" i="1" dirty="0" err="1">
                <a:solidFill>
                  <a:prstClr val="black"/>
                </a:solidFill>
              </a:rPr>
              <a:t>pseuderiocrania</a:t>
            </a:r>
            <a:r>
              <a:rPr lang="en-US" sz="1200" i="1" dirty="0">
                <a:solidFill>
                  <a:prstClr val="black"/>
                </a:solidFill>
              </a:rPr>
              <a:t> </a:t>
            </a:r>
            <a:r>
              <a:rPr lang="en-US" sz="1200" dirty="0">
                <a:solidFill>
                  <a:prstClr val="black"/>
                </a:solidFill>
              </a:rPr>
              <a:t>Kristensen &amp; Nielsen, 1979</a:t>
            </a:r>
            <a:endParaRPr lang="en-US" sz="1200" i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76816" y="6261043"/>
            <a:ext cx="13864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i="1" dirty="0" err="1" smtClean="0">
                <a:solidFill>
                  <a:prstClr val="black"/>
                </a:solidFill>
              </a:rPr>
              <a:t>Heterobathmia</a:t>
            </a:r>
            <a:r>
              <a:rPr lang="en-US" sz="1200" dirty="0" smtClean="0">
                <a:solidFill>
                  <a:prstClr val="black"/>
                </a:solidFill>
              </a:rPr>
              <a:t> sp.</a:t>
            </a:r>
            <a:endParaRPr lang="en-US" sz="1200" i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8578" y="342900"/>
            <a:ext cx="51284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 smtClean="0">
                <a:solidFill>
                  <a:prstClr val="black"/>
                </a:solidFill>
              </a:rPr>
              <a:t>Ovos depositados isoladamente/ individualmente</a:t>
            </a:r>
          </a:p>
          <a:p>
            <a:r>
              <a:rPr lang="pt-BR" dirty="0" smtClean="0">
                <a:solidFill>
                  <a:prstClr val="black"/>
                </a:solidFill>
              </a:rPr>
              <a:t>na superfície abaxial das folhas, cobertos por uma </a:t>
            </a:r>
          </a:p>
          <a:p>
            <a:r>
              <a:rPr lang="pt-BR" dirty="0" smtClean="0">
                <a:solidFill>
                  <a:prstClr val="black"/>
                </a:solidFill>
              </a:rPr>
              <a:t>secreção gelatinosa. </a:t>
            </a:r>
          </a:p>
          <a:p>
            <a:pPr marL="285750" indent="-285750">
              <a:buFontTx/>
              <a:buChar char="-"/>
            </a:pPr>
            <a:endParaRPr lang="pt-BR" dirty="0" smtClean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dirty="0" smtClean="0">
                <a:solidFill>
                  <a:prstClr val="black"/>
                </a:solidFill>
              </a:rPr>
              <a:t>Larvas são minadores de folhas de </a:t>
            </a:r>
            <a:r>
              <a:rPr lang="pt-BR" i="1" dirty="0" smtClean="0">
                <a:solidFill>
                  <a:prstClr val="black"/>
                </a:solidFill>
              </a:rPr>
              <a:t>Nothofagus</a:t>
            </a:r>
            <a:r>
              <a:rPr lang="pt-BR" dirty="0" smtClean="0">
                <a:solidFill>
                  <a:prstClr val="black"/>
                </a:solidFill>
              </a:rPr>
              <a:t> </a:t>
            </a:r>
          </a:p>
          <a:p>
            <a:r>
              <a:rPr lang="pt-BR" dirty="0" smtClean="0">
                <a:solidFill>
                  <a:prstClr val="black"/>
                </a:solidFill>
              </a:rPr>
              <a:t>(Nothofagaceae). Formam galerias estreitas que se ampliam após a primeira muda. Como minadores, podem deixar uma folha para ir para outra. </a:t>
            </a:r>
          </a:p>
          <a:p>
            <a:endParaRPr lang="pt-BR" dirty="0" smtClean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dirty="0" smtClean="0">
                <a:solidFill>
                  <a:prstClr val="black"/>
                </a:solidFill>
              </a:rPr>
              <a:t>Larvas empupam no solo, dentro de um casulo de </a:t>
            </a:r>
          </a:p>
          <a:p>
            <a:r>
              <a:rPr lang="pt-BR" dirty="0" smtClean="0">
                <a:solidFill>
                  <a:prstClr val="black"/>
                </a:solidFill>
              </a:rPr>
              <a:t>seda com partículas do solo. </a:t>
            </a:r>
          </a:p>
          <a:p>
            <a:pPr marL="285750" indent="-285750">
              <a:buFontTx/>
              <a:buChar char="-"/>
            </a:pPr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6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6-06-02 às 17.27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11" y="3585773"/>
            <a:ext cx="5842000" cy="990600"/>
          </a:xfrm>
          <a:prstGeom prst="rect">
            <a:avLst/>
          </a:prstGeom>
        </p:spPr>
      </p:pic>
      <p:pic>
        <p:nvPicPr>
          <p:cNvPr id="5" name="Picture 4" descr="Captura de Tela 2016-06-02 às 17.27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" y="1015130"/>
            <a:ext cx="5803882" cy="217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49" y="167940"/>
            <a:ext cx="5937682" cy="6486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090" y="0"/>
            <a:ext cx="2791910" cy="4244428"/>
          </a:xfrm>
          <a:prstGeom prst="rect">
            <a:avLst/>
          </a:prstGeom>
        </p:spPr>
      </p:pic>
      <p:pic>
        <p:nvPicPr>
          <p:cNvPr id="7" name="Picture 6" descr="Captura de Tela 2016-06-02 às 16.45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642" y="4895199"/>
            <a:ext cx="3974358" cy="194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9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612" y="247665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Classificação de Lepidoptera</a:t>
            </a:r>
          </a:p>
          <a:p>
            <a:r>
              <a:rPr lang="pt-BR" dirty="0" smtClean="0"/>
              <a:t>      Perspectiva histórica </a:t>
            </a:r>
            <a:endParaRPr lang="pt-B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12" y="1054222"/>
            <a:ext cx="3827827" cy="2829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12" y="4248516"/>
            <a:ext cx="2169295" cy="22834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476" y="4248516"/>
            <a:ext cx="1828595" cy="22834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68889" y="1792470"/>
            <a:ext cx="2569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Lepidoptera</a:t>
            </a:r>
          </a:p>
          <a:p>
            <a:r>
              <a:rPr lang="en-US" dirty="0"/>
              <a:t>	</a:t>
            </a:r>
            <a:r>
              <a:rPr lang="en-US" i="1" dirty="0" err="1" smtClean="0"/>
              <a:t>Papilio</a:t>
            </a:r>
            <a:endParaRPr lang="en-US" i="1" dirty="0" smtClean="0"/>
          </a:p>
          <a:p>
            <a:r>
              <a:rPr lang="en-US" i="1" dirty="0"/>
              <a:t>	</a:t>
            </a:r>
            <a:r>
              <a:rPr lang="en-US" i="1" dirty="0" smtClean="0"/>
              <a:t>Sphinx</a:t>
            </a:r>
          </a:p>
          <a:p>
            <a:r>
              <a:rPr lang="en-US" i="1" dirty="0"/>
              <a:t>	</a:t>
            </a:r>
            <a:r>
              <a:rPr lang="en-US" i="1" dirty="0" err="1" smtClean="0"/>
              <a:t>Phalaena</a:t>
            </a:r>
            <a:r>
              <a:rPr lang="en-US" i="1" dirty="0" smtClean="0"/>
              <a:t> </a:t>
            </a:r>
            <a:r>
              <a:rPr lang="en-US" dirty="0" smtClean="0"/>
              <a:t>– 7 </a:t>
            </a:r>
            <a:r>
              <a:rPr lang="en-US" dirty="0" err="1" smtClean="0"/>
              <a:t>grupos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54202" y="3197622"/>
            <a:ext cx="41686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Papilinoidea</a:t>
            </a:r>
            <a:r>
              <a:rPr lang="en-US" sz="1100" dirty="0" smtClean="0"/>
              <a:t>, </a:t>
            </a:r>
            <a:r>
              <a:rPr lang="en-US" sz="1100" dirty="0" err="1" smtClean="0"/>
              <a:t>Bombycoidea</a:t>
            </a:r>
            <a:r>
              <a:rPr lang="en-US" sz="1100" dirty="0" smtClean="0"/>
              <a:t>, </a:t>
            </a:r>
            <a:r>
              <a:rPr lang="en-US" sz="1100" dirty="0" err="1" smtClean="0"/>
              <a:t>Noctuoidea</a:t>
            </a:r>
            <a:r>
              <a:rPr lang="en-US" sz="1100" dirty="0" smtClean="0"/>
              <a:t>, </a:t>
            </a:r>
            <a:r>
              <a:rPr lang="en-US" sz="1100" dirty="0" err="1" smtClean="0"/>
              <a:t>Geometroidea</a:t>
            </a:r>
            <a:r>
              <a:rPr lang="en-US" sz="1100" dirty="0" smtClean="0"/>
              <a:t>, </a:t>
            </a:r>
            <a:r>
              <a:rPr lang="en-US" sz="1100" dirty="0" err="1" smtClean="0"/>
              <a:t>Tortricoidea</a:t>
            </a:r>
            <a:r>
              <a:rPr lang="en-US" sz="1100" dirty="0" smtClean="0"/>
              <a:t>, </a:t>
            </a:r>
          </a:p>
          <a:p>
            <a:r>
              <a:rPr lang="en-US" sz="1100" dirty="0" err="1" smtClean="0"/>
              <a:t>Pyraloidea</a:t>
            </a:r>
            <a:r>
              <a:rPr lang="en-US" sz="1100" dirty="0" smtClean="0"/>
              <a:t>, </a:t>
            </a:r>
            <a:r>
              <a:rPr lang="en-US" sz="1100" dirty="0" err="1" smtClean="0"/>
              <a:t>Tineoidea</a:t>
            </a:r>
            <a:r>
              <a:rPr lang="en-US" sz="1100" dirty="0" smtClean="0"/>
              <a:t> e </a:t>
            </a:r>
            <a:r>
              <a:rPr lang="en-US" sz="1100" dirty="0" err="1" smtClean="0"/>
              <a:t>Alucitoidea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2946083" y="6551149"/>
            <a:ext cx="2116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Marcello Malpighi (1628-1694)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76617" y="6551750"/>
            <a:ext cx="2117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Albert Magnus (ca. 1200-1280)</a:t>
            </a: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173" y="4368582"/>
            <a:ext cx="1959026" cy="19590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62468" y="6274751"/>
            <a:ext cx="2130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Jan Swammerdam (1637-1680)</a:t>
            </a:r>
            <a:endParaRPr lang="en-US" sz="12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52189" y="4008288"/>
            <a:ext cx="8742767" cy="180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423" y="4277909"/>
            <a:ext cx="1782933" cy="22732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149283" y="6551149"/>
            <a:ext cx="1990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Charles De Geer (1720-1778)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4375783" y="1054222"/>
            <a:ext cx="1881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Carl Linnaeus (1707-1778)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6175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6-06-02 às 16.49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8" y="178436"/>
            <a:ext cx="6506965" cy="6150814"/>
          </a:xfrm>
          <a:prstGeom prst="rect">
            <a:avLst/>
          </a:prstGeom>
        </p:spPr>
      </p:pic>
      <p:pic>
        <p:nvPicPr>
          <p:cNvPr id="5" name="Picture 4" descr="Captura de Tela 2016-06-02 às 16.48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57" y="4728677"/>
            <a:ext cx="2875103" cy="160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0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filogenia gloss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0"/>
            <a:ext cx="4999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07950" y="115888"/>
            <a:ext cx="36004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pt-BR" sz="2400" b="1">
                <a:solidFill>
                  <a:prstClr val="black"/>
                </a:solidFill>
                <a:cs typeface="Arial" charset="0"/>
              </a:rPr>
              <a:t>Subordem GLOSSATA</a:t>
            </a:r>
            <a:br>
              <a:rPr lang="pt-BR" sz="2400" b="1">
                <a:solidFill>
                  <a:prstClr val="black"/>
                </a:solidFill>
                <a:cs typeface="Arial" charset="0"/>
              </a:rPr>
            </a:br>
            <a:endParaRPr lang="pt-BR" sz="2400">
              <a:solidFill>
                <a:prstClr val="black"/>
              </a:solidFill>
            </a:endParaRPr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3563938" y="549275"/>
            <a:ext cx="576262" cy="2873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679" name="Rectangle 7" descr="50%"/>
          <p:cNvSpPr>
            <a:spLocks noChangeArrowheads="1"/>
          </p:cNvSpPr>
          <p:nvPr/>
        </p:nvSpPr>
        <p:spPr bwMode="auto">
          <a:xfrm>
            <a:off x="7451725" y="585788"/>
            <a:ext cx="900113" cy="5832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387350" y="1701800"/>
            <a:ext cx="46148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pt-BR">
                <a:solidFill>
                  <a:srgbClr val="3333FF"/>
                </a:solidFill>
              </a:rPr>
              <a:t>Mandíbulas não funcionais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388938" y="2420938"/>
            <a:ext cx="46148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pt-BR">
                <a:solidFill>
                  <a:srgbClr val="FF0000"/>
                </a:solidFill>
              </a:rPr>
              <a:t>Gáleas formando probóscide</a:t>
            </a:r>
          </a:p>
        </p:txBody>
      </p:sp>
      <p:pic>
        <p:nvPicPr>
          <p:cNvPr id="28694" name="Picture 22" descr="cabeça lepidopte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2892425"/>
            <a:ext cx="3330575" cy="3705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504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filogenia gloss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0"/>
            <a:ext cx="4999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07950" y="115888"/>
            <a:ext cx="36004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>
                <a:solidFill>
                  <a:srgbClr val="000000"/>
                </a:solidFill>
                <a:cs typeface="Arial" charset="0"/>
              </a:rPr>
              <a:t>Subordem GLOSSATA</a:t>
            </a:r>
            <a:br>
              <a:rPr lang="pt-BR" sz="2400" b="1">
                <a:solidFill>
                  <a:srgbClr val="000000"/>
                </a:solidFill>
                <a:cs typeface="Arial" charset="0"/>
              </a:rPr>
            </a:b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3563938" y="549275"/>
            <a:ext cx="576262" cy="2873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679" name="Rectangle 7" descr="50%"/>
          <p:cNvSpPr>
            <a:spLocks noChangeArrowheads="1"/>
          </p:cNvSpPr>
          <p:nvPr/>
        </p:nvSpPr>
        <p:spPr bwMode="auto">
          <a:xfrm>
            <a:off x="7451725" y="585788"/>
            <a:ext cx="900113" cy="5832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387350" y="1701800"/>
            <a:ext cx="46148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defTabSz="9144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pt-BR">
                <a:solidFill>
                  <a:srgbClr val="3333FF"/>
                </a:solidFill>
              </a:rPr>
              <a:t>Mandíbulas não funcionais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388938" y="2420938"/>
            <a:ext cx="46148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defTabSz="9144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pt-BR">
                <a:solidFill>
                  <a:srgbClr val="FF0000"/>
                </a:solidFill>
              </a:rPr>
              <a:t>Gáleas formando probóscide</a:t>
            </a:r>
          </a:p>
        </p:txBody>
      </p:sp>
      <p:pic>
        <p:nvPicPr>
          <p:cNvPr id="28694" name="Picture 22" descr="cabeça lepidopte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2892425"/>
            <a:ext cx="3330575" cy="3705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186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5" name="Picture 5" descr="glossatan fossil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74663"/>
            <a:ext cx="4859338" cy="2017712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56006" name="Picture 6" descr="glossatan fossil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17475"/>
            <a:ext cx="3432175" cy="5688013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56004" name="Picture 4" descr="glossatan fossil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4152900"/>
            <a:ext cx="2881312" cy="2300288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56009" name="Text Box 9"/>
          <p:cNvSpPr txBox="1">
            <a:spLocks noChangeArrowheads="1"/>
          </p:cNvSpPr>
          <p:nvPr/>
        </p:nvSpPr>
        <p:spPr bwMode="auto">
          <a:xfrm>
            <a:off x="4354513" y="6045200"/>
            <a:ext cx="4897437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>
                <a:solidFill>
                  <a:srgbClr val="FFFFFF"/>
                </a:solidFill>
              </a:rPr>
              <a:t>Fóssil mais antigo de um Glossata adulto</a:t>
            </a:r>
          </a:p>
          <a:p>
            <a:pPr algn="ctr"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>
                <a:solidFill>
                  <a:srgbClr val="FFFFFF"/>
                </a:solidFill>
              </a:rPr>
              <a:t>Cretáceo Superior                </a:t>
            </a:r>
          </a:p>
          <a:p>
            <a:pPr algn="ctr"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>
                <a:solidFill>
                  <a:srgbClr val="FFFFFF"/>
                </a:solidFill>
              </a:rPr>
              <a:t>(~ 90 milhões de anos/ New Jersey)</a:t>
            </a:r>
          </a:p>
        </p:txBody>
      </p:sp>
      <p:sp>
        <p:nvSpPr>
          <p:cNvPr id="256010" name="Text Box 10"/>
          <p:cNvSpPr txBox="1">
            <a:spLocks noChangeArrowheads="1"/>
          </p:cNvSpPr>
          <p:nvPr/>
        </p:nvSpPr>
        <p:spPr bwMode="auto">
          <a:xfrm>
            <a:off x="107950" y="2708275"/>
            <a:ext cx="4897438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>
                <a:solidFill>
                  <a:srgbClr val="FFFFFF"/>
                </a:solidFill>
              </a:rPr>
              <a:t>Fóssil mais antigo de uma larva Glossata </a:t>
            </a:r>
          </a:p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>
                <a:solidFill>
                  <a:srgbClr val="FFFFFF"/>
                </a:solidFill>
              </a:rPr>
              <a:t>Cretáceo Inferior                </a:t>
            </a:r>
          </a:p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>
                <a:solidFill>
                  <a:srgbClr val="FFFFFF"/>
                </a:solidFill>
              </a:rPr>
              <a:t>(~ 125 milhões de anos/ Líbano)</a:t>
            </a:r>
          </a:p>
        </p:txBody>
      </p:sp>
    </p:spTree>
    <p:extLst>
      <p:ext uri="{BB962C8B-B14F-4D97-AF65-F5344CB8AC3E}">
        <p14:creationId xmlns:p14="http://schemas.microsoft.com/office/powerpoint/2010/main" val="48867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6359" y="288237"/>
            <a:ext cx="2172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Depois</a:t>
            </a:r>
            <a:r>
              <a:rPr lang="en-US" dirty="0" smtClean="0"/>
              <a:t> de Linnaeus...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07504" y="17183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Ankündung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systematischen</a:t>
            </a:r>
            <a:r>
              <a:rPr lang="en-US" dirty="0"/>
              <a:t> </a:t>
            </a:r>
            <a:r>
              <a:rPr lang="en-US" dirty="0" err="1"/>
              <a:t>Werkes</a:t>
            </a:r>
            <a:r>
              <a:rPr lang="en-US" dirty="0"/>
              <a:t> von den </a:t>
            </a:r>
            <a:r>
              <a:rPr lang="en-US" dirty="0" err="1"/>
              <a:t>Schmetterlingen</a:t>
            </a:r>
            <a:r>
              <a:rPr lang="en-US" dirty="0"/>
              <a:t> der </a:t>
            </a:r>
            <a:r>
              <a:rPr lang="en-US" dirty="0" err="1"/>
              <a:t>Wienergegend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47" y="730313"/>
            <a:ext cx="1456668" cy="2635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184" y="701938"/>
            <a:ext cx="2469194" cy="2478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37496" y="1337136"/>
            <a:ext cx="294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Denis &amp; Schiffermüller (1775)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6094" y="3444222"/>
            <a:ext cx="271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Johann </a:t>
            </a:r>
            <a:r>
              <a:rPr lang="en-US" sz="1200" dirty="0" err="1" smtClean="0"/>
              <a:t>Nepomuk</a:t>
            </a:r>
            <a:r>
              <a:rPr lang="en-US" sz="1200" dirty="0" smtClean="0"/>
              <a:t> </a:t>
            </a:r>
            <a:r>
              <a:rPr lang="en-US" sz="1200" dirty="0" err="1" smtClean="0"/>
              <a:t>Cosmas</a:t>
            </a:r>
            <a:r>
              <a:rPr lang="en-US" sz="1200" dirty="0" smtClean="0"/>
              <a:t> Michael Denis </a:t>
            </a:r>
          </a:p>
          <a:p>
            <a:r>
              <a:rPr lang="en-US" sz="1200" dirty="0" smtClean="0"/>
              <a:t>(1729-1800)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1281" y="3062669"/>
            <a:ext cx="1903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Johann </a:t>
            </a:r>
            <a:r>
              <a:rPr lang="en-US" sz="1200" dirty="0" err="1" smtClean="0"/>
              <a:t>Ignaz</a:t>
            </a:r>
            <a:r>
              <a:rPr lang="en-US" sz="1200" dirty="0" smtClean="0"/>
              <a:t> Schiffermüller</a:t>
            </a:r>
          </a:p>
          <a:p>
            <a:r>
              <a:rPr lang="en-US" sz="1200" dirty="0" smtClean="0"/>
              <a:t>(1727-1806)</a:t>
            </a:r>
            <a:endParaRPr 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34" y="4022978"/>
            <a:ext cx="1871566" cy="23113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5383" y="6334362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Johan Christian Fabricius</a:t>
            </a:r>
          </a:p>
          <a:p>
            <a:r>
              <a:rPr lang="en-US" sz="1200" dirty="0" smtClean="0"/>
              <a:t>(1745-1808)</a:t>
            </a:r>
            <a:endParaRPr lang="en-US" sz="1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01" y="3997405"/>
            <a:ext cx="1706223" cy="2798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5168" y="4186559"/>
            <a:ext cx="1646649" cy="21478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20629" y="6334362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Pierre-André </a:t>
            </a:r>
            <a:r>
              <a:rPr lang="en-US" sz="1200" dirty="0" err="1" smtClean="0"/>
              <a:t>Latreille</a:t>
            </a:r>
            <a:endParaRPr lang="en-US" sz="1200" dirty="0" smtClean="0"/>
          </a:p>
          <a:p>
            <a:r>
              <a:rPr lang="en-US" sz="1200" dirty="0" smtClean="0"/>
              <a:t>(1762-1833)</a:t>
            </a:r>
            <a:endParaRPr lang="en-US" sz="12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894" y="4155673"/>
            <a:ext cx="1760236" cy="264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3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652" y="203677"/>
            <a:ext cx="1640520" cy="2743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890" y="334576"/>
            <a:ext cx="1995730" cy="24667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5890" y="2947584"/>
            <a:ext cx="1698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Franz von Paula </a:t>
            </a:r>
            <a:r>
              <a:rPr lang="en-US" sz="1200" dirty="0" err="1" smtClean="0"/>
              <a:t>Schrank</a:t>
            </a:r>
            <a:endParaRPr lang="en-US" sz="1200" dirty="0" smtClean="0"/>
          </a:p>
          <a:p>
            <a:r>
              <a:rPr lang="en-US" sz="1200" dirty="0" smtClean="0"/>
              <a:t>(1747-1835)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676" y="3873177"/>
            <a:ext cx="1952085" cy="2181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67676" y="6153488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Jakob</a:t>
            </a:r>
            <a:r>
              <a:rPr lang="en-US" sz="1200" dirty="0" smtClean="0"/>
              <a:t> Hübner</a:t>
            </a:r>
          </a:p>
          <a:p>
            <a:r>
              <a:rPr lang="en-US" sz="1200" dirty="0" smtClean="0"/>
              <a:t>(1761-1826)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7756"/>
          <a:stretch/>
        </p:blipFill>
        <p:spPr>
          <a:xfrm>
            <a:off x="4772123" y="3954244"/>
            <a:ext cx="1950396" cy="20086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1572" y="6054420"/>
            <a:ext cx="1935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Ferdinand </a:t>
            </a:r>
            <a:r>
              <a:rPr lang="en-US" sz="1200" dirty="0" err="1" smtClean="0"/>
              <a:t>Ochsenheimer</a:t>
            </a:r>
            <a:endParaRPr lang="en-US" sz="1200" dirty="0" smtClean="0"/>
          </a:p>
          <a:p>
            <a:r>
              <a:rPr lang="en-US" sz="1200" dirty="0" smtClean="0"/>
              <a:t>(1767-1822)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4277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ＭＳ Ｐゴシック"/>
        <a:cs typeface="Times New Roman"/>
      </a:majorFont>
      <a:minorFont>
        <a:latin typeface="Times New Roman"/>
        <a:ea typeface="ＭＳ Ｐゴシック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FF330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 typeface="Wingdings" charset="0"/>
          <a:buChar char="ü"/>
          <a:tabLst/>
          <a:defRPr kumimoji="0" lang="pt-B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ernhardMod BT" charset="0"/>
            <a:ea typeface="ＭＳ Ｐゴシック" charset="0"/>
            <a:cs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FF330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 typeface="Wingdings" charset="0"/>
          <a:buChar char="ü"/>
          <a:tabLst/>
          <a:defRPr kumimoji="0" lang="pt-B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ernhardMod BT" charset="0"/>
            <a:ea typeface="ＭＳ Ｐゴシック" charset="0"/>
            <a:cs typeface="Times New Roman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ＭＳ Ｐゴシック"/>
        <a:cs typeface="Times New Roman"/>
      </a:majorFont>
      <a:minorFont>
        <a:latin typeface="Times New Roman"/>
        <a:ea typeface="ＭＳ Ｐゴシック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FF330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 typeface="Wingdings" charset="0"/>
          <a:buChar char="ü"/>
          <a:tabLst/>
          <a:defRPr kumimoji="0" lang="pt-B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ernhardMod BT" charset="0"/>
            <a:ea typeface="ＭＳ Ｐゴシック" charset="0"/>
            <a:cs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FF330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 typeface="Wingdings" charset="0"/>
          <a:buChar char="ü"/>
          <a:tabLst/>
          <a:defRPr kumimoji="0" lang="pt-B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ernhardMod BT" charset="0"/>
            <a:ea typeface="ＭＳ Ｐゴシック" charset="0"/>
            <a:cs typeface="Times New Roman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ＭＳ Ｐゴシック"/>
        <a:cs typeface="Times New Roman"/>
      </a:majorFont>
      <a:minorFont>
        <a:latin typeface="Times New Roman"/>
        <a:ea typeface="ＭＳ Ｐゴシック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FF330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 typeface="Wingdings" charset="0"/>
          <a:buChar char="ü"/>
          <a:tabLst/>
          <a:defRPr kumimoji="0" lang="pt-B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ernhardMod BT" charset="0"/>
            <a:ea typeface="ＭＳ Ｐゴシック" charset="0"/>
            <a:cs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FF330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 typeface="Wingdings" charset="0"/>
          <a:buChar char="ü"/>
          <a:tabLst/>
          <a:defRPr kumimoji="0" lang="pt-B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ernhardMod BT" charset="0"/>
            <a:ea typeface="ＭＳ Ｐゴシック" charset="0"/>
            <a:cs typeface="Times New Roman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2833</TotalTime>
  <Words>1517</Words>
  <Application>Microsoft Office PowerPoint</Application>
  <PresentationFormat>On-screen Show (4:3)</PresentationFormat>
  <Paragraphs>446</Paragraphs>
  <Slides>73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7" baseType="lpstr">
      <vt:lpstr>ＭＳ Ｐゴシック</vt:lpstr>
      <vt:lpstr>Arial</vt:lpstr>
      <vt:lpstr>BernhardMod BT</vt:lpstr>
      <vt:lpstr>Calibri</vt:lpstr>
      <vt:lpstr>Coronet</vt:lpstr>
      <vt:lpstr>Times New Roman</vt:lpstr>
      <vt:lpstr>Wingdings</vt:lpstr>
      <vt:lpstr>Zurich BlkEx BT</vt:lpstr>
      <vt:lpstr>Office Theme</vt:lpstr>
      <vt:lpstr>Design padrão</vt:lpstr>
      <vt:lpstr>1_Estrutura padrão</vt:lpstr>
      <vt:lpstr>2_Estrutura padrão</vt:lpstr>
      <vt:lpstr>3_Estrutura padrão</vt:lpstr>
      <vt:lpstr>CorelPhotoPaint.Image.11</vt:lpstr>
      <vt:lpstr>Sistemática, Taxonomia e  Diversidade de Lepidoptera                                 Lepidoptera Linnaeus, 1758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Lepidotera</dc:title>
  <dc:creator>Marcelo Silva</dc:creator>
  <cp:lastModifiedBy>XX</cp:lastModifiedBy>
  <cp:revision>130</cp:revision>
  <dcterms:created xsi:type="dcterms:W3CDTF">2016-05-31T15:03:47Z</dcterms:created>
  <dcterms:modified xsi:type="dcterms:W3CDTF">2020-05-06T15:58:27Z</dcterms:modified>
</cp:coreProperties>
</file>