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CFCAC-CD5F-CF4B-86A5-7D8E77F14E3C}" type="datetimeFigureOut">
              <a:rPr lang="en-US" smtClean="0"/>
              <a:t>10/14/14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070E7-26C9-2B4B-A758-3335176A32B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997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Direito se esforça</a:t>
            </a:r>
            <a:r>
              <a:rPr lang="pt-BR" baseline="0" dirty="0" smtClean="0"/>
              <a:t> para dar o melhor sentido jurídico a práticas da vida real que, muitas vezes, não seguem os ritos e procedimentos pedidos pelo direito: propriedade não registrada, contratos de gaveta, inventários que não foram feitos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070E7-26C9-2B4B-A758-3335176A32B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708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Detenção: o empregado</a:t>
            </a:r>
            <a:r>
              <a:rPr lang="pt-BR" baseline="0" dirty="0" smtClean="0"/>
              <a:t> em relação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070E7-26C9-2B4B-A758-3335176A32B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165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Violenta: invasão</a:t>
            </a:r>
          </a:p>
          <a:p>
            <a:r>
              <a:rPr lang="pt-BR" dirty="0" smtClean="0"/>
              <a:t>Clandestina:</a:t>
            </a:r>
            <a:r>
              <a:rPr lang="pt-BR" baseline="0" dirty="0" smtClean="0"/>
              <a:t> ocupação noturna</a:t>
            </a:r>
          </a:p>
          <a:p>
            <a:r>
              <a:rPr lang="pt-BR" baseline="0" dirty="0" smtClean="0"/>
              <a:t>Precária: não devolução de bem locado, p. ex.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070E7-26C9-2B4B-A758-3335176A32B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92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Justo título: todo e qualquer ato jurídico hábil, em tese, a transferir a propriedade, independentemente de registro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070E7-26C9-2B4B-A758-3335176A32B9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645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10/14/14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Posse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Instituições de direito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2348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Modalidades de usucapião</a:t>
            </a:r>
            <a:endParaRPr lang="pt-B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246429"/>
              </p:ext>
            </p:extLst>
          </p:nvPr>
        </p:nvGraphicFramePr>
        <p:xfrm>
          <a:off x="779463" y="1949450"/>
          <a:ext cx="7583488" cy="408431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791744"/>
                <a:gridCol w="379174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Usucapião ordinária</a:t>
                      </a:r>
                    </a:p>
                    <a:p>
                      <a:r>
                        <a:rPr lang="pt-BR" sz="1400" b="0" dirty="0" smtClean="0"/>
                        <a:t>(CC, art. 1.242)</a:t>
                      </a:r>
                      <a:endParaRPr lang="pt-B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- </a:t>
                      </a:r>
                      <a:r>
                        <a:rPr lang="pt-BR" sz="1400" b="0" u="sng" dirty="0" smtClean="0"/>
                        <a:t>10</a:t>
                      </a:r>
                      <a:r>
                        <a:rPr lang="pt-BR" sz="1400" b="0" u="sng" baseline="0" dirty="0" smtClean="0"/>
                        <a:t> anos</a:t>
                      </a:r>
                      <a:r>
                        <a:rPr lang="pt-BR" sz="1400" b="0" baseline="0" dirty="0" smtClean="0"/>
                        <a:t>, justo título e boa-fé</a:t>
                      </a:r>
                    </a:p>
                    <a:p>
                      <a:r>
                        <a:rPr lang="pt-BR" sz="1400" b="0" baseline="0" dirty="0" smtClean="0"/>
                        <a:t>- se adquirido onerosamente, com registro em cartório posteriormente anulado, desde que sirva de moradia ou tenha sido objeto de investimentos de interesse social: </a:t>
                      </a:r>
                      <a:r>
                        <a:rPr lang="pt-BR" sz="1400" b="0" u="sng" baseline="0" dirty="0" smtClean="0"/>
                        <a:t>5 anos</a:t>
                      </a:r>
                      <a:endParaRPr lang="pt-BR" sz="1400" b="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Usucapião extraordinária</a:t>
                      </a:r>
                      <a:endParaRPr lang="pt-BR" sz="1400" b="0" dirty="0" smtClean="0"/>
                    </a:p>
                    <a:p>
                      <a:r>
                        <a:rPr lang="pt-BR" sz="1400" b="0" dirty="0" smtClean="0"/>
                        <a:t>(CC, art. 1.238)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- </a:t>
                      </a:r>
                      <a:r>
                        <a:rPr lang="pt-BR" sz="1400" u="sng" dirty="0" smtClean="0"/>
                        <a:t>15 anos</a:t>
                      </a:r>
                      <a:r>
                        <a:rPr lang="pt-BR" sz="1400" dirty="0" smtClean="0"/>
                        <a:t>, sem título ou boa-fé</a:t>
                      </a:r>
                    </a:p>
                    <a:p>
                      <a:r>
                        <a:rPr lang="pt-BR" sz="1400" dirty="0" smtClean="0"/>
                        <a:t>- se</a:t>
                      </a:r>
                      <a:r>
                        <a:rPr lang="pt-BR" sz="1400" baseline="0" dirty="0" smtClean="0"/>
                        <a:t> moradia habitual ou objeto de obras / serviços de caráter produtivo: </a:t>
                      </a:r>
                      <a:r>
                        <a:rPr lang="pt-BR" sz="1400" u="sng" baseline="0" dirty="0" smtClean="0"/>
                        <a:t>10 anos</a:t>
                      </a:r>
                      <a:r>
                        <a:rPr lang="pt-BR" sz="1400" baseline="0" dirty="0" smtClean="0"/>
                        <a:t>.</a:t>
                      </a:r>
                      <a:endParaRPr lang="pt-BR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Usucapião constitucional/especial</a:t>
                      </a:r>
                      <a:r>
                        <a:rPr lang="pt-BR" sz="1400" b="1" baseline="0" dirty="0" smtClean="0"/>
                        <a:t> rural</a:t>
                      </a:r>
                      <a:endParaRPr lang="pt-BR" sz="1400" b="0" baseline="0" dirty="0" smtClean="0"/>
                    </a:p>
                    <a:p>
                      <a:r>
                        <a:rPr lang="pt-BR" sz="1400" b="0" baseline="0" dirty="0" smtClean="0"/>
                        <a:t>CF 1988, art. 191; CC, art. 1.239)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- 5</a:t>
                      </a:r>
                      <a:r>
                        <a:rPr lang="pt-BR" sz="1400" u="sng" dirty="0" smtClean="0"/>
                        <a:t> anos</a:t>
                      </a:r>
                      <a:r>
                        <a:rPr lang="pt-BR" sz="1400" u="none" dirty="0" smtClean="0"/>
                        <a:t>, propriedade</a:t>
                      </a:r>
                      <a:r>
                        <a:rPr lang="pt-BR" sz="1400" u="none" baseline="0" dirty="0" smtClean="0"/>
                        <a:t> rural produtiva e moradia, até 50 </a:t>
                      </a:r>
                      <a:r>
                        <a:rPr lang="pt-BR" sz="1400" u="none" baseline="0" dirty="0" err="1" smtClean="0"/>
                        <a:t>h.a</a:t>
                      </a:r>
                      <a:r>
                        <a:rPr lang="pt-BR" sz="1400" u="none" baseline="0" dirty="0" smtClean="0"/>
                        <a:t>., não sendo proprietário de outro</a:t>
                      </a:r>
                      <a:endParaRPr lang="pt-BR" sz="140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Usucapião constitucional/especial urbana</a:t>
                      </a:r>
                    </a:p>
                    <a:p>
                      <a:r>
                        <a:rPr lang="pt-BR" sz="1400" b="0" dirty="0" smtClean="0"/>
                        <a:t>CF 1988,</a:t>
                      </a:r>
                      <a:r>
                        <a:rPr lang="pt-BR" sz="1400" b="0" baseline="0" dirty="0" smtClean="0"/>
                        <a:t> art. 183, CC, art. 1.240)</a:t>
                      </a:r>
                      <a:endParaRPr lang="pt-B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-</a:t>
                      </a:r>
                      <a:r>
                        <a:rPr lang="pt-BR" sz="1400" u="sng" dirty="0" smtClean="0"/>
                        <a:t> 5 anos</a:t>
                      </a:r>
                      <a:r>
                        <a:rPr lang="pt-BR" sz="1400" u="none" dirty="0" smtClean="0"/>
                        <a:t>, propriedade urbana</a:t>
                      </a:r>
                      <a:r>
                        <a:rPr lang="pt-BR" sz="1400" u="none" baseline="0" dirty="0" smtClean="0"/>
                        <a:t> para moradia, não superior a 250 m2, não sendo proprietário de outro.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Usucapião urbana coletiva</a:t>
                      </a:r>
                      <a:endParaRPr lang="pt-BR" sz="1400" b="0" dirty="0" smtClean="0"/>
                    </a:p>
                    <a:p>
                      <a:r>
                        <a:rPr lang="pt-BR" sz="1400" b="0" dirty="0" smtClean="0"/>
                        <a:t>Estatuto</a:t>
                      </a:r>
                      <a:r>
                        <a:rPr lang="pt-BR" sz="1400" b="0" baseline="0" dirty="0" smtClean="0"/>
                        <a:t> das Cidades (L. 10.257/2001), art. 10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- </a:t>
                      </a:r>
                      <a:r>
                        <a:rPr lang="pt-BR" sz="1400" u="sng" dirty="0" smtClean="0"/>
                        <a:t>5 anos</a:t>
                      </a:r>
                      <a:r>
                        <a:rPr lang="pt-BR" sz="1400" u="none" dirty="0" smtClean="0"/>
                        <a:t>, propriedade urbana</a:t>
                      </a:r>
                      <a:r>
                        <a:rPr lang="pt-BR" sz="1400" u="none" baseline="0" dirty="0" smtClean="0"/>
                        <a:t> coletivamente ocupada para moradia de baixa renda, não inferior a 250 m2, não sendo proprietário de outro.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630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Usucapião de áreas públicas?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779463" y="1949824"/>
            <a:ext cx="778387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103154"/>
                </a:solidFill>
              </a:rPr>
              <a:t>CF 1988, </a:t>
            </a:r>
            <a:r>
              <a:rPr lang="pt-BR" dirty="0">
                <a:solidFill>
                  <a:srgbClr val="103154"/>
                </a:solidFill>
                <a:ea typeface="Lucida Grande"/>
                <a:cs typeface="Corbel"/>
              </a:rPr>
              <a:t>§ </a:t>
            </a:r>
            <a:r>
              <a:rPr lang="pt-BR" dirty="0" smtClean="0">
                <a:solidFill>
                  <a:srgbClr val="103154"/>
                </a:solidFill>
                <a:ea typeface="Lucida Grande"/>
                <a:cs typeface="Corbel"/>
              </a:rPr>
              <a:t> 3º; 191 p.u. “Os imóveis públicos não serão adquiridos por usucapião” </a:t>
            </a:r>
            <a:endParaRPr lang="pt-BR" dirty="0">
              <a:solidFill>
                <a:srgbClr val="10315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125" y="2666999"/>
            <a:ext cx="8039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b="1" dirty="0" smtClean="0"/>
              <a:t>Terras devolutas: </a:t>
            </a:r>
            <a:r>
              <a:rPr lang="pt-BR" dirty="0" smtClean="0"/>
              <a:t>terras que não são privadas, mas não são aplicadas a algum uso público federal, estadual ou municipal</a:t>
            </a:r>
          </a:p>
          <a:p>
            <a:pPr marL="742950" lvl="1" indent="-285750">
              <a:buFont typeface="Arial"/>
              <a:buChar char="•"/>
            </a:pPr>
            <a:r>
              <a:rPr lang="pt-BR" dirty="0" smtClean="0"/>
              <a:t>TJSP admite usucapião de terras devolutas (AC 991.06.028414-0).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6500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Usucapião de áreas de </a:t>
            </a:r>
            <a:r>
              <a:rPr lang="pt-BR" dirty="0" smtClean="0"/>
              <a:t>proteção (APP)?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3258792"/>
            <a:ext cx="7583488" cy="2698255"/>
          </a:xfrm>
        </p:spPr>
        <p:txBody>
          <a:bodyPr/>
          <a:lstStyle/>
          <a:p>
            <a:r>
              <a:rPr lang="pt-BR" dirty="0" smtClean="0"/>
              <a:t>Áreas de proteção públicas </a:t>
            </a:r>
            <a:r>
              <a:rPr lang="pt-BR" dirty="0" err="1" smtClean="0"/>
              <a:t>x</a:t>
            </a:r>
            <a:r>
              <a:rPr lang="pt-BR" dirty="0" smtClean="0"/>
              <a:t> privadas</a:t>
            </a:r>
          </a:p>
          <a:p>
            <a:pPr lvl="1"/>
            <a:r>
              <a:rPr lang="pt-BR" dirty="0" smtClean="0"/>
              <a:t>Nas públicas, como regra, </a:t>
            </a:r>
            <a:r>
              <a:rPr lang="pt-BR" dirty="0" smtClean="0"/>
              <a:t>impossível (controverso);</a:t>
            </a:r>
            <a:endParaRPr lang="pt-BR" dirty="0" smtClean="0"/>
          </a:p>
          <a:p>
            <a:pPr lvl="1"/>
            <a:r>
              <a:rPr lang="pt-BR" dirty="0" smtClean="0"/>
              <a:t>Nas privadas, possível.</a:t>
            </a:r>
          </a:p>
          <a:p>
            <a:pPr lvl="1"/>
            <a:endParaRPr lang="pt-BR" dirty="0"/>
          </a:p>
          <a:p>
            <a:r>
              <a:rPr lang="pt-BR" dirty="0" smtClean="0"/>
              <a:t>Deveres adicionais ao proprietário / possuidor</a:t>
            </a:r>
          </a:p>
          <a:p>
            <a:pPr lvl="1"/>
            <a:r>
              <a:rPr lang="pt-BR" dirty="0" smtClean="0"/>
              <a:t>Responsabilidade civil, administrativa, criminal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725345" y="1910865"/>
            <a:ext cx="7760013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103154"/>
                </a:solidFill>
              </a:rPr>
              <a:t>CF 1988, art. 225, § </a:t>
            </a:r>
            <a:r>
              <a:rPr lang="pt-BR" dirty="0">
                <a:solidFill>
                  <a:srgbClr val="103154"/>
                </a:solidFill>
              </a:rPr>
              <a:t>5º - São indisponíveis as terras devolutas ou arrecadadas pelos Estados, por ações discriminatórias, necessárias à proteção dos ecossistemas naturais.</a:t>
            </a:r>
          </a:p>
        </p:txBody>
      </p:sp>
    </p:spTree>
    <p:extLst>
      <p:ext uri="{BB962C8B-B14F-4D97-AF65-F5344CB8AC3E}">
        <p14:creationId xmlns:p14="http://schemas.microsoft.com/office/powerpoint/2010/main" val="353507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Direito das coisas</a:t>
            </a:r>
            <a:endParaRPr lang="pt-BR" dirty="0"/>
          </a:p>
        </p:txBody>
      </p:sp>
      <p:sp>
        <p:nvSpPr>
          <p:cNvPr id="4" name="Up-Down Arrow 3"/>
          <p:cNvSpPr/>
          <p:nvPr/>
        </p:nvSpPr>
        <p:spPr>
          <a:xfrm>
            <a:off x="7689726" y="2524409"/>
            <a:ext cx="673225" cy="3274093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extBox 4"/>
          <p:cNvSpPr txBox="1"/>
          <p:nvPr/>
        </p:nvSpPr>
        <p:spPr>
          <a:xfrm rot="16200000">
            <a:off x="7672306" y="5039236"/>
            <a:ext cx="715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FATO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7540643" y="3003879"/>
            <a:ext cx="100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DIREITO</a:t>
            </a:r>
            <a:endParaRPr lang="pt-BR" dirty="0"/>
          </a:p>
        </p:txBody>
      </p:sp>
      <p:sp>
        <p:nvSpPr>
          <p:cNvPr id="7" name="TextBox 6"/>
          <p:cNvSpPr txBox="1"/>
          <p:nvPr/>
        </p:nvSpPr>
        <p:spPr>
          <a:xfrm>
            <a:off x="3412028" y="2921121"/>
            <a:ext cx="165735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PROPRIEDADE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8976" y="3554808"/>
            <a:ext cx="8669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POSSE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9453" y="4236888"/>
            <a:ext cx="1331953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DETENÇÃO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67756" y="4878856"/>
            <a:ext cx="889987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TENÇA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1" name="Picture 10" descr="aa053840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370" y="2591711"/>
            <a:ext cx="1048547" cy="3121256"/>
          </a:xfrm>
          <a:prstGeom prst="rect">
            <a:avLst/>
          </a:prstGeom>
        </p:spPr>
      </p:pic>
      <p:pic>
        <p:nvPicPr>
          <p:cNvPr id="12" name="Picture 11" descr="LS01832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169" y="3518620"/>
            <a:ext cx="1462252" cy="124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9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Posse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“É o </a:t>
            </a:r>
            <a:r>
              <a:rPr lang="pt-BR" sz="2400" b="1" dirty="0" smtClean="0"/>
              <a:t>poder de fato</a:t>
            </a:r>
            <a:r>
              <a:rPr lang="pt-BR" sz="2400" dirty="0" smtClean="0"/>
              <a:t> exercido por uma pessoa sobre uma coisa, normalmente alheia ou pertencente a dono ignorado, ou que não tem dono – relação </a:t>
            </a:r>
            <a:r>
              <a:rPr lang="pt-BR" sz="2400" b="1" dirty="0" smtClean="0"/>
              <a:t>tutelada pela lei</a:t>
            </a:r>
            <a:r>
              <a:rPr lang="pt-BR" sz="2400" dirty="0" smtClean="0"/>
              <a:t> e em que se revela a </a:t>
            </a:r>
            <a:r>
              <a:rPr lang="pt-BR" sz="2400" b="1" dirty="0" smtClean="0"/>
              <a:t>intenção de exercer um direito por quem não é titular dele</a:t>
            </a:r>
            <a:r>
              <a:rPr lang="pt-BR" sz="2400" dirty="0" smtClean="0"/>
              <a:t>, embora esse direito não exista, nem tenha de ser demonstrado”. (Luiz da Cunha Gonçalves)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763773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Posse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3302000"/>
            <a:ext cx="7583488" cy="2655048"/>
          </a:xfrm>
        </p:spPr>
        <p:txBody>
          <a:bodyPr/>
          <a:lstStyle/>
          <a:p>
            <a:r>
              <a:rPr lang="pt-BR" dirty="0" smtClean="0"/>
              <a:t>Poderes inerentes à propriedade: U-F-D-R</a:t>
            </a:r>
          </a:p>
          <a:p>
            <a:pPr lvl="1"/>
            <a:r>
              <a:rPr lang="pt-BR" b="1" dirty="0" smtClean="0"/>
              <a:t>Posse direta:</a:t>
            </a:r>
            <a:r>
              <a:rPr lang="pt-BR" dirty="0" smtClean="0"/>
              <a:t> domínio material sobre a coisa (Ex: locatário)</a:t>
            </a:r>
          </a:p>
          <a:p>
            <a:pPr lvl="1"/>
            <a:r>
              <a:rPr lang="pt-BR" b="1" dirty="0" smtClean="0"/>
              <a:t>Posse indireta:</a:t>
            </a:r>
            <a:r>
              <a:rPr lang="pt-BR" dirty="0" smtClean="0"/>
              <a:t> possibilidade de exercício de direitos sobre a coisa (Ex: locador).</a:t>
            </a:r>
          </a:p>
          <a:p>
            <a:pPr lvl="1"/>
            <a:endParaRPr lang="pt-BR" b="1" dirty="0"/>
          </a:p>
          <a:p>
            <a:pPr lvl="1"/>
            <a:endParaRPr lang="pt-B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79463" y="2003167"/>
            <a:ext cx="758348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CC, art. 1.196: “Considera-se possuidor todo aquele que tem de fato o exercício, pleno ou não, de algum dos poderes inerentes à propriedade”.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15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Posse como direito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Situação de fato que gera direitos:</a:t>
            </a:r>
          </a:p>
          <a:p>
            <a:pPr lvl="1"/>
            <a:r>
              <a:rPr lang="pt-BR" dirty="0" smtClean="0"/>
              <a:t>Direito de zelar pela coisa e ser ressarcido (benfeitorias)</a:t>
            </a:r>
          </a:p>
          <a:p>
            <a:pPr lvl="1"/>
            <a:r>
              <a:rPr lang="pt-BR" dirty="0" smtClean="0"/>
              <a:t>Direito de defender a coisa, ou tê-la restituída para si:</a:t>
            </a:r>
          </a:p>
          <a:p>
            <a:pPr lvl="2"/>
            <a:r>
              <a:rPr lang="pt-BR" dirty="0" smtClean="0"/>
              <a:t>Ameaça à posse (interdito proibitório);</a:t>
            </a:r>
          </a:p>
          <a:p>
            <a:pPr lvl="2"/>
            <a:r>
              <a:rPr lang="pt-BR" dirty="0" smtClean="0"/>
              <a:t>Turbação (manutenção da posse)</a:t>
            </a:r>
          </a:p>
          <a:p>
            <a:pPr lvl="2"/>
            <a:r>
              <a:rPr lang="pt-BR" dirty="0" smtClean="0"/>
              <a:t>Esbulho (reintegração de posse)</a:t>
            </a:r>
          </a:p>
          <a:p>
            <a:pPr lvl="2"/>
            <a:endParaRPr lang="pt-BR" dirty="0"/>
          </a:p>
          <a:p>
            <a:r>
              <a:rPr lang="pt-BR" b="1" dirty="0" smtClean="0"/>
              <a:t>Função social da posse:</a:t>
            </a:r>
            <a:r>
              <a:rPr lang="pt-BR" dirty="0" smtClean="0"/>
              <a:t> otimiza o aproveitamento socialmente eficiente dos bens imóveis para fins humanos (moradia), econômicos e sociais, independentemente da propriedade.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699125" y="3063875"/>
            <a:ext cx="333375" cy="106362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extBox 4"/>
          <p:cNvSpPr txBox="1"/>
          <p:nvPr/>
        </p:nvSpPr>
        <p:spPr>
          <a:xfrm>
            <a:off x="6143625" y="3397250"/>
            <a:ext cx="2005677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Ações possessórias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04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Posse, detenção, tença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779463" y="2003167"/>
            <a:ext cx="758348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CC, art. 1.196: “Considera-se possuidor todo aquele que tem de fato o exercício, pleno ou não, de algum dos poderes inerentes à propriedade”.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7238" y="3060442"/>
            <a:ext cx="7583488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CC, art. 1.198: “Considera-se detentor aquele que, achando-se em relação de dependência para com outro, conserva a posse em nome deste e em cumprimento de ordens ou instruções suas.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749" y="4206875"/>
            <a:ext cx="4587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cs typeface="Corbel"/>
              </a:rPr>
              <a:t>Não pode invocar ações </a:t>
            </a:r>
            <a:r>
              <a:rPr lang="pt-BR" dirty="0" err="1" smtClean="0">
                <a:cs typeface="Corbel"/>
              </a:rPr>
              <a:t>possesórias</a:t>
            </a:r>
            <a:r>
              <a:rPr lang="pt-BR" dirty="0" smtClean="0">
                <a:cs typeface="Corbel"/>
              </a:rPr>
              <a:t>, mas pode defender a posse alheia (“autotutela” – CC, art. 1.210, </a:t>
            </a:r>
            <a:r>
              <a:rPr lang="pt-BR" dirty="0" smtClean="0">
                <a:ea typeface="Lucida Grande"/>
                <a:cs typeface="Corbel"/>
              </a:rPr>
              <a:t>§ 1º) </a:t>
            </a:r>
            <a:endParaRPr lang="pt-BR" dirty="0">
              <a:cs typeface="Corbel"/>
            </a:endParaRPr>
          </a:p>
        </p:txBody>
      </p:sp>
      <p:sp>
        <p:nvSpPr>
          <p:cNvPr id="7" name="Bent-Up Arrow 6"/>
          <p:cNvSpPr/>
          <p:nvPr/>
        </p:nvSpPr>
        <p:spPr>
          <a:xfrm rot="5400000">
            <a:off x="2920785" y="4285612"/>
            <a:ext cx="588230" cy="460802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/>
          <p:cNvSpPr txBox="1"/>
          <p:nvPr/>
        </p:nvSpPr>
        <p:spPr>
          <a:xfrm>
            <a:off x="757238" y="5270500"/>
            <a:ext cx="7605713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103154"/>
                </a:solidFill>
              </a:rPr>
              <a:t>“Tença” – simples situação material de apreensão física do bem, sem qualquer consequência jurídica protetiva (Luciano Camargo Penteado)</a:t>
            </a:r>
            <a:endParaRPr lang="pt-BR" dirty="0">
              <a:solidFill>
                <a:srgbClr val="1031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097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Posse e vícios (defeitos)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smtClean="0"/>
              <a:t>Posse justa:</a:t>
            </a:r>
            <a:r>
              <a:rPr lang="pt-BR" dirty="0" smtClean="0"/>
              <a:t> não obtida mediante violência, clandestinidade ou precariedade (“posse limpa”).</a:t>
            </a:r>
          </a:p>
          <a:p>
            <a:r>
              <a:rPr lang="pt-BR" b="1" dirty="0" smtClean="0"/>
              <a:t>Posse injusta:</a:t>
            </a:r>
          </a:p>
          <a:p>
            <a:pPr lvl="1"/>
            <a:r>
              <a:rPr lang="pt-BR" b="1" dirty="0" smtClean="0"/>
              <a:t>Violenta:</a:t>
            </a:r>
            <a:r>
              <a:rPr lang="pt-BR" dirty="0" smtClean="0"/>
              <a:t> obtida por meio de esbulho, força física ou coação moral;</a:t>
            </a:r>
          </a:p>
          <a:p>
            <a:pPr lvl="1"/>
            <a:r>
              <a:rPr lang="pt-BR" b="1" dirty="0" smtClean="0"/>
              <a:t>Clandestina: </a:t>
            </a:r>
            <a:r>
              <a:rPr lang="pt-BR" dirty="0" smtClean="0"/>
              <a:t>obtida às escondidas, burlando a vigilância habitual do legítimo possuidor;</a:t>
            </a:r>
          </a:p>
          <a:p>
            <a:pPr lvl="1"/>
            <a:r>
              <a:rPr lang="pt-BR" b="1" dirty="0" smtClean="0"/>
              <a:t>Precária:</a:t>
            </a:r>
            <a:r>
              <a:rPr lang="pt-BR" dirty="0" smtClean="0"/>
              <a:t> obtida com abuso de confiança ou direito (“esbulho pacífico”.</a:t>
            </a:r>
          </a:p>
          <a:p>
            <a:r>
              <a:rPr lang="pt-BR" dirty="0" smtClean="0"/>
              <a:t>Posse injusta não pode ser defendida contra proprietário, mas pode sê-lo contra terceiros.</a:t>
            </a:r>
          </a:p>
          <a:p>
            <a:r>
              <a:rPr lang="pt-BR" dirty="0" smtClean="0"/>
              <a:t>Posse injusta pode ser convalidada, tornando-se justa</a:t>
            </a:r>
          </a:p>
          <a:p>
            <a:pPr lvl="1"/>
            <a:r>
              <a:rPr lang="pt-BR" dirty="0" smtClean="0"/>
              <a:t>1a + 1d da violência ou clandestinidade, </a:t>
            </a:r>
            <a:r>
              <a:rPr lang="pt-BR" i="1" dirty="0" smtClean="0"/>
              <a:t>animus </a:t>
            </a:r>
            <a:r>
              <a:rPr lang="pt-BR" i="1" dirty="0" err="1" smtClean="0"/>
              <a:t>domini</a:t>
            </a:r>
            <a:endParaRPr lang="pt-BR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55314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Posse de boa-fé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7583488" cy="4431926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 smtClean="0"/>
              <a:t>Posse de boa-fé:</a:t>
            </a:r>
            <a:r>
              <a:rPr lang="pt-BR" dirty="0" smtClean="0"/>
              <a:t> o possuidor ignora defeitos / obstáculos impeditivos à aquisição da coisa, ou tem justo título que fundamente sua posse. </a:t>
            </a:r>
          </a:p>
          <a:p>
            <a:r>
              <a:rPr lang="pt-BR" b="1" dirty="0" smtClean="0"/>
              <a:t>Posse de má-fé:</a:t>
            </a:r>
            <a:r>
              <a:rPr lang="pt-BR" dirty="0" smtClean="0"/>
              <a:t> mesmo sabendo do vício na posse, pretende exercer o domínio fático sobre ela.</a:t>
            </a:r>
          </a:p>
          <a:p>
            <a:r>
              <a:rPr lang="pt-BR" b="1" dirty="0" smtClean="0"/>
              <a:t>Diferenças quanto a frutos e benfeitorias</a:t>
            </a:r>
          </a:p>
          <a:p>
            <a:pPr lvl="1"/>
            <a:r>
              <a:rPr lang="pt-BR" dirty="0" smtClean="0"/>
              <a:t>Posse de boa-fé </a:t>
            </a:r>
          </a:p>
          <a:p>
            <a:pPr lvl="2"/>
            <a:r>
              <a:rPr lang="pt-BR" dirty="0" smtClean="0"/>
              <a:t>direito aos frutos (CC, art. 1.214), direito de indenização e retenção por benfeitorias necessárias (sempre) e úteis (autorizadas);</a:t>
            </a:r>
          </a:p>
          <a:p>
            <a:pPr lvl="2"/>
            <a:r>
              <a:rPr lang="pt-BR" dirty="0" smtClean="0"/>
              <a:t>Responde subjetivamente por danos à coisa;</a:t>
            </a:r>
          </a:p>
          <a:p>
            <a:pPr lvl="1"/>
            <a:r>
              <a:rPr lang="pt-BR" dirty="0" smtClean="0"/>
              <a:t>Posse de má-fé: </a:t>
            </a:r>
          </a:p>
          <a:p>
            <a:pPr lvl="2"/>
            <a:r>
              <a:rPr lang="pt-BR" dirty="0" smtClean="0"/>
              <a:t>indenizar os frutos colhidos (CC., art. 1.216), direito de indenização </a:t>
            </a:r>
            <a:r>
              <a:rPr lang="pt-BR" u="sng" dirty="0" smtClean="0"/>
              <a:t>sem retenção</a:t>
            </a:r>
            <a:r>
              <a:rPr lang="pt-BR" dirty="0" smtClean="0"/>
              <a:t> apenas pelas benfeitorias necessárias;</a:t>
            </a:r>
          </a:p>
          <a:p>
            <a:pPr lvl="2"/>
            <a:r>
              <a:rPr lang="pt-BR" dirty="0" smtClean="0"/>
              <a:t>Responde objetivamente por danos à coisa.</a:t>
            </a:r>
          </a:p>
          <a:p>
            <a:pPr lvl="1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82860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Usucapião	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“É a aquisição da propriedade pela posse prolongada e ininterrupta durante o prazo exigido pela lei para se dar prescrição aquisitiva” (José </a:t>
            </a:r>
            <a:r>
              <a:rPr lang="pt-BR" dirty="0" err="1" smtClean="0"/>
              <a:t>Naufel</a:t>
            </a:r>
            <a:r>
              <a:rPr lang="pt-BR" dirty="0" smtClean="0"/>
              <a:t>).</a:t>
            </a:r>
          </a:p>
          <a:p>
            <a:r>
              <a:rPr lang="pt-BR" b="1" dirty="0" smtClean="0"/>
              <a:t>Requisitos gerais:</a:t>
            </a:r>
          </a:p>
          <a:p>
            <a:pPr lvl="1"/>
            <a:r>
              <a:rPr lang="pt-BR" dirty="0" smtClean="0"/>
              <a:t>Posse mansa, pacífica e ininterrupta;</a:t>
            </a:r>
          </a:p>
          <a:p>
            <a:pPr lvl="1"/>
            <a:r>
              <a:rPr lang="pt-BR" dirty="0" smtClean="0"/>
              <a:t>Cumprimento do prazo legal;</a:t>
            </a:r>
          </a:p>
          <a:p>
            <a:pPr lvl="1"/>
            <a:r>
              <a:rPr lang="pt-BR" i="1" dirty="0" smtClean="0"/>
              <a:t>Animus </a:t>
            </a:r>
            <a:r>
              <a:rPr lang="pt-BR" i="1" dirty="0" err="1" smtClean="0"/>
              <a:t>domini</a:t>
            </a:r>
            <a:r>
              <a:rPr lang="pt-BR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86151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591</TotalTime>
  <Words>1093</Words>
  <Application>Microsoft Macintosh PowerPoint</Application>
  <PresentationFormat>On-screen Show (4:3)</PresentationFormat>
  <Paragraphs>96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Posse</vt:lpstr>
      <vt:lpstr>Direito das coisas</vt:lpstr>
      <vt:lpstr>Posse</vt:lpstr>
      <vt:lpstr>Posse</vt:lpstr>
      <vt:lpstr>Posse como direito</vt:lpstr>
      <vt:lpstr>Posse, detenção, tença</vt:lpstr>
      <vt:lpstr>Posse e vícios (defeitos)</vt:lpstr>
      <vt:lpstr>Posse de boa-fé</vt:lpstr>
      <vt:lpstr>Usucapião </vt:lpstr>
      <vt:lpstr>Modalidades de usucapião</vt:lpstr>
      <vt:lpstr>Usucapião de áreas públicas?</vt:lpstr>
      <vt:lpstr>Usucapião de áreas de proteção (APP)?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</dc:title>
  <dc:creator>Rafael Mafei</dc:creator>
  <cp:lastModifiedBy>Rafael Mafei</cp:lastModifiedBy>
  <cp:revision>16</cp:revision>
  <dcterms:created xsi:type="dcterms:W3CDTF">2014-10-14T00:55:59Z</dcterms:created>
  <dcterms:modified xsi:type="dcterms:W3CDTF">2014-10-14T11:56:39Z</dcterms:modified>
</cp:coreProperties>
</file>