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9" r:id="rId6"/>
    <p:sldId id="260" r:id="rId7"/>
    <p:sldId id="261" r:id="rId8"/>
    <p:sldId id="262" r:id="rId9"/>
    <p:sldId id="266" r:id="rId10"/>
    <p:sldId id="257" r:id="rId11"/>
    <p:sldId id="267" r:id="rId12"/>
    <p:sldId id="268" r:id="rId13"/>
    <p:sldId id="273" r:id="rId14"/>
    <p:sldId id="269" r:id="rId15"/>
    <p:sldId id="270" r:id="rId16"/>
    <p:sldId id="274" r:id="rId17"/>
    <p:sldId id="271" r:id="rId18"/>
    <p:sldId id="277" r:id="rId19"/>
    <p:sldId id="272" r:id="rId20"/>
    <p:sldId id="275" r:id="rId21"/>
    <p:sldId id="27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3965D-554E-4EA2-8F0C-7A31F4AC2D0A}" type="datetimeFigureOut">
              <a:rPr lang="pt-BR" smtClean="0"/>
              <a:pPr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7322-3F7F-4627-8896-BB17714615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V0jY5VgymI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yu.edu/pages/classes/bkg/methods/netnography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ozinets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6024" y="2368897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dirty="0" err="1" smtClean="0"/>
              <a:t>Netnografia</a:t>
            </a:r>
            <a:r>
              <a:rPr lang="pt-BR" sz="4800" dirty="0" smtClean="0"/>
              <a:t>: </a:t>
            </a:r>
            <a:br>
              <a:rPr lang="pt-BR" sz="4800" dirty="0" smtClean="0"/>
            </a:br>
            <a:r>
              <a:rPr lang="pt-BR" sz="4800" dirty="0" smtClean="0"/>
              <a:t>o que é e como fazer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4017941"/>
            <a:ext cx="7916416" cy="1752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Teoria e Métodos de Pesquisa em Comunicação</a:t>
            </a:r>
          </a:p>
          <a:p>
            <a:r>
              <a:rPr lang="pt-BR" sz="2800" dirty="0" smtClean="0"/>
              <a:t>Prof</a:t>
            </a:r>
            <a:r>
              <a:rPr lang="pt-BR" sz="2800" dirty="0" smtClean="0"/>
              <a:t>. Dr. Richard </a:t>
            </a:r>
            <a:r>
              <a:rPr lang="pt-BR" sz="2800" dirty="0" err="1" smtClean="0"/>
              <a:t>Romancini</a:t>
            </a:r>
            <a:r>
              <a:rPr lang="pt-BR" sz="2800" dirty="0" smtClean="0"/>
              <a:t> (ECA/USP)</a:t>
            </a:r>
            <a:endParaRPr lang="pt-BR" sz="2800" dirty="0"/>
          </a:p>
        </p:txBody>
      </p:sp>
      <p:pic>
        <p:nvPicPr>
          <p:cNvPr id="2050" name="Picture 2" descr="http://d.gr-assets.com/books/1348537083l/7762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774054" cy="25253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de cantos arredondados 25"/>
          <p:cNvSpPr/>
          <p:nvPr/>
        </p:nvSpPr>
        <p:spPr>
          <a:xfrm>
            <a:off x="6317100" y="2960948"/>
            <a:ext cx="2520280" cy="864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300192" y="1412776"/>
            <a:ext cx="2520280" cy="864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Fazendo </a:t>
            </a:r>
            <a:r>
              <a:rPr lang="pt-BR" sz="3200" dirty="0" err="1" smtClean="0"/>
              <a:t>netnografia</a:t>
            </a:r>
            <a:r>
              <a:rPr lang="pt-BR" sz="3200" dirty="0" smtClean="0"/>
              <a:t>: fluxograma da pesquisa</a:t>
            </a:r>
            <a:endParaRPr lang="pt-BR" sz="32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99592" y="980728"/>
            <a:ext cx="3847077" cy="70529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99592" y="2060848"/>
            <a:ext cx="3847077" cy="70529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99592" y="3140968"/>
            <a:ext cx="3847077" cy="70529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99592" y="4293096"/>
            <a:ext cx="3847077" cy="70529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99592" y="5373216"/>
            <a:ext cx="3847077" cy="70529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58237" y="865325"/>
            <a:ext cx="38884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1ª Etapa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Foco: questões, tópicos a pesquisar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99592" y="1916832"/>
            <a:ext cx="38884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2ª Etapa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Identificação e seleção da comunidade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99592" y="2996952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3ª Etapa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Envolvimento, imersão, coleta de dados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755576" y="4149080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4ª Etapa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Análise/interpretação iterativa de dados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899592" y="5229200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5ª Etapa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Produção/redação do relato/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descob</a:t>
            </a:r>
            <a:r>
              <a:rPr lang="pt-BR" dirty="0" smtClean="0">
                <a:latin typeface="+mj-lt"/>
                <a:ea typeface="+mj-ea"/>
                <a:cs typeface="+mj-cs"/>
              </a:rPr>
              <a:t>.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Seta para baixo 17"/>
          <p:cNvSpPr/>
          <p:nvPr/>
        </p:nvSpPr>
        <p:spPr>
          <a:xfrm>
            <a:off x="2483768" y="1772816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2483768" y="2852936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2483768" y="3933056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2483768" y="5085184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em curva para a direita 21"/>
          <p:cNvSpPr/>
          <p:nvPr/>
        </p:nvSpPr>
        <p:spPr>
          <a:xfrm rot="10800000">
            <a:off x="4860033" y="3573016"/>
            <a:ext cx="432048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em curva para a direita 22"/>
          <p:cNvSpPr/>
          <p:nvPr/>
        </p:nvSpPr>
        <p:spPr>
          <a:xfrm>
            <a:off x="179512" y="3701203"/>
            <a:ext cx="432048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5292080" y="3176972"/>
            <a:ext cx="648072" cy="540060"/>
          </a:xfrm>
          <a:prstGeom prst="rightArrow">
            <a:avLst>
              <a:gd name="adj1" fmla="val 70765"/>
              <a:gd name="adj2" fmla="val 73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00192" y="1556792"/>
            <a:ext cx="2554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Planejamento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5342340" y="1333377"/>
            <a:ext cx="648072" cy="1080120"/>
          </a:xfrm>
          <a:prstGeom prst="rightArrow">
            <a:avLst>
              <a:gd name="adj1" fmla="val 70765"/>
              <a:gd name="adj2" fmla="val 73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722703" y="3101463"/>
            <a:ext cx="167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Entrada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334009" y="4005064"/>
            <a:ext cx="2520280" cy="986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300192" y="4140949"/>
            <a:ext cx="2592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Padrões éticos do estudo</a:t>
            </a:r>
          </a:p>
          <a:p>
            <a:pPr lvl="0" algn="ctr">
              <a:spcBef>
                <a:spcPct val="0"/>
              </a:spcBef>
              <a:defRPr/>
            </a:pPr>
            <a:endParaRPr lang="pt-BR" sz="1000" b="1" dirty="0">
              <a:solidFill>
                <a:schemeClr val="bg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Avaliação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4499992" y="2348880"/>
            <a:ext cx="3923928" cy="286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Planejamento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56249" y="1810908"/>
            <a:ext cx="5292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fazer? Que </a:t>
            </a:r>
            <a:r>
              <a:rPr lang="pt-BR" sz="2800" b="1" dirty="0"/>
              <a:t>caminho seguir?</a:t>
            </a:r>
          </a:p>
          <a:p>
            <a:pPr marL="630238" indent="-363538"/>
            <a:endParaRPr lang="pt-BR" sz="2800" dirty="0"/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pt-BR" sz="2800" dirty="0"/>
              <a:t>Definição do problema</a:t>
            </a:r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pt-BR" sz="2800" dirty="0"/>
              <a:t>Objetivos da pesquisa</a:t>
            </a:r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pt-BR" sz="2800" dirty="0" smtClean="0"/>
              <a:t>Foco do estudo</a:t>
            </a:r>
          </a:p>
          <a:p>
            <a:pPr marL="630238" indent="-363538">
              <a:buFont typeface="Arial" panose="020B0604020202020204" pitchFamily="34" charset="0"/>
              <a:buChar char="•"/>
            </a:pPr>
            <a:r>
              <a:rPr lang="pt-BR" sz="2800" dirty="0" smtClean="0"/>
              <a:t>Questões </a:t>
            </a:r>
            <a:r>
              <a:rPr lang="pt-BR" sz="2800" dirty="0"/>
              <a:t>de interesse</a:t>
            </a:r>
          </a:p>
        </p:txBody>
      </p:sp>
      <p:sp>
        <p:nvSpPr>
          <p:cNvPr id="17" name="Seta para baixo 16"/>
          <p:cNvSpPr/>
          <p:nvPr/>
        </p:nvSpPr>
        <p:spPr>
          <a:xfrm rot="16200000">
            <a:off x="3941930" y="3195703"/>
            <a:ext cx="5400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2348880"/>
            <a:ext cx="3640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Buscas e pesquisas iniciais sobre possíveis campos empíricos (online) para o estudo. </a:t>
            </a:r>
            <a:r>
              <a:rPr lang="pt-BR" b="1" dirty="0" smtClean="0">
                <a:solidFill>
                  <a:schemeClr val="bg1"/>
                </a:solidFill>
              </a:rPr>
              <a:t>Critérios </a:t>
            </a:r>
            <a:r>
              <a:rPr lang="pt-BR" b="1" dirty="0" smtClean="0">
                <a:solidFill>
                  <a:schemeClr val="bg1"/>
                </a:solidFill>
              </a:rPr>
              <a:t>de escolha:</a:t>
            </a:r>
          </a:p>
          <a:p>
            <a:pPr marL="285750" indent="-285750">
              <a:buFontTx/>
              <a:buChar char="-"/>
            </a:pPr>
            <a:r>
              <a:rPr lang="pt-BR" b="1" i="1" dirty="0" smtClean="0">
                <a:solidFill>
                  <a:schemeClr val="bg1"/>
                </a:solidFill>
              </a:rPr>
              <a:t>Relevância (quanto o foco do trabalho)</a:t>
            </a:r>
          </a:p>
          <a:p>
            <a:pPr marL="285750" indent="-285750">
              <a:buFontTx/>
              <a:buChar char="-"/>
            </a:pPr>
            <a:r>
              <a:rPr lang="pt-BR" b="1" i="1" dirty="0" smtClean="0">
                <a:solidFill>
                  <a:schemeClr val="bg1"/>
                </a:solidFill>
              </a:rPr>
              <a:t>Atividade (comunicações recentes)</a:t>
            </a:r>
          </a:p>
          <a:p>
            <a:pPr marL="285750" indent="-285750">
              <a:buFontTx/>
              <a:buChar char="-"/>
            </a:pPr>
            <a:r>
              <a:rPr lang="pt-BR" b="1" i="1" dirty="0" smtClean="0">
                <a:solidFill>
                  <a:schemeClr val="bg1"/>
                </a:solidFill>
              </a:rPr>
              <a:t>Interatividade</a:t>
            </a:r>
          </a:p>
          <a:p>
            <a:pPr marL="285750" indent="-285750">
              <a:buFontTx/>
              <a:buChar char="-"/>
            </a:pPr>
            <a:r>
              <a:rPr lang="pt-BR" b="1" i="1" dirty="0" smtClean="0">
                <a:solidFill>
                  <a:schemeClr val="bg1"/>
                </a:solidFill>
              </a:rPr>
              <a:t>Riqueza de dados</a:t>
            </a:r>
          </a:p>
          <a:p>
            <a:pPr marL="285750" indent="-285750">
              <a:buFontTx/>
              <a:buChar char="-"/>
            </a:pPr>
            <a:r>
              <a:rPr lang="pt-BR" b="1" i="1" dirty="0" smtClean="0">
                <a:solidFill>
                  <a:schemeClr val="bg1"/>
                </a:solidFill>
              </a:rPr>
              <a:t>Substância...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Entrada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2060848"/>
            <a:ext cx="9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Momento crítico: </a:t>
            </a:r>
            <a:r>
              <a:rPr lang="pt-BR" sz="2800" b="1" dirty="0" smtClean="0"/>
              <a:t>introdução do pesquisador no campo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Cuidado com a linguagem do grupo: aprendizado básico dos rituais e formas de interação – não agir como intruso/perturbador/fingidor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Solicitação de autorização para a pesquisa. </a:t>
            </a:r>
            <a:r>
              <a:rPr lang="pt-BR" sz="2800" b="1" dirty="0" smtClean="0"/>
              <a:t>Seja criativo e contributivo (aja como um membro)!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Início da imersão na comunidade</a:t>
            </a:r>
            <a:r>
              <a:rPr lang="pt-BR" sz="2800" dirty="0" smtClean="0"/>
              <a:t>/</a:t>
            </a:r>
            <a:br>
              <a:rPr lang="pt-BR" sz="2800" dirty="0" smtClean="0"/>
            </a:br>
            <a:r>
              <a:rPr lang="pt-BR" sz="2800" dirty="0" smtClean="0"/>
              <a:t>grupo </a:t>
            </a:r>
            <a:r>
              <a:rPr lang="pt-BR" sz="2800" dirty="0" smtClean="0"/>
              <a:t>cultural a ser pesquisado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366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Entrada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40.media.tumblr.com/tumblr_lghhggywm41qh4ubs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" y="2285045"/>
            <a:ext cx="88868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5971" y="1492957"/>
            <a:ext cx="143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Exemplo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8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Coleta de dados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0144" y="1988840"/>
            <a:ext cx="8248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Três tipos básicos de dados</a:t>
            </a:r>
            <a:endParaRPr lang="pt-BR" sz="2800" b="1" dirty="0"/>
          </a:p>
          <a:p>
            <a:pPr marL="630238" indent="-363538"/>
            <a:endParaRPr lang="pt-BR" sz="1600" dirty="0"/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1" dirty="0" smtClean="0"/>
              <a:t>Dados de arquivo </a:t>
            </a:r>
            <a:r>
              <a:rPr lang="pt-BR" sz="2400" dirty="0" smtClean="0"/>
              <a:t>(postagens antigas, mensagens de murais, e-mails do passado, etc.)</a:t>
            </a:r>
            <a:endParaRPr lang="pt-BR" sz="2400" dirty="0"/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1" dirty="0" smtClean="0"/>
              <a:t>Produzidos na interação entre pesquisador e participantes da comunidade </a:t>
            </a:r>
            <a:r>
              <a:rPr lang="pt-BR" sz="2400" dirty="0" smtClean="0"/>
              <a:t>(entrevistas síncronas ou não, trocas de imagens, etc.)</a:t>
            </a:r>
            <a:endParaRPr lang="pt-BR" sz="2400" dirty="0"/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1" dirty="0" smtClean="0"/>
              <a:t>Notas de campo elaboradas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i="1" dirty="0" smtClean="0"/>
              <a:t>pelo </a:t>
            </a:r>
            <a:r>
              <a:rPr lang="pt-BR" sz="2400" b="1" i="1" dirty="0" smtClean="0"/>
              <a:t>pesquisador </a:t>
            </a:r>
            <a:r>
              <a:rPr lang="pt-BR" sz="2400" dirty="0" smtClean="0"/>
              <a:t>(descrições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 </a:t>
            </a:r>
            <a:r>
              <a:rPr lang="pt-BR" sz="2400" dirty="0" smtClean="0"/>
              <a:t>comentários reflexivos a partir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de </a:t>
            </a:r>
            <a:r>
              <a:rPr lang="pt-BR" sz="2400" dirty="0" smtClean="0"/>
              <a:t>observações)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20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Análise de dados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2132856"/>
            <a:ext cx="38884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/>
              <a:t>Construção de um sistema de classificação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 smtClean="0"/>
              <a:t>Codificação</a:t>
            </a:r>
            <a:endParaRPr lang="pt-BR" sz="32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 smtClean="0"/>
              <a:t>Síntese </a:t>
            </a:r>
            <a:r>
              <a:rPr lang="pt-BR" sz="3200" dirty="0"/>
              <a:t>e contextualização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283968" y="1772816"/>
            <a:ext cx="4320480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3343515" y="3181183"/>
            <a:ext cx="908522" cy="540060"/>
          </a:xfrm>
          <a:prstGeom prst="downArrow">
            <a:avLst>
              <a:gd name="adj1" fmla="val 50000"/>
              <a:gd name="adj2" fmla="val 4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607797" y="1889827"/>
            <a:ext cx="410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 tentativa do pesquisador é, num processo indutivo, “teorizar os dados”, isto é, elaborar explicações que generalizem o que foi observado, de modo a construir um padrão explicativo mais amplo que se esconde sob a multiplicidade de relações percebidas. Assim, o dado específico pode ser integrado (entendido) numa formalização mais global.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Análise de dados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Picture 2" descr="http://40.media.tumblr.com/tumblr_lghheviisZ1qh4ubs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420888"/>
            <a:ext cx="5436604" cy="3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705191" y="1844824"/>
            <a:ext cx="986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42256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Padrões éticos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6657" y="1916832"/>
            <a:ext cx="868095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Preocupação básica:</a:t>
            </a:r>
            <a:endParaRPr lang="pt-BR" sz="2400" b="1" dirty="0"/>
          </a:p>
          <a:p>
            <a:pPr marL="6302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Busca de padrões adequados, do ponto de vista ético, moral</a:t>
            </a:r>
            <a:r>
              <a:rPr lang="pt-BR" sz="2000" dirty="0"/>
              <a:t> </a:t>
            </a:r>
            <a:r>
              <a:rPr lang="pt-BR" sz="2000" dirty="0" smtClean="0"/>
              <a:t>e legal para a condução da pesquisa, levando em conta particularmente os interesses dos participantes (contrabalançados pelo conhecimento a adquirir)</a:t>
            </a:r>
          </a:p>
          <a:p>
            <a:pPr marL="266700" indent="-266700">
              <a:spcAft>
                <a:spcPts val="600"/>
              </a:spcAft>
            </a:pPr>
            <a:r>
              <a:rPr lang="pt-BR" sz="2400" b="1" dirty="0" smtClean="0"/>
              <a:t>Questões</a:t>
            </a:r>
            <a:r>
              <a:rPr lang="pt-BR" sz="2000" b="1" dirty="0" smtClean="0"/>
              <a:t>: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Internet como espaço público ou privado?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Permissão para a pesquisa e para </a:t>
            </a:r>
            <a:r>
              <a:rPr lang="pt-BR" sz="2000" dirty="0" smtClean="0"/>
              <a:t>a </a:t>
            </a:r>
            <a:r>
              <a:rPr lang="pt-BR" sz="2000" dirty="0" smtClean="0"/>
              <a:t>publicação?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Consentimento informado?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Anonimato dos informantes ou citações e</a:t>
            </a:r>
            <a:br>
              <a:rPr lang="pt-BR" sz="2000" dirty="0" smtClean="0"/>
            </a:br>
            <a:r>
              <a:rPr lang="pt-BR" sz="2000" dirty="0" smtClean="0"/>
              <a:t>créditos?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500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Avaliação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1916832"/>
            <a:ext cx="463538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Cruzando a ética e a avaliação da pesquisa, </a:t>
            </a:r>
            <a:r>
              <a:rPr lang="pt-BR" sz="2800" b="1" dirty="0" err="1" smtClean="0"/>
              <a:t>Kozinets</a:t>
            </a:r>
            <a:r>
              <a:rPr lang="pt-BR" sz="2800" b="1" dirty="0" smtClean="0"/>
              <a:t> propõe:</a:t>
            </a:r>
            <a:endParaRPr lang="pt-BR" sz="2800" b="1" dirty="0"/>
          </a:p>
          <a:p>
            <a:pPr marL="6302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Retorno dos resultados para o grupo</a:t>
            </a:r>
          </a:p>
          <a:p>
            <a:pPr marL="6302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As respostas (avaliação dos pesquisados) poderão ser incorporadas ao estudo (tanto em desdobramentos/</a:t>
            </a:r>
            <a:r>
              <a:rPr lang="pt-BR" sz="2400" i="1" dirty="0" smtClean="0"/>
              <a:t>insights</a:t>
            </a:r>
            <a:r>
              <a:rPr lang="pt-BR" sz="2400" dirty="0" smtClean="0"/>
              <a:t> quanto na forma de críticas)</a:t>
            </a:r>
          </a:p>
        </p:txBody>
      </p:sp>
      <p:pic>
        <p:nvPicPr>
          <p:cNvPr id="15362" name="Picture 2" descr="http://www.robcottingham.ca/cartoon/wp-content/webcomic/noise-to-signal/2010.11.06.kling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8533"/>
            <a:ext cx="28524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Avaliação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6658" y="1916832"/>
            <a:ext cx="845180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Conjunto de critérios para avaliar a qualidade da pesquisa</a:t>
            </a:r>
            <a:r>
              <a:rPr lang="pt-BR" sz="2400" b="1" dirty="0" smtClean="0"/>
              <a:t>: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Coerência: </a:t>
            </a:r>
            <a:r>
              <a:rPr lang="pt-BR" sz="2400" dirty="0" smtClean="0"/>
              <a:t>interpretações apresentadas não possuem contradições internas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Rigor: </a:t>
            </a:r>
            <a:r>
              <a:rPr lang="pt-BR" sz="2400" dirty="0" smtClean="0"/>
              <a:t>os procedimentos da pesquisa </a:t>
            </a:r>
            <a:r>
              <a:rPr lang="pt-BR" sz="2400" dirty="0" err="1" smtClean="0"/>
              <a:t>netnográficas</a:t>
            </a:r>
            <a:r>
              <a:rPr lang="pt-BR" sz="2400" dirty="0" smtClean="0"/>
              <a:t> são reconhecidos e respeitados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Conhecimento:</a:t>
            </a:r>
            <a:r>
              <a:rPr lang="pt-BR" sz="2400" dirty="0" smtClean="0"/>
              <a:t> trabalho dialoga com a literatura pertinente sobre o assunto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Inovação: </a:t>
            </a:r>
            <a:r>
              <a:rPr lang="pt-BR" sz="2400" dirty="0"/>
              <a:t>trabalho oferece novas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ideias </a:t>
            </a:r>
            <a:r>
              <a:rPr lang="pt-BR" sz="2400" dirty="0"/>
              <a:t>para compreensão do tema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889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sa 4"/>
          <p:cNvSpPr/>
          <p:nvPr/>
        </p:nvSpPr>
        <p:spPr>
          <a:xfrm>
            <a:off x="3995936" y="1219491"/>
            <a:ext cx="349238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307" y="76491"/>
            <a:ext cx="8229600" cy="1143000"/>
          </a:xfrm>
        </p:spPr>
        <p:txBody>
          <a:bodyPr/>
          <a:lstStyle/>
          <a:p>
            <a:r>
              <a:rPr lang="pt-BR" dirty="0" err="1" smtClean="0"/>
              <a:t>Netnografia</a:t>
            </a:r>
            <a:endParaRPr lang="pt-BR" dirty="0"/>
          </a:p>
        </p:txBody>
      </p:sp>
      <p:sp>
        <p:nvSpPr>
          <p:cNvPr id="4" name="Pentágono 3"/>
          <p:cNvSpPr/>
          <p:nvPr/>
        </p:nvSpPr>
        <p:spPr>
          <a:xfrm>
            <a:off x="1619672" y="1242231"/>
            <a:ext cx="2829986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Inter</a:t>
            </a:r>
            <a:r>
              <a:rPr lang="pt-BR" b="1" dirty="0" err="1" smtClean="0"/>
              <a:t>Net</a:t>
            </a:r>
            <a:r>
              <a:rPr lang="pt-BR" b="1" dirty="0" smtClean="0"/>
              <a:t> </a:t>
            </a:r>
            <a:r>
              <a:rPr lang="pt-BR" dirty="0" smtClean="0"/>
              <a:t> +  Et</a:t>
            </a:r>
            <a:r>
              <a:rPr lang="pt-BR" b="1" dirty="0" smtClean="0"/>
              <a:t>nografia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2366" y="2375894"/>
            <a:ext cx="5676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Etnografia?</a:t>
            </a:r>
            <a:endParaRPr lang="pt-BR" sz="4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3442907"/>
            <a:ext cx="52745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Perspectiva antropológica para o estudo da cultura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Enfatiza a </a:t>
            </a:r>
            <a:r>
              <a:rPr lang="pt-BR" b="1" dirty="0" smtClean="0"/>
              <a:t>observação participante</a:t>
            </a:r>
            <a:r>
              <a:rPr lang="pt-BR" dirty="0" smtClean="0"/>
              <a:t>, mas pode conjugar múltiplos métodos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É uma </a:t>
            </a:r>
            <a:r>
              <a:rPr lang="pt-BR" b="1" dirty="0" smtClean="0"/>
              <a:t>abordagem imersiva</a:t>
            </a:r>
            <a:r>
              <a:rPr lang="pt-BR" dirty="0" smtClean="0"/>
              <a:t>, de modo a produzir uma </a:t>
            </a:r>
            <a:r>
              <a:rPr lang="pt-BR" b="1" dirty="0" smtClean="0"/>
              <a:t>descrição “densa” </a:t>
            </a:r>
            <a:r>
              <a:rPr lang="pt-BR" dirty="0" smtClean="0"/>
              <a:t>o suficiente para relevar os significados de práticas culturais que, num olhar cotidiano, usual, podem passar despercebidas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Nesse sentido, a etnografia pode possuir um elemento de </a:t>
            </a:r>
            <a:r>
              <a:rPr lang="pt-BR" b="1" dirty="0" smtClean="0"/>
              <a:t>“descoberta”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16996" r="39364" b="30481"/>
          <a:stretch/>
        </p:blipFill>
        <p:spPr bwMode="auto">
          <a:xfrm>
            <a:off x="5721827" y="2564904"/>
            <a:ext cx="3334972" cy="22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21827" y="2564904"/>
            <a:ext cx="3323670" cy="185048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4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sa 2"/>
          <p:cNvSpPr/>
          <p:nvPr/>
        </p:nvSpPr>
        <p:spPr>
          <a:xfrm>
            <a:off x="1475656" y="332656"/>
            <a:ext cx="1728192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179512" y="355396"/>
            <a:ext cx="1728192" cy="1143000"/>
          </a:xfrm>
          <a:prstGeom prst="homePlat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Divisa 5"/>
          <p:cNvSpPr/>
          <p:nvPr/>
        </p:nvSpPr>
        <p:spPr>
          <a:xfrm>
            <a:off x="2771800" y="332656"/>
            <a:ext cx="1944216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4283968" y="332656"/>
            <a:ext cx="1872208" cy="1188479"/>
          </a:xfrm>
          <a:prstGeom prst="chevro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724128" y="332656"/>
            <a:ext cx="1872208" cy="1188479"/>
          </a:xfrm>
          <a:prstGeom prst="chevron">
            <a:avLst>
              <a:gd name="adj" fmla="val 50726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75541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Planejamento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1720" y="75541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Entrada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1987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Coleta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Análise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164288" y="332656"/>
            <a:ext cx="1944216" cy="1188479"/>
          </a:xfrm>
          <a:prstGeom prst="chevron">
            <a:avLst>
              <a:gd name="adj" fmla="val 507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850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dirty="0" smtClean="0">
                <a:solidFill>
                  <a:schemeClr val="bg1"/>
                </a:solidFill>
              </a:rPr>
              <a:t>Padrões éticos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40352" y="62242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Repres./</a:t>
            </a:r>
          </a:p>
          <a:p>
            <a:pPr lvl="0">
              <a:spcBef>
                <a:spcPct val="0"/>
              </a:spcBef>
              <a:defRPr/>
            </a:pPr>
            <a:r>
              <a:rPr lang="pt-BR" b="1" dirty="0" smtClean="0">
                <a:solidFill>
                  <a:schemeClr val="bg1"/>
                </a:solidFill>
              </a:rPr>
              <a:t>Avaliação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6658" y="1772816"/>
            <a:ext cx="845180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/>
              <a:t>Conjunto de critérios para avaliar a qualidade da pesquisa (</a:t>
            </a:r>
            <a:r>
              <a:rPr lang="pt-BR" sz="2800" b="1" dirty="0" err="1" smtClean="0"/>
              <a:t>cont</a:t>
            </a:r>
            <a:r>
              <a:rPr lang="pt-BR" sz="2800" b="1" dirty="0" smtClean="0"/>
              <a:t>)</a:t>
            </a:r>
            <a:r>
              <a:rPr lang="pt-BR" sz="2400" b="1" dirty="0" smtClean="0"/>
              <a:t>: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Ressonância: </a:t>
            </a:r>
            <a:r>
              <a:rPr lang="pt-BR" sz="2400" dirty="0" smtClean="0"/>
              <a:t>transmite a impressão de uma conexão sensibilizadora ao fenômeno estudado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Verossimilhança:</a:t>
            </a:r>
            <a:r>
              <a:rPr lang="pt-BR" sz="2400" dirty="0" smtClean="0"/>
              <a:t> alcança um nível crível de verossimilhança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Reflexividade: </a:t>
            </a:r>
            <a:r>
              <a:rPr lang="pt-BR" sz="2400" dirty="0" smtClean="0"/>
              <a:t>papel do pesquisador é reconhecido e aberto a novas interpretações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Práxis: </a:t>
            </a:r>
            <a:r>
              <a:rPr lang="pt-BR" sz="2400" dirty="0" smtClean="0"/>
              <a:t>inspira e fortalece a ação social</a:t>
            </a:r>
          </a:p>
          <a:p>
            <a:pPr marL="6302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Mistura: </a:t>
            </a:r>
            <a:r>
              <a:rPr lang="pt-BR" sz="2400" dirty="0" smtClean="0"/>
              <a:t>representação leva em conta a interligação dos mundos online e </a:t>
            </a:r>
            <a:r>
              <a:rPr lang="pt-BR" sz="2400" dirty="0" err="1" smtClean="0"/>
              <a:t>offline</a:t>
            </a:r>
            <a:r>
              <a:rPr lang="pt-BR" sz="2400" dirty="0" smtClean="0"/>
              <a:t> nas experiências dos membros do grupo estudado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886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Exemplo de estudo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1196752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KOZINETS. The </a:t>
            </a:r>
            <a:r>
              <a:rPr lang="en-US" dirty="0"/>
              <a:t>Field Behind the Screen: Using </a:t>
            </a:r>
            <a:r>
              <a:rPr lang="en-US" dirty="0" err="1"/>
              <a:t>Netnography</a:t>
            </a:r>
            <a:endParaRPr lang="en-US" dirty="0"/>
          </a:p>
          <a:p>
            <a:r>
              <a:rPr lang="en-US" dirty="0"/>
              <a:t>For Marketing Research in Online </a:t>
            </a:r>
            <a:r>
              <a:rPr lang="en-US" dirty="0" smtClean="0"/>
              <a:t>Communities. </a:t>
            </a:r>
            <a:r>
              <a:rPr lang="en-US" b="1" dirty="0"/>
              <a:t>Journal of Marketing Research</a:t>
            </a:r>
            <a:r>
              <a:rPr lang="en-US" dirty="0"/>
              <a:t>, </a:t>
            </a:r>
            <a:r>
              <a:rPr lang="en-US" dirty="0" smtClean="0"/>
              <a:t>39 </a:t>
            </a:r>
            <a:r>
              <a:rPr lang="en-US" dirty="0"/>
              <a:t>(February), </a:t>
            </a:r>
            <a:r>
              <a:rPr lang="en-US" dirty="0" smtClean="0"/>
              <a:t>61-72.</a:t>
            </a:r>
          </a:p>
          <a:p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www.nyu.edu/pages/classes/bkg/methods/netnography.pdf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1179" r="15828" b="3996"/>
          <a:stretch/>
        </p:blipFill>
        <p:spPr bwMode="auto">
          <a:xfrm>
            <a:off x="4304656" y="2936764"/>
            <a:ext cx="2590908" cy="17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4888" y="3228077"/>
            <a:ext cx="3261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Blog do autor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42210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http://kozinets.net</a:t>
            </a:r>
            <a:r>
              <a:rPr lang="pt-BR" dirty="0" smtClean="0">
                <a:hlinkClick r:id="rId4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1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938" y="66572"/>
            <a:ext cx="8229600" cy="1143000"/>
          </a:xfrm>
        </p:spPr>
        <p:txBody>
          <a:bodyPr/>
          <a:lstStyle/>
          <a:p>
            <a:r>
              <a:rPr lang="pt-BR" dirty="0" err="1" smtClean="0"/>
              <a:t>Netnografia</a:t>
            </a:r>
            <a:r>
              <a:rPr lang="pt-BR" dirty="0" smtClean="0"/>
              <a:t>: etnografia na rede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03674" y="1052736"/>
            <a:ext cx="77768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Naturalista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Imersiva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Descritiva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Flexível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Emergente, qualitativa</a:t>
            </a:r>
            <a:endParaRPr lang="pt-BR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err="1"/>
              <a:t>Multimétodos</a:t>
            </a:r>
            <a:endParaRPr lang="pt-BR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Presta atenção aos dados contextuais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Enfatiza dimensões da compreensão particular de determinado grupo sobre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algum </a:t>
            </a:r>
            <a:r>
              <a:rPr lang="pt-BR" sz="2800" dirty="0"/>
              <a:t>aspecto de interesse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(</a:t>
            </a:r>
            <a:r>
              <a:rPr lang="pt-BR" sz="2800" dirty="0"/>
              <a:t>do pesquisador)</a:t>
            </a:r>
          </a:p>
        </p:txBody>
      </p:sp>
    </p:spTree>
    <p:extLst>
      <p:ext uri="{BB962C8B-B14F-4D97-AF65-F5344CB8AC3E}">
        <p14:creationId xmlns:p14="http://schemas.microsoft.com/office/powerpoint/2010/main" val="6493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Netnografia</a:t>
            </a:r>
            <a:r>
              <a:rPr lang="pt-BR" dirty="0" smtClean="0"/>
              <a:t> e pesquisa de consumo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1368638"/>
            <a:ext cx="61206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 smtClean="0"/>
              <a:t>Razões teóricas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Compreender </a:t>
            </a:r>
            <a:r>
              <a:rPr lang="pt-BR" dirty="0"/>
              <a:t>os relacionamentos online entre consumidores e </a:t>
            </a:r>
            <a:r>
              <a:rPr lang="pt-BR" dirty="0" smtClean="0"/>
              <a:t>empresas/produtos é fundamental, </a:t>
            </a:r>
            <a:r>
              <a:rPr lang="pt-BR" dirty="0"/>
              <a:t>pois </a:t>
            </a:r>
            <a:r>
              <a:rPr lang="pt-BR" dirty="0" smtClean="0"/>
              <a:t>– na sociedade em rede – isso </a:t>
            </a:r>
            <a:r>
              <a:rPr lang="pt-BR" dirty="0"/>
              <a:t>afeta o modo como uma </a:t>
            </a:r>
            <a:r>
              <a:rPr lang="pt-BR" dirty="0" smtClean="0"/>
              <a:t>produto/marca </a:t>
            </a:r>
            <a:r>
              <a:rPr lang="pt-BR" dirty="0"/>
              <a:t>será </a:t>
            </a:r>
            <a:r>
              <a:rPr lang="pt-BR" dirty="0" smtClean="0"/>
              <a:t>percebido </a:t>
            </a:r>
            <a:r>
              <a:rPr lang="pt-BR" dirty="0"/>
              <a:t>de maneira mais </a:t>
            </a:r>
            <a:r>
              <a:rPr lang="pt-BR" dirty="0" smtClean="0"/>
              <a:t>geral (afetando seu valor e compras) </a:t>
            </a:r>
            <a:endParaRPr lang="pt-B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Permite </a:t>
            </a:r>
            <a:r>
              <a:rPr lang="pt-BR" dirty="0"/>
              <a:t>que as empresas adquiram um conhecimento naturalista sobre seus </a:t>
            </a:r>
            <a:r>
              <a:rPr lang="pt-BR" dirty="0" smtClean="0"/>
              <a:t>consumidores (ou fãs), </a:t>
            </a:r>
            <a:r>
              <a:rPr lang="pt-BR" dirty="0"/>
              <a:t>em termos de como eles pensam, adotam e usam determinados produtos (materiais ou simbólicos) no seu </a:t>
            </a:r>
            <a:r>
              <a:rPr lang="pt-BR" dirty="0" smtClean="0"/>
              <a:t>cotidiano</a:t>
            </a:r>
          </a:p>
          <a:p>
            <a:pPr>
              <a:spcAft>
                <a:spcPts val="600"/>
              </a:spcAft>
            </a:pPr>
            <a:endParaRPr lang="pt-BR" sz="800" dirty="0"/>
          </a:p>
          <a:p>
            <a:pPr>
              <a:spcAft>
                <a:spcPts val="600"/>
              </a:spcAft>
            </a:pPr>
            <a:r>
              <a:rPr lang="pt-BR" sz="3200" b="1" dirty="0" smtClean="0"/>
              <a:t>Razão prática</a:t>
            </a:r>
            <a:endParaRPr lang="pt-BR" sz="32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Plano metodológico é adaptado para estudos com prazos relativamente viáveis e econômicos, em termos de mercado (por exemplo, 1 mês, do início do projeto ao relatório)</a:t>
            </a: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</p:txBody>
      </p:sp>
      <p:pic>
        <p:nvPicPr>
          <p:cNvPr id="4098" name="Picture 2" descr="https://encrypted-tbn2.gstatic.com/images?q=tbn:ANd9GcRpUF66U322TQAHENjZtVON7FWUZSO_Nkr-hOmtCUornC35hzg2EqJr8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60" y="155679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441" y="-179499"/>
            <a:ext cx="8147248" cy="1143000"/>
          </a:xfrm>
        </p:spPr>
        <p:txBody>
          <a:bodyPr/>
          <a:lstStyle/>
          <a:p>
            <a:r>
              <a:rPr lang="pt-BR" dirty="0" smtClean="0"/>
              <a:t>Distinções</a:t>
            </a:r>
            <a:endParaRPr lang="pt-BR" dirty="0"/>
          </a:p>
        </p:txBody>
      </p:sp>
      <p:sp>
        <p:nvSpPr>
          <p:cNvPr id="5" name="Multiplicar 4"/>
          <p:cNvSpPr/>
          <p:nvPr/>
        </p:nvSpPr>
        <p:spPr>
          <a:xfrm>
            <a:off x="3014287" y="919398"/>
            <a:ext cx="1656184" cy="1512168"/>
          </a:xfrm>
          <a:prstGeom prst="mathMultiply">
            <a:avLst>
              <a:gd name="adj1" fmla="val 6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nto dobrado 5"/>
          <p:cNvSpPr/>
          <p:nvPr/>
        </p:nvSpPr>
        <p:spPr>
          <a:xfrm rot="10800000">
            <a:off x="710030" y="739016"/>
            <a:ext cx="2232248" cy="1872207"/>
          </a:xfrm>
          <a:prstGeom prst="foldedCorner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nto dobrado 6"/>
          <p:cNvSpPr/>
          <p:nvPr/>
        </p:nvSpPr>
        <p:spPr>
          <a:xfrm rot="10800000" flipH="1">
            <a:off x="4886496" y="775383"/>
            <a:ext cx="2376264" cy="1872207"/>
          </a:xfrm>
          <a:prstGeom prst="foldedCorner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990" y="1171063"/>
            <a:ext cx="29523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Pesquisa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“comunidade online”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886497" y="1207430"/>
            <a:ext cx="2448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Pesquisa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“online em comunidades”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3528" y="3236317"/>
            <a:ext cx="3744416" cy="198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Fenômenos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diretamente relacionados às comunidades online. Exemplos:</a:t>
            </a:r>
            <a:endParaRPr kumimoji="0" lang="pt-B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i="1" baseline="0" dirty="0" smtClean="0">
                <a:latin typeface="+mj-lt"/>
                <a:ea typeface="+mj-ea"/>
                <a:cs typeface="+mj-cs"/>
              </a:rPr>
              <a:t> </a:t>
            </a:r>
            <a:r>
              <a:rPr lang="pt-BR" i="1" baseline="0" dirty="0" smtClean="0">
                <a:latin typeface="+mj-lt"/>
                <a:ea typeface="+mj-ea"/>
                <a:cs typeface="+mj-cs"/>
              </a:rPr>
              <a:t>Estudos </a:t>
            </a:r>
            <a:r>
              <a:rPr lang="pt-BR" i="1" baseline="0" dirty="0" smtClean="0">
                <a:latin typeface="+mj-lt"/>
                <a:ea typeface="+mj-ea"/>
                <a:cs typeface="+mj-cs"/>
              </a:rPr>
              <a:t>de grupos de discussão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i="1" dirty="0" smtClean="0">
                <a:latin typeface="+mj-lt"/>
                <a:ea typeface="+mj-ea"/>
                <a:cs typeface="+mj-cs"/>
              </a:rPr>
              <a:t> Pesquisas em ambientes/ comunidades online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i="1" dirty="0">
                <a:latin typeface="+mj-lt"/>
                <a:ea typeface="+mj-ea"/>
                <a:cs typeface="+mj-cs"/>
              </a:rPr>
              <a:t> </a:t>
            </a:r>
            <a:r>
              <a:rPr lang="pt-BR" i="1" dirty="0" smtClean="0">
                <a:latin typeface="+mj-lt"/>
                <a:ea typeface="+mj-ea"/>
                <a:cs typeface="+mj-cs"/>
              </a:rPr>
              <a:t>Comunidades de blogs sobre certo assunto</a:t>
            </a:r>
            <a:endParaRPr lang="pt-BR" i="1" baseline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716016" y="3645024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Fenômenos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 possuem uma existência social além da internet. Exemplos: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i="1" baseline="0" dirty="0" smtClean="0">
                <a:latin typeface="+mj-lt"/>
                <a:ea typeface="+mj-ea"/>
                <a:cs typeface="+mj-cs"/>
              </a:rPr>
              <a:t> Estudos de fãs ou outros grupos sociais que também participam de comunidades online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i="1" dirty="0" smtClean="0">
                <a:latin typeface="+mj-lt"/>
                <a:ea typeface="+mj-ea"/>
                <a:cs typeface="+mj-cs"/>
              </a:rPr>
              <a:t> Estudo do consumo da mídia comunidades online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1547662" y="5393141"/>
            <a:ext cx="3888433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95736" y="5572800"/>
            <a:ext cx="3528393" cy="1083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latin typeface="+mj-lt"/>
                <a:ea typeface="+mj-ea"/>
                <a:cs typeface="+mj-cs"/>
              </a:rPr>
              <a:t>Importância do componente online para a orientação teórica da pesquisa</a:t>
            </a:r>
            <a:endParaRPr kumimoji="0" lang="pt-B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5112060" y="1628800"/>
            <a:ext cx="2592288" cy="3312368"/>
          </a:xfrm>
          <a:prstGeom prst="roundRect">
            <a:avLst>
              <a:gd name="adj" fmla="val 70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683568" y="2132856"/>
            <a:ext cx="2592288" cy="2808312"/>
          </a:xfrm>
          <a:prstGeom prst="roundRect">
            <a:avLst>
              <a:gd name="adj" fmla="val 7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Distinções e relação com etnografia</a:t>
            </a:r>
            <a:endParaRPr lang="pt-BR" dirty="0"/>
          </a:p>
        </p:txBody>
      </p:sp>
      <p:sp>
        <p:nvSpPr>
          <p:cNvPr id="5" name="Multiplicar 4"/>
          <p:cNvSpPr/>
          <p:nvPr/>
        </p:nvSpPr>
        <p:spPr>
          <a:xfrm>
            <a:off x="3347864" y="2924944"/>
            <a:ext cx="1656184" cy="1512168"/>
          </a:xfrm>
          <a:prstGeom prst="mathMultiply">
            <a:avLst>
              <a:gd name="adj1" fmla="val 6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nto dobrado 5"/>
          <p:cNvSpPr/>
          <p:nvPr/>
        </p:nvSpPr>
        <p:spPr>
          <a:xfrm rot="10800000">
            <a:off x="827584" y="2780929"/>
            <a:ext cx="2232248" cy="1872207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nto dobrado 6"/>
          <p:cNvSpPr/>
          <p:nvPr/>
        </p:nvSpPr>
        <p:spPr>
          <a:xfrm rot="10800000" flipH="1">
            <a:off x="5220073" y="2780929"/>
            <a:ext cx="2376264" cy="1872207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3212976"/>
            <a:ext cx="29523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Pesquisa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“comunidade online”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220074" y="3212976"/>
            <a:ext cx="2448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Pesquisa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“online em comunidades”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108343" y="1709936"/>
            <a:ext cx="2560001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e</a:t>
            </a:r>
            <a:r>
              <a:rPr lang="pt-BR" sz="3200" b="1" dirty="0" smtClean="0">
                <a:solidFill>
                  <a:schemeClr val="bg1"/>
                </a:solidFill>
              </a:rPr>
              <a:t>tnografia+</a:t>
            </a:r>
          </a:p>
          <a:p>
            <a:r>
              <a:rPr lang="pt-BR" sz="3200" b="1" dirty="0" err="1" smtClean="0">
                <a:solidFill>
                  <a:schemeClr val="bg1"/>
                </a:solidFill>
              </a:rPr>
              <a:t>netnografia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55576" y="1916832"/>
            <a:ext cx="2560001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err="1" smtClean="0">
                <a:solidFill>
                  <a:schemeClr val="bg1"/>
                </a:solidFill>
              </a:rPr>
              <a:t>netnografia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4023141" y="1484784"/>
            <a:ext cx="3245629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3200" b="1" dirty="0" smtClean="0"/>
          </a:p>
          <a:p>
            <a:pPr algn="ctr"/>
            <a:r>
              <a:rPr lang="pt-BR" sz="1600" b="1" dirty="0" smtClean="0"/>
              <a:t>Estudo das estratégias e ações comunicativas do grupo “Revoltados </a:t>
            </a:r>
            <a:r>
              <a:rPr lang="pt-BR" sz="1600" b="1" dirty="0" err="1" smtClean="0"/>
              <a:t>On</a:t>
            </a:r>
            <a:r>
              <a:rPr lang="pt-BR" sz="1600" b="1" dirty="0"/>
              <a:t> </a:t>
            </a:r>
            <a:r>
              <a:rPr lang="pt-BR" sz="1600" b="1" dirty="0" err="1" smtClean="0"/>
              <a:t>Line</a:t>
            </a:r>
            <a:r>
              <a:rPr lang="pt-BR" sz="1600" b="1" dirty="0" smtClean="0"/>
              <a:t>”</a:t>
            </a:r>
            <a:endParaRPr lang="pt-BR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Distinções e relação com etnografia</a:t>
            </a:r>
          </a:p>
        </p:txBody>
      </p:sp>
      <p:sp>
        <p:nvSpPr>
          <p:cNvPr id="3" name="Elipse 2"/>
          <p:cNvSpPr/>
          <p:nvPr/>
        </p:nvSpPr>
        <p:spPr>
          <a:xfrm>
            <a:off x="8933" y="1510035"/>
            <a:ext cx="3245629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3200" b="1" dirty="0" smtClean="0"/>
          </a:p>
          <a:p>
            <a:pPr algn="ctr"/>
            <a:r>
              <a:rPr lang="pt-BR" sz="1600" b="1" dirty="0" smtClean="0"/>
              <a:t>Estudo da linguagem online e grupos atacados pelos participantes da comunidade “Bolsonaro </a:t>
            </a:r>
            <a:r>
              <a:rPr lang="pt-BR" sz="1600" b="1" dirty="0" err="1" smtClean="0"/>
              <a:t>Zuero</a:t>
            </a:r>
            <a:r>
              <a:rPr lang="pt-BR" sz="1600" b="1" dirty="0" smtClean="0"/>
              <a:t> 3.0”</a:t>
            </a:r>
            <a:endParaRPr lang="pt-BR" sz="1600" b="1" dirty="0"/>
          </a:p>
        </p:txBody>
      </p:sp>
      <p:pic>
        <p:nvPicPr>
          <p:cNvPr id="1026" name="Picture 2" descr="Bolsonaro Zuero 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5" y="1798067"/>
            <a:ext cx="1321395" cy="13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oltados ON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79" y="1780655"/>
            <a:ext cx="1472952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9460" y="5680872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Netnografia</a:t>
            </a:r>
            <a:r>
              <a:rPr lang="pt-BR" dirty="0" smtClean="0"/>
              <a:t> da comunidade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389133" y="5691843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Entrevistas presenciais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570347" y="5675095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Observação participante de manifestações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7637182">
            <a:off x="3236054" y="4801351"/>
            <a:ext cx="1446251" cy="39604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941436">
            <a:off x="915324" y="4994231"/>
            <a:ext cx="720080" cy="39604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5400000">
            <a:off x="5218419" y="4968597"/>
            <a:ext cx="720080" cy="39604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8245208">
            <a:off x="1746480" y="4454703"/>
            <a:ext cx="2640509" cy="39604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9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37312"/>
            <a:ext cx="8229600" cy="1143000"/>
          </a:xfrm>
        </p:spPr>
        <p:txBody>
          <a:bodyPr/>
          <a:lstStyle/>
          <a:p>
            <a:r>
              <a:rPr lang="pt-BR" dirty="0" smtClean="0"/>
              <a:t>Coordenação entre abordagens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rot="16200000">
            <a:off x="-935720" y="2384884"/>
            <a:ext cx="3888432" cy="64807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ETNOGRAFIA “PURA”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1332532" y="4653136"/>
            <a:ext cx="62646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 rot="5400000">
            <a:off x="5885934" y="2420888"/>
            <a:ext cx="3816424" cy="64807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NETNOGRAFIA “PURA”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04540" y="836712"/>
            <a:ext cx="5976664" cy="36724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 rot="1902403">
            <a:off x="1782591" y="2102068"/>
            <a:ext cx="502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ETNOGRAFIA/NETNOGRAFIA MISTA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4940" y="81082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Interação e coleta de dados culturais inteiramente online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87164" y="24928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Interação e coleta de dados culturais tanto face a face quanto online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59114" y="375055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Interação e coleta de dados culturais inteiramente face a face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6542" y="507130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Estudos de comunidades ou culturas (sem elementos online importantes)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6913" y="508808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Estudos online de comunidades ou culturas online (elementos online importantes)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849930" y="470636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Estudos online de comunidades ou culturas online (sem elementos presenciais importantes)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429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Contexto do trabalho de campo na CMC</a:t>
            </a:r>
            <a:endParaRPr lang="pt-BR" sz="36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27245" y="1469304"/>
            <a:ext cx="2592288" cy="1584176"/>
          </a:xfrm>
          <a:prstGeom prst="roundRect">
            <a:avLst>
              <a:gd name="adj" fmla="val 70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550440"/>
            <a:ext cx="2560001" cy="1363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b="1" dirty="0" smtClean="0">
                <a:solidFill>
                  <a:schemeClr val="bg1"/>
                </a:solidFill>
              </a:rPr>
              <a:t>Alteração</a:t>
            </a:r>
          </a:p>
          <a:p>
            <a:r>
              <a:rPr lang="pt-BR" sz="1900" dirty="0" smtClean="0">
                <a:solidFill>
                  <a:schemeClr val="bg1"/>
                </a:solidFill>
              </a:rPr>
              <a:t>Natureza das interações (síncronas, não síncronas), convenções e técnicas de comunicação próprias do meio.</a:t>
            </a:r>
            <a:endParaRPr lang="pt-BR" sz="1900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207565" y="1469304"/>
            <a:ext cx="2592288" cy="1584176"/>
          </a:xfrm>
          <a:prstGeom prst="roundRect">
            <a:avLst>
              <a:gd name="adj" fmla="val 70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03848" y="1550440"/>
            <a:ext cx="2560001" cy="129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800" b="1" dirty="0" smtClean="0">
                <a:solidFill>
                  <a:schemeClr val="bg1"/>
                </a:solidFill>
              </a:rPr>
              <a:t>Anonimato</a:t>
            </a:r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200" dirty="0" smtClean="0">
                <a:solidFill>
                  <a:schemeClr val="bg1"/>
                </a:solidFill>
              </a:rPr>
              <a:t>Flexibilidade identitária do sujeito online. Com quem estamos falando?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1.bp.blogspot.com/_iSq0_mYYMS0/SaIsPTxTcrI/AAAAAAAABck/iY3OCDWln88/s400/OnTheInternetNoOneKnowsYoureADo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72" y="1417638"/>
            <a:ext cx="3239528" cy="32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327245" y="3490430"/>
            <a:ext cx="2592288" cy="1584176"/>
          </a:xfrm>
          <a:prstGeom prst="roundRect">
            <a:avLst>
              <a:gd name="adj" fmla="val 70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3528" y="3571566"/>
            <a:ext cx="2560001" cy="1363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 smtClean="0">
                <a:solidFill>
                  <a:schemeClr val="bg1"/>
                </a:solidFill>
              </a:rPr>
              <a:t>Acessibilidade</a:t>
            </a:r>
          </a:p>
          <a:p>
            <a:r>
              <a:rPr lang="pt-BR" sz="1900" dirty="0" smtClean="0">
                <a:solidFill>
                  <a:schemeClr val="bg1"/>
                </a:solidFill>
              </a:rPr>
              <a:t>Interação social é um híbrido privado-público, </a:t>
            </a:r>
            <a:r>
              <a:rPr lang="pt-BR" sz="1900" i="1" dirty="0" smtClean="0">
                <a:solidFill>
                  <a:schemeClr val="bg1"/>
                </a:solidFill>
              </a:rPr>
              <a:t>sui generis</a:t>
            </a:r>
            <a:r>
              <a:rPr lang="pt-BR" sz="1900" dirty="0" smtClean="0">
                <a:solidFill>
                  <a:schemeClr val="bg1"/>
                </a:solidFill>
              </a:rPr>
              <a:t>. </a:t>
            </a:r>
            <a:endParaRPr lang="pt-BR" sz="1900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07565" y="3513087"/>
            <a:ext cx="2592288" cy="1584176"/>
          </a:xfrm>
          <a:prstGeom prst="roundRect">
            <a:avLst>
              <a:gd name="adj" fmla="val 701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03848" y="3594223"/>
            <a:ext cx="2560001" cy="1363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 smtClean="0">
                <a:solidFill>
                  <a:schemeClr val="bg1"/>
                </a:solidFill>
              </a:rPr>
              <a:t>Arquivamento</a:t>
            </a:r>
          </a:p>
          <a:p>
            <a:r>
              <a:rPr lang="pt-BR" sz="1900" dirty="0" smtClean="0">
                <a:solidFill>
                  <a:schemeClr val="bg1"/>
                </a:solidFill>
              </a:rPr>
              <a:t>Registo contínuo e, relativamente perpétuo das interações. Memória perfeita.</a:t>
            </a:r>
            <a:endParaRPr lang="pt-B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1196</Words>
  <Application>Microsoft Office PowerPoint</Application>
  <PresentationFormat>Apresentação na tela (4:3)</PresentationFormat>
  <Paragraphs>218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Netnografia:  o que é e como fazer</vt:lpstr>
      <vt:lpstr>Netnografia</vt:lpstr>
      <vt:lpstr>Netnografia: etnografia na rede</vt:lpstr>
      <vt:lpstr>Netnografia e pesquisa de consumo</vt:lpstr>
      <vt:lpstr>Distinções</vt:lpstr>
      <vt:lpstr>Distinções e relação com etnografia</vt:lpstr>
      <vt:lpstr>Distinções e relação com etnografia</vt:lpstr>
      <vt:lpstr>Coordenação entre abordagens</vt:lpstr>
      <vt:lpstr>Contexto do trabalho de campo na CMC</vt:lpstr>
      <vt:lpstr>Fazendo netnografia: fluxograma da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estudo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Netnografia</dc:title>
  <dc:creator>richardromancini</dc:creator>
  <cp:lastModifiedBy>Usuário do Windows</cp:lastModifiedBy>
  <cp:revision>59</cp:revision>
  <dcterms:created xsi:type="dcterms:W3CDTF">2015-04-23T21:03:50Z</dcterms:created>
  <dcterms:modified xsi:type="dcterms:W3CDTF">2020-05-11T09:12:54Z</dcterms:modified>
</cp:coreProperties>
</file>