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36" r:id="rId3"/>
    <p:sldId id="446" r:id="rId4"/>
    <p:sldId id="447" r:id="rId5"/>
    <p:sldId id="448" r:id="rId6"/>
    <p:sldId id="441" r:id="rId7"/>
    <p:sldId id="442" r:id="rId8"/>
    <p:sldId id="443" r:id="rId9"/>
    <p:sldId id="444" r:id="rId10"/>
    <p:sldId id="44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3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30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98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7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3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21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55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78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67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46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48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9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90A6-3FAE-4920-9CA2-84CEAD54CA95}" type="datetimeFigureOut">
              <a:rPr lang="pt-BR" smtClean="0"/>
              <a:t>26/02/2024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6FE7-42A2-421E-9A0F-34BFE6B50D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68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85517" y="681481"/>
            <a:ext cx="1102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Doenças das grandes culturas </a:t>
            </a: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(LFN1624)</a:t>
            </a:r>
            <a:endParaRPr lang="pt-B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95203" y="6426679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pt-BR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/02/2024</a:t>
            </a:r>
            <a:endParaRPr lang="pt-BR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4" y="6192000"/>
            <a:ext cx="1749139" cy="612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CaixaDeTexto 8"/>
          <p:cNvSpPr txBox="1"/>
          <p:nvPr/>
        </p:nvSpPr>
        <p:spPr>
          <a:xfrm>
            <a:off x="412208" y="2071758"/>
            <a:ext cx="111778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bg1">
                    <a:lumMod val="65000"/>
                  </a:schemeClr>
                </a:solidFill>
              </a:rPr>
              <a:t>primeira aula</a:t>
            </a:r>
          </a:p>
          <a:p>
            <a:r>
              <a:rPr lang="pt-BR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objetivos, programa do curso, presenças </a:t>
            </a:r>
            <a:r>
              <a:rPr lang="pt-BR" sz="40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 </a:t>
            </a:r>
            <a:r>
              <a:rPr lang="pt-BR" sz="40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avaliações</a:t>
            </a:r>
            <a:endParaRPr lang="pt-BR" sz="4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938214" y="4968816"/>
            <a:ext cx="59103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José Belasque</a:t>
            </a:r>
          </a:p>
          <a:p>
            <a:pPr algn="r"/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Departamento de Fitopatologia e </a:t>
            </a:r>
            <a:r>
              <a:rPr lang="pt-B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Nematologia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21108"/>
              </p:ext>
            </p:extLst>
          </p:nvPr>
        </p:nvGraphicFramePr>
        <p:xfrm>
          <a:off x="1507057" y="446848"/>
          <a:ext cx="9177887" cy="539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179830"/>
                <a:gridCol w="4238856"/>
                <a:gridCol w="3759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</a:t>
                      </a:r>
                      <a:endParaRPr lang="pt-B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7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  <a:r>
                        <a:rPr lang="pt-B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doença</a:t>
                      </a:r>
                      <a:endParaRPr lang="pt-B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7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 fisiológico</a:t>
                      </a:r>
                      <a:endParaRPr lang="pt-B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73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pt-BR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Podridões de </a:t>
                      </a:r>
                      <a:r>
                        <a:rPr lang="pt-BR" sz="24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orgãos</a:t>
                      </a:r>
                      <a:r>
                        <a:rPr lang="pt-BR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reserva</a:t>
                      </a:r>
                      <a:endParaRPr lang="pt-B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Reservas de nutrientes</a:t>
                      </a:r>
                      <a:r>
                        <a:rPr lang="pt-BR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tecidos embrionários</a:t>
                      </a:r>
                      <a:endParaRPr lang="pt-B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Morte de</a:t>
                      </a:r>
                      <a:r>
                        <a:rPr lang="pt-BR" sz="2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plântulas (</a:t>
                      </a:r>
                      <a:r>
                        <a:rPr lang="pt-BR" sz="2400" b="1" i="1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damping</a:t>
                      </a:r>
                      <a:r>
                        <a:rPr lang="pt-BR" sz="2400" b="1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-off</a:t>
                      </a:r>
                      <a:r>
                        <a:rPr lang="pt-BR" sz="2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Tecidos jovens embrionários</a:t>
                      </a:r>
                      <a:endParaRPr lang="pt-B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Podridões de raízes e colo</a:t>
                      </a:r>
                      <a:endParaRPr lang="pt-B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Absorção de água e elementos minerais</a:t>
                      </a:r>
                      <a:endParaRPr lang="pt-B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pt-BR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Murchas vasculares</a:t>
                      </a:r>
                      <a:endParaRPr lang="pt-B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Transporte de água e elementos</a:t>
                      </a:r>
                      <a:r>
                        <a:rPr lang="pt-BR" sz="2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minerais</a:t>
                      </a:r>
                      <a:endParaRPr lang="pt-B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pt-BR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Manchas foliares, míldios, oídios e ferrugens</a:t>
                      </a:r>
                      <a:endParaRPr lang="pt-B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Fotossíntese</a:t>
                      </a:r>
                      <a:endParaRPr lang="pt-B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  <a:endParaRPr lang="pt-BR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Carvões, viroses e procariotos</a:t>
                      </a:r>
                      <a:r>
                        <a:rPr lang="pt-BR" sz="24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 vetores</a:t>
                      </a:r>
                      <a:endParaRPr lang="pt-BR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Distribuição e uso de </a:t>
                      </a:r>
                      <a:r>
                        <a:rPr lang="pt-BR" sz="2400" b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fotoassimilados</a:t>
                      </a:r>
                      <a:endParaRPr lang="pt-BR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82209" y="6041365"/>
            <a:ext cx="6362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classificação de doenças de </a:t>
            </a:r>
            <a:r>
              <a:rPr lang="pt-BR" sz="28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McNew</a:t>
            </a:r>
            <a:endParaRPr lang="pt-BR" sz="28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7631" t="14037" r="1251" b="6089"/>
          <a:stretch/>
        </p:blipFill>
        <p:spPr>
          <a:xfrm>
            <a:off x="0" y="-3"/>
            <a:ext cx="12192332" cy="60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323827" y="249541"/>
            <a:ext cx="4712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>
                <a:solidFill>
                  <a:schemeClr val="tx2"/>
                </a:solidFill>
              </a:rPr>
              <a:t>Indicadores IBGE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Levantamento Sistemático da Produção Agrícola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Estatística da Produção Agrícola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janeiro 2024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478877"/>
              </p:ext>
            </p:extLst>
          </p:nvPr>
        </p:nvGraphicFramePr>
        <p:xfrm>
          <a:off x="252000" y="108000"/>
          <a:ext cx="5277212" cy="66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844505" imgH="7337989" progId="Excel.Sheet.8">
                  <p:embed/>
                </p:oleObj>
              </mc:Choice>
              <mc:Fallback>
                <p:oleObj name="Worksheet" r:id="rId3" imgW="5844505" imgH="733798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000" y="108000"/>
                        <a:ext cx="5277212" cy="66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63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323827" y="249541"/>
            <a:ext cx="4712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>
                <a:solidFill>
                  <a:schemeClr val="tx2"/>
                </a:solidFill>
              </a:rPr>
              <a:t>Indicadores IBGE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Levantamento Sistemático da Produção Agrícola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Estatística da Produção Agrícola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janeiro 2024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213843"/>
              </p:ext>
            </p:extLst>
          </p:nvPr>
        </p:nvGraphicFramePr>
        <p:xfrm>
          <a:off x="252000" y="108000"/>
          <a:ext cx="5277212" cy="66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3" imgW="5844505" imgH="7337989" progId="Excel.Sheet.8">
                  <p:embed/>
                </p:oleObj>
              </mc:Choice>
              <mc:Fallback>
                <p:oleObj name="Worksheet" r:id="rId3" imgW="5844505" imgH="733798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000" y="108000"/>
                        <a:ext cx="5277212" cy="66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35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323827" y="249541"/>
            <a:ext cx="4712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>
                <a:solidFill>
                  <a:schemeClr val="tx2"/>
                </a:solidFill>
              </a:rPr>
              <a:t>Indicadores IBGE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Levantamento Sistemático da Produção Agrícola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Estatística da Produção Agrícola</a:t>
            </a:r>
          </a:p>
          <a:p>
            <a:pPr algn="r"/>
            <a:r>
              <a:rPr lang="pt-BR">
                <a:solidFill>
                  <a:schemeClr val="tx2"/>
                </a:solidFill>
              </a:rPr>
              <a:t>janeiro 2024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693745"/>
              </p:ext>
            </p:extLst>
          </p:nvPr>
        </p:nvGraphicFramePr>
        <p:xfrm>
          <a:off x="252000" y="108000"/>
          <a:ext cx="6893614" cy="6550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3" imgW="5844505" imgH="5555193" progId="Excel.Sheet.8">
                  <p:embed/>
                </p:oleObj>
              </mc:Choice>
              <mc:Fallback>
                <p:oleObj name="Worksheet" r:id="rId3" imgW="5844505" imgH="555519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000" y="108000"/>
                        <a:ext cx="6893614" cy="6550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33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686853" y="285229"/>
            <a:ext cx="6115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4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48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triângulo da doença</a:t>
            </a:r>
            <a:endParaRPr lang="pt-BR" sz="4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069034" y="1550284"/>
            <a:ext cx="6533931" cy="4641704"/>
            <a:chOff x="5463388" y="2149884"/>
            <a:chExt cx="6533931" cy="4641704"/>
          </a:xfrm>
        </p:grpSpPr>
        <p:sp>
          <p:nvSpPr>
            <p:cNvPr id="8" name="Triângulo isósceles 7"/>
            <p:cNvSpPr/>
            <p:nvPr/>
          </p:nvSpPr>
          <p:spPr>
            <a:xfrm>
              <a:off x="6666186" y="2919324"/>
              <a:ext cx="4102740" cy="3102824"/>
            </a:xfrm>
            <a:prstGeom prst="triangl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800" b="1" dirty="0" smtClean="0">
                  <a:solidFill>
                    <a:schemeClr val="accent2">
                      <a:lumMod val="50000"/>
                    </a:schemeClr>
                  </a:solidFill>
                  <a:cs typeface="Arial" panose="020B0604020202020204" pitchFamily="34" charset="0"/>
                </a:rPr>
                <a:t>doença</a:t>
              </a:r>
              <a:endParaRPr lang="pt-BR" sz="4800" b="1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7509180" y="2149884"/>
              <a:ext cx="241675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4400" b="1" dirty="0" smtClean="0">
                  <a:solidFill>
                    <a:schemeClr val="accent1">
                      <a:lumMod val="50000"/>
                    </a:schemeClr>
                  </a:solidFill>
                </a:rPr>
                <a:t>ambiente</a:t>
              </a:r>
              <a:endParaRPr lang="pt-BR" sz="4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5463388" y="6022147"/>
              <a:ext cx="240559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4400" b="1" dirty="0" smtClean="0">
                  <a:solidFill>
                    <a:schemeClr val="bg2">
                      <a:lumMod val="50000"/>
                    </a:schemeClr>
                  </a:solidFill>
                </a:rPr>
                <a:t>patógeno</a:t>
              </a:r>
              <a:endParaRPr lang="pt-BR" sz="44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9174559" y="6022147"/>
              <a:ext cx="282276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4400" b="1" dirty="0" smtClean="0">
                  <a:solidFill>
                    <a:schemeClr val="accent6">
                      <a:lumMod val="75000"/>
                    </a:schemeClr>
                  </a:solidFill>
                </a:rPr>
                <a:t>hospedeiro</a:t>
              </a:r>
              <a:endParaRPr lang="pt-BR" sz="4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6170158" y="2565813"/>
            <a:ext cx="5149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400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é uma doença?</a:t>
            </a:r>
            <a:endParaRPr lang="pt-BR" sz="40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71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99517" y="1074510"/>
            <a:ext cx="97929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b="1" dirty="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manejo de doenças </a:t>
            </a:r>
            <a:r>
              <a:rPr lang="pt-BR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</a:t>
            </a:r>
            <a:r>
              <a:rPr lang="pt-BR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sempre </a:t>
            </a:r>
            <a:r>
              <a:rPr lang="pt-BR" sz="6000" b="1" dirty="0" smtClean="0">
                <a:solidFill>
                  <a:srgbClr val="70AD47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planejado </a:t>
            </a:r>
            <a:r>
              <a:rPr lang="pt-BR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considerar as </a:t>
            </a:r>
            <a:r>
              <a:rPr lang="pt-BR" sz="6000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culturas agrícolas</a:t>
            </a:r>
            <a:r>
              <a:rPr lang="pt-BR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seus </a:t>
            </a:r>
            <a:r>
              <a:rPr lang="pt-BR" sz="6000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patógenos</a:t>
            </a:r>
            <a:r>
              <a:rPr lang="pt-BR" sz="6000" b="1" dirty="0" smtClean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o </a:t>
            </a:r>
            <a:r>
              <a:rPr lang="pt-BR" sz="6000" b="1" dirty="0" smtClean="0">
                <a:solidFill>
                  <a:srgbClr val="4472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ambiente</a:t>
            </a:r>
            <a:r>
              <a:rPr lang="pt-BR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produção</a:t>
            </a:r>
            <a:endParaRPr lang="pt-BR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1361873" y="1782705"/>
            <a:ext cx="10358988" cy="4747491"/>
            <a:chOff x="1488103" y="1802921"/>
            <a:chExt cx="10358988" cy="4747491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7677509" y="1802921"/>
              <a:ext cx="2984740" cy="4252822"/>
            </a:xfrm>
            <a:prstGeom prst="round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1488103" y="2124193"/>
              <a:ext cx="10358988" cy="4426219"/>
              <a:chOff x="1427791" y="2114956"/>
              <a:chExt cx="10358988" cy="4426219"/>
            </a:xfrm>
          </p:grpSpPr>
          <p:sp>
            <p:nvSpPr>
              <p:cNvPr id="6" name="CaixaDeTexto 5"/>
              <p:cNvSpPr txBox="1"/>
              <p:nvPr/>
            </p:nvSpPr>
            <p:spPr>
              <a:xfrm>
                <a:off x="7914856" y="3671736"/>
                <a:ext cx="2523108" cy="58477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b="1" dirty="0" smtClean="0"/>
                  <a:t>colonização </a:t>
                </a:r>
                <a:endParaRPr lang="pt-BR" sz="3200" b="1" dirty="0"/>
              </a:p>
            </p:txBody>
          </p:sp>
          <p:cxnSp>
            <p:nvCxnSpPr>
              <p:cNvPr id="17" name="Conector de seta reta 16"/>
              <p:cNvCxnSpPr>
                <a:stCxn id="3" idx="0"/>
                <a:endCxn id="4" idx="2"/>
              </p:cNvCxnSpPr>
              <p:nvPr/>
            </p:nvCxnSpPr>
            <p:spPr>
              <a:xfrm flipV="1">
                <a:off x="2689345" y="3728776"/>
                <a:ext cx="0" cy="1507457"/>
              </a:xfrm>
              <a:prstGeom prst="straightConnector1">
                <a:avLst/>
              </a:prstGeom>
              <a:ln w="762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de seta reta 17"/>
              <p:cNvCxnSpPr>
                <a:stCxn id="4" idx="3"/>
                <a:endCxn id="7" idx="1"/>
              </p:cNvCxnSpPr>
              <p:nvPr/>
            </p:nvCxnSpPr>
            <p:spPr>
              <a:xfrm flipV="1">
                <a:off x="3950899" y="2407344"/>
                <a:ext cx="3413185" cy="1029045"/>
              </a:xfrm>
              <a:prstGeom prst="straightConnector1">
                <a:avLst/>
              </a:prstGeom>
              <a:ln w="762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CaixaDeTexto 3"/>
              <p:cNvSpPr txBox="1"/>
              <p:nvPr/>
            </p:nvSpPr>
            <p:spPr>
              <a:xfrm>
                <a:off x="1427791" y="3144001"/>
                <a:ext cx="2523108" cy="5847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b="1" dirty="0" smtClean="0"/>
                  <a:t>disseminação </a:t>
                </a:r>
                <a:endParaRPr lang="pt-BR" sz="3200" b="1" dirty="0"/>
              </a:p>
            </p:txBody>
          </p:sp>
          <p:sp>
            <p:nvSpPr>
              <p:cNvPr id="3" name="CaixaDeTexto 2"/>
              <p:cNvSpPr txBox="1"/>
              <p:nvPr/>
            </p:nvSpPr>
            <p:spPr>
              <a:xfrm>
                <a:off x="1427791" y="5236233"/>
                <a:ext cx="2523108" cy="5847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b="1" dirty="0" smtClean="0"/>
                  <a:t>sobrevivência </a:t>
                </a:r>
                <a:endParaRPr lang="pt-BR" sz="3200" b="1" dirty="0"/>
              </a:p>
            </p:txBody>
          </p:sp>
          <p:cxnSp>
            <p:nvCxnSpPr>
              <p:cNvPr id="23" name="Conector de seta reta 22"/>
              <p:cNvCxnSpPr>
                <a:endCxn id="6" idx="0"/>
              </p:cNvCxnSpPr>
              <p:nvPr/>
            </p:nvCxnSpPr>
            <p:spPr>
              <a:xfrm>
                <a:off x="9176410" y="2699731"/>
                <a:ext cx="0" cy="972005"/>
              </a:xfrm>
              <a:prstGeom prst="straightConnector1">
                <a:avLst/>
              </a:prstGeom>
              <a:ln w="762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de seta reta 25"/>
              <p:cNvCxnSpPr/>
              <p:nvPr/>
            </p:nvCxnSpPr>
            <p:spPr>
              <a:xfrm>
                <a:off x="9148435" y="4264228"/>
                <a:ext cx="0" cy="972005"/>
              </a:xfrm>
              <a:prstGeom prst="straightConnector1">
                <a:avLst/>
              </a:prstGeom>
              <a:ln w="762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de seta reta 26"/>
              <p:cNvCxnSpPr>
                <a:stCxn id="5" idx="1"/>
              </p:cNvCxnSpPr>
              <p:nvPr/>
            </p:nvCxnSpPr>
            <p:spPr>
              <a:xfrm flipH="1">
                <a:off x="3950899" y="5520904"/>
                <a:ext cx="3413185" cy="7716"/>
              </a:xfrm>
              <a:prstGeom prst="straightConnector1">
                <a:avLst/>
              </a:prstGeom>
              <a:ln w="76200"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CaixaDeTexto 6"/>
              <p:cNvSpPr txBox="1"/>
              <p:nvPr/>
            </p:nvSpPr>
            <p:spPr>
              <a:xfrm>
                <a:off x="7364084" y="2114956"/>
                <a:ext cx="2523108" cy="5847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b="1" dirty="0" smtClean="0"/>
                  <a:t>infecção </a:t>
                </a:r>
                <a:endParaRPr lang="pt-BR" sz="3200" b="1" dirty="0"/>
              </a:p>
            </p:txBody>
          </p:sp>
          <p:sp>
            <p:nvSpPr>
              <p:cNvPr id="5" name="CaixaDeTexto 4"/>
              <p:cNvSpPr txBox="1"/>
              <p:nvPr/>
            </p:nvSpPr>
            <p:spPr>
              <a:xfrm>
                <a:off x="7364084" y="5228516"/>
                <a:ext cx="2523108" cy="5847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200" b="1" dirty="0" smtClean="0"/>
                  <a:t>reprodução </a:t>
                </a:r>
                <a:endParaRPr lang="pt-BR" sz="3200" b="1" dirty="0"/>
              </a:p>
            </p:txBody>
          </p:sp>
          <p:sp>
            <p:nvSpPr>
              <p:cNvPr id="43" name="CaixaDeTexto 42"/>
              <p:cNvSpPr txBox="1"/>
              <p:nvPr/>
            </p:nvSpPr>
            <p:spPr>
              <a:xfrm>
                <a:off x="9923320" y="6017955"/>
                <a:ext cx="18634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t-BR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hospedeiro</a:t>
                </a:r>
                <a:endParaRPr lang="pt-BR" sz="28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" name="CaixaDeTexto 1"/>
          <p:cNvSpPr txBox="1"/>
          <p:nvPr/>
        </p:nvSpPr>
        <p:spPr>
          <a:xfrm>
            <a:off x="676248" y="397947"/>
            <a:ext cx="11044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ciclo da </a:t>
            </a:r>
            <a:r>
              <a:rPr lang="pt-BR" sz="4400" b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interação </a:t>
            </a:r>
            <a:r>
              <a:rPr lang="pt-BR" sz="4400" b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patógeno</a:t>
            </a:r>
            <a:r>
              <a:rPr lang="pt-BR" sz="4400" b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</a:t>
            </a:r>
            <a:r>
              <a:rPr lang="pt-BR" sz="4400" b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hospedeiro</a:t>
            </a:r>
            <a:endParaRPr lang="pt-BR" sz="4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0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" t="3499" r="3121" b="11513"/>
          <a:stretch/>
        </p:blipFill>
        <p:spPr>
          <a:xfrm>
            <a:off x="690399" y="532551"/>
            <a:ext cx="6017003" cy="5976000"/>
          </a:xfrm>
        </p:spPr>
      </p:pic>
      <p:sp>
        <p:nvSpPr>
          <p:cNvPr id="5" name="CaixaDeTexto 4"/>
          <p:cNvSpPr txBox="1"/>
          <p:nvPr/>
        </p:nvSpPr>
        <p:spPr>
          <a:xfrm>
            <a:off x="5061527" y="129177"/>
            <a:ext cx="69224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fases de desenvolvimento das plantas</a:t>
            </a:r>
            <a:endParaRPr lang="pt-BR" sz="4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56382" y="6139219"/>
            <a:ext cx="326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VectorStock.com/25538480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3214</TotalTime>
  <Words>193</Words>
  <Application>Microsoft Office PowerPoint</Application>
  <PresentationFormat>Widescreen</PresentationFormat>
  <Paragraphs>56</Paragraphs>
  <Slides>10</Slides>
  <Notes>0</Notes>
  <HiddenSlides>1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Tema do Office</vt:lpstr>
      <vt:lpstr>Microsoft Excel 97-2003 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Belasque</dc:creator>
  <cp:lastModifiedBy>Jose Belasque</cp:lastModifiedBy>
  <cp:revision>29</cp:revision>
  <dcterms:created xsi:type="dcterms:W3CDTF">2021-04-10T14:21:31Z</dcterms:created>
  <dcterms:modified xsi:type="dcterms:W3CDTF">2024-02-26T12:31:40Z</dcterms:modified>
</cp:coreProperties>
</file>