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layout3.xml" ContentType="application/vnd.openxmlformats-officedocument.drawingml.diagramLayout+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handoutMasterIdLst>
    <p:handoutMasterId r:id="rId33"/>
  </p:handoutMasterIdLst>
  <p:sldIdLst>
    <p:sldId id="270" r:id="rId2"/>
    <p:sldId id="320" r:id="rId3"/>
    <p:sldId id="345" r:id="rId4"/>
    <p:sldId id="341" r:id="rId5"/>
    <p:sldId id="336" r:id="rId6"/>
    <p:sldId id="337" r:id="rId7"/>
    <p:sldId id="338" r:id="rId8"/>
    <p:sldId id="339" r:id="rId9"/>
    <p:sldId id="340" r:id="rId10"/>
    <p:sldId id="344" r:id="rId11"/>
    <p:sldId id="342" r:id="rId12"/>
    <p:sldId id="343" r:id="rId13"/>
    <p:sldId id="324" r:id="rId14"/>
    <p:sldId id="323" r:id="rId15"/>
    <p:sldId id="325" r:id="rId16"/>
    <p:sldId id="327" r:id="rId17"/>
    <p:sldId id="326"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algn="ctr" rtl="0" fontAlgn="base">
      <a:spcBef>
        <a:spcPct val="0"/>
      </a:spcBef>
      <a:spcAft>
        <a:spcPct val="0"/>
      </a:spcAft>
      <a:defRPr sz="3600" kern="1200">
        <a:solidFill>
          <a:schemeClr val="tx1"/>
        </a:solidFill>
        <a:latin typeface="Times New Roman" charset="0"/>
        <a:ea typeface="+mn-ea"/>
        <a:cs typeface="+mn-cs"/>
      </a:defRPr>
    </a:lvl1pPr>
    <a:lvl2pPr marL="457200" algn="ctr" rtl="0" fontAlgn="base">
      <a:spcBef>
        <a:spcPct val="0"/>
      </a:spcBef>
      <a:spcAft>
        <a:spcPct val="0"/>
      </a:spcAft>
      <a:defRPr sz="3600" kern="1200">
        <a:solidFill>
          <a:schemeClr val="tx1"/>
        </a:solidFill>
        <a:latin typeface="Times New Roman" charset="0"/>
        <a:ea typeface="+mn-ea"/>
        <a:cs typeface="+mn-cs"/>
      </a:defRPr>
    </a:lvl2pPr>
    <a:lvl3pPr marL="914400" algn="ctr" rtl="0" fontAlgn="base">
      <a:spcBef>
        <a:spcPct val="0"/>
      </a:spcBef>
      <a:spcAft>
        <a:spcPct val="0"/>
      </a:spcAft>
      <a:defRPr sz="3600" kern="1200">
        <a:solidFill>
          <a:schemeClr val="tx1"/>
        </a:solidFill>
        <a:latin typeface="Times New Roman" charset="0"/>
        <a:ea typeface="+mn-ea"/>
        <a:cs typeface="+mn-cs"/>
      </a:defRPr>
    </a:lvl3pPr>
    <a:lvl4pPr marL="1371600" algn="ctr" rtl="0" fontAlgn="base">
      <a:spcBef>
        <a:spcPct val="0"/>
      </a:spcBef>
      <a:spcAft>
        <a:spcPct val="0"/>
      </a:spcAft>
      <a:defRPr sz="3600" kern="1200">
        <a:solidFill>
          <a:schemeClr val="tx1"/>
        </a:solidFill>
        <a:latin typeface="Times New Roman" charset="0"/>
        <a:ea typeface="+mn-ea"/>
        <a:cs typeface="+mn-cs"/>
      </a:defRPr>
    </a:lvl4pPr>
    <a:lvl5pPr marL="1828800" algn="ctr" rtl="0" fontAlgn="base">
      <a:spcBef>
        <a:spcPct val="0"/>
      </a:spcBef>
      <a:spcAft>
        <a:spcPct val="0"/>
      </a:spcAft>
      <a:defRPr sz="3600" kern="1200">
        <a:solidFill>
          <a:schemeClr val="tx1"/>
        </a:solidFill>
        <a:latin typeface="Times New Roman" charset="0"/>
        <a:ea typeface="+mn-ea"/>
        <a:cs typeface="+mn-cs"/>
      </a:defRPr>
    </a:lvl5pPr>
    <a:lvl6pPr marL="2286000" algn="l" defTabSz="914400" rtl="0" eaLnBrk="1" latinLnBrk="0" hangingPunct="1">
      <a:defRPr sz="3600" kern="1200">
        <a:solidFill>
          <a:schemeClr val="tx1"/>
        </a:solidFill>
        <a:latin typeface="Times New Roman" charset="0"/>
        <a:ea typeface="+mn-ea"/>
        <a:cs typeface="+mn-cs"/>
      </a:defRPr>
    </a:lvl6pPr>
    <a:lvl7pPr marL="2743200" algn="l" defTabSz="914400" rtl="0" eaLnBrk="1" latinLnBrk="0" hangingPunct="1">
      <a:defRPr sz="3600" kern="1200">
        <a:solidFill>
          <a:schemeClr val="tx1"/>
        </a:solidFill>
        <a:latin typeface="Times New Roman" charset="0"/>
        <a:ea typeface="+mn-ea"/>
        <a:cs typeface="+mn-cs"/>
      </a:defRPr>
    </a:lvl7pPr>
    <a:lvl8pPr marL="3200400" algn="l" defTabSz="914400" rtl="0" eaLnBrk="1" latinLnBrk="0" hangingPunct="1">
      <a:defRPr sz="3600" kern="1200">
        <a:solidFill>
          <a:schemeClr val="tx1"/>
        </a:solidFill>
        <a:latin typeface="Times New Roman" charset="0"/>
        <a:ea typeface="+mn-ea"/>
        <a:cs typeface="+mn-cs"/>
      </a:defRPr>
    </a:lvl8pPr>
    <a:lvl9pPr marL="3657600" algn="l" defTabSz="914400" rtl="0" eaLnBrk="1" latinLnBrk="0" hangingPunct="1">
      <a:defRPr sz="36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FFCC"/>
    <a:srgbClr val="FFCCCC"/>
    <a:srgbClr val="CCFFFF"/>
    <a:srgbClr val="006699"/>
    <a:srgbClr val="009999"/>
    <a:srgbClr val="FFFF00"/>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vertBarState="minimized" horzBarState="maximized">
    <p:restoredLeft sz="26904" autoAdjust="0"/>
    <p:restoredTop sz="79861" autoAdjust="0"/>
  </p:normalViewPr>
  <p:slideViewPr>
    <p:cSldViewPr>
      <p:cViewPr>
        <p:scale>
          <a:sx n="50" d="100"/>
          <a:sy n="50" d="100"/>
        </p:scale>
        <p:origin x="4296" y="15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07756F-D61B-4857-BA67-FA59E1AE27A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t-BR"/>
        </a:p>
      </dgm:t>
    </dgm:pt>
    <dgm:pt modelId="{E586763D-A62B-41FB-994B-FF9898CDE744}">
      <dgm:prSet phldrT="[Texto]"/>
      <dgm:spPr/>
      <dgm:t>
        <a:bodyPr/>
        <a:lstStyle/>
        <a:p>
          <a:r>
            <a:rPr lang="pt-BR" dirty="0"/>
            <a:t>Teoria X</a:t>
          </a:r>
        </a:p>
      </dgm:t>
    </dgm:pt>
    <dgm:pt modelId="{1886B8C7-34FE-40F5-B149-E357507353D6}" type="parTrans" cxnId="{BE0B2881-59DF-4680-8735-8A32FF7A4AA3}">
      <dgm:prSet/>
      <dgm:spPr/>
      <dgm:t>
        <a:bodyPr/>
        <a:lstStyle/>
        <a:p>
          <a:endParaRPr lang="pt-BR"/>
        </a:p>
      </dgm:t>
    </dgm:pt>
    <dgm:pt modelId="{A2A46458-D757-4AC7-9DAE-DA17314FDB07}" type="sibTrans" cxnId="{BE0B2881-59DF-4680-8735-8A32FF7A4AA3}">
      <dgm:prSet/>
      <dgm:spPr/>
      <dgm:t>
        <a:bodyPr/>
        <a:lstStyle/>
        <a:p>
          <a:endParaRPr lang="pt-BR"/>
        </a:p>
      </dgm:t>
    </dgm:pt>
    <dgm:pt modelId="{C9676136-01E7-4DB1-9983-F09D49F280C3}">
      <dgm:prSet phldrT="[Texto]"/>
      <dgm:spPr/>
      <dgm:t>
        <a:bodyPr/>
        <a:lstStyle/>
        <a:p>
          <a:r>
            <a:rPr lang="pt-PT" dirty="0"/>
            <a:t>As pessoas são preguiçosas e indolentes.</a:t>
          </a:r>
          <a:endParaRPr lang="pt-BR" dirty="0"/>
        </a:p>
      </dgm:t>
    </dgm:pt>
    <dgm:pt modelId="{212B2E2C-7544-490B-AA85-C88D7037C366}" type="parTrans" cxnId="{DD01B5D2-DD1B-43C0-9520-F8DB855801A9}">
      <dgm:prSet/>
      <dgm:spPr/>
      <dgm:t>
        <a:bodyPr/>
        <a:lstStyle/>
        <a:p>
          <a:endParaRPr lang="pt-BR"/>
        </a:p>
      </dgm:t>
    </dgm:pt>
    <dgm:pt modelId="{1D29C482-A855-4ED8-8397-03DFE94D3C4F}" type="sibTrans" cxnId="{DD01B5D2-DD1B-43C0-9520-F8DB855801A9}">
      <dgm:prSet/>
      <dgm:spPr/>
      <dgm:t>
        <a:bodyPr/>
        <a:lstStyle/>
        <a:p>
          <a:endParaRPr lang="pt-BR"/>
        </a:p>
      </dgm:t>
    </dgm:pt>
    <dgm:pt modelId="{7D4B5EEB-DCF8-4E05-9D06-53180D1D199C}">
      <dgm:prSet phldrT="[Texto]"/>
      <dgm:spPr/>
      <dgm:t>
        <a:bodyPr/>
        <a:lstStyle/>
        <a:p>
          <a:r>
            <a:rPr lang="pt-BR" dirty="0"/>
            <a:t>Teoria Y</a:t>
          </a:r>
        </a:p>
      </dgm:t>
    </dgm:pt>
    <dgm:pt modelId="{7D2859EF-343C-4B07-87F5-9D6006CBC1E0}" type="parTrans" cxnId="{91031720-68B5-41BB-BD70-AC231E239D1C}">
      <dgm:prSet/>
      <dgm:spPr/>
      <dgm:t>
        <a:bodyPr/>
        <a:lstStyle/>
        <a:p>
          <a:endParaRPr lang="pt-BR"/>
        </a:p>
      </dgm:t>
    </dgm:pt>
    <dgm:pt modelId="{AE9DEBEE-37C5-4D67-9F6F-9C42F8242088}" type="sibTrans" cxnId="{91031720-68B5-41BB-BD70-AC231E239D1C}">
      <dgm:prSet/>
      <dgm:spPr/>
      <dgm:t>
        <a:bodyPr/>
        <a:lstStyle/>
        <a:p>
          <a:endParaRPr lang="pt-BR"/>
        </a:p>
      </dgm:t>
    </dgm:pt>
    <dgm:pt modelId="{D0C47AD4-563A-4009-8796-1FAB872684DD}">
      <dgm:prSet phldrT="[Texto]"/>
      <dgm:spPr/>
      <dgm:t>
        <a:bodyPr/>
        <a:lstStyle/>
        <a:p>
          <a:r>
            <a:rPr lang="pt-PT" dirty="0"/>
            <a:t>As pessoas gostam do trabalho que exercem e são esforçadas e dedicadas.</a:t>
          </a:r>
          <a:endParaRPr lang="pt-BR" dirty="0"/>
        </a:p>
      </dgm:t>
    </dgm:pt>
    <dgm:pt modelId="{5FE51F9F-A361-4774-B083-EFF5561B0528}" type="parTrans" cxnId="{0A5D0B8A-57E7-4467-AF2B-5660C8C4338E}">
      <dgm:prSet/>
      <dgm:spPr/>
      <dgm:t>
        <a:bodyPr/>
        <a:lstStyle/>
        <a:p>
          <a:endParaRPr lang="pt-BR"/>
        </a:p>
      </dgm:t>
    </dgm:pt>
    <dgm:pt modelId="{6E29D9FF-7A40-449A-B630-09EA505FB19A}" type="sibTrans" cxnId="{0A5D0B8A-57E7-4467-AF2B-5660C8C4338E}">
      <dgm:prSet/>
      <dgm:spPr/>
      <dgm:t>
        <a:bodyPr/>
        <a:lstStyle/>
        <a:p>
          <a:endParaRPr lang="pt-BR"/>
        </a:p>
      </dgm:t>
    </dgm:pt>
    <dgm:pt modelId="{639F168E-DD65-4941-A658-3C67BCA814E1}">
      <dgm:prSet/>
      <dgm:spPr/>
      <dgm:t>
        <a:bodyPr/>
        <a:lstStyle/>
        <a:p>
          <a:r>
            <a:rPr lang="pt-PT" dirty="0"/>
            <a:t>As pessoas tendem a evitar o trabalho.</a:t>
          </a:r>
        </a:p>
      </dgm:t>
    </dgm:pt>
    <dgm:pt modelId="{4023BB70-996A-47BA-A8EF-E94826479BE4}" type="parTrans" cxnId="{AB407A7E-995D-432E-8D5D-2C0FFBA441A3}">
      <dgm:prSet/>
      <dgm:spPr/>
      <dgm:t>
        <a:bodyPr/>
        <a:lstStyle/>
        <a:p>
          <a:endParaRPr lang="pt-BR"/>
        </a:p>
      </dgm:t>
    </dgm:pt>
    <dgm:pt modelId="{A5C6DF67-7EDA-4390-AAB1-5DC7DEE34562}" type="sibTrans" cxnId="{AB407A7E-995D-432E-8D5D-2C0FFBA441A3}">
      <dgm:prSet/>
      <dgm:spPr/>
      <dgm:t>
        <a:bodyPr/>
        <a:lstStyle/>
        <a:p>
          <a:endParaRPr lang="pt-BR"/>
        </a:p>
      </dgm:t>
    </dgm:pt>
    <dgm:pt modelId="{27088C10-D724-42D9-9336-A943D50801E9}">
      <dgm:prSet/>
      <dgm:spPr/>
      <dgm:t>
        <a:bodyPr/>
        <a:lstStyle/>
        <a:p>
          <a:r>
            <a:rPr lang="pt-PT" dirty="0"/>
            <a:t>As pessoas evitam a responsabilidade para se sentir seguras.</a:t>
          </a:r>
        </a:p>
      </dgm:t>
    </dgm:pt>
    <dgm:pt modelId="{DF833274-9010-4ECD-86F3-BEA17B644887}" type="parTrans" cxnId="{2A34C275-5A40-4FB3-BC35-DF3E5072D098}">
      <dgm:prSet/>
      <dgm:spPr/>
      <dgm:t>
        <a:bodyPr/>
        <a:lstStyle/>
        <a:p>
          <a:endParaRPr lang="pt-BR"/>
        </a:p>
      </dgm:t>
    </dgm:pt>
    <dgm:pt modelId="{B83C3945-5F66-445E-8FC8-09874CBAB6B5}" type="sibTrans" cxnId="{2A34C275-5A40-4FB3-BC35-DF3E5072D098}">
      <dgm:prSet/>
      <dgm:spPr/>
      <dgm:t>
        <a:bodyPr/>
        <a:lstStyle/>
        <a:p>
          <a:endParaRPr lang="pt-BR"/>
        </a:p>
      </dgm:t>
    </dgm:pt>
    <dgm:pt modelId="{40518CBF-DEDA-4544-9E9F-7BAD9F9BC1B6}">
      <dgm:prSet/>
      <dgm:spPr/>
      <dgm:t>
        <a:bodyPr/>
        <a:lstStyle/>
        <a:p>
          <a:r>
            <a:rPr lang="pt-PT" dirty="0"/>
            <a:t>As pessoas são ingênuas e sem iniciativa.</a:t>
          </a:r>
        </a:p>
      </dgm:t>
    </dgm:pt>
    <dgm:pt modelId="{D2A0CA3B-A9C8-4CDA-AE1C-43F134096DBB}" type="parTrans" cxnId="{291D0FF5-0988-490F-B5E7-47DD23BD86F0}">
      <dgm:prSet/>
      <dgm:spPr/>
      <dgm:t>
        <a:bodyPr/>
        <a:lstStyle/>
        <a:p>
          <a:endParaRPr lang="pt-BR"/>
        </a:p>
      </dgm:t>
    </dgm:pt>
    <dgm:pt modelId="{91BF7D6D-43B7-4969-A29C-29DFCB3C797C}" type="sibTrans" cxnId="{291D0FF5-0988-490F-B5E7-47DD23BD86F0}">
      <dgm:prSet/>
      <dgm:spPr/>
      <dgm:t>
        <a:bodyPr/>
        <a:lstStyle/>
        <a:p>
          <a:endParaRPr lang="pt-BR"/>
        </a:p>
      </dgm:t>
    </dgm:pt>
    <dgm:pt modelId="{2EF87F62-B7FD-4019-B57E-74DDE031B509}">
      <dgm:prSet/>
      <dgm:spPr/>
      <dgm:t>
        <a:bodyPr/>
        <a:lstStyle/>
        <a:p>
          <a:r>
            <a:rPr lang="pt-PT" dirty="0"/>
            <a:t>As pessoas consideram o trabalho como algo natural a ser realizado.</a:t>
          </a:r>
        </a:p>
      </dgm:t>
    </dgm:pt>
    <dgm:pt modelId="{FD5BA1E4-484F-4BC4-B577-ACF08B874778}" type="parTrans" cxnId="{99617AD6-D74D-477A-A85F-2D33283D8E36}">
      <dgm:prSet/>
      <dgm:spPr/>
      <dgm:t>
        <a:bodyPr/>
        <a:lstStyle/>
        <a:p>
          <a:endParaRPr lang="pt-BR"/>
        </a:p>
      </dgm:t>
    </dgm:pt>
    <dgm:pt modelId="{3536C0D1-7C5C-44F3-A16C-608062622683}" type="sibTrans" cxnId="{99617AD6-D74D-477A-A85F-2D33283D8E36}">
      <dgm:prSet/>
      <dgm:spPr/>
      <dgm:t>
        <a:bodyPr/>
        <a:lstStyle/>
        <a:p>
          <a:endParaRPr lang="pt-BR"/>
        </a:p>
      </dgm:t>
    </dgm:pt>
    <dgm:pt modelId="{852162A8-3E80-4442-8C77-237447618A84}">
      <dgm:prSet/>
      <dgm:spPr/>
      <dgm:t>
        <a:bodyPr/>
        <a:lstStyle/>
        <a:p>
          <a:r>
            <a:rPr lang="pt-PT" dirty="0"/>
            <a:t>As pessoas podem se controlar e assumir responsabilidades.</a:t>
          </a:r>
        </a:p>
      </dgm:t>
    </dgm:pt>
    <dgm:pt modelId="{1CD51043-7AA7-43FF-AAEE-2E55B99345E5}" type="parTrans" cxnId="{AFB45DAC-E8DF-4DA3-BEE0-C38B45ADE2F3}">
      <dgm:prSet/>
      <dgm:spPr/>
      <dgm:t>
        <a:bodyPr/>
        <a:lstStyle/>
        <a:p>
          <a:endParaRPr lang="pt-BR"/>
        </a:p>
      </dgm:t>
    </dgm:pt>
    <dgm:pt modelId="{2D9A7415-1723-45A2-BF56-388A9786DE5C}" type="sibTrans" cxnId="{AFB45DAC-E8DF-4DA3-BEE0-C38B45ADE2F3}">
      <dgm:prSet/>
      <dgm:spPr/>
      <dgm:t>
        <a:bodyPr/>
        <a:lstStyle/>
        <a:p>
          <a:endParaRPr lang="pt-BR"/>
        </a:p>
      </dgm:t>
    </dgm:pt>
    <dgm:pt modelId="{82FB4117-C651-4C25-894E-9AAFFB8735D1}">
      <dgm:prSet/>
      <dgm:spPr/>
      <dgm:t>
        <a:bodyPr/>
        <a:lstStyle/>
        <a:p>
          <a:r>
            <a:rPr lang="pt-PT" dirty="0"/>
            <a:t>As pessoas são criativas e competentes.</a:t>
          </a:r>
        </a:p>
      </dgm:t>
    </dgm:pt>
    <dgm:pt modelId="{8BE1A9E9-A75C-4BCC-A322-5F9A5FE6FCA5}" type="parTrans" cxnId="{8B8F7B2D-4457-408B-8252-F8F3A568F6BF}">
      <dgm:prSet/>
      <dgm:spPr/>
      <dgm:t>
        <a:bodyPr/>
        <a:lstStyle/>
        <a:p>
          <a:endParaRPr lang="pt-BR"/>
        </a:p>
      </dgm:t>
    </dgm:pt>
    <dgm:pt modelId="{4DA81391-FCEA-42AF-925E-603ED8E4653F}" type="sibTrans" cxnId="{8B8F7B2D-4457-408B-8252-F8F3A568F6BF}">
      <dgm:prSet/>
      <dgm:spPr/>
      <dgm:t>
        <a:bodyPr/>
        <a:lstStyle/>
        <a:p>
          <a:endParaRPr lang="pt-BR"/>
        </a:p>
      </dgm:t>
    </dgm:pt>
    <dgm:pt modelId="{E58F5B25-4B0C-4CF4-AFC9-EB2C5BA86D44}" type="pres">
      <dgm:prSet presAssocID="{FC07756F-D61B-4857-BA67-FA59E1AE27A0}" presName="Name0" presStyleCnt="0">
        <dgm:presLayoutVars>
          <dgm:dir/>
          <dgm:animLvl val="lvl"/>
          <dgm:resizeHandles val="exact"/>
        </dgm:presLayoutVars>
      </dgm:prSet>
      <dgm:spPr/>
      <dgm:t>
        <a:bodyPr/>
        <a:lstStyle/>
        <a:p>
          <a:endParaRPr lang="pt-BR"/>
        </a:p>
      </dgm:t>
    </dgm:pt>
    <dgm:pt modelId="{F314DD2D-038F-4E62-8D04-EA476F457843}" type="pres">
      <dgm:prSet presAssocID="{E586763D-A62B-41FB-994B-FF9898CDE744}" presName="composite" presStyleCnt="0"/>
      <dgm:spPr/>
    </dgm:pt>
    <dgm:pt modelId="{C1AFCF8A-4941-45BE-9824-F1CF85344C9B}" type="pres">
      <dgm:prSet presAssocID="{E586763D-A62B-41FB-994B-FF9898CDE744}" presName="parTx" presStyleLbl="alignNode1" presStyleIdx="0" presStyleCnt="2">
        <dgm:presLayoutVars>
          <dgm:chMax val="0"/>
          <dgm:chPref val="0"/>
          <dgm:bulletEnabled val="1"/>
        </dgm:presLayoutVars>
      </dgm:prSet>
      <dgm:spPr/>
      <dgm:t>
        <a:bodyPr/>
        <a:lstStyle/>
        <a:p>
          <a:endParaRPr lang="pt-BR"/>
        </a:p>
      </dgm:t>
    </dgm:pt>
    <dgm:pt modelId="{E16282E8-56CB-40CE-9EB0-FBC0179402B3}" type="pres">
      <dgm:prSet presAssocID="{E586763D-A62B-41FB-994B-FF9898CDE744}" presName="desTx" presStyleLbl="alignAccFollowNode1" presStyleIdx="0" presStyleCnt="2">
        <dgm:presLayoutVars>
          <dgm:bulletEnabled val="1"/>
        </dgm:presLayoutVars>
      </dgm:prSet>
      <dgm:spPr/>
      <dgm:t>
        <a:bodyPr/>
        <a:lstStyle/>
        <a:p>
          <a:endParaRPr lang="pt-BR"/>
        </a:p>
      </dgm:t>
    </dgm:pt>
    <dgm:pt modelId="{2A1B0DB4-7DAF-4FBA-8ABB-52D71B417402}" type="pres">
      <dgm:prSet presAssocID="{A2A46458-D757-4AC7-9DAE-DA17314FDB07}" presName="space" presStyleCnt="0"/>
      <dgm:spPr/>
    </dgm:pt>
    <dgm:pt modelId="{3B7B5D82-87F2-433E-8A45-7B8EC0AAF649}" type="pres">
      <dgm:prSet presAssocID="{7D4B5EEB-DCF8-4E05-9D06-53180D1D199C}" presName="composite" presStyleCnt="0"/>
      <dgm:spPr/>
    </dgm:pt>
    <dgm:pt modelId="{B2B722BC-0A64-40F2-A087-9A066C65E30D}" type="pres">
      <dgm:prSet presAssocID="{7D4B5EEB-DCF8-4E05-9D06-53180D1D199C}" presName="parTx" presStyleLbl="alignNode1" presStyleIdx="1" presStyleCnt="2">
        <dgm:presLayoutVars>
          <dgm:chMax val="0"/>
          <dgm:chPref val="0"/>
          <dgm:bulletEnabled val="1"/>
        </dgm:presLayoutVars>
      </dgm:prSet>
      <dgm:spPr/>
      <dgm:t>
        <a:bodyPr/>
        <a:lstStyle/>
        <a:p>
          <a:endParaRPr lang="pt-BR"/>
        </a:p>
      </dgm:t>
    </dgm:pt>
    <dgm:pt modelId="{500FE54C-4E9B-4B6E-BEFF-151B75A0B162}" type="pres">
      <dgm:prSet presAssocID="{7D4B5EEB-DCF8-4E05-9D06-53180D1D199C}" presName="desTx" presStyleLbl="alignAccFollowNode1" presStyleIdx="1" presStyleCnt="2">
        <dgm:presLayoutVars>
          <dgm:bulletEnabled val="1"/>
        </dgm:presLayoutVars>
      </dgm:prSet>
      <dgm:spPr/>
      <dgm:t>
        <a:bodyPr/>
        <a:lstStyle/>
        <a:p>
          <a:endParaRPr lang="pt-BR"/>
        </a:p>
      </dgm:t>
    </dgm:pt>
  </dgm:ptLst>
  <dgm:cxnLst>
    <dgm:cxn modelId="{8FE77C92-3B69-455D-8EC9-BB6F181FBD50}" type="presOf" srcId="{7D4B5EEB-DCF8-4E05-9D06-53180D1D199C}" destId="{B2B722BC-0A64-40F2-A087-9A066C65E30D}" srcOrd="0" destOrd="0" presId="urn:microsoft.com/office/officeart/2005/8/layout/hList1"/>
    <dgm:cxn modelId="{8B8F7B2D-4457-408B-8252-F8F3A568F6BF}" srcId="{7D4B5EEB-DCF8-4E05-9D06-53180D1D199C}" destId="{82FB4117-C651-4C25-894E-9AAFFB8735D1}" srcOrd="3" destOrd="0" parTransId="{8BE1A9E9-A75C-4BCC-A322-5F9A5FE6FCA5}" sibTransId="{4DA81391-FCEA-42AF-925E-603ED8E4653F}"/>
    <dgm:cxn modelId="{0845BD1C-FA5D-4BD9-AC89-41E2E5A43636}" type="presOf" srcId="{40518CBF-DEDA-4544-9E9F-7BAD9F9BC1B6}" destId="{E16282E8-56CB-40CE-9EB0-FBC0179402B3}" srcOrd="0" destOrd="3" presId="urn:microsoft.com/office/officeart/2005/8/layout/hList1"/>
    <dgm:cxn modelId="{AFB45DAC-E8DF-4DA3-BEE0-C38B45ADE2F3}" srcId="{7D4B5EEB-DCF8-4E05-9D06-53180D1D199C}" destId="{852162A8-3E80-4442-8C77-237447618A84}" srcOrd="2" destOrd="0" parTransId="{1CD51043-7AA7-43FF-AAEE-2E55B99345E5}" sibTransId="{2D9A7415-1723-45A2-BF56-388A9786DE5C}"/>
    <dgm:cxn modelId="{99617AD6-D74D-477A-A85F-2D33283D8E36}" srcId="{7D4B5EEB-DCF8-4E05-9D06-53180D1D199C}" destId="{2EF87F62-B7FD-4019-B57E-74DDE031B509}" srcOrd="1" destOrd="0" parTransId="{FD5BA1E4-484F-4BC4-B577-ACF08B874778}" sibTransId="{3536C0D1-7C5C-44F3-A16C-608062622683}"/>
    <dgm:cxn modelId="{91031720-68B5-41BB-BD70-AC231E239D1C}" srcId="{FC07756F-D61B-4857-BA67-FA59E1AE27A0}" destId="{7D4B5EEB-DCF8-4E05-9D06-53180D1D199C}" srcOrd="1" destOrd="0" parTransId="{7D2859EF-343C-4B07-87F5-9D6006CBC1E0}" sibTransId="{AE9DEBEE-37C5-4D67-9F6F-9C42F8242088}"/>
    <dgm:cxn modelId="{5B82DBB3-A35A-4E31-9D41-2C4146184F5B}" type="presOf" srcId="{D0C47AD4-563A-4009-8796-1FAB872684DD}" destId="{500FE54C-4E9B-4B6E-BEFF-151B75A0B162}" srcOrd="0" destOrd="0" presId="urn:microsoft.com/office/officeart/2005/8/layout/hList1"/>
    <dgm:cxn modelId="{291D0FF5-0988-490F-B5E7-47DD23BD86F0}" srcId="{E586763D-A62B-41FB-994B-FF9898CDE744}" destId="{40518CBF-DEDA-4544-9E9F-7BAD9F9BC1B6}" srcOrd="3" destOrd="0" parTransId="{D2A0CA3B-A9C8-4CDA-AE1C-43F134096DBB}" sibTransId="{91BF7D6D-43B7-4969-A29C-29DFCB3C797C}"/>
    <dgm:cxn modelId="{2A34C275-5A40-4FB3-BC35-DF3E5072D098}" srcId="{E586763D-A62B-41FB-994B-FF9898CDE744}" destId="{27088C10-D724-42D9-9336-A943D50801E9}" srcOrd="2" destOrd="0" parTransId="{DF833274-9010-4ECD-86F3-BEA17B644887}" sibTransId="{B83C3945-5F66-445E-8FC8-09874CBAB6B5}"/>
    <dgm:cxn modelId="{7B97C368-7EE0-48A6-8CEA-E12D8CC7260E}" type="presOf" srcId="{FC07756F-D61B-4857-BA67-FA59E1AE27A0}" destId="{E58F5B25-4B0C-4CF4-AFC9-EB2C5BA86D44}" srcOrd="0" destOrd="0" presId="urn:microsoft.com/office/officeart/2005/8/layout/hList1"/>
    <dgm:cxn modelId="{8BEDA6E8-6EF6-4EBC-859F-1AC243BF6BB9}" type="presOf" srcId="{27088C10-D724-42D9-9336-A943D50801E9}" destId="{E16282E8-56CB-40CE-9EB0-FBC0179402B3}" srcOrd="0" destOrd="2" presId="urn:microsoft.com/office/officeart/2005/8/layout/hList1"/>
    <dgm:cxn modelId="{E7BCBF07-540C-4D6A-B76C-1F3A05E61939}" type="presOf" srcId="{2EF87F62-B7FD-4019-B57E-74DDE031B509}" destId="{500FE54C-4E9B-4B6E-BEFF-151B75A0B162}" srcOrd="0" destOrd="1" presId="urn:microsoft.com/office/officeart/2005/8/layout/hList1"/>
    <dgm:cxn modelId="{C472EC8A-6595-43F1-90F8-A2D285542967}" type="presOf" srcId="{639F168E-DD65-4941-A658-3C67BCA814E1}" destId="{E16282E8-56CB-40CE-9EB0-FBC0179402B3}" srcOrd="0" destOrd="1" presId="urn:microsoft.com/office/officeart/2005/8/layout/hList1"/>
    <dgm:cxn modelId="{2B4A092C-5208-4F50-BF0E-DCF8C8046F16}" type="presOf" srcId="{852162A8-3E80-4442-8C77-237447618A84}" destId="{500FE54C-4E9B-4B6E-BEFF-151B75A0B162}" srcOrd="0" destOrd="2" presId="urn:microsoft.com/office/officeart/2005/8/layout/hList1"/>
    <dgm:cxn modelId="{AB407A7E-995D-432E-8D5D-2C0FFBA441A3}" srcId="{E586763D-A62B-41FB-994B-FF9898CDE744}" destId="{639F168E-DD65-4941-A658-3C67BCA814E1}" srcOrd="1" destOrd="0" parTransId="{4023BB70-996A-47BA-A8EF-E94826479BE4}" sibTransId="{A5C6DF67-7EDA-4390-AAB1-5DC7DEE34562}"/>
    <dgm:cxn modelId="{1A6D1C22-1166-4D73-9F4B-C5F5D8FB6C3C}" type="presOf" srcId="{E586763D-A62B-41FB-994B-FF9898CDE744}" destId="{C1AFCF8A-4941-45BE-9824-F1CF85344C9B}" srcOrd="0" destOrd="0" presId="urn:microsoft.com/office/officeart/2005/8/layout/hList1"/>
    <dgm:cxn modelId="{FD0A910B-136E-4195-BE5E-182E9A30D6D9}" type="presOf" srcId="{82FB4117-C651-4C25-894E-9AAFFB8735D1}" destId="{500FE54C-4E9B-4B6E-BEFF-151B75A0B162}" srcOrd="0" destOrd="3" presId="urn:microsoft.com/office/officeart/2005/8/layout/hList1"/>
    <dgm:cxn modelId="{0A5D0B8A-57E7-4467-AF2B-5660C8C4338E}" srcId="{7D4B5EEB-DCF8-4E05-9D06-53180D1D199C}" destId="{D0C47AD4-563A-4009-8796-1FAB872684DD}" srcOrd="0" destOrd="0" parTransId="{5FE51F9F-A361-4774-B083-EFF5561B0528}" sibTransId="{6E29D9FF-7A40-449A-B630-09EA505FB19A}"/>
    <dgm:cxn modelId="{BE0B2881-59DF-4680-8735-8A32FF7A4AA3}" srcId="{FC07756F-D61B-4857-BA67-FA59E1AE27A0}" destId="{E586763D-A62B-41FB-994B-FF9898CDE744}" srcOrd="0" destOrd="0" parTransId="{1886B8C7-34FE-40F5-B149-E357507353D6}" sibTransId="{A2A46458-D757-4AC7-9DAE-DA17314FDB07}"/>
    <dgm:cxn modelId="{BBBAACDA-91F2-499C-A81D-97BA3E656483}" type="presOf" srcId="{C9676136-01E7-4DB1-9983-F09D49F280C3}" destId="{E16282E8-56CB-40CE-9EB0-FBC0179402B3}" srcOrd="0" destOrd="0" presId="urn:microsoft.com/office/officeart/2005/8/layout/hList1"/>
    <dgm:cxn modelId="{DD01B5D2-DD1B-43C0-9520-F8DB855801A9}" srcId="{E586763D-A62B-41FB-994B-FF9898CDE744}" destId="{C9676136-01E7-4DB1-9983-F09D49F280C3}" srcOrd="0" destOrd="0" parTransId="{212B2E2C-7544-490B-AA85-C88D7037C366}" sibTransId="{1D29C482-A855-4ED8-8397-03DFE94D3C4F}"/>
    <dgm:cxn modelId="{60469FD7-0485-49B3-8FCB-10CFF4FA1E9D}" type="presParOf" srcId="{E58F5B25-4B0C-4CF4-AFC9-EB2C5BA86D44}" destId="{F314DD2D-038F-4E62-8D04-EA476F457843}" srcOrd="0" destOrd="0" presId="urn:microsoft.com/office/officeart/2005/8/layout/hList1"/>
    <dgm:cxn modelId="{93D536E3-6B1E-4B38-B6C9-C4B6DFF4FB40}" type="presParOf" srcId="{F314DD2D-038F-4E62-8D04-EA476F457843}" destId="{C1AFCF8A-4941-45BE-9824-F1CF85344C9B}" srcOrd="0" destOrd="0" presId="urn:microsoft.com/office/officeart/2005/8/layout/hList1"/>
    <dgm:cxn modelId="{FC3C3BFC-0382-4B7C-9ACA-B98F633D45F6}" type="presParOf" srcId="{F314DD2D-038F-4E62-8D04-EA476F457843}" destId="{E16282E8-56CB-40CE-9EB0-FBC0179402B3}" srcOrd="1" destOrd="0" presId="urn:microsoft.com/office/officeart/2005/8/layout/hList1"/>
    <dgm:cxn modelId="{C410D116-D703-4D1D-B239-9F06C9F249F9}" type="presParOf" srcId="{E58F5B25-4B0C-4CF4-AFC9-EB2C5BA86D44}" destId="{2A1B0DB4-7DAF-4FBA-8ABB-52D71B417402}" srcOrd="1" destOrd="0" presId="urn:microsoft.com/office/officeart/2005/8/layout/hList1"/>
    <dgm:cxn modelId="{8691EB32-ED33-4B33-A4EC-6A0C5BFE671E}" type="presParOf" srcId="{E58F5B25-4B0C-4CF4-AFC9-EB2C5BA86D44}" destId="{3B7B5D82-87F2-433E-8A45-7B8EC0AAF649}" srcOrd="2" destOrd="0" presId="urn:microsoft.com/office/officeart/2005/8/layout/hList1"/>
    <dgm:cxn modelId="{FA3A97AE-3CF1-4D45-92CA-064B7F24A756}" type="presParOf" srcId="{3B7B5D82-87F2-433E-8A45-7B8EC0AAF649}" destId="{B2B722BC-0A64-40F2-A087-9A066C65E30D}" srcOrd="0" destOrd="0" presId="urn:microsoft.com/office/officeart/2005/8/layout/hList1"/>
    <dgm:cxn modelId="{F56C11C7-27D4-475A-920B-36B7B3578C76}" type="presParOf" srcId="{3B7B5D82-87F2-433E-8A45-7B8EC0AAF649}" destId="{500FE54C-4E9B-4B6E-BEFF-151B75A0B162}"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558C5F-88F9-4891-BE01-69D6F5DBEE6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t-BR"/>
        </a:p>
      </dgm:t>
    </dgm:pt>
    <dgm:pt modelId="{8894BA7B-B61A-41AF-BE60-C9DB1013B066}">
      <dgm:prSet phldrT="[Texto]"/>
      <dgm:spPr/>
      <dgm:t>
        <a:bodyPr/>
        <a:lstStyle/>
        <a:p>
          <a:r>
            <a:rPr lang="pt-PT" dirty="0"/>
            <a:t>Teoria X: estilo de gestão</a:t>
          </a:r>
          <a:endParaRPr lang="pt-BR" dirty="0"/>
        </a:p>
      </dgm:t>
    </dgm:pt>
    <dgm:pt modelId="{A35E3508-7181-433A-B1FD-D035C5A778A8}" type="parTrans" cxnId="{711A163A-0691-4408-9E31-5AB402F4D8F5}">
      <dgm:prSet/>
      <dgm:spPr/>
      <dgm:t>
        <a:bodyPr/>
        <a:lstStyle/>
        <a:p>
          <a:endParaRPr lang="pt-BR"/>
        </a:p>
      </dgm:t>
    </dgm:pt>
    <dgm:pt modelId="{34B922E6-71B6-4B14-A834-C195F6003BDE}" type="sibTrans" cxnId="{711A163A-0691-4408-9E31-5AB402F4D8F5}">
      <dgm:prSet/>
      <dgm:spPr/>
      <dgm:t>
        <a:bodyPr/>
        <a:lstStyle/>
        <a:p>
          <a:endParaRPr lang="pt-BR"/>
        </a:p>
      </dgm:t>
    </dgm:pt>
    <dgm:pt modelId="{2FC0EA93-7247-4F41-BCD2-1B74EAF78F12}">
      <dgm:prSet phldrT="[Texto]"/>
      <dgm:spPr/>
      <dgm:t>
        <a:bodyPr/>
        <a:lstStyle/>
        <a:p>
          <a:r>
            <a:rPr lang="pt-PT" dirty="0"/>
            <a:t>Centralizadora</a:t>
          </a:r>
          <a:endParaRPr lang="pt-BR" dirty="0"/>
        </a:p>
      </dgm:t>
    </dgm:pt>
    <dgm:pt modelId="{F2779E84-75EB-4134-8FFC-B33485E2A6DF}" type="parTrans" cxnId="{9663AEBC-9D3A-4F70-9C8F-209559AAD922}">
      <dgm:prSet/>
      <dgm:spPr/>
      <dgm:t>
        <a:bodyPr/>
        <a:lstStyle/>
        <a:p>
          <a:endParaRPr lang="pt-BR"/>
        </a:p>
      </dgm:t>
    </dgm:pt>
    <dgm:pt modelId="{0F2102D5-A308-464E-BBE0-98F3A3BE4FFD}" type="sibTrans" cxnId="{9663AEBC-9D3A-4F70-9C8F-209559AAD922}">
      <dgm:prSet/>
      <dgm:spPr/>
      <dgm:t>
        <a:bodyPr/>
        <a:lstStyle/>
        <a:p>
          <a:endParaRPr lang="pt-BR"/>
        </a:p>
      </dgm:t>
    </dgm:pt>
    <dgm:pt modelId="{DF323A6A-5449-49FA-AEA0-9FA10B429B7A}">
      <dgm:prSet phldrT="[Texto]"/>
      <dgm:spPr/>
      <dgm:t>
        <a:bodyPr/>
        <a:lstStyle/>
        <a:p>
          <a:r>
            <a:rPr lang="pt-PT" dirty="0"/>
            <a:t>Teoria Y: estilo de gestão</a:t>
          </a:r>
          <a:endParaRPr lang="pt-BR" dirty="0"/>
        </a:p>
      </dgm:t>
    </dgm:pt>
    <dgm:pt modelId="{0ECA5C9E-450D-4AAC-B29C-9F235A6E15F2}" type="parTrans" cxnId="{27EC7CE3-BFEF-490B-ACBD-99DFDBCBE87F}">
      <dgm:prSet/>
      <dgm:spPr/>
      <dgm:t>
        <a:bodyPr/>
        <a:lstStyle/>
        <a:p>
          <a:endParaRPr lang="pt-BR"/>
        </a:p>
      </dgm:t>
    </dgm:pt>
    <dgm:pt modelId="{1C664885-23E8-429C-AE69-B27D83896057}" type="sibTrans" cxnId="{27EC7CE3-BFEF-490B-ACBD-99DFDBCBE87F}">
      <dgm:prSet/>
      <dgm:spPr/>
      <dgm:t>
        <a:bodyPr/>
        <a:lstStyle/>
        <a:p>
          <a:endParaRPr lang="pt-BR"/>
        </a:p>
      </dgm:t>
    </dgm:pt>
    <dgm:pt modelId="{F29E4B08-B32E-4A5A-B640-06A63897CC9D}">
      <dgm:prSet phldrT="[Texto]"/>
      <dgm:spPr/>
      <dgm:t>
        <a:bodyPr/>
        <a:lstStyle/>
        <a:p>
          <a:r>
            <a:rPr lang="pt-PT" dirty="0"/>
            <a:t>Estímulo ao autodesenvolvimento, dedicação e participação</a:t>
          </a:r>
          <a:endParaRPr lang="pt-BR" dirty="0"/>
        </a:p>
      </dgm:t>
    </dgm:pt>
    <dgm:pt modelId="{EC723120-7FF0-424A-8055-5BEF1B2EBA84}" type="parTrans" cxnId="{52C762E3-8461-451E-90B9-D150BA6B7C93}">
      <dgm:prSet/>
      <dgm:spPr/>
      <dgm:t>
        <a:bodyPr/>
        <a:lstStyle/>
        <a:p>
          <a:endParaRPr lang="pt-BR"/>
        </a:p>
      </dgm:t>
    </dgm:pt>
    <dgm:pt modelId="{32A4AAFB-2D71-4E1B-A6F1-4ED343464439}" type="sibTrans" cxnId="{52C762E3-8461-451E-90B9-D150BA6B7C93}">
      <dgm:prSet/>
      <dgm:spPr/>
      <dgm:t>
        <a:bodyPr/>
        <a:lstStyle/>
        <a:p>
          <a:endParaRPr lang="pt-BR"/>
        </a:p>
      </dgm:t>
    </dgm:pt>
    <dgm:pt modelId="{DEA9999E-E987-4EFB-8D3C-5A6705228DE9}">
      <dgm:prSet/>
      <dgm:spPr/>
      <dgm:t>
        <a:bodyPr/>
        <a:lstStyle/>
        <a:p>
          <a:r>
            <a:rPr lang="pt-PT"/>
            <a:t>Controle autoritário para eficiência</a:t>
          </a:r>
          <a:endParaRPr lang="pt-PT" dirty="0"/>
        </a:p>
      </dgm:t>
    </dgm:pt>
    <dgm:pt modelId="{1AD15F11-C68B-41A0-B55C-02E90B7FFE26}" type="parTrans" cxnId="{07B6A6E9-FFB6-4059-AF09-5068150C990B}">
      <dgm:prSet/>
      <dgm:spPr/>
      <dgm:t>
        <a:bodyPr/>
        <a:lstStyle/>
        <a:p>
          <a:endParaRPr lang="pt-BR"/>
        </a:p>
      </dgm:t>
    </dgm:pt>
    <dgm:pt modelId="{76E36DFD-7711-4669-9A99-DB617F547CE1}" type="sibTrans" cxnId="{07B6A6E9-FFB6-4059-AF09-5068150C990B}">
      <dgm:prSet/>
      <dgm:spPr/>
      <dgm:t>
        <a:bodyPr/>
        <a:lstStyle/>
        <a:p>
          <a:endParaRPr lang="pt-BR"/>
        </a:p>
      </dgm:t>
    </dgm:pt>
    <dgm:pt modelId="{C1B28D3F-9DF9-4C6D-BCF4-7B618595B267}">
      <dgm:prSet/>
      <dgm:spPr/>
      <dgm:t>
        <a:bodyPr/>
        <a:lstStyle/>
        <a:p>
          <a:r>
            <a:rPr lang="pt-PT"/>
            <a:t>Foco na base da Pirâmide de Maslow: necessidades básicas e de segurança</a:t>
          </a:r>
          <a:endParaRPr lang="pt-PT" dirty="0"/>
        </a:p>
      </dgm:t>
    </dgm:pt>
    <dgm:pt modelId="{EB1A97FE-EADB-400F-A3FF-490B335760A0}" type="parTrans" cxnId="{14A04FB2-6A26-45F9-A8D2-8A5B08FF58B0}">
      <dgm:prSet/>
      <dgm:spPr/>
      <dgm:t>
        <a:bodyPr/>
        <a:lstStyle/>
        <a:p>
          <a:endParaRPr lang="pt-BR"/>
        </a:p>
      </dgm:t>
    </dgm:pt>
    <dgm:pt modelId="{082BB96E-13FC-447A-95B8-3C48C06E4C64}" type="sibTrans" cxnId="{14A04FB2-6A26-45F9-A8D2-8A5B08FF58B0}">
      <dgm:prSet/>
      <dgm:spPr/>
      <dgm:t>
        <a:bodyPr/>
        <a:lstStyle/>
        <a:p>
          <a:endParaRPr lang="pt-BR"/>
        </a:p>
      </dgm:t>
    </dgm:pt>
    <dgm:pt modelId="{AC731CC4-9892-43DD-9F5F-1237309C286A}">
      <dgm:prSet/>
      <dgm:spPr/>
      <dgm:t>
        <a:bodyPr/>
        <a:lstStyle/>
        <a:p>
          <a:r>
            <a:rPr lang="pt-PT" dirty="0"/>
            <a:t>Critica: “Profecia que se auto realizava”</a:t>
          </a:r>
        </a:p>
      </dgm:t>
    </dgm:pt>
    <dgm:pt modelId="{1248ECE1-B9C8-422A-98E9-5F856B21433F}" type="parTrans" cxnId="{A9F22FC9-B738-4306-817C-52C6BC087C7E}">
      <dgm:prSet/>
      <dgm:spPr/>
      <dgm:t>
        <a:bodyPr/>
        <a:lstStyle/>
        <a:p>
          <a:endParaRPr lang="pt-BR"/>
        </a:p>
      </dgm:t>
    </dgm:pt>
    <dgm:pt modelId="{F24D3AF7-D3D0-4EC7-AB94-07E687BEC368}" type="sibTrans" cxnId="{A9F22FC9-B738-4306-817C-52C6BC087C7E}">
      <dgm:prSet/>
      <dgm:spPr/>
      <dgm:t>
        <a:bodyPr/>
        <a:lstStyle/>
        <a:p>
          <a:endParaRPr lang="pt-BR"/>
        </a:p>
      </dgm:t>
    </dgm:pt>
    <dgm:pt modelId="{D2524913-0AA9-489E-B112-948B3F496421}">
      <dgm:prSet/>
      <dgm:spPr/>
      <dgm:t>
        <a:bodyPr/>
        <a:lstStyle/>
        <a:p>
          <a:r>
            <a:rPr lang="pt-PT"/>
            <a:t>Objetivo é criar condições físicas e de clima para que as pessoas possam atingir seus objetivos pessoais,  contribuir ao máximo com os objetivos organizacionais</a:t>
          </a:r>
          <a:endParaRPr lang="pt-PT" dirty="0"/>
        </a:p>
      </dgm:t>
    </dgm:pt>
    <dgm:pt modelId="{7633BC2B-99F6-4128-ADF9-74E8D0EF27AF}" type="parTrans" cxnId="{406FA6C6-B771-412F-A51F-C43A05FCC26A}">
      <dgm:prSet/>
      <dgm:spPr/>
      <dgm:t>
        <a:bodyPr/>
        <a:lstStyle/>
        <a:p>
          <a:endParaRPr lang="pt-BR"/>
        </a:p>
      </dgm:t>
    </dgm:pt>
    <dgm:pt modelId="{DC6D9733-4CDC-4EE9-AA5A-A76A64A1D883}" type="sibTrans" cxnId="{406FA6C6-B771-412F-A51F-C43A05FCC26A}">
      <dgm:prSet/>
      <dgm:spPr/>
      <dgm:t>
        <a:bodyPr/>
        <a:lstStyle/>
        <a:p>
          <a:endParaRPr lang="pt-BR"/>
        </a:p>
      </dgm:t>
    </dgm:pt>
    <dgm:pt modelId="{D7421FB7-C959-4B49-892D-BB7E8113CF15}">
      <dgm:prSet/>
      <dgm:spPr/>
      <dgm:t>
        <a:bodyPr/>
        <a:lstStyle/>
        <a:p>
          <a:r>
            <a:rPr lang="pt-PT" dirty="0"/>
            <a:t>Administrar significa encorajar pessoas e remover barreiras</a:t>
          </a:r>
        </a:p>
      </dgm:t>
    </dgm:pt>
    <dgm:pt modelId="{D5F83A76-DEFD-42FA-88DE-90EF31230C70}" type="parTrans" cxnId="{261260E0-54D2-4F7A-8CD3-86D3A53DCB1A}">
      <dgm:prSet/>
      <dgm:spPr/>
      <dgm:t>
        <a:bodyPr/>
        <a:lstStyle/>
        <a:p>
          <a:endParaRPr lang="pt-BR"/>
        </a:p>
      </dgm:t>
    </dgm:pt>
    <dgm:pt modelId="{213611CA-C8B9-4CEE-9B43-3F2CAF14CFAE}" type="sibTrans" cxnId="{261260E0-54D2-4F7A-8CD3-86D3A53DCB1A}">
      <dgm:prSet/>
      <dgm:spPr/>
      <dgm:t>
        <a:bodyPr/>
        <a:lstStyle/>
        <a:p>
          <a:endParaRPr lang="pt-BR"/>
        </a:p>
      </dgm:t>
    </dgm:pt>
    <dgm:pt modelId="{193F44A5-FC8D-4F2B-8FCF-0A784E850C3C}" type="pres">
      <dgm:prSet presAssocID="{D7558C5F-88F9-4891-BE01-69D6F5DBEE64}" presName="Name0" presStyleCnt="0">
        <dgm:presLayoutVars>
          <dgm:dir/>
          <dgm:animLvl val="lvl"/>
          <dgm:resizeHandles val="exact"/>
        </dgm:presLayoutVars>
      </dgm:prSet>
      <dgm:spPr/>
      <dgm:t>
        <a:bodyPr/>
        <a:lstStyle/>
        <a:p>
          <a:endParaRPr lang="pt-BR"/>
        </a:p>
      </dgm:t>
    </dgm:pt>
    <dgm:pt modelId="{AF68DCEE-8832-4C1A-8E6E-196492994376}" type="pres">
      <dgm:prSet presAssocID="{8894BA7B-B61A-41AF-BE60-C9DB1013B066}" presName="composite" presStyleCnt="0"/>
      <dgm:spPr/>
    </dgm:pt>
    <dgm:pt modelId="{A3FF3727-994A-4556-997E-9087420B181D}" type="pres">
      <dgm:prSet presAssocID="{8894BA7B-B61A-41AF-BE60-C9DB1013B066}" presName="parTx" presStyleLbl="alignNode1" presStyleIdx="0" presStyleCnt="2">
        <dgm:presLayoutVars>
          <dgm:chMax val="0"/>
          <dgm:chPref val="0"/>
          <dgm:bulletEnabled val="1"/>
        </dgm:presLayoutVars>
      </dgm:prSet>
      <dgm:spPr/>
      <dgm:t>
        <a:bodyPr/>
        <a:lstStyle/>
        <a:p>
          <a:endParaRPr lang="pt-BR"/>
        </a:p>
      </dgm:t>
    </dgm:pt>
    <dgm:pt modelId="{7A47EC06-06B0-4AF8-90E1-877EEF7A35D1}" type="pres">
      <dgm:prSet presAssocID="{8894BA7B-B61A-41AF-BE60-C9DB1013B066}" presName="desTx" presStyleLbl="alignAccFollowNode1" presStyleIdx="0" presStyleCnt="2">
        <dgm:presLayoutVars>
          <dgm:bulletEnabled val="1"/>
        </dgm:presLayoutVars>
      </dgm:prSet>
      <dgm:spPr/>
      <dgm:t>
        <a:bodyPr/>
        <a:lstStyle/>
        <a:p>
          <a:endParaRPr lang="pt-BR"/>
        </a:p>
      </dgm:t>
    </dgm:pt>
    <dgm:pt modelId="{B3C60D48-0010-4BAE-A37D-DAFB17D3FB19}" type="pres">
      <dgm:prSet presAssocID="{34B922E6-71B6-4B14-A834-C195F6003BDE}" presName="space" presStyleCnt="0"/>
      <dgm:spPr/>
    </dgm:pt>
    <dgm:pt modelId="{A8174E6A-5418-4A8C-A9B9-8163ECC4F844}" type="pres">
      <dgm:prSet presAssocID="{DF323A6A-5449-49FA-AEA0-9FA10B429B7A}" presName="composite" presStyleCnt="0"/>
      <dgm:spPr/>
    </dgm:pt>
    <dgm:pt modelId="{E0797A17-2C50-46D0-9B79-49B8FFEAF669}" type="pres">
      <dgm:prSet presAssocID="{DF323A6A-5449-49FA-AEA0-9FA10B429B7A}" presName="parTx" presStyleLbl="alignNode1" presStyleIdx="1" presStyleCnt="2">
        <dgm:presLayoutVars>
          <dgm:chMax val="0"/>
          <dgm:chPref val="0"/>
          <dgm:bulletEnabled val="1"/>
        </dgm:presLayoutVars>
      </dgm:prSet>
      <dgm:spPr/>
      <dgm:t>
        <a:bodyPr/>
        <a:lstStyle/>
        <a:p>
          <a:endParaRPr lang="pt-BR"/>
        </a:p>
      </dgm:t>
    </dgm:pt>
    <dgm:pt modelId="{15C905FF-A3BF-45F7-A26B-8928F10CCB06}" type="pres">
      <dgm:prSet presAssocID="{DF323A6A-5449-49FA-AEA0-9FA10B429B7A}" presName="desTx" presStyleLbl="alignAccFollowNode1" presStyleIdx="1" presStyleCnt="2">
        <dgm:presLayoutVars>
          <dgm:bulletEnabled val="1"/>
        </dgm:presLayoutVars>
      </dgm:prSet>
      <dgm:spPr/>
      <dgm:t>
        <a:bodyPr/>
        <a:lstStyle/>
        <a:p>
          <a:endParaRPr lang="pt-BR"/>
        </a:p>
      </dgm:t>
    </dgm:pt>
  </dgm:ptLst>
  <dgm:cxnLst>
    <dgm:cxn modelId="{D97A377B-59E0-4F03-AEFE-5591F222F7AD}" type="presOf" srcId="{DEA9999E-E987-4EFB-8D3C-5A6705228DE9}" destId="{7A47EC06-06B0-4AF8-90E1-877EEF7A35D1}" srcOrd="0" destOrd="1" presId="urn:microsoft.com/office/officeart/2005/8/layout/hList1"/>
    <dgm:cxn modelId="{27185A76-51D7-4C8A-9B15-55686A76A7C4}" type="presOf" srcId="{D7421FB7-C959-4B49-892D-BB7E8113CF15}" destId="{15C905FF-A3BF-45F7-A26B-8928F10CCB06}" srcOrd="0" destOrd="2" presId="urn:microsoft.com/office/officeart/2005/8/layout/hList1"/>
    <dgm:cxn modelId="{7EEF715B-D97A-41D3-A5C8-D580DD7A2266}" type="presOf" srcId="{8894BA7B-B61A-41AF-BE60-C9DB1013B066}" destId="{A3FF3727-994A-4556-997E-9087420B181D}" srcOrd="0" destOrd="0" presId="urn:microsoft.com/office/officeart/2005/8/layout/hList1"/>
    <dgm:cxn modelId="{14A04FB2-6A26-45F9-A8D2-8A5B08FF58B0}" srcId="{8894BA7B-B61A-41AF-BE60-C9DB1013B066}" destId="{C1B28D3F-9DF9-4C6D-BCF4-7B618595B267}" srcOrd="2" destOrd="0" parTransId="{EB1A97FE-EADB-400F-A3FF-490B335760A0}" sibTransId="{082BB96E-13FC-447A-95B8-3C48C06E4C64}"/>
    <dgm:cxn modelId="{27EC7CE3-BFEF-490B-ACBD-99DFDBCBE87F}" srcId="{D7558C5F-88F9-4891-BE01-69D6F5DBEE64}" destId="{DF323A6A-5449-49FA-AEA0-9FA10B429B7A}" srcOrd="1" destOrd="0" parTransId="{0ECA5C9E-450D-4AAC-B29C-9F235A6E15F2}" sibTransId="{1C664885-23E8-429C-AE69-B27D83896057}"/>
    <dgm:cxn modelId="{711A163A-0691-4408-9E31-5AB402F4D8F5}" srcId="{D7558C5F-88F9-4891-BE01-69D6F5DBEE64}" destId="{8894BA7B-B61A-41AF-BE60-C9DB1013B066}" srcOrd="0" destOrd="0" parTransId="{A35E3508-7181-433A-B1FD-D035C5A778A8}" sibTransId="{34B922E6-71B6-4B14-A834-C195F6003BDE}"/>
    <dgm:cxn modelId="{07B6A6E9-FFB6-4059-AF09-5068150C990B}" srcId="{8894BA7B-B61A-41AF-BE60-C9DB1013B066}" destId="{DEA9999E-E987-4EFB-8D3C-5A6705228DE9}" srcOrd="1" destOrd="0" parTransId="{1AD15F11-C68B-41A0-B55C-02E90B7FFE26}" sibTransId="{76E36DFD-7711-4669-9A99-DB617F547CE1}"/>
    <dgm:cxn modelId="{8808235C-C4F0-45D7-A82E-4CC21AD53FE0}" type="presOf" srcId="{2FC0EA93-7247-4F41-BCD2-1B74EAF78F12}" destId="{7A47EC06-06B0-4AF8-90E1-877EEF7A35D1}" srcOrd="0" destOrd="0" presId="urn:microsoft.com/office/officeart/2005/8/layout/hList1"/>
    <dgm:cxn modelId="{8840DCCE-E03D-4DF4-BEC2-53EB121A4F6C}" type="presOf" srcId="{D2524913-0AA9-489E-B112-948B3F496421}" destId="{15C905FF-A3BF-45F7-A26B-8928F10CCB06}" srcOrd="0" destOrd="1" presId="urn:microsoft.com/office/officeart/2005/8/layout/hList1"/>
    <dgm:cxn modelId="{C484A83F-BB97-42CE-93D1-5DF84262C325}" type="presOf" srcId="{AC731CC4-9892-43DD-9F5F-1237309C286A}" destId="{7A47EC06-06B0-4AF8-90E1-877EEF7A35D1}" srcOrd="0" destOrd="3" presId="urn:microsoft.com/office/officeart/2005/8/layout/hList1"/>
    <dgm:cxn modelId="{03C4112E-CAB0-4231-9958-CDBF1DE60D4C}" type="presOf" srcId="{F29E4B08-B32E-4A5A-B640-06A63897CC9D}" destId="{15C905FF-A3BF-45F7-A26B-8928F10CCB06}" srcOrd="0" destOrd="0" presId="urn:microsoft.com/office/officeart/2005/8/layout/hList1"/>
    <dgm:cxn modelId="{FBEC809B-9FAF-48C0-A4F7-06BD18E56C07}" type="presOf" srcId="{D7558C5F-88F9-4891-BE01-69D6F5DBEE64}" destId="{193F44A5-FC8D-4F2B-8FCF-0A784E850C3C}" srcOrd="0" destOrd="0" presId="urn:microsoft.com/office/officeart/2005/8/layout/hList1"/>
    <dgm:cxn modelId="{4AFB6ADF-1357-4A4F-9BDF-03B2734044FB}" type="presOf" srcId="{C1B28D3F-9DF9-4C6D-BCF4-7B618595B267}" destId="{7A47EC06-06B0-4AF8-90E1-877EEF7A35D1}" srcOrd="0" destOrd="2" presId="urn:microsoft.com/office/officeart/2005/8/layout/hList1"/>
    <dgm:cxn modelId="{9663AEBC-9D3A-4F70-9C8F-209559AAD922}" srcId="{8894BA7B-B61A-41AF-BE60-C9DB1013B066}" destId="{2FC0EA93-7247-4F41-BCD2-1B74EAF78F12}" srcOrd="0" destOrd="0" parTransId="{F2779E84-75EB-4134-8FFC-B33485E2A6DF}" sibTransId="{0F2102D5-A308-464E-BBE0-98F3A3BE4FFD}"/>
    <dgm:cxn modelId="{52C762E3-8461-451E-90B9-D150BA6B7C93}" srcId="{DF323A6A-5449-49FA-AEA0-9FA10B429B7A}" destId="{F29E4B08-B32E-4A5A-B640-06A63897CC9D}" srcOrd="0" destOrd="0" parTransId="{EC723120-7FF0-424A-8055-5BEF1B2EBA84}" sibTransId="{32A4AAFB-2D71-4E1B-A6F1-4ED343464439}"/>
    <dgm:cxn modelId="{406FA6C6-B771-412F-A51F-C43A05FCC26A}" srcId="{DF323A6A-5449-49FA-AEA0-9FA10B429B7A}" destId="{D2524913-0AA9-489E-B112-948B3F496421}" srcOrd="1" destOrd="0" parTransId="{7633BC2B-99F6-4128-ADF9-74E8D0EF27AF}" sibTransId="{DC6D9733-4CDC-4EE9-AA5A-A76A64A1D883}"/>
    <dgm:cxn modelId="{99B470BE-7463-4177-92C4-43CFA88467B4}" type="presOf" srcId="{DF323A6A-5449-49FA-AEA0-9FA10B429B7A}" destId="{E0797A17-2C50-46D0-9B79-49B8FFEAF669}" srcOrd="0" destOrd="0" presId="urn:microsoft.com/office/officeart/2005/8/layout/hList1"/>
    <dgm:cxn modelId="{261260E0-54D2-4F7A-8CD3-86D3A53DCB1A}" srcId="{DF323A6A-5449-49FA-AEA0-9FA10B429B7A}" destId="{D7421FB7-C959-4B49-892D-BB7E8113CF15}" srcOrd="2" destOrd="0" parTransId="{D5F83A76-DEFD-42FA-88DE-90EF31230C70}" sibTransId="{213611CA-C8B9-4CEE-9B43-3F2CAF14CFAE}"/>
    <dgm:cxn modelId="{A9F22FC9-B738-4306-817C-52C6BC087C7E}" srcId="{8894BA7B-B61A-41AF-BE60-C9DB1013B066}" destId="{AC731CC4-9892-43DD-9F5F-1237309C286A}" srcOrd="3" destOrd="0" parTransId="{1248ECE1-B9C8-422A-98E9-5F856B21433F}" sibTransId="{F24D3AF7-D3D0-4EC7-AB94-07E687BEC368}"/>
    <dgm:cxn modelId="{F22E1117-0F73-4E4A-BE68-E3A5F09B7D10}" type="presParOf" srcId="{193F44A5-FC8D-4F2B-8FCF-0A784E850C3C}" destId="{AF68DCEE-8832-4C1A-8E6E-196492994376}" srcOrd="0" destOrd="0" presId="urn:microsoft.com/office/officeart/2005/8/layout/hList1"/>
    <dgm:cxn modelId="{D5344657-ED47-4478-AAA9-E3A619875902}" type="presParOf" srcId="{AF68DCEE-8832-4C1A-8E6E-196492994376}" destId="{A3FF3727-994A-4556-997E-9087420B181D}" srcOrd="0" destOrd="0" presId="urn:microsoft.com/office/officeart/2005/8/layout/hList1"/>
    <dgm:cxn modelId="{F319E8F3-920F-4563-B5D5-B49332D6E2B6}" type="presParOf" srcId="{AF68DCEE-8832-4C1A-8E6E-196492994376}" destId="{7A47EC06-06B0-4AF8-90E1-877EEF7A35D1}" srcOrd="1" destOrd="0" presId="urn:microsoft.com/office/officeart/2005/8/layout/hList1"/>
    <dgm:cxn modelId="{CEC77AD2-A333-41F4-B94A-79288F6E3910}" type="presParOf" srcId="{193F44A5-FC8D-4F2B-8FCF-0A784E850C3C}" destId="{B3C60D48-0010-4BAE-A37D-DAFB17D3FB19}" srcOrd="1" destOrd="0" presId="urn:microsoft.com/office/officeart/2005/8/layout/hList1"/>
    <dgm:cxn modelId="{ACA16402-9AE2-453C-8139-944776C2DE62}" type="presParOf" srcId="{193F44A5-FC8D-4F2B-8FCF-0A784E850C3C}" destId="{A8174E6A-5418-4A8C-A9B9-8163ECC4F844}" srcOrd="2" destOrd="0" presId="urn:microsoft.com/office/officeart/2005/8/layout/hList1"/>
    <dgm:cxn modelId="{4AF75715-300D-4FAB-9D69-AFA16795BA91}" type="presParOf" srcId="{A8174E6A-5418-4A8C-A9B9-8163ECC4F844}" destId="{E0797A17-2C50-46D0-9B79-49B8FFEAF669}" srcOrd="0" destOrd="0" presId="urn:microsoft.com/office/officeart/2005/8/layout/hList1"/>
    <dgm:cxn modelId="{02A2F456-38CC-4FBD-B4C0-5FBF6642266E}" type="presParOf" srcId="{A8174E6A-5418-4A8C-A9B9-8163ECC4F844}" destId="{15C905FF-A3BF-45F7-A26B-8928F10CCB06}"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BFC79FD-DC5A-4654-9B74-072C7A9A5BD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t-BR"/>
        </a:p>
      </dgm:t>
    </dgm:pt>
    <dgm:pt modelId="{4F265104-4B59-4C4B-9B56-9D8FFA7309CC}">
      <dgm:prSet phldrT="[Texto]"/>
      <dgm:spPr/>
      <dgm:t>
        <a:bodyPr/>
        <a:lstStyle/>
        <a:p>
          <a:r>
            <a:rPr lang="pt-PT" dirty="0"/>
            <a:t>Fatores Higiênicos ou Extrínsicos</a:t>
          </a:r>
          <a:endParaRPr lang="pt-BR" dirty="0"/>
        </a:p>
      </dgm:t>
    </dgm:pt>
    <dgm:pt modelId="{A6B82AE6-3B68-4DA8-B01C-50719AECE9D7}" type="parTrans" cxnId="{C5C33F06-60BB-4388-BAD2-2CA887930A12}">
      <dgm:prSet/>
      <dgm:spPr/>
      <dgm:t>
        <a:bodyPr/>
        <a:lstStyle/>
        <a:p>
          <a:endParaRPr lang="pt-BR"/>
        </a:p>
      </dgm:t>
    </dgm:pt>
    <dgm:pt modelId="{5473A954-1E17-4F7A-A90C-D772511D8890}" type="sibTrans" cxnId="{C5C33F06-60BB-4388-BAD2-2CA887930A12}">
      <dgm:prSet/>
      <dgm:spPr/>
      <dgm:t>
        <a:bodyPr/>
        <a:lstStyle/>
        <a:p>
          <a:endParaRPr lang="pt-BR"/>
        </a:p>
      </dgm:t>
    </dgm:pt>
    <dgm:pt modelId="{EC2FBD9C-137C-42FF-8EA7-6C7F34D3E6D8}">
      <dgm:prSet phldrT="[Texto]" custT="1"/>
      <dgm:spPr/>
      <dgm:t>
        <a:bodyPr/>
        <a:lstStyle/>
        <a:p>
          <a:r>
            <a:rPr lang="pt-PT" sz="2200" dirty="0"/>
            <a:t>Ambiente do trabalho.</a:t>
          </a:r>
          <a:endParaRPr lang="pt-BR" sz="2200" dirty="0"/>
        </a:p>
      </dgm:t>
    </dgm:pt>
    <dgm:pt modelId="{6695DA6B-D77D-4778-91F2-3B0F1B45C5C1}" type="parTrans" cxnId="{42EE1926-2341-4B53-BD52-C2A898483063}">
      <dgm:prSet/>
      <dgm:spPr/>
      <dgm:t>
        <a:bodyPr/>
        <a:lstStyle/>
        <a:p>
          <a:endParaRPr lang="pt-BR"/>
        </a:p>
      </dgm:t>
    </dgm:pt>
    <dgm:pt modelId="{8DAD306E-7C4F-47A9-9D83-0674704765B0}" type="sibTrans" cxnId="{42EE1926-2341-4B53-BD52-C2A898483063}">
      <dgm:prSet/>
      <dgm:spPr/>
      <dgm:t>
        <a:bodyPr/>
        <a:lstStyle/>
        <a:p>
          <a:endParaRPr lang="pt-BR"/>
        </a:p>
      </dgm:t>
    </dgm:pt>
    <dgm:pt modelId="{22454811-6440-4478-9E91-E2302C652F39}">
      <dgm:prSet phldrT="[Texto]"/>
      <dgm:spPr/>
      <dgm:t>
        <a:bodyPr/>
        <a:lstStyle/>
        <a:p>
          <a:r>
            <a:rPr lang="pt-PT" dirty="0"/>
            <a:t>Fatores Motivacionais ou Intrínsicos</a:t>
          </a:r>
          <a:endParaRPr lang="pt-BR" dirty="0"/>
        </a:p>
      </dgm:t>
    </dgm:pt>
    <dgm:pt modelId="{B23A805C-530D-45ED-9C9C-64A1505581C2}" type="parTrans" cxnId="{20431CC0-1767-4A4C-8865-2924989AB4F4}">
      <dgm:prSet/>
      <dgm:spPr/>
      <dgm:t>
        <a:bodyPr/>
        <a:lstStyle/>
        <a:p>
          <a:endParaRPr lang="pt-BR"/>
        </a:p>
      </dgm:t>
    </dgm:pt>
    <dgm:pt modelId="{82EDB86F-488E-4259-A1F5-A57C97E3E17E}" type="sibTrans" cxnId="{20431CC0-1767-4A4C-8865-2924989AB4F4}">
      <dgm:prSet/>
      <dgm:spPr/>
      <dgm:t>
        <a:bodyPr/>
        <a:lstStyle/>
        <a:p>
          <a:endParaRPr lang="pt-BR"/>
        </a:p>
      </dgm:t>
    </dgm:pt>
    <dgm:pt modelId="{31B09197-8C1A-4927-B8AA-9260E6532A0B}">
      <dgm:prSet phldrT="[Texto]"/>
      <dgm:spPr/>
      <dgm:t>
        <a:bodyPr/>
        <a:lstStyle/>
        <a:p>
          <a:r>
            <a:rPr lang="pt-PT" dirty="0"/>
            <a:t>Conteúdo do trabalho.</a:t>
          </a:r>
          <a:endParaRPr lang="pt-BR" dirty="0"/>
        </a:p>
      </dgm:t>
    </dgm:pt>
    <dgm:pt modelId="{760A57F9-1702-4C23-8959-A0D4A6DB5CA4}" type="parTrans" cxnId="{B1B99807-C152-435F-88E2-31DB2C9E737D}">
      <dgm:prSet/>
      <dgm:spPr/>
      <dgm:t>
        <a:bodyPr/>
        <a:lstStyle/>
        <a:p>
          <a:endParaRPr lang="pt-BR"/>
        </a:p>
      </dgm:t>
    </dgm:pt>
    <dgm:pt modelId="{E14E9412-A31B-47EA-B4C0-454BCA098127}" type="sibTrans" cxnId="{B1B99807-C152-435F-88E2-31DB2C9E737D}">
      <dgm:prSet/>
      <dgm:spPr/>
      <dgm:t>
        <a:bodyPr/>
        <a:lstStyle/>
        <a:p>
          <a:endParaRPr lang="pt-BR"/>
        </a:p>
      </dgm:t>
    </dgm:pt>
    <dgm:pt modelId="{FA16237E-172A-4C09-A659-65FD877470C7}">
      <dgm:prSet custT="1"/>
      <dgm:spPr/>
      <dgm:t>
        <a:bodyPr/>
        <a:lstStyle/>
        <a:p>
          <a:r>
            <a:rPr lang="pt-PT" sz="2200" dirty="0"/>
            <a:t>Atendem a necessidade básica do indivíduo.</a:t>
          </a:r>
        </a:p>
      </dgm:t>
    </dgm:pt>
    <dgm:pt modelId="{4F1F0D1A-C6BC-4316-8C6D-B28911727665}" type="parTrans" cxnId="{36EB39DB-7D18-48B9-A217-3E8AA2979FED}">
      <dgm:prSet/>
      <dgm:spPr/>
      <dgm:t>
        <a:bodyPr/>
        <a:lstStyle/>
        <a:p>
          <a:endParaRPr lang="pt-BR"/>
        </a:p>
      </dgm:t>
    </dgm:pt>
    <dgm:pt modelId="{4E51E16D-5A00-4ED3-AC84-7CC5323D2283}" type="sibTrans" cxnId="{36EB39DB-7D18-48B9-A217-3E8AA2979FED}">
      <dgm:prSet/>
      <dgm:spPr/>
      <dgm:t>
        <a:bodyPr/>
        <a:lstStyle/>
        <a:p>
          <a:endParaRPr lang="pt-BR"/>
        </a:p>
      </dgm:t>
    </dgm:pt>
    <dgm:pt modelId="{E00A3C8F-2D51-4582-8419-F835BDCF189F}">
      <dgm:prSet custT="1"/>
      <dgm:spPr/>
      <dgm:t>
        <a:bodyPr/>
        <a:lstStyle/>
        <a:p>
          <a:r>
            <a:rPr lang="pt-PT" sz="2000" dirty="0"/>
            <a:t>Máquinas e equipamentos</a:t>
          </a:r>
        </a:p>
      </dgm:t>
    </dgm:pt>
    <dgm:pt modelId="{BDE921E2-8924-4F7D-A904-BA01F3F262F3}" type="parTrans" cxnId="{670165A0-A2D2-403A-9C34-1FFF29C806B8}">
      <dgm:prSet/>
      <dgm:spPr/>
      <dgm:t>
        <a:bodyPr/>
        <a:lstStyle/>
        <a:p>
          <a:endParaRPr lang="pt-BR"/>
        </a:p>
      </dgm:t>
    </dgm:pt>
    <dgm:pt modelId="{C285414C-5A7F-462A-84A0-ADC9A7B5DD00}" type="sibTrans" cxnId="{670165A0-A2D2-403A-9C34-1FFF29C806B8}">
      <dgm:prSet/>
      <dgm:spPr/>
      <dgm:t>
        <a:bodyPr/>
        <a:lstStyle/>
        <a:p>
          <a:endParaRPr lang="pt-BR"/>
        </a:p>
      </dgm:t>
    </dgm:pt>
    <dgm:pt modelId="{A728F57E-C0D1-4D69-98CD-DBF0D91A700C}">
      <dgm:prSet custT="1"/>
      <dgm:spPr/>
      <dgm:t>
        <a:bodyPr/>
        <a:lstStyle/>
        <a:p>
          <a:r>
            <a:rPr lang="pt-PT" sz="2000" dirty="0"/>
            <a:t>Ambiente aceitável</a:t>
          </a:r>
        </a:p>
      </dgm:t>
    </dgm:pt>
    <dgm:pt modelId="{CEDE799B-951E-4ED2-A3F3-B22B0043913A}" type="parTrans" cxnId="{891D6157-D463-492C-94C6-D84F103D9100}">
      <dgm:prSet/>
      <dgm:spPr/>
      <dgm:t>
        <a:bodyPr/>
        <a:lstStyle/>
        <a:p>
          <a:endParaRPr lang="pt-BR"/>
        </a:p>
      </dgm:t>
    </dgm:pt>
    <dgm:pt modelId="{16571E19-B719-4882-88D2-38731E3D6DB4}" type="sibTrans" cxnId="{891D6157-D463-492C-94C6-D84F103D9100}">
      <dgm:prSet/>
      <dgm:spPr/>
      <dgm:t>
        <a:bodyPr/>
        <a:lstStyle/>
        <a:p>
          <a:endParaRPr lang="pt-BR"/>
        </a:p>
      </dgm:t>
    </dgm:pt>
    <dgm:pt modelId="{665C0674-634A-4293-8F94-7C2A25CDCD91}">
      <dgm:prSet custT="1"/>
      <dgm:spPr/>
      <dgm:t>
        <a:bodyPr/>
        <a:lstStyle/>
        <a:p>
          <a:r>
            <a:rPr lang="pt-PT" sz="2000" dirty="0"/>
            <a:t>Benefícios mínimos</a:t>
          </a:r>
        </a:p>
      </dgm:t>
    </dgm:pt>
    <dgm:pt modelId="{163912E8-B243-458E-BBC6-08E423ADEBEA}" type="parTrans" cxnId="{07151CB8-A845-45BB-9FFD-74853DF9D72F}">
      <dgm:prSet/>
      <dgm:spPr/>
      <dgm:t>
        <a:bodyPr/>
        <a:lstStyle/>
        <a:p>
          <a:endParaRPr lang="pt-BR"/>
        </a:p>
      </dgm:t>
    </dgm:pt>
    <dgm:pt modelId="{9171FAD7-A4B0-4930-8958-850A034D64E5}" type="sibTrans" cxnId="{07151CB8-A845-45BB-9FFD-74853DF9D72F}">
      <dgm:prSet/>
      <dgm:spPr/>
      <dgm:t>
        <a:bodyPr/>
        <a:lstStyle/>
        <a:p>
          <a:endParaRPr lang="pt-BR"/>
        </a:p>
      </dgm:t>
    </dgm:pt>
    <dgm:pt modelId="{8C2C4860-9676-4FFC-9509-5021624FA7C8}">
      <dgm:prSet/>
      <dgm:spPr/>
      <dgm:t>
        <a:bodyPr/>
        <a:lstStyle/>
        <a:p>
          <a:r>
            <a:rPr lang="pt-PT" dirty="0"/>
            <a:t>Fatores particulares.</a:t>
          </a:r>
        </a:p>
      </dgm:t>
    </dgm:pt>
    <dgm:pt modelId="{4CEF7C71-3B90-4FA9-8B04-9ABFFBB8BAF9}" type="parTrans" cxnId="{A6AB188F-393B-4725-A800-C29477EE033E}">
      <dgm:prSet/>
      <dgm:spPr/>
      <dgm:t>
        <a:bodyPr/>
        <a:lstStyle/>
        <a:p>
          <a:endParaRPr lang="pt-BR"/>
        </a:p>
      </dgm:t>
    </dgm:pt>
    <dgm:pt modelId="{AEEB0243-2453-484F-8E96-F5CD56F3CBBC}" type="sibTrans" cxnId="{A6AB188F-393B-4725-A800-C29477EE033E}">
      <dgm:prSet/>
      <dgm:spPr/>
      <dgm:t>
        <a:bodyPr/>
        <a:lstStyle/>
        <a:p>
          <a:endParaRPr lang="pt-BR"/>
        </a:p>
      </dgm:t>
    </dgm:pt>
    <dgm:pt modelId="{67629853-677B-4FE4-9533-50D789FDA4AF}">
      <dgm:prSet/>
      <dgm:spPr/>
      <dgm:t>
        <a:bodyPr/>
        <a:lstStyle/>
        <a:p>
          <a:r>
            <a:rPr lang="pt-PT" dirty="0"/>
            <a:t>Ligados à auto-realização e à auto-estima.</a:t>
          </a:r>
        </a:p>
      </dgm:t>
    </dgm:pt>
    <dgm:pt modelId="{CE5880D5-65CA-41B1-BDF3-D00EBC890241}" type="parTrans" cxnId="{1E13A148-5395-4225-ADD8-1AC40569DEA9}">
      <dgm:prSet/>
      <dgm:spPr/>
      <dgm:t>
        <a:bodyPr/>
        <a:lstStyle/>
        <a:p>
          <a:endParaRPr lang="pt-BR"/>
        </a:p>
      </dgm:t>
    </dgm:pt>
    <dgm:pt modelId="{E8B2E444-463A-4F59-B5F0-2521D30FF134}" type="sibTrans" cxnId="{1E13A148-5395-4225-ADD8-1AC40569DEA9}">
      <dgm:prSet/>
      <dgm:spPr/>
      <dgm:t>
        <a:bodyPr/>
        <a:lstStyle/>
        <a:p>
          <a:endParaRPr lang="pt-BR"/>
        </a:p>
      </dgm:t>
    </dgm:pt>
    <dgm:pt modelId="{B28F4CA3-A809-4B7D-AA85-F567FF96F3BC}">
      <dgm:prSet/>
      <dgm:spPr/>
      <dgm:t>
        <a:bodyPr/>
        <a:lstStyle/>
        <a:p>
          <a:r>
            <a:rPr lang="pt-PT" dirty="0"/>
            <a:t>Plano de carreira e treinamentos são exemplos.</a:t>
          </a:r>
        </a:p>
      </dgm:t>
    </dgm:pt>
    <dgm:pt modelId="{C6D3E2F5-2188-4F36-8414-FE3757A6461E}" type="parTrans" cxnId="{40128D55-C857-4216-AB82-0D4746E92186}">
      <dgm:prSet/>
      <dgm:spPr/>
      <dgm:t>
        <a:bodyPr/>
        <a:lstStyle/>
        <a:p>
          <a:endParaRPr lang="pt-BR"/>
        </a:p>
      </dgm:t>
    </dgm:pt>
    <dgm:pt modelId="{B13AFB2E-35FC-476C-80AA-9CB609794861}" type="sibTrans" cxnId="{40128D55-C857-4216-AB82-0D4746E92186}">
      <dgm:prSet/>
      <dgm:spPr/>
      <dgm:t>
        <a:bodyPr/>
        <a:lstStyle/>
        <a:p>
          <a:endParaRPr lang="pt-BR"/>
        </a:p>
      </dgm:t>
    </dgm:pt>
    <dgm:pt modelId="{24CE8E9B-5E3E-4A74-B9B6-A22AD30A2E76}">
      <dgm:prSet/>
      <dgm:spPr/>
      <dgm:t>
        <a:bodyPr/>
        <a:lstStyle/>
        <a:p>
          <a:r>
            <a:rPr lang="pt-PT" dirty="0"/>
            <a:t>Retém indivíduos na organização.</a:t>
          </a:r>
        </a:p>
      </dgm:t>
    </dgm:pt>
    <dgm:pt modelId="{5D63CB67-7D5C-4E7E-BC4B-E4462EF208FE}" type="parTrans" cxnId="{8AD1ACA0-C346-4BA8-8099-2466130BE14C}">
      <dgm:prSet/>
      <dgm:spPr/>
      <dgm:t>
        <a:bodyPr/>
        <a:lstStyle/>
        <a:p>
          <a:endParaRPr lang="pt-BR"/>
        </a:p>
      </dgm:t>
    </dgm:pt>
    <dgm:pt modelId="{6708E145-8DEB-4031-927D-EFD993A3E96A}" type="sibTrans" cxnId="{8AD1ACA0-C346-4BA8-8099-2466130BE14C}">
      <dgm:prSet/>
      <dgm:spPr/>
      <dgm:t>
        <a:bodyPr/>
        <a:lstStyle/>
        <a:p>
          <a:endParaRPr lang="pt-BR"/>
        </a:p>
      </dgm:t>
    </dgm:pt>
    <dgm:pt modelId="{68EB6472-535B-4204-B21C-589C099B0AAE}">
      <dgm:prSet custT="1"/>
      <dgm:spPr/>
      <dgm:t>
        <a:bodyPr/>
        <a:lstStyle/>
        <a:p>
          <a:r>
            <a:rPr lang="pt-PT" sz="2000" dirty="0"/>
            <a:t>Salários</a:t>
          </a:r>
        </a:p>
      </dgm:t>
    </dgm:pt>
    <dgm:pt modelId="{E24A9BF0-1AFA-42E4-B1CB-2E7723CFC616}" type="parTrans" cxnId="{3222B16E-88FA-440F-BFD4-8C5510DD81C0}">
      <dgm:prSet/>
      <dgm:spPr/>
      <dgm:t>
        <a:bodyPr/>
        <a:lstStyle/>
        <a:p>
          <a:endParaRPr lang="pt-BR"/>
        </a:p>
      </dgm:t>
    </dgm:pt>
    <dgm:pt modelId="{F2815268-9876-48E6-857C-D432B8523C03}" type="sibTrans" cxnId="{3222B16E-88FA-440F-BFD4-8C5510DD81C0}">
      <dgm:prSet/>
      <dgm:spPr/>
      <dgm:t>
        <a:bodyPr/>
        <a:lstStyle/>
        <a:p>
          <a:endParaRPr lang="pt-BR"/>
        </a:p>
      </dgm:t>
    </dgm:pt>
    <dgm:pt modelId="{9B375A0C-5B2D-4BA3-BF3B-47DCC6DDF538}">
      <dgm:prSet phldrT="[Texto]" custT="1"/>
      <dgm:spPr/>
      <dgm:t>
        <a:bodyPr/>
        <a:lstStyle/>
        <a:p>
          <a:endParaRPr lang="pt-BR" sz="2200" dirty="0"/>
        </a:p>
      </dgm:t>
    </dgm:pt>
    <dgm:pt modelId="{BA418566-1331-45D0-9452-3C1EF97F70EB}" type="parTrans" cxnId="{9EE6A83D-C800-455C-A7AC-2CD7904E0F43}">
      <dgm:prSet/>
      <dgm:spPr/>
      <dgm:t>
        <a:bodyPr/>
        <a:lstStyle/>
        <a:p>
          <a:endParaRPr lang="pt-BR"/>
        </a:p>
      </dgm:t>
    </dgm:pt>
    <dgm:pt modelId="{941C4E0F-392D-4E87-A58D-228AC9F5C2FC}" type="sibTrans" cxnId="{9EE6A83D-C800-455C-A7AC-2CD7904E0F43}">
      <dgm:prSet/>
      <dgm:spPr/>
      <dgm:t>
        <a:bodyPr/>
        <a:lstStyle/>
        <a:p>
          <a:endParaRPr lang="pt-BR"/>
        </a:p>
      </dgm:t>
    </dgm:pt>
    <dgm:pt modelId="{BEB67804-C6AF-4CBB-87F3-F556323B83AD}">
      <dgm:prSet phldrT="[Texto]" custT="1"/>
      <dgm:spPr/>
      <dgm:t>
        <a:bodyPr/>
        <a:lstStyle/>
        <a:p>
          <a:r>
            <a:rPr lang="pt-PT" sz="2200" dirty="0"/>
            <a:t>Condição necessária mas não suficiente para manter a produtividade.</a:t>
          </a:r>
          <a:endParaRPr lang="pt-BR" sz="2200" dirty="0"/>
        </a:p>
      </dgm:t>
    </dgm:pt>
    <dgm:pt modelId="{23A3B1E7-B1A6-4A41-9337-DB4C844247D6}" type="parTrans" cxnId="{2E48240B-985C-4D1A-B4A0-29CDFA85E19A}">
      <dgm:prSet/>
      <dgm:spPr/>
      <dgm:t>
        <a:bodyPr/>
        <a:lstStyle/>
        <a:p>
          <a:endParaRPr lang="pt-BR"/>
        </a:p>
      </dgm:t>
    </dgm:pt>
    <dgm:pt modelId="{C2BE2539-FED2-4528-A4FC-094C5A7A2E13}" type="sibTrans" cxnId="{2E48240B-985C-4D1A-B4A0-29CDFA85E19A}">
      <dgm:prSet/>
      <dgm:spPr/>
      <dgm:t>
        <a:bodyPr/>
        <a:lstStyle/>
        <a:p>
          <a:endParaRPr lang="pt-BR"/>
        </a:p>
      </dgm:t>
    </dgm:pt>
    <dgm:pt modelId="{5B001C61-DB98-47E9-9549-FD11426A454D}">
      <dgm:prSet phldrT="[Texto]" custT="1"/>
      <dgm:spPr/>
      <dgm:t>
        <a:bodyPr/>
        <a:lstStyle/>
        <a:p>
          <a:endParaRPr lang="pt-BR" sz="2200" dirty="0"/>
        </a:p>
      </dgm:t>
    </dgm:pt>
    <dgm:pt modelId="{E05435F2-7B64-42B5-AC8C-854603A548E0}" type="parTrans" cxnId="{82360E6C-22F1-41B8-B4F1-8B7442629E49}">
      <dgm:prSet/>
      <dgm:spPr/>
      <dgm:t>
        <a:bodyPr/>
        <a:lstStyle/>
        <a:p>
          <a:endParaRPr lang="pt-BR"/>
        </a:p>
      </dgm:t>
    </dgm:pt>
    <dgm:pt modelId="{CD832597-7E32-448B-A7FE-EFA3E9C87C37}" type="sibTrans" cxnId="{82360E6C-22F1-41B8-B4F1-8B7442629E49}">
      <dgm:prSet/>
      <dgm:spPr/>
      <dgm:t>
        <a:bodyPr/>
        <a:lstStyle/>
        <a:p>
          <a:endParaRPr lang="pt-BR"/>
        </a:p>
      </dgm:t>
    </dgm:pt>
    <dgm:pt modelId="{5D073880-3F69-4A6F-99C2-8E0AE46033A0}">
      <dgm:prSet phldrT="[Texto]"/>
      <dgm:spPr/>
      <dgm:t>
        <a:bodyPr/>
        <a:lstStyle/>
        <a:p>
          <a:r>
            <a:rPr lang="pt-PT" dirty="0"/>
            <a:t>Dependem de características específicas de cada indivíduo ou grupo organizacional.</a:t>
          </a:r>
          <a:endParaRPr lang="pt-BR" dirty="0"/>
        </a:p>
      </dgm:t>
    </dgm:pt>
    <dgm:pt modelId="{CFFBDE40-7D0E-4EB0-98DA-FFE88EBDD5E7}" type="parTrans" cxnId="{BD6E2F2E-7980-45B7-9507-EB2CC9D1AE94}">
      <dgm:prSet/>
      <dgm:spPr/>
    </dgm:pt>
    <dgm:pt modelId="{D677B28D-7A2C-4414-B8DB-E2D6695C2F87}" type="sibTrans" cxnId="{BD6E2F2E-7980-45B7-9507-EB2CC9D1AE94}">
      <dgm:prSet/>
      <dgm:spPr/>
    </dgm:pt>
    <dgm:pt modelId="{837BFEAB-F2B5-47CB-A0FA-1927AAF610C3}" type="pres">
      <dgm:prSet presAssocID="{BBFC79FD-DC5A-4654-9B74-072C7A9A5BD8}" presName="Name0" presStyleCnt="0">
        <dgm:presLayoutVars>
          <dgm:dir/>
          <dgm:animLvl val="lvl"/>
          <dgm:resizeHandles val="exact"/>
        </dgm:presLayoutVars>
      </dgm:prSet>
      <dgm:spPr/>
      <dgm:t>
        <a:bodyPr/>
        <a:lstStyle/>
        <a:p>
          <a:endParaRPr lang="pt-BR"/>
        </a:p>
      </dgm:t>
    </dgm:pt>
    <dgm:pt modelId="{B5B16635-8B8F-4957-A18F-4D62555DD1FD}" type="pres">
      <dgm:prSet presAssocID="{4F265104-4B59-4C4B-9B56-9D8FFA7309CC}" presName="composite" presStyleCnt="0"/>
      <dgm:spPr/>
    </dgm:pt>
    <dgm:pt modelId="{E681CD0C-64EE-41AF-8B1A-3C23B47E6B37}" type="pres">
      <dgm:prSet presAssocID="{4F265104-4B59-4C4B-9B56-9D8FFA7309CC}" presName="parTx" presStyleLbl="alignNode1" presStyleIdx="0" presStyleCnt="2">
        <dgm:presLayoutVars>
          <dgm:chMax val="0"/>
          <dgm:chPref val="0"/>
          <dgm:bulletEnabled val="1"/>
        </dgm:presLayoutVars>
      </dgm:prSet>
      <dgm:spPr/>
      <dgm:t>
        <a:bodyPr/>
        <a:lstStyle/>
        <a:p>
          <a:endParaRPr lang="pt-BR"/>
        </a:p>
      </dgm:t>
    </dgm:pt>
    <dgm:pt modelId="{16276303-4338-49F1-874B-72CCAD9A5BED}" type="pres">
      <dgm:prSet presAssocID="{4F265104-4B59-4C4B-9B56-9D8FFA7309CC}" presName="desTx" presStyleLbl="alignAccFollowNode1" presStyleIdx="0" presStyleCnt="2">
        <dgm:presLayoutVars>
          <dgm:bulletEnabled val="1"/>
        </dgm:presLayoutVars>
      </dgm:prSet>
      <dgm:spPr/>
      <dgm:t>
        <a:bodyPr/>
        <a:lstStyle/>
        <a:p>
          <a:endParaRPr lang="pt-BR"/>
        </a:p>
      </dgm:t>
    </dgm:pt>
    <dgm:pt modelId="{6691129A-2080-4A5B-B413-626DAB7B35DE}" type="pres">
      <dgm:prSet presAssocID="{5473A954-1E17-4F7A-A90C-D772511D8890}" presName="space" presStyleCnt="0"/>
      <dgm:spPr/>
    </dgm:pt>
    <dgm:pt modelId="{A3A8C62F-768C-4353-A9C9-72550786924F}" type="pres">
      <dgm:prSet presAssocID="{22454811-6440-4478-9E91-E2302C652F39}" presName="composite" presStyleCnt="0"/>
      <dgm:spPr/>
    </dgm:pt>
    <dgm:pt modelId="{4A58E103-1990-4701-9626-312DD9C8B495}" type="pres">
      <dgm:prSet presAssocID="{22454811-6440-4478-9E91-E2302C652F39}" presName="parTx" presStyleLbl="alignNode1" presStyleIdx="1" presStyleCnt="2">
        <dgm:presLayoutVars>
          <dgm:chMax val="0"/>
          <dgm:chPref val="0"/>
          <dgm:bulletEnabled val="1"/>
        </dgm:presLayoutVars>
      </dgm:prSet>
      <dgm:spPr/>
      <dgm:t>
        <a:bodyPr/>
        <a:lstStyle/>
        <a:p>
          <a:endParaRPr lang="pt-BR"/>
        </a:p>
      </dgm:t>
    </dgm:pt>
    <dgm:pt modelId="{14A3412F-7867-4E91-8E60-A196017A3783}" type="pres">
      <dgm:prSet presAssocID="{22454811-6440-4478-9E91-E2302C652F39}" presName="desTx" presStyleLbl="alignAccFollowNode1" presStyleIdx="1" presStyleCnt="2">
        <dgm:presLayoutVars>
          <dgm:bulletEnabled val="1"/>
        </dgm:presLayoutVars>
      </dgm:prSet>
      <dgm:spPr/>
      <dgm:t>
        <a:bodyPr/>
        <a:lstStyle/>
        <a:p>
          <a:endParaRPr lang="pt-BR"/>
        </a:p>
      </dgm:t>
    </dgm:pt>
  </dgm:ptLst>
  <dgm:cxnLst>
    <dgm:cxn modelId="{C5C33F06-60BB-4388-BAD2-2CA887930A12}" srcId="{BBFC79FD-DC5A-4654-9B74-072C7A9A5BD8}" destId="{4F265104-4B59-4C4B-9B56-9D8FFA7309CC}" srcOrd="0" destOrd="0" parTransId="{A6B82AE6-3B68-4DA8-B01C-50719AECE9D7}" sibTransId="{5473A954-1E17-4F7A-A90C-D772511D8890}"/>
    <dgm:cxn modelId="{1E13A148-5395-4225-ADD8-1AC40569DEA9}" srcId="{22454811-6440-4478-9E91-E2302C652F39}" destId="{67629853-677B-4FE4-9533-50D789FDA4AF}" srcOrd="3" destOrd="0" parTransId="{CE5880D5-65CA-41B1-BDF3-D00EBC890241}" sibTransId="{E8B2E444-463A-4F59-B5F0-2521D30FF134}"/>
    <dgm:cxn modelId="{9EE6A83D-C800-455C-A7AC-2CD7904E0F43}" srcId="{4F265104-4B59-4C4B-9B56-9D8FFA7309CC}" destId="{9B375A0C-5B2D-4BA3-BF3B-47DCC6DDF538}" srcOrd="3" destOrd="0" parTransId="{BA418566-1331-45D0-9452-3C1EF97F70EB}" sibTransId="{941C4E0F-392D-4E87-A58D-228AC9F5C2FC}"/>
    <dgm:cxn modelId="{012003CA-3414-4ED8-A396-568A8991309A}" type="presOf" srcId="{BBFC79FD-DC5A-4654-9B74-072C7A9A5BD8}" destId="{837BFEAB-F2B5-47CB-A0FA-1927AAF610C3}" srcOrd="0" destOrd="0" presId="urn:microsoft.com/office/officeart/2005/8/layout/hList1"/>
    <dgm:cxn modelId="{55CAF4C3-0C20-45DE-8FB8-6F15F590BFB2}" type="presOf" srcId="{FA16237E-172A-4C09-A659-65FD877470C7}" destId="{16276303-4338-49F1-874B-72CCAD9A5BED}" srcOrd="0" destOrd="4" presId="urn:microsoft.com/office/officeart/2005/8/layout/hList1"/>
    <dgm:cxn modelId="{670165A0-A2D2-403A-9C34-1FFF29C806B8}" srcId="{FA16237E-172A-4C09-A659-65FD877470C7}" destId="{E00A3C8F-2D51-4582-8419-F835BDCF189F}" srcOrd="1" destOrd="0" parTransId="{BDE921E2-8924-4F7D-A904-BA01F3F262F3}" sibTransId="{C285414C-5A7F-462A-84A0-ADC9A7B5DD00}"/>
    <dgm:cxn modelId="{A6AB188F-393B-4725-A800-C29477EE033E}" srcId="{22454811-6440-4478-9E91-E2302C652F39}" destId="{8C2C4860-9676-4FFC-9509-5021624FA7C8}" srcOrd="2" destOrd="0" parTransId="{4CEF7C71-3B90-4FA9-8B04-9ABFFBB8BAF9}" sibTransId="{AEEB0243-2453-484F-8E96-F5CD56F3CBBC}"/>
    <dgm:cxn modelId="{8E3FE349-F775-42C5-B182-44A0E047C183}" type="presOf" srcId="{5B001C61-DB98-47E9-9549-FD11426A454D}" destId="{16276303-4338-49F1-874B-72CCAD9A5BED}" srcOrd="0" destOrd="1" presId="urn:microsoft.com/office/officeart/2005/8/layout/hList1"/>
    <dgm:cxn modelId="{4461FF50-B42D-46AB-B17D-3CAF9CCC5FC0}" type="presOf" srcId="{BEB67804-C6AF-4CBB-87F3-F556323B83AD}" destId="{16276303-4338-49F1-874B-72CCAD9A5BED}" srcOrd="0" destOrd="2" presId="urn:microsoft.com/office/officeart/2005/8/layout/hList1"/>
    <dgm:cxn modelId="{07151CB8-A845-45BB-9FFD-74853DF9D72F}" srcId="{FA16237E-172A-4C09-A659-65FD877470C7}" destId="{665C0674-634A-4293-8F94-7C2A25CDCD91}" srcOrd="3" destOrd="0" parTransId="{163912E8-B243-458E-BBC6-08E423ADEBEA}" sibTransId="{9171FAD7-A4B0-4930-8958-850A034D64E5}"/>
    <dgm:cxn modelId="{42EE1926-2341-4B53-BD52-C2A898483063}" srcId="{4F265104-4B59-4C4B-9B56-9D8FFA7309CC}" destId="{EC2FBD9C-137C-42FF-8EA7-6C7F34D3E6D8}" srcOrd="0" destOrd="0" parTransId="{6695DA6B-D77D-4778-91F2-3B0F1B45C5C1}" sibTransId="{8DAD306E-7C4F-47A9-9D83-0674704765B0}"/>
    <dgm:cxn modelId="{8E28AB19-0318-4B5A-91F9-76FAE7CB0D96}" type="presOf" srcId="{31B09197-8C1A-4927-B8AA-9260E6532A0B}" destId="{14A3412F-7867-4E91-8E60-A196017A3783}" srcOrd="0" destOrd="0" presId="urn:microsoft.com/office/officeart/2005/8/layout/hList1"/>
    <dgm:cxn modelId="{3222B16E-88FA-440F-BFD4-8C5510DD81C0}" srcId="{FA16237E-172A-4C09-A659-65FD877470C7}" destId="{68EB6472-535B-4204-B21C-589C099B0AAE}" srcOrd="0" destOrd="0" parTransId="{E24A9BF0-1AFA-42E4-B1CB-2E7723CFC616}" sibTransId="{F2815268-9876-48E6-857C-D432B8523C03}"/>
    <dgm:cxn modelId="{40128D55-C857-4216-AB82-0D4746E92186}" srcId="{22454811-6440-4478-9E91-E2302C652F39}" destId="{B28F4CA3-A809-4B7D-AA85-F567FF96F3BC}" srcOrd="4" destOrd="0" parTransId="{C6D3E2F5-2188-4F36-8414-FE3757A6461E}" sibTransId="{B13AFB2E-35FC-476C-80AA-9CB609794861}"/>
    <dgm:cxn modelId="{745D2BEC-9290-43D2-BB49-766F8E87B1D9}" type="presOf" srcId="{4F265104-4B59-4C4B-9B56-9D8FFA7309CC}" destId="{E681CD0C-64EE-41AF-8B1A-3C23B47E6B37}" srcOrd="0" destOrd="0" presId="urn:microsoft.com/office/officeart/2005/8/layout/hList1"/>
    <dgm:cxn modelId="{829C4988-4E67-4C72-AA16-02DF7BB2D748}" type="presOf" srcId="{67629853-677B-4FE4-9533-50D789FDA4AF}" destId="{14A3412F-7867-4E91-8E60-A196017A3783}" srcOrd="0" destOrd="3" presId="urn:microsoft.com/office/officeart/2005/8/layout/hList1"/>
    <dgm:cxn modelId="{F95CA288-B59D-41F6-96A6-D816291A78C8}" type="presOf" srcId="{24CE8E9B-5E3E-4A74-B9B6-A22AD30A2E76}" destId="{14A3412F-7867-4E91-8E60-A196017A3783}" srcOrd="0" destOrd="5" presId="urn:microsoft.com/office/officeart/2005/8/layout/hList1"/>
    <dgm:cxn modelId="{CD3BD517-FC08-4F7D-A082-4AC89B0EC072}" type="presOf" srcId="{B28F4CA3-A809-4B7D-AA85-F567FF96F3BC}" destId="{14A3412F-7867-4E91-8E60-A196017A3783}" srcOrd="0" destOrd="4" presId="urn:microsoft.com/office/officeart/2005/8/layout/hList1"/>
    <dgm:cxn modelId="{20431CC0-1767-4A4C-8865-2924989AB4F4}" srcId="{BBFC79FD-DC5A-4654-9B74-072C7A9A5BD8}" destId="{22454811-6440-4478-9E91-E2302C652F39}" srcOrd="1" destOrd="0" parTransId="{B23A805C-530D-45ED-9C9C-64A1505581C2}" sibTransId="{82EDB86F-488E-4259-A1F5-A57C97E3E17E}"/>
    <dgm:cxn modelId="{AE3A7F05-05FD-4207-887B-F89449587711}" type="presOf" srcId="{8C2C4860-9676-4FFC-9509-5021624FA7C8}" destId="{14A3412F-7867-4E91-8E60-A196017A3783}" srcOrd="0" destOrd="2" presId="urn:microsoft.com/office/officeart/2005/8/layout/hList1"/>
    <dgm:cxn modelId="{8AD1ACA0-C346-4BA8-8099-2466130BE14C}" srcId="{22454811-6440-4478-9E91-E2302C652F39}" destId="{24CE8E9B-5E3E-4A74-B9B6-A22AD30A2E76}" srcOrd="5" destOrd="0" parTransId="{5D63CB67-7D5C-4E7E-BC4B-E4462EF208FE}" sibTransId="{6708E145-8DEB-4031-927D-EFD993A3E96A}"/>
    <dgm:cxn modelId="{82360E6C-22F1-41B8-B4F1-8B7442629E49}" srcId="{4F265104-4B59-4C4B-9B56-9D8FFA7309CC}" destId="{5B001C61-DB98-47E9-9549-FD11426A454D}" srcOrd="1" destOrd="0" parTransId="{E05435F2-7B64-42B5-AC8C-854603A548E0}" sibTransId="{CD832597-7E32-448B-A7FE-EFA3E9C87C37}"/>
    <dgm:cxn modelId="{36EB39DB-7D18-48B9-A217-3E8AA2979FED}" srcId="{4F265104-4B59-4C4B-9B56-9D8FFA7309CC}" destId="{FA16237E-172A-4C09-A659-65FD877470C7}" srcOrd="4" destOrd="0" parTransId="{4F1F0D1A-C6BC-4316-8C6D-B28911727665}" sibTransId="{4E51E16D-5A00-4ED3-AC84-7CC5323D2283}"/>
    <dgm:cxn modelId="{B1B99807-C152-435F-88E2-31DB2C9E737D}" srcId="{22454811-6440-4478-9E91-E2302C652F39}" destId="{31B09197-8C1A-4927-B8AA-9260E6532A0B}" srcOrd="0" destOrd="0" parTransId="{760A57F9-1702-4C23-8959-A0D4A6DB5CA4}" sibTransId="{E14E9412-A31B-47EA-B4C0-454BCA098127}"/>
    <dgm:cxn modelId="{CEB93B16-3141-46F3-A4CF-A445D74AA47F}" type="presOf" srcId="{9B375A0C-5B2D-4BA3-BF3B-47DCC6DDF538}" destId="{16276303-4338-49F1-874B-72CCAD9A5BED}" srcOrd="0" destOrd="3" presId="urn:microsoft.com/office/officeart/2005/8/layout/hList1"/>
    <dgm:cxn modelId="{2E48240B-985C-4D1A-B4A0-29CDFA85E19A}" srcId="{4F265104-4B59-4C4B-9B56-9D8FFA7309CC}" destId="{BEB67804-C6AF-4CBB-87F3-F556323B83AD}" srcOrd="2" destOrd="0" parTransId="{23A3B1E7-B1A6-4A41-9337-DB4C844247D6}" sibTransId="{C2BE2539-FED2-4528-A4FC-094C5A7A2E13}"/>
    <dgm:cxn modelId="{BD6E2F2E-7980-45B7-9507-EB2CC9D1AE94}" srcId="{22454811-6440-4478-9E91-E2302C652F39}" destId="{5D073880-3F69-4A6F-99C2-8E0AE46033A0}" srcOrd="1" destOrd="0" parTransId="{CFFBDE40-7D0E-4EB0-98DA-FFE88EBDD5E7}" sibTransId="{D677B28D-7A2C-4414-B8DB-E2D6695C2F87}"/>
    <dgm:cxn modelId="{2E0CE11A-0261-4783-8603-353397B8248C}" type="presOf" srcId="{22454811-6440-4478-9E91-E2302C652F39}" destId="{4A58E103-1990-4701-9626-312DD9C8B495}" srcOrd="0" destOrd="0" presId="urn:microsoft.com/office/officeart/2005/8/layout/hList1"/>
    <dgm:cxn modelId="{1D18BD73-F87E-4848-A7E8-0EF32CC5BEC4}" type="presOf" srcId="{68EB6472-535B-4204-B21C-589C099B0AAE}" destId="{16276303-4338-49F1-874B-72CCAD9A5BED}" srcOrd="0" destOrd="5" presId="urn:microsoft.com/office/officeart/2005/8/layout/hList1"/>
    <dgm:cxn modelId="{07295418-B380-4606-B693-45D23AB19662}" type="presOf" srcId="{A728F57E-C0D1-4D69-98CD-DBF0D91A700C}" destId="{16276303-4338-49F1-874B-72CCAD9A5BED}" srcOrd="0" destOrd="7" presId="urn:microsoft.com/office/officeart/2005/8/layout/hList1"/>
    <dgm:cxn modelId="{417C8705-DE0E-4A52-857A-3F076602F77F}" type="presOf" srcId="{665C0674-634A-4293-8F94-7C2A25CDCD91}" destId="{16276303-4338-49F1-874B-72CCAD9A5BED}" srcOrd="0" destOrd="8" presId="urn:microsoft.com/office/officeart/2005/8/layout/hList1"/>
    <dgm:cxn modelId="{DFCE64CD-F56D-4774-AFC8-A32A7BB94579}" type="presOf" srcId="{E00A3C8F-2D51-4582-8419-F835BDCF189F}" destId="{16276303-4338-49F1-874B-72CCAD9A5BED}" srcOrd="0" destOrd="6" presId="urn:microsoft.com/office/officeart/2005/8/layout/hList1"/>
    <dgm:cxn modelId="{0BAD1E0D-D436-4B35-A534-0E7104B01F4E}" type="presOf" srcId="{EC2FBD9C-137C-42FF-8EA7-6C7F34D3E6D8}" destId="{16276303-4338-49F1-874B-72CCAD9A5BED}" srcOrd="0" destOrd="0" presId="urn:microsoft.com/office/officeart/2005/8/layout/hList1"/>
    <dgm:cxn modelId="{56D81445-965F-4480-B49A-33E92390CFEF}" type="presOf" srcId="{5D073880-3F69-4A6F-99C2-8E0AE46033A0}" destId="{14A3412F-7867-4E91-8E60-A196017A3783}" srcOrd="0" destOrd="1" presId="urn:microsoft.com/office/officeart/2005/8/layout/hList1"/>
    <dgm:cxn modelId="{891D6157-D463-492C-94C6-D84F103D9100}" srcId="{FA16237E-172A-4C09-A659-65FD877470C7}" destId="{A728F57E-C0D1-4D69-98CD-DBF0D91A700C}" srcOrd="2" destOrd="0" parTransId="{CEDE799B-951E-4ED2-A3F3-B22B0043913A}" sibTransId="{16571E19-B719-4882-88D2-38731E3D6DB4}"/>
    <dgm:cxn modelId="{4EA6ECDA-DB3A-4DF8-B0E6-0962035B5B2D}" type="presParOf" srcId="{837BFEAB-F2B5-47CB-A0FA-1927AAF610C3}" destId="{B5B16635-8B8F-4957-A18F-4D62555DD1FD}" srcOrd="0" destOrd="0" presId="urn:microsoft.com/office/officeart/2005/8/layout/hList1"/>
    <dgm:cxn modelId="{2FD15B5D-7702-48D3-A522-68C69A04CB9C}" type="presParOf" srcId="{B5B16635-8B8F-4957-A18F-4D62555DD1FD}" destId="{E681CD0C-64EE-41AF-8B1A-3C23B47E6B37}" srcOrd="0" destOrd="0" presId="urn:microsoft.com/office/officeart/2005/8/layout/hList1"/>
    <dgm:cxn modelId="{2D9079CD-21CC-4BD8-90B0-6B835D041BB3}" type="presParOf" srcId="{B5B16635-8B8F-4957-A18F-4D62555DD1FD}" destId="{16276303-4338-49F1-874B-72CCAD9A5BED}" srcOrd="1" destOrd="0" presId="urn:microsoft.com/office/officeart/2005/8/layout/hList1"/>
    <dgm:cxn modelId="{A10FF2A3-F06C-4AAD-8C5D-797490744D71}" type="presParOf" srcId="{837BFEAB-F2B5-47CB-A0FA-1927AAF610C3}" destId="{6691129A-2080-4A5B-B413-626DAB7B35DE}" srcOrd="1" destOrd="0" presId="urn:microsoft.com/office/officeart/2005/8/layout/hList1"/>
    <dgm:cxn modelId="{4B336968-EC70-4C66-9362-BB6CDB5C39D7}" type="presParOf" srcId="{837BFEAB-F2B5-47CB-A0FA-1927AAF610C3}" destId="{A3A8C62F-768C-4353-A9C9-72550786924F}" srcOrd="2" destOrd="0" presId="urn:microsoft.com/office/officeart/2005/8/layout/hList1"/>
    <dgm:cxn modelId="{031A0207-F71E-453F-A468-901DA64483CE}" type="presParOf" srcId="{A3A8C62F-768C-4353-A9C9-72550786924F}" destId="{4A58E103-1990-4701-9626-312DD9C8B495}" srcOrd="0" destOrd="0" presId="urn:microsoft.com/office/officeart/2005/8/layout/hList1"/>
    <dgm:cxn modelId="{4188A59F-EA58-40F6-B8B6-D1E58395AFC6}" type="presParOf" srcId="{A3A8C62F-768C-4353-A9C9-72550786924F}" destId="{14A3412F-7867-4E91-8E60-A196017A3783}"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AFCF8A-4941-45BE-9824-F1CF85344C9B}">
      <dsp:nvSpPr>
        <dsp:cNvPr id="0" name=""/>
        <dsp:cNvSpPr/>
      </dsp:nvSpPr>
      <dsp:spPr>
        <a:xfrm>
          <a:off x="42" y="35342"/>
          <a:ext cx="4071440" cy="720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pt-BR" sz="2500" kern="1200" dirty="0"/>
            <a:t>Teoria X</a:t>
          </a:r>
        </a:p>
      </dsp:txBody>
      <dsp:txXfrm>
        <a:off x="42" y="35342"/>
        <a:ext cx="4071440" cy="720000"/>
      </dsp:txXfrm>
    </dsp:sp>
    <dsp:sp modelId="{E16282E8-56CB-40CE-9EB0-FBC0179402B3}">
      <dsp:nvSpPr>
        <dsp:cNvPr id="0" name=""/>
        <dsp:cNvSpPr/>
      </dsp:nvSpPr>
      <dsp:spPr>
        <a:xfrm>
          <a:off x="42" y="755342"/>
          <a:ext cx="4071440" cy="472654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pt-PT" sz="2500" kern="1200" dirty="0"/>
            <a:t>As pessoas são preguiçosas e indolentes.</a:t>
          </a:r>
          <a:endParaRPr lang="pt-BR" sz="2500" kern="1200" dirty="0"/>
        </a:p>
        <a:p>
          <a:pPr marL="228600" lvl="1" indent="-228600" algn="l" defTabSz="1111250">
            <a:lnSpc>
              <a:spcPct val="90000"/>
            </a:lnSpc>
            <a:spcBef>
              <a:spcPct val="0"/>
            </a:spcBef>
            <a:spcAft>
              <a:spcPct val="15000"/>
            </a:spcAft>
            <a:buChar char="•"/>
          </a:pPr>
          <a:r>
            <a:rPr lang="pt-PT" sz="2500" kern="1200" dirty="0"/>
            <a:t>As pessoas tendem a evitar o trabalho.</a:t>
          </a:r>
        </a:p>
        <a:p>
          <a:pPr marL="228600" lvl="1" indent="-228600" algn="l" defTabSz="1111250">
            <a:lnSpc>
              <a:spcPct val="90000"/>
            </a:lnSpc>
            <a:spcBef>
              <a:spcPct val="0"/>
            </a:spcBef>
            <a:spcAft>
              <a:spcPct val="15000"/>
            </a:spcAft>
            <a:buChar char="•"/>
          </a:pPr>
          <a:r>
            <a:rPr lang="pt-PT" sz="2500" kern="1200" dirty="0"/>
            <a:t>As pessoas evitam a responsabilidade para se sentir seguras.</a:t>
          </a:r>
        </a:p>
        <a:p>
          <a:pPr marL="228600" lvl="1" indent="-228600" algn="l" defTabSz="1111250">
            <a:lnSpc>
              <a:spcPct val="90000"/>
            </a:lnSpc>
            <a:spcBef>
              <a:spcPct val="0"/>
            </a:spcBef>
            <a:spcAft>
              <a:spcPct val="15000"/>
            </a:spcAft>
            <a:buChar char="•"/>
          </a:pPr>
          <a:r>
            <a:rPr lang="pt-PT" sz="2500" kern="1200" dirty="0"/>
            <a:t>As pessoas são ingênuas e sem iniciativa.</a:t>
          </a:r>
        </a:p>
      </dsp:txBody>
      <dsp:txXfrm>
        <a:off x="42" y="755342"/>
        <a:ext cx="4071440" cy="4726546"/>
      </dsp:txXfrm>
    </dsp:sp>
    <dsp:sp modelId="{B2B722BC-0A64-40F2-A087-9A066C65E30D}">
      <dsp:nvSpPr>
        <dsp:cNvPr id="0" name=""/>
        <dsp:cNvSpPr/>
      </dsp:nvSpPr>
      <dsp:spPr>
        <a:xfrm>
          <a:off x="4641484" y="35342"/>
          <a:ext cx="4071440" cy="720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pt-BR" sz="2500" kern="1200" dirty="0"/>
            <a:t>Teoria Y</a:t>
          </a:r>
        </a:p>
      </dsp:txBody>
      <dsp:txXfrm>
        <a:off x="4641484" y="35342"/>
        <a:ext cx="4071440" cy="720000"/>
      </dsp:txXfrm>
    </dsp:sp>
    <dsp:sp modelId="{500FE54C-4E9B-4B6E-BEFF-151B75A0B162}">
      <dsp:nvSpPr>
        <dsp:cNvPr id="0" name=""/>
        <dsp:cNvSpPr/>
      </dsp:nvSpPr>
      <dsp:spPr>
        <a:xfrm>
          <a:off x="4641484" y="755342"/>
          <a:ext cx="4071440" cy="472654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pt-PT" sz="2500" kern="1200" dirty="0"/>
            <a:t>As pessoas gostam do trabalho que exercem e são esforçadas e dedicadas.</a:t>
          </a:r>
          <a:endParaRPr lang="pt-BR" sz="2500" kern="1200" dirty="0"/>
        </a:p>
        <a:p>
          <a:pPr marL="228600" lvl="1" indent="-228600" algn="l" defTabSz="1111250">
            <a:lnSpc>
              <a:spcPct val="90000"/>
            </a:lnSpc>
            <a:spcBef>
              <a:spcPct val="0"/>
            </a:spcBef>
            <a:spcAft>
              <a:spcPct val="15000"/>
            </a:spcAft>
            <a:buChar char="•"/>
          </a:pPr>
          <a:r>
            <a:rPr lang="pt-PT" sz="2500" kern="1200" dirty="0"/>
            <a:t>As pessoas consideram o trabalho como algo natural a ser realizado.</a:t>
          </a:r>
        </a:p>
        <a:p>
          <a:pPr marL="228600" lvl="1" indent="-228600" algn="l" defTabSz="1111250">
            <a:lnSpc>
              <a:spcPct val="90000"/>
            </a:lnSpc>
            <a:spcBef>
              <a:spcPct val="0"/>
            </a:spcBef>
            <a:spcAft>
              <a:spcPct val="15000"/>
            </a:spcAft>
            <a:buChar char="•"/>
          </a:pPr>
          <a:r>
            <a:rPr lang="pt-PT" sz="2500" kern="1200" dirty="0"/>
            <a:t>As pessoas podem se controlar e assumir responsabilidades.</a:t>
          </a:r>
        </a:p>
        <a:p>
          <a:pPr marL="228600" lvl="1" indent="-228600" algn="l" defTabSz="1111250">
            <a:lnSpc>
              <a:spcPct val="90000"/>
            </a:lnSpc>
            <a:spcBef>
              <a:spcPct val="0"/>
            </a:spcBef>
            <a:spcAft>
              <a:spcPct val="15000"/>
            </a:spcAft>
            <a:buChar char="•"/>
          </a:pPr>
          <a:r>
            <a:rPr lang="pt-PT" sz="2500" kern="1200" dirty="0"/>
            <a:t>As pessoas são criativas e competentes.</a:t>
          </a:r>
        </a:p>
      </dsp:txBody>
      <dsp:txXfrm>
        <a:off x="4641484" y="755342"/>
        <a:ext cx="4071440" cy="47265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F3727-994A-4556-997E-9087420B181D}">
      <dsp:nvSpPr>
        <dsp:cNvPr id="0" name=""/>
        <dsp:cNvSpPr/>
      </dsp:nvSpPr>
      <dsp:spPr>
        <a:xfrm>
          <a:off x="41" y="262568"/>
          <a:ext cx="3936847" cy="662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pt-PT" sz="2300" kern="1200" dirty="0"/>
            <a:t>Teoria X: estilo de gestão</a:t>
          </a:r>
          <a:endParaRPr lang="pt-BR" sz="2300" kern="1200" dirty="0"/>
        </a:p>
      </dsp:txBody>
      <dsp:txXfrm>
        <a:off x="41" y="262568"/>
        <a:ext cx="3936847" cy="662400"/>
      </dsp:txXfrm>
    </dsp:sp>
    <dsp:sp modelId="{7A47EC06-06B0-4AF8-90E1-877EEF7A35D1}">
      <dsp:nvSpPr>
        <dsp:cNvPr id="0" name=""/>
        <dsp:cNvSpPr/>
      </dsp:nvSpPr>
      <dsp:spPr>
        <a:xfrm>
          <a:off x="41" y="924968"/>
          <a:ext cx="3936847" cy="45457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pt-PT" sz="2300" kern="1200" dirty="0"/>
            <a:t>Centralizadora</a:t>
          </a:r>
          <a:endParaRPr lang="pt-BR" sz="2300" kern="1200" dirty="0"/>
        </a:p>
        <a:p>
          <a:pPr marL="228600" lvl="1" indent="-228600" algn="l" defTabSz="1022350">
            <a:lnSpc>
              <a:spcPct val="90000"/>
            </a:lnSpc>
            <a:spcBef>
              <a:spcPct val="0"/>
            </a:spcBef>
            <a:spcAft>
              <a:spcPct val="15000"/>
            </a:spcAft>
            <a:buChar char="•"/>
          </a:pPr>
          <a:r>
            <a:rPr lang="pt-PT" sz="2300" kern="1200"/>
            <a:t>Controle autoritário para eficiência</a:t>
          </a:r>
          <a:endParaRPr lang="pt-PT" sz="2300" kern="1200" dirty="0"/>
        </a:p>
        <a:p>
          <a:pPr marL="228600" lvl="1" indent="-228600" algn="l" defTabSz="1022350">
            <a:lnSpc>
              <a:spcPct val="90000"/>
            </a:lnSpc>
            <a:spcBef>
              <a:spcPct val="0"/>
            </a:spcBef>
            <a:spcAft>
              <a:spcPct val="15000"/>
            </a:spcAft>
            <a:buChar char="•"/>
          </a:pPr>
          <a:r>
            <a:rPr lang="pt-PT" sz="2300" kern="1200"/>
            <a:t>Foco na base da Pirâmide de Maslow: necessidades básicas e de segurança</a:t>
          </a:r>
          <a:endParaRPr lang="pt-PT" sz="2300" kern="1200" dirty="0"/>
        </a:p>
        <a:p>
          <a:pPr marL="228600" lvl="1" indent="-228600" algn="l" defTabSz="1022350">
            <a:lnSpc>
              <a:spcPct val="90000"/>
            </a:lnSpc>
            <a:spcBef>
              <a:spcPct val="0"/>
            </a:spcBef>
            <a:spcAft>
              <a:spcPct val="15000"/>
            </a:spcAft>
            <a:buChar char="•"/>
          </a:pPr>
          <a:r>
            <a:rPr lang="pt-PT" sz="2300" kern="1200" dirty="0"/>
            <a:t>Critica: “Profecia que se auto realizava”</a:t>
          </a:r>
        </a:p>
      </dsp:txBody>
      <dsp:txXfrm>
        <a:off x="41" y="924968"/>
        <a:ext cx="3936847" cy="4545719"/>
      </dsp:txXfrm>
    </dsp:sp>
    <dsp:sp modelId="{E0797A17-2C50-46D0-9B79-49B8FFEAF669}">
      <dsp:nvSpPr>
        <dsp:cNvPr id="0" name=""/>
        <dsp:cNvSpPr/>
      </dsp:nvSpPr>
      <dsp:spPr>
        <a:xfrm>
          <a:off x="4488047" y="262568"/>
          <a:ext cx="3936847" cy="662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pt-PT" sz="2300" kern="1200" dirty="0"/>
            <a:t>Teoria Y: estilo de gestão</a:t>
          </a:r>
          <a:endParaRPr lang="pt-BR" sz="2300" kern="1200" dirty="0"/>
        </a:p>
      </dsp:txBody>
      <dsp:txXfrm>
        <a:off x="4488047" y="262568"/>
        <a:ext cx="3936847" cy="662400"/>
      </dsp:txXfrm>
    </dsp:sp>
    <dsp:sp modelId="{15C905FF-A3BF-45F7-A26B-8928F10CCB06}">
      <dsp:nvSpPr>
        <dsp:cNvPr id="0" name=""/>
        <dsp:cNvSpPr/>
      </dsp:nvSpPr>
      <dsp:spPr>
        <a:xfrm>
          <a:off x="4488047" y="924968"/>
          <a:ext cx="3936847" cy="45457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pt-PT" sz="2300" kern="1200" dirty="0"/>
            <a:t>Estímulo ao autodesenvolvimento, dedicação e participação</a:t>
          </a:r>
          <a:endParaRPr lang="pt-BR" sz="2300" kern="1200" dirty="0"/>
        </a:p>
        <a:p>
          <a:pPr marL="228600" lvl="1" indent="-228600" algn="l" defTabSz="1022350">
            <a:lnSpc>
              <a:spcPct val="90000"/>
            </a:lnSpc>
            <a:spcBef>
              <a:spcPct val="0"/>
            </a:spcBef>
            <a:spcAft>
              <a:spcPct val="15000"/>
            </a:spcAft>
            <a:buChar char="•"/>
          </a:pPr>
          <a:r>
            <a:rPr lang="pt-PT" sz="2300" kern="1200"/>
            <a:t>Objetivo é criar condições físicas e de clima para que as pessoas possam atingir seus objetivos pessoais,  contribuir ao máximo com os objetivos organizacionais</a:t>
          </a:r>
          <a:endParaRPr lang="pt-PT" sz="2300" kern="1200" dirty="0"/>
        </a:p>
        <a:p>
          <a:pPr marL="228600" lvl="1" indent="-228600" algn="l" defTabSz="1022350">
            <a:lnSpc>
              <a:spcPct val="90000"/>
            </a:lnSpc>
            <a:spcBef>
              <a:spcPct val="0"/>
            </a:spcBef>
            <a:spcAft>
              <a:spcPct val="15000"/>
            </a:spcAft>
            <a:buChar char="•"/>
          </a:pPr>
          <a:r>
            <a:rPr lang="pt-PT" sz="2300" kern="1200" dirty="0"/>
            <a:t>Administrar significa encorajar pessoas e remover barreiras</a:t>
          </a:r>
        </a:p>
      </dsp:txBody>
      <dsp:txXfrm>
        <a:off x="4488047" y="924968"/>
        <a:ext cx="3936847" cy="45457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1CD0C-64EE-41AF-8B1A-3C23B47E6B37}">
      <dsp:nvSpPr>
        <dsp:cNvPr id="0" name=""/>
        <dsp:cNvSpPr/>
      </dsp:nvSpPr>
      <dsp:spPr>
        <a:xfrm>
          <a:off x="42" y="321923"/>
          <a:ext cx="4088027" cy="79010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pt-PT" sz="2200" kern="1200" dirty="0"/>
            <a:t>Fatores Higiênicos ou Extrínsicos</a:t>
          </a:r>
          <a:endParaRPr lang="pt-BR" sz="2200" kern="1200" dirty="0"/>
        </a:p>
      </dsp:txBody>
      <dsp:txXfrm>
        <a:off x="42" y="321923"/>
        <a:ext cx="4088027" cy="790101"/>
      </dsp:txXfrm>
    </dsp:sp>
    <dsp:sp modelId="{16276303-4338-49F1-874B-72CCAD9A5BED}">
      <dsp:nvSpPr>
        <dsp:cNvPr id="0" name=""/>
        <dsp:cNvSpPr/>
      </dsp:nvSpPr>
      <dsp:spPr>
        <a:xfrm>
          <a:off x="42" y="1112024"/>
          <a:ext cx="4088027" cy="42273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pt-PT" sz="2200" kern="1200" dirty="0"/>
            <a:t>Ambiente do trabalho.</a:t>
          </a:r>
          <a:endParaRPr lang="pt-BR" sz="2200" kern="1200" dirty="0"/>
        </a:p>
        <a:p>
          <a:pPr marL="228600" lvl="1" indent="-228600" algn="l" defTabSz="977900">
            <a:lnSpc>
              <a:spcPct val="90000"/>
            </a:lnSpc>
            <a:spcBef>
              <a:spcPct val="0"/>
            </a:spcBef>
            <a:spcAft>
              <a:spcPct val="15000"/>
            </a:spcAft>
            <a:buChar char="•"/>
          </a:pPr>
          <a:endParaRPr lang="pt-BR" sz="2200" kern="1200" dirty="0"/>
        </a:p>
        <a:p>
          <a:pPr marL="228600" lvl="1" indent="-228600" algn="l" defTabSz="977900">
            <a:lnSpc>
              <a:spcPct val="90000"/>
            </a:lnSpc>
            <a:spcBef>
              <a:spcPct val="0"/>
            </a:spcBef>
            <a:spcAft>
              <a:spcPct val="15000"/>
            </a:spcAft>
            <a:buChar char="•"/>
          </a:pPr>
          <a:r>
            <a:rPr lang="pt-PT" sz="2200" kern="1200" dirty="0"/>
            <a:t>Condição necessária mas não suficiente para manter a produtividade.</a:t>
          </a:r>
          <a:endParaRPr lang="pt-BR" sz="2200" kern="1200" dirty="0"/>
        </a:p>
        <a:p>
          <a:pPr marL="228600" lvl="1" indent="-228600" algn="l" defTabSz="977900">
            <a:lnSpc>
              <a:spcPct val="90000"/>
            </a:lnSpc>
            <a:spcBef>
              <a:spcPct val="0"/>
            </a:spcBef>
            <a:spcAft>
              <a:spcPct val="15000"/>
            </a:spcAft>
            <a:buChar char="•"/>
          </a:pPr>
          <a:endParaRPr lang="pt-BR" sz="2200" kern="1200" dirty="0"/>
        </a:p>
        <a:p>
          <a:pPr marL="228600" lvl="1" indent="-228600" algn="l" defTabSz="977900">
            <a:lnSpc>
              <a:spcPct val="90000"/>
            </a:lnSpc>
            <a:spcBef>
              <a:spcPct val="0"/>
            </a:spcBef>
            <a:spcAft>
              <a:spcPct val="15000"/>
            </a:spcAft>
            <a:buChar char="•"/>
          </a:pPr>
          <a:r>
            <a:rPr lang="pt-PT" sz="2200" kern="1200" dirty="0"/>
            <a:t>Atendem a necessidade básica do indivíduo.</a:t>
          </a:r>
        </a:p>
        <a:p>
          <a:pPr marL="457200" lvl="2" indent="-228600" algn="l" defTabSz="889000">
            <a:lnSpc>
              <a:spcPct val="90000"/>
            </a:lnSpc>
            <a:spcBef>
              <a:spcPct val="0"/>
            </a:spcBef>
            <a:spcAft>
              <a:spcPct val="15000"/>
            </a:spcAft>
            <a:buChar char="•"/>
          </a:pPr>
          <a:r>
            <a:rPr lang="pt-PT" sz="2000" kern="1200" dirty="0"/>
            <a:t>Salários</a:t>
          </a:r>
        </a:p>
        <a:p>
          <a:pPr marL="457200" lvl="2" indent="-228600" algn="l" defTabSz="889000">
            <a:lnSpc>
              <a:spcPct val="90000"/>
            </a:lnSpc>
            <a:spcBef>
              <a:spcPct val="0"/>
            </a:spcBef>
            <a:spcAft>
              <a:spcPct val="15000"/>
            </a:spcAft>
            <a:buChar char="•"/>
          </a:pPr>
          <a:r>
            <a:rPr lang="pt-PT" sz="2000" kern="1200" dirty="0"/>
            <a:t>Máquinas e equipamentos</a:t>
          </a:r>
        </a:p>
        <a:p>
          <a:pPr marL="457200" lvl="2" indent="-228600" algn="l" defTabSz="889000">
            <a:lnSpc>
              <a:spcPct val="90000"/>
            </a:lnSpc>
            <a:spcBef>
              <a:spcPct val="0"/>
            </a:spcBef>
            <a:spcAft>
              <a:spcPct val="15000"/>
            </a:spcAft>
            <a:buChar char="•"/>
          </a:pPr>
          <a:r>
            <a:rPr lang="pt-PT" sz="2000" kern="1200" dirty="0"/>
            <a:t>Ambiente aceitável</a:t>
          </a:r>
        </a:p>
        <a:p>
          <a:pPr marL="457200" lvl="2" indent="-228600" algn="l" defTabSz="889000">
            <a:lnSpc>
              <a:spcPct val="90000"/>
            </a:lnSpc>
            <a:spcBef>
              <a:spcPct val="0"/>
            </a:spcBef>
            <a:spcAft>
              <a:spcPct val="15000"/>
            </a:spcAft>
            <a:buChar char="•"/>
          </a:pPr>
          <a:r>
            <a:rPr lang="pt-PT" sz="2000" kern="1200" dirty="0"/>
            <a:t>Benefícios mínimos</a:t>
          </a:r>
        </a:p>
      </dsp:txBody>
      <dsp:txXfrm>
        <a:off x="42" y="1112024"/>
        <a:ext cx="4088027" cy="4227300"/>
      </dsp:txXfrm>
    </dsp:sp>
    <dsp:sp modelId="{4A58E103-1990-4701-9626-312DD9C8B495}">
      <dsp:nvSpPr>
        <dsp:cNvPr id="0" name=""/>
        <dsp:cNvSpPr/>
      </dsp:nvSpPr>
      <dsp:spPr>
        <a:xfrm>
          <a:off x="4660393" y="321923"/>
          <a:ext cx="4088027" cy="79010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pt-PT" sz="2200" kern="1200" dirty="0"/>
            <a:t>Fatores Motivacionais ou Intrínsicos</a:t>
          </a:r>
          <a:endParaRPr lang="pt-BR" sz="2200" kern="1200" dirty="0"/>
        </a:p>
      </dsp:txBody>
      <dsp:txXfrm>
        <a:off x="4660393" y="321923"/>
        <a:ext cx="4088027" cy="790101"/>
      </dsp:txXfrm>
    </dsp:sp>
    <dsp:sp modelId="{14A3412F-7867-4E91-8E60-A196017A3783}">
      <dsp:nvSpPr>
        <dsp:cNvPr id="0" name=""/>
        <dsp:cNvSpPr/>
      </dsp:nvSpPr>
      <dsp:spPr>
        <a:xfrm>
          <a:off x="4660393" y="1112024"/>
          <a:ext cx="4088027" cy="42273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pt-PT" sz="2200" kern="1200" dirty="0"/>
            <a:t>Conteúdo do trabalho.</a:t>
          </a:r>
          <a:endParaRPr lang="pt-BR" sz="2200" kern="1200" dirty="0"/>
        </a:p>
        <a:p>
          <a:pPr marL="228600" lvl="1" indent="-228600" algn="l" defTabSz="977900">
            <a:lnSpc>
              <a:spcPct val="90000"/>
            </a:lnSpc>
            <a:spcBef>
              <a:spcPct val="0"/>
            </a:spcBef>
            <a:spcAft>
              <a:spcPct val="15000"/>
            </a:spcAft>
            <a:buChar char="•"/>
          </a:pPr>
          <a:r>
            <a:rPr lang="pt-PT" sz="2200" kern="1200" dirty="0"/>
            <a:t>Dependem de características específicas de cada indivíduo ou grupo organizacional.</a:t>
          </a:r>
          <a:endParaRPr lang="pt-BR" sz="2200" kern="1200" dirty="0"/>
        </a:p>
        <a:p>
          <a:pPr marL="228600" lvl="1" indent="-228600" algn="l" defTabSz="977900">
            <a:lnSpc>
              <a:spcPct val="90000"/>
            </a:lnSpc>
            <a:spcBef>
              <a:spcPct val="0"/>
            </a:spcBef>
            <a:spcAft>
              <a:spcPct val="15000"/>
            </a:spcAft>
            <a:buChar char="•"/>
          </a:pPr>
          <a:r>
            <a:rPr lang="pt-PT" sz="2200" kern="1200" dirty="0"/>
            <a:t>Fatores particulares.</a:t>
          </a:r>
        </a:p>
        <a:p>
          <a:pPr marL="228600" lvl="1" indent="-228600" algn="l" defTabSz="977900">
            <a:lnSpc>
              <a:spcPct val="90000"/>
            </a:lnSpc>
            <a:spcBef>
              <a:spcPct val="0"/>
            </a:spcBef>
            <a:spcAft>
              <a:spcPct val="15000"/>
            </a:spcAft>
            <a:buChar char="•"/>
          </a:pPr>
          <a:r>
            <a:rPr lang="pt-PT" sz="2200" kern="1200" dirty="0"/>
            <a:t>Ligados à auto-realização e à auto-estima.</a:t>
          </a:r>
        </a:p>
        <a:p>
          <a:pPr marL="228600" lvl="1" indent="-228600" algn="l" defTabSz="977900">
            <a:lnSpc>
              <a:spcPct val="90000"/>
            </a:lnSpc>
            <a:spcBef>
              <a:spcPct val="0"/>
            </a:spcBef>
            <a:spcAft>
              <a:spcPct val="15000"/>
            </a:spcAft>
            <a:buChar char="•"/>
          </a:pPr>
          <a:r>
            <a:rPr lang="pt-PT" sz="2200" kern="1200" dirty="0"/>
            <a:t>Plano de carreira e treinamentos são exemplos.</a:t>
          </a:r>
        </a:p>
        <a:p>
          <a:pPr marL="228600" lvl="1" indent="-228600" algn="l" defTabSz="977900">
            <a:lnSpc>
              <a:spcPct val="90000"/>
            </a:lnSpc>
            <a:spcBef>
              <a:spcPct val="0"/>
            </a:spcBef>
            <a:spcAft>
              <a:spcPct val="15000"/>
            </a:spcAft>
            <a:buChar char="•"/>
          </a:pPr>
          <a:r>
            <a:rPr lang="pt-PT" sz="2200" kern="1200" dirty="0"/>
            <a:t>Retém indivíduos na organização.</a:t>
          </a:r>
        </a:p>
      </dsp:txBody>
      <dsp:txXfrm>
        <a:off x="4660393" y="1112024"/>
        <a:ext cx="4088027" cy="422730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pt-BR"/>
          </a:p>
        </p:txBody>
      </p:sp>
      <p:sp>
        <p:nvSpPr>
          <p:cNvPr id="2867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pt-BR"/>
          </a:p>
        </p:txBody>
      </p:sp>
      <p:sp>
        <p:nvSpPr>
          <p:cNvPr id="2867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pt-BR"/>
          </a:p>
        </p:txBody>
      </p:sp>
      <p:sp>
        <p:nvSpPr>
          <p:cNvPr id="2867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77D8B1A-4D93-4854-B134-67CA1D130164}" type="slidenum">
              <a:rPr lang="pt-BR"/>
              <a:pPr/>
              <a:t>‹nº›</a:t>
            </a:fld>
            <a:endParaRPr lang="pt-BR"/>
          </a:p>
        </p:txBody>
      </p:sp>
    </p:spTree>
    <p:extLst>
      <p:ext uri="{BB962C8B-B14F-4D97-AF65-F5344CB8AC3E}">
        <p14:creationId xmlns:p14="http://schemas.microsoft.com/office/powerpoint/2010/main" xmlns="" val="3477692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Clique para editar os estilos do texto mestre</a:t>
            </a:r>
          </a:p>
          <a:p>
            <a:pPr lvl="1"/>
            <a:r>
              <a:rPr lang="en-US"/>
              <a:t>Segundo nível</a:t>
            </a:r>
          </a:p>
          <a:p>
            <a:pPr lvl="2"/>
            <a:r>
              <a:rPr lang="en-US"/>
              <a:t>Terceiro nível</a:t>
            </a:r>
          </a:p>
          <a:p>
            <a:pPr lvl="3"/>
            <a:r>
              <a:rPr lang="en-US"/>
              <a:t>Quarto nível</a:t>
            </a:r>
          </a:p>
          <a:p>
            <a:pPr lvl="4"/>
            <a:r>
              <a:rPr lang="en-US"/>
              <a:t>Quinto nível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C0C0543-5326-4F60-8E37-BB6286A9A654}" type="slidenum">
              <a:rPr lang="en-US"/>
              <a:pPr/>
              <a:t>‹nº›</a:t>
            </a:fld>
            <a:endParaRPr lang="en-US"/>
          </a:p>
        </p:txBody>
      </p:sp>
    </p:spTree>
    <p:extLst>
      <p:ext uri="{BB962C8B-B14F-4D97-AF65-F5344CB8AC3E}">
        <p14:creationId xmlns:p14="http://schemas.microsoft.com/office/powerpoint/2010/main" xmlns="" val="278264311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a:t>Lousa, Nome,</a:t>
            </a:r>
            <a:r>
              <a:rPr lang="pt-BR" baseline="0" dirty="0"/>
              <a:t> </a:t>
            </a:r>
            <a:r>
              <a:rPr lang="pt-BR" baseline="0" dirty="0" err="1"/>
              <a:t>prtga</a:t>
            </a:r>
            <a:r>
              <a:rPr lang="pt-BR" baseline="0" dirty="0"/>
              <a:t>, falar de</a:t>
            </a:r>
            <a:endParaRPr lang="pt-BR" dirty="0"/>
          </a:p>
        </p:txBody>
      </p:sp>
      <p:sp>
        <p:nvSpPr>
          <p:cNvPr id="4" name="Espaço Reservado para Número de Slide 3"/>
          <p:cNvSpPr>
            <a:spLocks noGrp="1"/>
          </p:cNvSpPr>
          <p:nvPr>
            <p:ph type="sldNum" sz="quarter" idx="10"/>
          </p:nvPr>
        </p:nvSpPr>
        <p:spPr/>
        <p:txBody>
          <a:bodyPr/>
          <a:lstStyle/>
          <a:p>
            <a:fld id="{5C0C0543-5326-4F60-8E37-BB6286A9A65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100" name="Rectangle 4"/>
          <p:cNvSpPr>
            <a:spLocks noChangeArrowheads="1"/>
          </p:cNvSpPr>
          <p:nvPr/>
        </p:nvSpPr>
        <p:spPr bwMode="hidden">
          <a:xfrm>
            <a:off x="0" y="0"/>
            <a:ext cx="7239000" cy="6858000"/>
          </a:xfrm>
          <a:prstGeom prst="rect">
            <a:avLst/>
          </a:prstGeom>
          <a:solidFill>
            <a:srgbClr val="006699"/>
          </a:solidFill>
          <a:ln w="9525">
            <a:noFill/>
            <a:miter lim="800000"/>
            <a:headEnd/>
            <a:tailEnd/>
          </a:ln>
        </p:spPr>
        <p:txBody>
          <a:bodyPr wrap="none" anchor="ctr"/>
          <a:lstStyle/>
          <a:p>
            <a:endParaRPr lang="pt-BR"/>
          </a:p>
        </p:txBody>
      </p:sp>
      <p:sp>
        <p:nvSpPr>
          <p:cNvPr id="4124" name="Rectangle 28"/>
          <p:cNvSpPr>
            <a:spLocks noGrp="1" noChangeArrowheads="1"/>
          </p:cNvSpPr>
          <p:nvPr>
            <p:ph type="ctrTitle" sz="quarter"/>
          </p:nvPr>
        </p:nvSpPr>
        <p:spPr>
          <a:xfrm>
            <a:off x="533400" y="1231900"/>
            <a:ext cx="6324600" cy="1403350"/>
          </a:xfrm>
        </p:spPr>
        <p:txBody>
          <a:bodyPr/>
          <a:lstStyle>
            <a:lvl1pPr>
              <a:defRPr sz="4300">
                <a:solidFill>
                  <a:schemeClr val="bg1"/>
                </a:solidFill>
                <a:latin typeface="Tahoma" pitchFamily="34" charset="0"/>
              </a:defRPr>
            </a:lvl1pPr>
          </a:lstStyle>
          <a:p>
            <a:r>
              <a:rPr lang="pt-BR"/>
              <a:t>Clique para editar o estilo do título mestre</a:t>
            </a:r>
          </a:p>
        </p:txBody>
      </p:sp>
      <p:sp>
        <p:nvSpPr>
          <p:cNvPr id="4125" name="Rectangle 29"/>
          <p:cNvSpPr>
            <a:spLocks noGrp="1" noChangeArrowheads="1"/>
          </p:cNvSpPr>
          <p:nvPr>
            <p:ph type="subTitle" sz="quarter" idx="1"/>
          </p:nvPr>
        </p:nvSpPr>
        <p:spPr>
          <a:xfrm>
            <a:off x="533400" y="3733800"/>
            <a:ext cx="6400800" cy="1752600"/>
          </a:xfrm>
        </p:spPr>
        <p:txBody>
          <a:bodyPr/>
          <a:lstStyle>
            <a:lvl1pPr marL="0" indent="0">
              <a:buFontTx/>
              <a:buNone/>
              <a:defRPr>
                <a:solidFill>
                  <a:schemeClr val="bg1"/>
                </a:solidFill>
                <a:latin typeface="Arial Narrow" pitchFamily="34" charset="0"/>
              </a:defRPr>
            </a:lvl1pPr>
          </a:lstStyle>
          <a:p>
            <a:r>
              <a:rPr lang="pt-BR"/>
              <a:t>Clique para editar o estilo do subtítulo mestre</a:t>
            </a:r>
          </a:p>
        </p:txBody>
      </p:sp>
      <p:sp>
        <p:nvSpPr>
          <p:cNvPr id="4130" name="Rectangle 34"/>
          <p:cNvSpPr>
            <a:spLocks noChangeArrowheads="1"/>
          </p:cNvSpPr>
          <p:nvPr userDrawn="1"/>
        </p:nvSpPr>
        <p:spPr bwMode="hidden">
          <a:xfrm>
            <a:off x="7162800" y="0"/>
            <a:ext cx="533400" cy="6867525"/>
          </a:xfrm>
          <a:prstGeom prst="rect">
            <a:avLst/>
          </a:prstGeom>
          <a:gradFill rotWithShape="0">
            <a:gsLst>
              <a:gs pos="0">
                <a:srgbClr val="006699"/>
              </a:gs>
              <a:gs pos="100000">
                <a:schemeClr val="bg1"/>
              </a:gs>
            </a:gsLst>
            <a:lin ang="0" scaled="1"/>
          </a:gradFill>
          <a:ln w="9525">
            <a:noFill/>
            <a:miter lim="800000"/>
            <a:headEnd/>
            <a:tailEnd/>
          </a:ln>
        </p:spPr>
        <p:txBody>
          <a:bodyPr wrap="none" anchor="ctr"/>
          <a:lstStyle/>
          <a:p>
            <a:endParaRPr lang="pt-BR"/>
          </a:p>
        </p:txBody>
      </p:sp>
      <p:pic>
        <p:nvPicPr>
          <p:cNvPr id="4132" name="Picture 36" descr="fearp"/>
          <p:cNvPicPr>
            <a:picLocks noChangeAspect="1" noChangeArrowheads="1"/>
          </p:cNvPicPr>
          <p:nvPr userDrawn="1"/>
        </p:nvPicPr>
        <p:blipFill>
          <a:blip r:embed="rId3" cstate="print"/>
          <a:srcRect/>
          <a:stretch>
            <a:fillRect/>
          </a:stretch>
        </p:blipFill>
        <p:spPr bwMode="auto">
          <a:xfrm>
            <a:off x="7696200" y="206375"/>
            <a:ext cx="1219200" cy="898525"/>
          </a:xfrm>
          <a:prstGeom prst="rect">
            <a:avLst/>
          </a:prstGeom>
          <a:noFill/>
        </p:spPr>
      </p:pic>
      <p:graphicFrame>
        <p:nvGraphicFramePr>
          <p:cNvPr id="4135" name="Object 39"/>
          <p:cNvGraphicFramePr>
            <a:graphicFrameLocks noChangeAspect="1"/>
          </p:cNvGraphicFramePr>
          <p:nvPr/>
        </p:nvGraphicFramePr>
        <p:xfrm>
          <a:off x="7696200" y="1447800"/>
          <a:ext cx="1219200" cy="528638"/>
        </p:xfrm>
        <a:graphic>
          <a:graphicData uri="http://schemas.openxmlformats.org/presentationml/2006/ole">
            <p:oleObj spid="_x0000_s4162" name="Imagem de bitmap" r:id="rId4" imgW="857143" imgH="371527" progId="PBrush">
              <p:embed/>
            </p:oleObj>
          </a:graphicData>
        </a:graphic>
      </p:graphicFrame>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Número de Slide 3"/>
          <p:cNvSpPr>
            <a:spLocks noGrp="1"/>
          </p:cNvSpPr>
          <p:nvPr>
            <p:ph type="sldNum" sz="quarter" idx="10"/>
          </p:nvPr>
        </p:nvSpPr>
        <p:spPr/>
        <p:txBody>
          <a:bodyPr/>
          <a:lstStyle>
            <a:lvl1pPr>
              <a:defRPr/>
            </a:lvl1pPr>
          </a:lstStyle>
          <a:p>
            <a:fld id="{3BB727F2-E14B-4E4B-BE63-E471AE96CAE6}" type="slidenum">
              <a:rPr lang="pt-BR"/>
              <a:pPr/>
              <a:t>‹nº›</a:t>
            </a:fld>
            <a:endParaRPr lang="pt-B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00850" y="228600"/>
            <a:ext cx="2114550" cy="6438900"/>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28600"/>
            <a:ext cx="6191250" cy="6438900"/>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Número de Slide 3"/>
          <p:cNvSpPr>
            <a:spLocks noGrp="1"/>
          </p:cNvSpPr>
          <p:nvPr>
            <p:ph type="sldNum" sz="quarter" idx="10"/>
          </p:nvPr>
        </p:nvSpPr>
        <p:spPr/>
        <p:txBody>
          <a:bodyPr/>
          <a:lstStyle>
            <a:lvl1pPr>
              <a:defRPr/>
            </a:lvl1pPr>
          </a:lstStyle>
          <a:p>
            <a:fld id="{F28AE26A-E8C8-48D9-8685-29FBE653C11B}" type="slidenum">
              <a:rPr lang="pt-BR"/>
              <a:pPr/>
              <a:t>‹nº›</a:t>
            </a:fld>
            <a:endParaRPr lang="pt-BR"/>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e tabela">
    <p:spTree>
      <p:nvGrpSpPr>
        <p:cNvPr id="1" name=""/>
        <p:cNvGrpSpPr/>
        <p:nvPr/>
      </p:nvGrpSpPr>
      <p:grpSpPr>
        <a:xfrm>
          <a:off x="0" y="0"/>
          <a:ext cx="0" cy="0"/>
          <a:chOff x="0" y="0"/>
          <a:chExt cx="0" cy="0"/>
        </a:xfrm>
      </p:grpSpPr>
      <p:sp>
        <p:nvSpPr>
          <p:cNvPr id="2" name="Título 1"/>
          <p:cNvSpPr>
            <a:spLocks noGrp="1"/>
          </p:cNvSpPr>
          <p:nvPr>
            <p:ph type="title"/>
          </p:nvPr>
        </p:nvSpPr>
        <p:spPr>
          <a:xfrm>
            <a:off x="1143000" y="228600"/>
            <a:ext cx="7620000" cy="625475"/>
          </a:xfrm>
        </p:spPr>
        <p:txBody>
          <a:bodyPr/>
          <a:lstStyle/>
          <a:p>
            <a:r>
              <a:rPr lang="pt-BR"/>
              <a:t>Clique para editar o estilo do título mestre</a:t>
            </a:r>
          </a:p>
        </p:txBody>
      </p:sp>
      <p:sp>
        <p:nvSpPr>
          <p:cNvPr id="3" name="Espaço Reservado para Tabela 2"/>
          <p:cNvSpPr>
            <a:spLocks noGrp="1"/>
          </p:cNvSpPr>
          <p:nvPr>
            <p:ph type="tbl" idx="1"/>
          </p:nvPr>
        </p:nvSpPr>
        <p:spPr>
          <a:xfrm>
            <a:off x="457200" y="1295400"/>
            <a:ext cx="8458200" cy="5372100"/>
          </a:xfrm>
        </p:spPr>
        <p:txBody>
          <a:bodyPr/>
          <a:lstStyle/>
          <a:p>
            <a:endParaRPr lang="pt-BR"/>
          </a:p>
        </p:txBody>
      </p:sp>
      <p:sp>
        <p:nvSpPr>
          <p:cNvPr id="4" name="Espaço Reservado para Número de Slide 3"/>
          <p:cNvSpPr>
            <a:spLocks noGrp="1"/>
          </p:cNvSpPr>
          <p:nvPr>
            <p:ph type="sldNum" sz="quarter" idx="10"/>
          </p:nvPr>
        </p:nvSpPr>
        <p:spPr>
          <a:xfrm>
            <a:off x="0" y="6477000"/>
            <a:ext cx="925513" cy="457200"/>
          </a:xfrm>
        </p:spPr>
        <p:txBody>
          <a:bodyPr/>
          <a:lstStyle>
            <a:lvl1pPr>
              <a:defRPr/>
            </a:lvl1pPr>
          </a:lstStyle>
          <a:p>
            <a:fld id="{54D77A5E-BFF0-4584-9EE1-8F4A09E9491F}" type="slidenum">
              <a:rPr lang="pt-BR"/>
              <a:pPr/>
              <a:t>‹nº›</a:t>
            </a:fld>
            <a:endParaRPr lang="pt-B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6">
                    <a:lumMod val="25000"/>
                  </a:schemeClr>
                </a:solidFill>
                <a:effectLst/>
              </a:defRPr>
            </a:lvl1pPr>
          </a:lstStyle>
          <a:p>
            <a:r>
              <a:rPr lang="pt-BR" dirty="0"/>
              <a:t>Clique para editar o estilo do título mestre</a:t>
            </a:r>
          </a:p>
        </p:txBody>
      </p:sp>
      <p:sp>
        <p:nvSpPr>
          <p:cNvPr id="3" name="Espaço Reservado para Conteúdo 2"/>
          <p:cNvSpPr>
            <a:spLocks noGrp="1"/>
          </p:cNvSpPr>
          <p:nvPr>
            <p:ph idx="1"/>
          </p:nvPr>
        </p:nvSpPr>
        <p:spPr/>
        <p:txBody>
          <a:bodyPr/>
          <a:lstStyle>
            <a:lvl1pPr>
              <a:spcAft>
                <a:spcPts val="1200"/>
              </a:spcAft>
              <a:defRPr sz="2800">
                <a:effectLst/>
              </a:defRPr>
            </a:lvl1pPr>
            <a:lvl2pPr>
              <a:spcAft>
                <a:spcPts val="600"/>
              </a:spcAft>
              <a:defRPr sz="2400">
                <a:effectLst/>
              </a:defRPr>
            </a:lvl2pPr>
            <a:lvl3pPr>
              <a:defRPr sz="2000">
                <a:effectLst/>
              </a:defRPr>
            </a:lvl3pPr>
            <a:lvl4pPr>
              <a:defRPr sz="1800">
                <a:effectLst/>
              </a:defRPr>
            </a:lvl4pPr>
            <a:lvl5pPr>
              <a:defRPr sz="1800">
                <a:effectLst/>
              </a:defRPr>
            </a:lvl5p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Número de Slide 3"/>
          <p:cNvSpPr>
            <a:spLocks noGrp="1"/>
          </p:cNvSpPr>
          <p:nvPr>
            <p:ph type="sldNum" sz="quarter" idx="10"/>
          </p:nvPr>
        </p:nvSpPr>
        <p:spPr/>
        <p:txBody>
          <a:bodyPr/>
          <a:lstStyle>
            <a:lvl1pPr>
              <a:defRPr/>
            </a:lvl1pPr>
          </a:lstStyle>
          <a:p>
            <a:fld id="{53E0B91A-E789-4842-8A69-86259BB09E43}" type="slidenum">
              <a:rPr lang="pt-BR"/>
              <a:pPr/>
              <a:t>‹nº›</a:t>
            </a:fld>
            <a:endParaRPr lang="pt-B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
        <p:nvSpPr>
          <p:cNvPr id="4" name="Espaço Reservado para Número de Slide 3"/>
          <p:cNvSpPr>
            <a:spLocks noGrp="1"/>
          </p:cNvSpPr>
          <p:nvPr>
            <p:ph type="sldNum" sz="quarter" idx="10"/>
          </p:nvPr>
        </p:nvSpPr>
        <p:spPr/>
        <p:txBody>
          <a:bodyPr/>
          <a:lstStyle>
            <a:lvl1pPr>
              <a:defRPr/>
            </a:lvl1pPr>
          </a:lstStyle>
          <a:p>
            <a:fld id="{AC6464F5-3D10-4C01-9C34-E1A8822739F6}" type="slidenum">
              <a:rPr lang="pt-BR"/>
              <a:pPr/>
              <a:t>‹nº›</a:t>
            </a:fld>
            <a:endParaRPr lang="pt-B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295400"/>
            <a:ext cx="41529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762500" y="1295400"/>
            <a:ext cx="4152900" cy="537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Número de Slide 4"/>
          <p:cNvSpPr>
            <a:spLocks noGrp="1"/>
          </p:cNvSpPr>
          <p:nvPr>
            <p:ph type="sldNum" sz="quarter" idx="10"/>
          </p:nvPr>
        </p:nvSpPr>
        <p:spPr/>
        <p:txBody>
          <a:bodyPr/>
          <a:lstStyle>
            <a:lvl1pPr>
              <a:defRPr/>
            </a:lvl1pPr>
          </a:lstStyle>
          <a:p>
            <a:fld id="{AD615D09-236E-4B43-BF85-39DD7B7FD15E}" type="slidenum">
              <a:rPr lang="pt-BR"/>
              <a:pPr/>
              <a:t>‹nº›</a:t>
            </a:fld>
            <a:endParaRPr lang="pt-B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54032"/>
          </a:xfrm>
        </p:spPr>
        <p:txBody>
          <a:bodyPr/>
          <a:lstStyle>
            <a:lvl1pPr>
              <a:defRPr/>
            </a:lvl1pPr>
          </a:lstStyle>
          <a:p>
            <a:r>
              <a:rPr lang="pt-BR" dirty="0"/>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478108"/>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478108"/>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Número de Slide 6"/>
          <p:cNvSpPr>
            <a:spLocks noGrp="1"/>
          </p:cNvSpPr>
          <p:nvPr>
            <p:ph type="sldNum" sz="quarter" idx="10"/>
          </p:nvPr>
        </p:nvSpPr>
        <p:spPr/>
        <p:txBody>
          <a:bodyPr/>
          <a:lstStyle>
            <a:lvl1pPr>
              <a:defRPr/>
            </a:lvl1pPr>
          </a:lstStyle>
          <a:p>
            <a:fld id="{3D634470-340D-4620-AA22-004E99D9F6B7}" type="slidenum">
              <a:rPr lang="pt-BR"/>
              <a:pPr/>
              <a:t>‹nº›</a:t>
            </a:fld>
            <a:endParaRPr lang="pt-B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Número de Slide 2"/>
          <p:cNvSpPr>
            <a:spLocks noGrp="1"/>
          </p:cNvSpPr>
          <p:nvPr>
            <p:ph type="sldNum" sz="quarter" idx="10"/>
          </p:nvPr>
        </p:nvSpPr>
        <p:spPr/>
        <p:txBody>
          <a:bodyPr/>
          <a:lstStyle>
            <a:lvl1pPr>
              <a:defRPr/>
            </a:lvl1pPr>
          </a:lstStyle>
          <a:p>
            <a:fld id="{5EC5737C-401C-4718-BFD2-CF02C7B8B257}" type="slidenum">
              <a:rPr lang="pt-BR"/>
              <a:pPr/>
              <a:t>‹nº›</a:t>
            </a:fld>
            <a:endParaRPr lang="pt-B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Número de Slide 1"/>
          <p:cNvSpPr>
            <a:spLocks noGrp="1"/>
          </p:cNvSpPr>
          <p:nvPr>
            <p:ph type="sldNum" sz="quarter" idx="10"/>
          </p:nvPr>
        </p:nvSpPr>
        <p:spPr/>
        <p:txBody>
          <a:bodyPr/>
          <a:lstStyle>
            <a:lvl1pPr>
              <a:defRPr/>
            </a:lvl1pPr>
          </a:lstStyle>
          <a:p>
            <a:fld id="{27BF460F-F607-4F73-BF73-4795471EB083}" type="slidenum">
              <a:rPr lang="pt-BR"/>
              <a:pPr/>
              <a:t>‹nº›</a:t>
            </a:fld>
            <a:endParaRPr lang="pt-B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Número de Slide 4"/>
          <p:cNvSpPr>
            <a:spLocks noGrp="1"/>
          </p:cNvSpPr>
          <p:nvPr>
            <p:ph type="sldNum" sz="quarter" idx="10"/>
          </p:nvPr>
        </p:nvSpPr>
        <p:spPr/>
        <p:txBody>
          <a:bodyPr/>
          <a:lstStyle>
            <a:lvl1pPr>
              <a:defRPr/>
            </a:lvl1pPr>
          </a:lstStyle>
          <a:p>
            <a:fld id="{05C30095-D678-4099-9434-328F8B7EAA56}" type="slidenum">
              <a:rPr lang="pt-BR"/>
              <a:pPr/>
              <a:t>‹nº›</a:t>
            </a:fld>
            <a:endParaRPr lang="pt-B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Número de Slide 4"/>
          <p:cNvSpPr>
            <a:spLocks noGrp="1"/>
          </p:cNvSpPr>
          <p:nvPr>
            <p:ph type="sldNum" sz="quarter" idx="10"/>
          </p:nvPr>
        </p:nvSpPr>
        <p:spPr/>
        <p:txBody>
          <a:bodyPr/>
          <a:lstStyle>
            <a:lvl1pPr>
              <a:defRPr/>
            </a:lvl1pPr>
          </a:lstStyle>
          <a:p>
            <a:fld id="{9A5942F8-EF81-4251-9BC4-117AA22899D3}" type="slidenum">
              <a:rPr lang="pt-BR"/>
              <a:pPr/>
              <a:t>‹nº›</a:t>
            </a:fld>
            <a:endParaRPr lang="pt-B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5" name="Rectangle 13"/>
          <p:cNvSpPr>
            <a:spLocks noChangeArrowheads="1"/>
          </p:cNvSpPr>
          <p:nvPr/>
        </p:nvSpPr>
        <p:spPr bwMode="auto">
          <a:xfrm>
            <a:off x="463550" y="1912938"/>
            <a:ext cx="190500" cy="4678362"/>
          </a:xfrm>
          <a:prstGeom prst="rect">
            <a:avLst/>
          </a:prstGeom>
          <a:noFill/>
          <a:ln w="9525">
            <a:noFill/>
            <a:miter lim="800000"/>
            <a:headEnd/>
            <a:tailEnd/>
          </a:ln>
        </p:spPr>
        <p:txBody>
          <a:bodyPr wrap="none" anchor="ctr"/>
          <a:lstStyle/>
          <a:p>
            <a:endParaRPr kumimoji="1" lang="pt-BR" noProof="1"/>
          </a:p>
        </p:txBody>
      </p:sp>
      <p:pic>
        <p:nvPicPr>
          <p:cNvPr id="3102" name="Picture 30" descr="fearp"/>
          <p:cNvPicPr>
            <a:picLocks noChangeAspect="1" noChangeArrowheads="1"/>
          </p:cNvPicPr>
          <p:nvPr userDrawn="1"/>
        </p:nvPicPr>
        <p:blipFill>
          <a:blip r:embed="rId14" cstate="print"/>
          <a:srcRect/>
          <a:stretch>
            <a:fillRect/>
          </a:stretch>
        </p:blipFill>
        <p:spPr bwMode="auto">
          <a:xfrm>
            <a:off x="152400" y="152400"/>
            <a:ext cx="914400" cy="674688"/>
          </a:xfrm>
          <a:prstGeom prst="rect">
            <a:avLst/>
          </a:prstGeom>
          <a:noFill/>
        </p:spPr>
      </p:pic>
      <p:sp>
        <p:nvSpPr>
          <p:cNvPr id="3109" name="Rectangle 37"/>
          <p:cNvSpPr>
            <a:spLocks noChangeArrowheads="1"/>
          </p:cNvSpPr>
          <p:nvPr userDrawn="1"/>
        </p:nvSpPr>
        <p:spPr bwMode="auto">
          <a:xfrm>
            <a:off x="0" y="1066800"/>
            <a:ext cx="9144000" cy="228600"/>
          </a:xfrm>
          <a:prstGeom prst="rect">
            <a:avLst/>
          </a:prstGeom>
          <a:gradFill rotWithShape="0">
            <a:gsLst>
              <a:gs pos="0">
                <a:srgbClr val="FFFFFF"/>
              </a:gs>
              <a:gs pos="50000">
                <a:srgbClr val="006699"/>
              </a:gs>
              <a:gs pos="100000">
                <a:srgbClr val="FFFFFF"/>
              </a:gs>
            </a:gsLst>
            <a:lin ang="5400000" scaled="1"/>
          </a:gradFill>
          <a:ln w="9525">
            <a:noFill/>
            <a:miter lim="800000"/>
            <a:headEnd/>
            <a:tailEnd/>
          </a:ln>
          <a:effectLst/>
        </p:spPr>
        <p:txBody>
          <a:bodyPr wrap="none" anchor="ctr"/>
          <a:lstStyle/>
          <a:p>
            <a:endParaRPr lang="pt-BR" noProof="1">
              <a:solidFill>
                <a:schemeClr val="bg1"/>
              </a:solidFill>
            </a:endParaRPr>
          </a:p>
        </p:txBody>
      </p:sp>
      <p:sp>
        <p:nvSpPr>
          <p:cNvPr id="3103" name="Rectangle 31"/>
          <p:cNvSpPr>
            <a:spLocks noChangeArrowheads="1"/>
          </p:cNvSpPr>
          <p:nvPr userDrawn="1"/>
        </p:nvSpPr>
        <p:spPr bwMode="auto">
          <a:xfrm>
            <a:off x="0" y="1190625"/>
            <a:ext cx="381000" cy="5667375"/>
          </a:xfrm>
          <a:prstGeom prst="rect">
            <a:avLst/>
          </a:prstGeom>
          <a:solidFill>
            <a:srgbClr val="006699"/>
          </a:solidFill>
          <a:ln w="9525">
            <a:noFill/>
            <a:miter lim="800000"/>
            <a:headEnd/>
            <a:tailEnd/>
          </a:ln>
          <a:effectLst/>
        </p:spPr>
        <p:txBody>
          <a:bodyPr wrap="none" anchor="ctr"/>
          <a:lstStyle/>
          <a:p>
            <a:endParaRPr lang="pt-BR" noProof="1">
              <a:solidFill>
                <a:schemeClr val="bg1"/>
              </a:solidFill>
            </a:endParaRPr>
          </a:p>
        </p:txBody>
      </p:sp>
      <p:sp>
        <p:nvSpPr>
          <p:cNvPr id="3104" name="Rectangle 32"/>
          <p:cNvSpPr>
            <a:spLocks noChangeArrowheads="1"/>
          </p:cNvSpPr>
          <p:nvPr userDrawn="1"/>
        </p:nvSpPr>
        <p:spPr bwMode="auto">
          <a:xfrm>
            <a:off x="304800" y="1185863"/>
            <a:ext cx="304800" cy="5681662"/>
          </a:xfrm>
          <a:prstGeom prst="rect">
            <a:avLst/>
          </a:prstGeom>
          <a:gradFill rotWithShape="0">
            <a:gsLst>
              <a:gs pos="0">
                <a:srgbClr val="006699"/>
              </a:gs>
              <a:gs pos="100000">
                <a:srgbClr val="006699">
                  <a:gamma/>
                  <a:tint val="0"/>
                  <a:invGamma/>
                </a:srgbClr>
              </a:gs>
            </a:gsLst>
            <a:lin ang="0" scaled="1"/>
          </a:gradFill>
          <a:ln w="9525">
            <a:noFill/>
            <a:miter lim="800000"/>
            <a:headEnd/>
            <a:tailEnd/>
          </a:ln>
          <a:effectLst/>
        </p:spPr>
        <p:txBody>
          <a:bodyPr wrap="none" anchor="ctr"/>
          <a:lstStyle/>
          <a:p>
            <a:endParaRPr lang="pt-BR" noProof="1">
              <a:solidFill>
                <a:schemeClr val="bg1"/>
              </a:solidFill>
            </a:endParaRPr>
          </a:p>
        </p:txBody>
      </p:sp>
      <p:sp>
        <p:nvSpPr>
          <p:cNvPr id="3110" name="Rectangle 38"/>
          <p:cNvSpPr>
            <a:spLocks noChangeArrowheads="1"/>
          </p:cNvSpPr>
          <p:nvPr userDrawn="1"/>
        </p:nvSpPr>
        <p:spPr bwMode="auto">
          <a:xfrm>
            <a:off x="304800" y="1185863"/>
            <a:ext cx="304800" cy="109537"/>
          </a:xfrm>
          <a:prstGeom prst="rect">
            <a:avLst/>
          </a:prstGeom>
          <a:gradFill rotWithShape="0">
            <a:gsLst>
              <a:gs pos="0">
                <a:schemeClr val="bg1"/>
              </a:gs>
              <a:gs pos="100000">
                <a:srgbClr val="006699"/>
              </a:gs>
            </a:gsLst>
            <a:path path="rect">
              <a:fillToRect l="100000" t="100000"/>
            </a:path>
          </a:gradFill>
          <a:ln w="9525">
            <a:noFill/>
            <a:miter lim="800000"/>
            <a:headEnd/>
            <a:tailEnd/>
          </a:ln>
          <a:effectLst/>
        </p:spPr>
        <p:txBody>
          <a:bodyPr wrap="none" anchor="ctr"/>
          <a:lstStyle/>
          <a:p>
            <a:endParaRPr lang="pt-BR" noProof="1">
              <a:solidFill>
                <a:schemeClr val="bg1"/>
              </a:solidFill>
            </a:endParaRPr>
          </a:p>
        </p:txBody>
      </p:sp>
      <p:sp>
        <p:nvSpPr>
          <p:cNvPr id="3098" name="Rectangle 26"/>
          <p:cNvSpPr>
            <a:spLocks noGrp="1" noChangeArrowheads="1"/>
          </p:cNvSpPr>
          <p:nvPr>
            <p:ph type="body" idx="1"/>
          </p:nvPr>
        </p:nvSpPr>
        <p:spPr bwMode="auto">
          <a:xfrm>
            <a:off x="457200" y="1295400"/>
            <a:ext cx="8458200" cy="537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3097" name="Rectangle 25"/>
          <p:cNvSpPr>
            <a:spLocks noGrp="1" noChangeArrowheads="1"/>
          </p:cNvSpPr>
          <p:nvPr>
            <p:ph type="title"/>
          </p:nvPr>
        </p:nvSpPr>
        <p:spPr bwMode="auto">
          <a:xfrm>
            <a:off x="1143000" y="228600"/>
            <a:ext cx="7620000" cy="625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pt-BR" dirty="0"/>
              <a:t>Clique para editar o estilo do título mestre</a:t>
            </a:r>
          </a:p>
        </p:txBody>
      </p:sp>
      <p:sp>
        <p:nvSpPr>
          <p:cNvPr id="3101" name="Rectangle 29"/>
          <p:cNvSpPr>
            <a:spLocks noGrp="1" noChangeArrowheads="1"/>
          </p:cNvSpPr>
          <p:nvPr>
            <p:ph type="sldNum" sz="quarter" idx="4"/>
          </p:nvPr>
        </p:nvSpPr>
        <p:spPr bwMode="auto">
          <a:xfrm>
            <a:off x="0" y="6477000"/>
            <a:ext cx="92551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800">
                <a:solidFill>
                  <a:schemeClr val="bg1"/>
                </a:solidFill>
                <a:latin typeface="+mj-lt"/>
              </a:defRPr>
            </a:lvl1pPr>
          </a:lstStyle>
          <a:p>
            <a:fld id="{2BBF5FB8-BAF4-4EDA-A454-F0A90EFA755E}" type="slidenum">
              <a:rPr lang="pt-BR"/>
              <a:pPr/>
              <a:t>‹nº›</a:t>
            </a:fld>
            <a:endParaRPr lang="pt-B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p:random/>
  </p:transition>
  <p:hf hdr="0" ftr="0" dt="0"/>
  <p:txStyles>
    <p:titleStyle>
      <a:lvl1pPr algn="r" rtl="0" fontAlgn="base">
        <a:spcBef>
          <a:spcPct val="0"/>
        </a:spcBef>
        <a:spcAft>
          <a:spcPct val="0"/>
        </a:spcAft>
        <a:defRPr lang="pt-BR" sz="3500" b="1" dirty="0" smtClean="0">
          <a:solidFill>
            <a:schemeClr val="accent6">
              <a:lumMod val="25000"/>
            </a:schemeClr>
          </a:solidFill>
          <a:effectLst/>
          <a:latin typeface="+mj-lt"/>
          <a:ea typeface="+mj-ea"/>
          <a:cs typeface="+mj-cs"/>
        </a:defRPr>
      </a:lvl1pPr>
      <a:lvl2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2pPr>
      <a:lvl3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3pPr>
      <a:lvl4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4pPr>
      <a:lvl5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5pPr>
      <a:lvl6pPr marL="4572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6pPr>
      <a:lvl7pPr marL="9144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7pPr>
      <a:lvl8pPr marL="13716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8pPr>
      <a:lvl9pPr marL="18288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9pPr>
    </p:titleStyle>
    <p:bodyStyle>
      <a:lvl1pPr marL="342900" indent="-342900" algn="l" rtl="0" fontAlgn="base">
        <a:spcBef>
          <a:spcPts val="600"/>
        </a:spcBef>
        <a:spcAft>
          <a:spcPts val="1200"/>
        </a:spcAft>
        <a:buChar char="•"/>
        <a:defRPr lang="pt-BR" sz="2800" dirty="0" smtClean="0">
          <a:solidFill>
            <a:schemeClr val="tx1"/>
          </a:solidFill>
          <a:effectLst/>
          <a:latin typeface="+mn-lt"/>
          <a:ea typeface="+mn-ea"/>
          <a:cs typeface="+mn-cs"/>
        </a:defRPr>
      </a:lvl1pPr>
      <a:lvl2pPr marL="742950" indent="-285750" algn="l" rtl="0" fontAlgn="base">
        <a:spcBef>
          <a:spcPts val="300"/>
        </a:spcBef>
        <a:spcAft>
          <a:spcPts val="600"/>
        </a:spcAft>
        <a:buChar char="–"/>
        <a:defRPr lang="pt-BR" sz="2400" dirty="0" smtClean="0">
          <a:solidFill>
            <a:schemeClr val="tx1"/>
          </a:solidFill>
          <a:effectLst/>
          <a:latin typeface="+mn-lt"/>
        </a:defRPr>
      </a:lvl2pPr>
      <a:lvl3pPr marL="11430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3pPr>
      <a:lvl4pPr marL="1600200" indent="-228600" algn="l" rtl="0" fontAlgn="base">
        <a:spcBef>
          <a:spcPct val="20000"/>
        </a:spcBef>
        <a:spcAft>
          <a:spcPct val="0"/>
        </a:spcAft>
        <a:buChar char="–"/>
        <a:defRPr sz="1800">
          <a:solidFill>
            <a:schemeClr val="tx1"/>
          </a:solidFill>
          <a:effectLst>
            <a:outerShdw blurRad="38100" dist="38100" dir="2700000" algn="tl">
              <a:srgbClr val="C0C0C0"/>
            </a:outerShdw>
          </a:effectLst>
          <a:latin typeface="+mn-lt"/>
        </a:defRPr>
      </a:lvl4pPr>
      <a:lvl5pPr marL="2057400" indent="-228600" algn="l" rtl="0" fontAlgn="base">
        <a:spcBef>
          <a:spcPct val="20000"/>
        </a:spcBef>
        <a:spcAft>
          <a:spcPct val="0"/>
        </a:spcAft>
        <a:buChar char="»"/>
        <a:defRPr sz="18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sz="quarter"/>
          </p:nvPr>
        </p:nvSpPr>
        <p:spPr>
          <a:xfrm>
            <a:off x="533400" y="2555339"/>
            <a:ext cx="6324600" cy="754053"/>
          </a:xfrm>
        </p:spPr>
        <p:txBody>
          <a:bodyPr/>
          <a:lstStyle/>
          <a:p>
            <a:r>
              <a:rPr lang="pt-BR" dirty="0">
                <a:effectLst/>
              </a:rPr>
              <a:t>Motivação</a:t>
            </a:r>
          </a:p>
        </p:txBody>
      </p:sp>
      <p:sp>
        <p:nvSpPr>
          <p:cNvPr id="3" name="Subtítulo 2"/>
          <p:cNvSpPr>
            <a:spLocks noGrp="1"/>
          </p:cNvSpPr>
          <p:nvPr>
            <p:ph type="subTitle" sz="quarter" idx="1"/>
          </p:nvPr>
        </p:nvSpPr>
        <p:spPr>
          <a:xfrm>
            <a:off x="539552" y="4248168"/>
            <a:ext cx="6218406" cy="1752600"/>
          </a:xfrm>
        </p:spPr>
        <p:txBody>
          <a:bodyPr/>
          <a:lstStyle/>
          <a:p>
            <a:r>
              <a:rPr lang="pt-BR" dirty="0">
                <a:effectLst/>
              </a:rPr>
              <a:t>Luciano Thomé e Castro</a:t>
            </a:r>
          </a:p>
          <a:p>
            <a:endParaRPr lang="pt-BR" dirty="0">
              <a:effectLst/>
            </a:endParaRPr>
          </a:p>
        </p:txBody>
      </p:sp>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852936"/>
            <a:ext cx="8784976" cy="1169551"/>
          </a:xfrm>
        </p:spPr>
        <p:txBody>
          <a:bodyPr/>
          <a:lstStyle/>
          <a:p>
            <a:r>
              <a:rPr lang="pt-PT" dirty="0"/>
              <a:t>Qual o Conteúdo da Motivação? O que Motiva? </a:t>
            </a:r>
          </a:p>
        </p:txBody>
      </p:sp>
      <p:sp>
        <p:nvSpPr>
          <p:cNvPr id="4" name="Slide Number Placeholder 3"/>
          <p:cNvSpPr>
            <a:spLocks noGrp="1"/>
          </p:cNvSpPr>
          <p:nvPr>
            <p:ph type="sldNum" sz="quarter" idx="10"/>
          </p:nvPr>
        </p:nvSpPr>
        <p:spPr/>
        <p:txBody>
          <a:bodyPr/>
          <a:lstStyle/>
          <a:p>
            <a:fld id="{53E0B91A-E789-4842-8A69-86259BB09E43}" type="slidenum">
              <a:rPr lang="pt-BR" smtClean="0"/>
              <a:pPr/>
              <a:t>10</a:t>
            </a:fld>
            <a:endParaRPr lang="pt-BR"/>
          </a:p>
        </p:txBody>
      </p:sp>
    </p:spTree>
    <p:extLst>
      <p:ext uri="{BB962C8B-B14F-4D97-AF65-F5344CB8AC3E}">
        <p14:creationId xmlns:p14="http://schemas.microsoft.com/office/powerpoint/2010/main" xmlns="" val="3308048137"/>
      </p:ext>
    </p:ext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A ênfase em diferentes momentos</a:t>
            </a:r>
          </a:p>
        </p:txBody>
      </p:sp>
      <p:sp>
        <p:nvSpPr>
          <p:cNvPr id="3" name="Content Placeholder 2"/>
          <p:cNvSpPr>
            <a:spLocks noGrp="1"/>
          </p:cNvSpPr>
          <p:nvPr>
            <p:ph idx="1"/>
          </p:nvPr>
        </p:nvSpPr>
        <p:spPr/>
        <p:txBody>
          <a:bodyPr/>
          <a:lstStyle/>
          <a:p>
            <a:r>
              <a:rPr lang="pt-PT" dirty="0"/>
              <a:t>Administração Clássica: Homo </a:t>
            </a:r>
            <a:r>
              <a:rPr lang="pt-PT" dirty="0" err="1"/>
              <a:t>Economicus</a:t>
            </a:r>
            <a:endParaRPr lang="pt-PT" dirty="0"/>
          </a:p>
          <a:p>
            <a:endParaRPr lang="pt-PT" dirty="0"/>
          </a:p>
          <a:p>
            <a:endParaRPr lang="pt-PT" dirty="0"/>
          </a:p>
          <a:p>
            <a:r>
              <a:rPr lang="pt-PT" dirty="0"/>
              <a:t>Relações Humanas: Homo </a:t>
            </a:r>
            <a:r>
              <a:rPr lang="pt-PT" dirty="0" err="1"/>
              <a:t>Socialis</a:t>
            </a:r>
            <a:endParaRPr lang="pt-PT" dirty="0"/>
          </a:p>
          <a:p>
            <a:endParaRPr lang="pt-PT" dirty="0"/>
          </a:p>
          <a:p>
            <a:endParaRPr lang="pt-PT" dirty="0"/>
          </a:p>
          <a:p>
            <a:r>
              <a:rPr lang="pt-PT" dirty="0"/>
              <a:t>Motivação e Liderança: Homo </a:t>
            </a:r>
            <a:r>
              <a:rPr lang="pt-PT" dirty="0" err="1"/>
              <a:t>Complexus</a:t>
            </a:r>
            <a:endParaRPr lang="pt-PT" dirty="0"/>
          </a:p>
        </p:txBody>
      </p:sp>
      <p:sp>
        <p:nvSpPr>
          <p:cNvPr id="4" name="Slide Number Placeholder 3"/>
          <p:cNvSpPr>
            <a:spLocks noGrp="1"/>
          </p:cNvSpPr>
          <p:nvPr>
            <p:ph type="sldNum" sz="quarter" idx="10"/>
          </p:nvPr>
        </p:nvSpPr>
        <p:spPr/>
        <p:txBody>
          <a:bodyPr/>
          <a:lstStyle/>
          <a:p>
            <a:fld id="{53E0B91A-E789-4842-8A69-86259BB09E43}" type="slidenum">
              <a:rPr lang="pt-BR" smtClean="0"/>
              <a:pPr/>
              <a:t>11</a:t>
            </a:fld>
            <a:endParaRPr lang="pt-BR"/>
          </a:p>
        </p:txBody>
      </p:sp>
    </p:spTree>
    <p:extLst>
      <p:ext uri="{BB962C8B-B14F-4D97-AF65-F5344CB8AC3E}">
        <p14:creationId xmlns:p14="http://schemas.microsoft.com/office/powerpoint/2010/main" xmlns="" val="2237125288"/>
      </p:ext>
    </p:ext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Homo </a:t>
            </a:r>
            <a:r>
              <a:rPr lang="pt-PT" dirty="0" err="1"/>
              <a:t>Complexus</a:t>
            </a:r>
            <a:endParaRPr lang="pt-PT" dirty="0"/>
          </a:p>
        </p:txBody>
      </p:sp>
      <p:sp>
        <p:nvSpPr>
          <p:cNvPr id="3" name="Content Placeholder 2"/>
          <p:cNvSpPr>
            <a:spLocks noGrp="1"/>
          </p:cNvSpPr>
          <p:nvPr>
            <p:ph idx="1"/>
          </p:nvPr>
        </p:nvSpPr>
        <p:spPr>
          <a:xfrm>
            <a:off x="755576" y="1295400"/>
            <a:ext cx="8388424" cy="5372100"/>
          </a:xfrm>
        </p:spPr>
        <p:txBody>
          <a:bodyPr/>
          <a:lstStyle/>
          <a:p>
            <a:pPr>
              <a:lnSpc>
                <a:spcPct val="130000"/>
              </a:lnSpc>
              <a:buFont typeface="Wingdings" charset="2"/>
              <a:buChar char="ü"/>
            </a:pPr>
            <a:r>
              <a:rPr lang="pt-PT" sz="3200" dirty="0"/>
              <a:t>Necessidades múltiplas e complexas</a:t>
            </a:r>
          </a:p>
          <a:p>
            <a:pPr>
              <a:lnSpc>
                <a:spcPct val="130000"/>
              </a:lnSpc>
              <a:buFont typeface="Wingdings" charset="2"/>
              <a:buChar char="ü"/>
            </a:pPr>
            <a:r>
              <a:rPr lang="pt-PT" sz="3200" dirty="0"/>
              <a:t>Necessidades mudam ao longo do tempo</a:t>
            </a:r>
          </a:p>
          <a:p>
            <a:pPr>
              <a:lnSpc>
                <a:spcPct val="130000"/>
              </a:lnSpc>
              <a:buFont typeface="Wingdings" charset="2"/>
              <a:buChar char="ü"/>
            </a:pPr>
            <a:r>
              <a:rPr lang="pt-PT" sz="3200" dirty="0"/>
              <a:t>Desejo de autodesenvolvimento e realização</a:t>
            </a:r>
          </a:p>
          <a:p>
            <a:pPr>
              <a:lnSpc>
                <a:spcPct val="130000"/>
              </a:lnSpc>
              <a:buFont typeface="Wingdings" charset="2"/>
              <a:buChar char="ü"/>
            </a:pPr>
            <a:r>
              <a:rPr lang="pt-PT" sz="3200" dirty="0"/>
              <a:t>Trabalho fornece sentido à sua existência</a:t>
            </a:r>
          </a:p>
          <a:p>
            <a:pPr>
              <a:lnSpc>
                <a:spcPct val="130000"/>
              </a:lnSpc>
              <a:buFont typeface="Wingdings" charset="2"/>
              <a:buChar char="ü"/>
            </a:pPr>
            <a:r>
              <a:rPr lang="pt-PT" sz="3200" dirty="0"/>
              <a:t>Autonomia de pensamento</a:t>
            </a:r>
          </a:p>
        </p:txBody>
      </p:sp>
      <p:sp>
        <p:nvSpPr>
          <p:cNvPr id="4" name="Slide Number Placeholder 3"/>
          <p:cNvSpPr>
            <a:spLocks noGrp="1"/>
          </p:cNvSpPr>
          <p:nvPr>
            <p:ph type="sldNum" sz="quarter" idx="10"/>
          </p:nvPr>
        </p:nvSpPr>
        <p:spPr/>
        <p:txBody>
          <a:bodyPr/>
          <a:lstStyle/>
          <a:p>
            <a:fld id="{53E0B91A-E789-4842-8A69-86259BB09E43}" type="slidenum">
              <a:rPr lang="pt-BR" smtClean="0"/>
              <a:pPr/>
              <a:t>12</a:t>
            </a:fld>
            <a:endParaRPr lang="pt-BR"/>
          </a:p>
        </p:txBody>
      </p:sp>
    </p:spTree>
    <p:extLst>
      <p:ext uri="{BB962C8B-B14F-4D97-AF65-F5344CB8AC3E}">
        <p14:creationId xmlns:p14="http://schemas.microsoft.com/office/powerpoint/2010/main" xmlns="" val="1291963347"/>
      </p:ext>
    </p:ext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33315" name="Group 3"/>
          <p:cNvGrpSpPr>
            <a:grpSpLocks/>
          </p:cNvGrpSpPr>
          <p:nvPr/>
        </p:nvGrpSpPr>
        <p:grpSpPr bwMode="auto">
          <a:xfrm>
            <a:off x="196362" y="5797550"/>
            <a:ext cx="8751277" cy="901700"/>
            <a:chOff x="124" y="3652"/>
            <a:chExt cx="5512" cy="568"/>
          </a:xfrm>
        </p:grpSpPr>
        <p:sp>
          <p:nvSpPr>
            <p:cNvPr id="1933316" name="AutoShape 4"/>
            <p:cNvSpPr>
              <a:spLocks noChangeArrowheads="1"/>
            </p:cNvSpPr>
            <p:nvPr/>
          </p:nvSpPr>
          <p:spPr bwMode="auto">
            <a:xfrm flipV="1">
              <a:off x="124" y="3652"/>
              <a:ext cx="5512" cy="568"/>
            </a:xfrm>
            <a:custGeom>
              <a:avLst/>
              <a:gdLst>
                <a:gd name="G0" fmla="+- 1866 0 0"/>
                <a:gd name="G1" fmla="+- 21600 0 1866"/>
                <a:gd name="G2" fmla="*/ 1866 1 2"/>
                <a:gd name="G3" fmla="+- 21600 0 G2"/>
                <a:gd name="G4" fmla="+/ 1866 21600 2"/>
                <a:gd name="G5" fmla="+/ G1 0 2"/>
                <a:gd name="G6" fmla="*/ 21600 21600 1866"/>
                <a:gd name="G7" fmla="*/ G6 1 2"/>
                <a:gd name="G8" fmla="+- 21600 0 G7"/>
                <a:gd name="G9" fmla="*/ 21600 1 2"/>
                <a:gd name="G10" fmla="+- 1866 0 G9"/>
                <a:gd name="G11" fmla="?: G10 G8 0"/>
                <a:gd name="G12" fmla="?: G10 G7 21600"/>
                <a:gd name="T0" fmla="*/ 20667 w 21600"/>
                <a:gd name="T1" fmla="*/ 10800 h 21600"/>
                <a:gd name="T2" fmla="*/ 10800 w 21600"/>
                <a:gd name="T3" fmla="*/ 21600 h 21600"/>
                <a:gd name="T4" fmla="*/ 933 w 21600"/>
                <a:gd name="T5" fmla="*/ 10800 h 21600"/>
                <a:gd name="T6" fmla="*/ 10800 w 21600"/>
                <a:gd name="T7" fmla="*/ 0 h 21600"/>
                <a:gd name="T8" fmla="*/ 2733 w 21600"/>
                <a:gd name="T9" fmla="*/ 2733 h 21600"/>
                <a:gd name="T10" fmla="*/ 18867 w 21600"/>
                <a:gd name="T11" fmla="*/ 18867 h 21600"/>
              </a:gdLst>
              <a:ahLst/>
              <a:cxnLst>
                <a:cxn ang="0">
                  <a:pos x="T0" y="T1"/>
                </a:cxn>
                <a:cxn ang="0">
                  <a:pos x="T2" y="T3"/>
                </a:cxn>
                <a:cxn ang="0">
                  <a:pos x="T4" y="T5"/>
                </a:cxn>
                <a:cxn ang="0">
                  <a:pos x="T6" y="T7"/>
                </a:cxn>
              </a:cxnLst>
              <a:rect l="T8" t="T9" r="T10" b="T11"/>
              <a:pathLst>
                <a:path w="21600" h="21600">
                  <a:moveTo>
                    <a:pt x="0" y="0"/>
                  </a:moveTo>
                  <a:lnTo>
                    <a:pt x="1866" y="21600"/>
                  </a:lnTo>
                  <a:lnTo>
                    <a:pt x="19734" y="21600"/>
                  </a:lnTo>
                  <a:lnTo>
                    <a:pt x="21600" y="0"/>
                  </a:lnTo>
                  <a:close/>
                </a:path>
              </a:pathLst>
            </a:custGeom>
            <a:solidFill>
              <a:srgbClr val="00B7A5"/>
            </a:solidFill>
            <a:ln w="12700">
              <a:solidFill>
                <a:schemeClr val="tx1"/>
              </a:solidFill>
              <a:miter lim="800000"/>
              <a:headEnd/>
              <a:tailEnd/>
            </a:ln>
            <a:effectLst>
              <a:outerShdw blurRad="63500" dist="107763" dir="18900000" algn="ctr" rotWithShape="0">
                <a:schemeClr val="bg2">
                  <a:alpha val="74998"/>
                </a:schemeClr>
              </a:outerShdw>
            </a:effectLst>
          </p:spPr>
          <p:txBody>
            <a:bodyPr rot="10800000" wrap="none" lIns="90488" tIns="44450" rIns="90488" bIns="44450" anchor="ctr"/>
            <a:lstStyle/>
            <a:p>
              <a:pPr algn="ctr"/>
              <a:r>
                <a:rPr lang="en-US" sz="2400" b="1">
                  <a:latin typeface="Arial" charset="0"/>
                </a:rPr>
                <a:t>Necessidades Fisiológicas</a:t>
              </a:r>
            </a:p>
            <a:p>
              <a:pPr algn="ctr"/>
              <a:r>
                <a:rPr lang="en-US" sz="2400" b="1">
                  <a:latin typeface="Arial" charset="0"/>
                </a:rPr>
                <a:t>(comida, água, abrigo)</a:t>
              </a:r>
            </a:p>
          </p:txBody>
        </p:sp>
        <p:sp>
          <p:nvSpPr>
            <p:cNvPr id="1933317" name="Oval 5"/>
            <p:cNvSpPr>
              <a:spLocks noChangeArrowheads="1"/>
            </p:cNvSpPr>
            <p:nvPr/>
          </p:nvSpPr>
          <p:spPr bwMode="auto">
            <a:xfrm>
              <a:off x="480" y="3840"/>
              <a:ext cx="280" cy="232"/>
            </a:xfrm>
            <a:prstGeom prst="ellipse">
              <a:avLst/>
            </a:prstGeom>
            <a:solidFill>
              <a:srgbClr val="FFFFFF"/>
            </a:solidFill>
            <a:ln w="12700">
              <a:solidFill>
                <a:schemeClr val="bg1"/>
              </a:solidFill>
              <a:round/>
              <a:headEnd/>
              <a:tailEnd/>
            </a:ln>
            <a:effectLst/>
            <a:extLst>
              <a:ext uri="{AF507438-7753-43e0-B8FC-AC1667EBCBE1}">
                <a14:hiddenEffects xmlns="" xmlns:a14="http://schemas.microsoft.com/office/drawing/2010/main">
                  <a:effectLst>
                    <a:outerShdw blurRad="63500" dist="107763" dir="18900000" algn="ctr" rotWithShape="0">
                      <a:schemeClr val="bg2">
                        <a:alpha val="74998"/>
                      </a:schemeClr>
                    </a:outerShdw>
                  </a:effectLst>
                </a14:hiddenEffects>
              </a:ext>
            </a:extLst>
          </p:spPr>
          <p:txBody>
            <a:bodyPr wrap="none" lIns="90488" tIns="44450" rIns="90488" bIns="44450" anchor="ctr"/>
            <a:lstStyle/>
            <a:p>
              <a:pPr algn="ctr"/>
              <a:r>
                <a:rPr lang="en-US" sz="2800" b="1">
                  <a:latin typeface="Arial" charset="0"/>
                </a:rPr>
                <a:t>1</a:t>
              </a:r>
            </a:p>
          </p:txBody>
        </p:sp>
      </p:grpSp>
      <p:grpSp>
        <p:nvGrpSpPr>
          <p:cNvPr id="1933318" name="Group 6"/>
          <p:cNvGrpSpPr>
            <a:grpSpLocks/>
          </p:cNvGrpSpPr>
          <p:nvPr/>
        </p:nvGrpSpPr>
        <p:grpSpPr bwMode="auto">
          <a:xfrm>
            <a:off x="920262" y="4883150"/>
            <a:ext cx="7303477" cy="901700"/>
            <a:chOff x="580" y="3076"/>
            <a:chExt cx="4600" cy="568"/>
          </a:xfrm>
        </p:grpSpPr>
        <p:sp>
          <p:nvSpPr>
            <p:cNvPr id="1933319" name="AutoShape 7"/>
            <p:cNvSpPr>
              <a:spLocks noChangeArrowheads="1"/>
            </p:cNvSpPr>
            <p:nvPr/>
          </p:nvSpPr>
          <p:spPr bwMode="auto">
            <a:xfrm flipV="1">
              <a:off x="580" y="3076"/>
              <a:ext cx="4600" cy="568"/>
            </a:xfrm>
            <a:custGeom>
              <a:avLst/>
              <a:gdLst>
                <a:gd name="G0" fmla="+- 2544 0 0"/>
                <a:gd name="G1" fmla="+- 21600 0 2544"/>
                <a:gd name="G2" fmla="*/ 2544 1 2"/>
                <a:gd name="G3" fmla="+- 21600 0 G2"/>
                <a:gd name="G4" fmla="+/ 2544 21600 2"/>
                <a:gd name="G5" fmla="+/ G1 0 2"/>
                <a:gd name="G6" fmla="*/ 21600 21600 2544"/>
                <a:gd name="G7" fmla="*/ G6 1 2"/>
                <a:gd name="G8" fmla="+- 21600 0 G7"/>
                <a:gd name="G9" fmla="*/ 21600 1 2"/>
                <a:gd name="G10" fmla="+- 2544 0 G9"/>
                <a:gd name="G11" fmla="?: G10 G8 0"/>
                <a:gd name="G12" fmla="?: G10 G7 21600"/>
                <a:gd name="T0" fmla="*/ 20328 w 21600"/>
                <a:gd name="T1" fmla="*/ 10800 h 21600"/>
                <a:gd name="T2" fmla="*/ 10800 w 21600"/>
                <a:gd name="T3" fmla="*/ 21600 h 21600"/>
                <a:gd name="T4" fmla="*/ 1272 w 21600"/>
                <a:gd name="T5" fmla="*/ 10800 h 21600"/>
                <a:gd name="T6" fmla="*/ 10800 w 21600"/>
                <a:gd name="T7" fmla="*/ 0 h 21600"/>
                <a:gd name="T8" fmla="*/ 3072 w 21600"/>
                <a:gd name="T9" fmla="*/ 3072 h 21600"/>
                <a:gd name="T10" fmla="*/ 18528 w 21600"/>
                <a:gd name="T11" fmla="*/ 18528 h 21600"/>
              </a:gdLst>
              <a:ahLst/>
              <a:cxnLst>
                <a:cxn ang="0">
                  <a:pos x="T0" y="T1"/>
                </a:cxn>
                <a:cxn ang="0">
                  <a:pos x="T2" y="T3"/>
                </a:cxn>
                <a:cxn ang="0">
                  <a:pos x="T4" y="T5"/>
                </a:cxn>
                <a:cxn ang="0">
                  <a:pos x="T6" y="T7"/>
                </a:cxn>
              </a:cxnLst>
              <a:rect l="T8" t="T9" r="T10" b="T11"/>
              <a:pathLst>
                <a:path w="21600" h="21600">
                  <a:moveTo>
                    <a:pt x="0" y="0"/>
                  </a:moveTo>
                  <a:lnTo>
                    <a:pt x="2544" y="21600"/>
                  </a:lnTo>
                  <a:lnTo>
                    <a:pt x="19056" y="21600"/>
                  </a:lnTo>
                  <a:lnTo>
                    <a:pt x="21600" y="0"/>
                  </a:lnTo>
                  <a:close/>
                </a:path>
              </a:pathLst>
            </a:custGeom>
            <a:solidFill>
              <a:srgbClr val="01FFEA"/>
            </a:solidFill>
            <a:ln w="12700">
              <a:solidFill>
                <a:schemeClr val="tx1"/>
              </a:solidFill>
              <a:miter lim="800000"/>
              <a:headEnd/>
              <a:tailEnd/>
            </a:ln>
            <a:effectLst>
              <a:outerShdw blurRad="63500" dist="107763" dir="18900000" algn="ctr" rotWithShape="0">
                <a:schemeClr val="bg2">
                  <a:alpha val="74998"/>
                </a:schemeClr>
              </a:outerShdw>
            </a:effectLst>
          </p:spPr>
          <p:txBody>
            <a:bodyPr rot="10800000" wrap="none" lIns="90488" tIns="44450" rIns="90488" bIns="44450" anchor="ctr"/>
            <a:lstStyle/>
            <a:p>
              <a:pPr algn="ctr"/>
              <a:r>
                <a:rPr lang="en-US" sz="2400" b="1">
                  <a:latin typeface="Arial" charset="0"/>
                </a:rPr>
                <a:t>Necessidade de Segurança</a:t>
              </a:r>
            </a:p>
            <a:p>
              <a:pPr algn="ctr"/>
              <a:r>
                <a:rPr lang="en-US" sz="2400" b="1">
                  <a:latin typeface="Arial" charset="0"/>
                </a:rPr>
                <a:t>(segurança, proteção)</a:t>
              </a:r>
            </a:p>
          </p:txBody>
        </p:sp>
        <p:sp>
          <p:nvSpPr>
            <p:cNvPr id="1933320" name="Oval 8"/>
            <p:cNvSpPr>
              <a:spLocks noChangeArrowheads="1"/>
            </p:cNvSpPr>
            <p:nvPr/>
          </p:nvSpPr>
          <p:spPr bwMode="auto">
            <a:xfrm>
              <a:off x="960" y="3216"/>
              <a:ext cx="280" cy="232"/>
            </a:xfrm>
            <a:prstGeom prst="ellipse">
              <a:avLst/>
            </a:prstGeom>
            <a:solidFill>
              <a:srgbClr val="FFFFFF"/>
            </a:solidFill>
            <a:ln w="12700">
              <a:solidFill>
                <a:schemeClr val="bg1"/>
              </a:solidFill>
              <a:round/>
              <a:headEnd/>
              <a:tailEnd/>
            </a:ln>
            <a:effectLst/>
            <a:extLst>
              <a:ext uri="{AF507438-7753-43e0-B8FC-AC1667EBCBE1}">
                <a14:hiddenEffects xmlns="" xmlns:a14="http://schemas.microsoft.com/office/drawing/2010/main">
                  <a:effectLst>
                    <a:outerShdw blurRad="63500" dist="107763" dir="18900000" algn="ctr" rotWithShape="0">
                      <a:schemeClr val="bg2">
                        <a:alpha val="74998"/>
                      </a:schemeClr>
                    </a:outerShdw>
                  </a:effectLst>
                </a14:hiddenEffects>
              </a:ext>
            </a:extLst>
          </p:spPr>
          <p:txBody>
            <a:bodyPr wrap="none" lIns="90488" tIns="44450" rIns="90488" bIns="44450" anchor="ctr"/>
            <a:lstStyle/>
            <a:p>
              <a:pPr algn="ctr"/>
              <a:r>
                <a:rPr lang="en-US" sz="2800" b="1">
                  <a:latin typeface="Arial" charset="0"/>
                </a:rPr>
                <a:t>2</a:t>
              </a:r>
            </a:p>
          </p:txBody>
        </p:sp>
      </p:grpSp>
      <p:grpSp>
        <p:nvGrpSpPr>
          <p:cNvPr id="1933321" name="Group 9"/>
          <p:cNvGrpSpPr>
            <a:grpSpLocks/>
          </p:cNvGrpSpPr>
          <p:nvPr/>
        </p:nvGrpSpPr>
        <p:grpSpPr bwMode="auto">
          <a:xfrm>
            <a:off x="1758462" y="3968750"/>
            <a:ext cx="5627077" cy="901700"/>
            <a:chOff x="1108" y="2500"/>
            <a:chExt cx="3544" cy="568"/>
          </a:xfrm>
        </p:grpSpPr>
        <p:sp>
          <p:nvSpPr>
            <p:cNvPr id="1933322" name="AutoShape 10"/>
            <p:cNvSpPr>
              <a:spLocks noChangeArrowheads="1"/>
            </p:cNvSpPr>
            <p:nvPr/>
          </p:nvSpPr>
          <p:spPr bwMode="auto">
            <a:xfrm flipV="1">
              <a:off x="1108" y="2500"/>
              <a:ext cx="3544" cy="568"/>
            </a:xfrm>
            <a:custGeom>
              <a:avLst/>
              <a:gdLst>
                <a:gd name="G0" fmla="+- 2869 0 0"/>
                <a:gd name="G1" fmla="+- 21600 0 2869"/>
                <a:gd name="G2" fmla="*/ 2869 1 2"/>
                <a:gd name="G3" fmla="+- 21600 0 G2"/>
                <a:gd name="G4" fmla="+/ 2869 21600 2"/>
                <a:gd name="G5" fmla="+/ G1 0 2"/>
                <a:gd name="G6" fmla="*/ 21600 21600 2869"/>
                <a:gd name="G7" fmla="*/ G6 1 2"/>
                <a:gd name="G8" fmla="+- 21600 0 G7"/>
                <a:gd name="G9" fmla="*/ 21600 1 2"/>
                <a:gd name="G10" fmla="+- 2869 0 G9"/>
                <a:gd name="G11" fmla="?: G10 G8 0"/>
                <a:gd name="G12" fmla="?: G10 G7 21600"/>
                <a:gd name="T0" fmla="*/ 20165 w 21600"/>
                <a:gd name="T1" fmla="*/ 10800 h 21600"/>
                <a:gd name="T2" fmla="*/ 10800 w 21600"/>
                <a:gd name="T3" fmla="*/ 21600 h 21600"/>
                <a:gd name="T4" fmla="*/ 1435 w 21600"/>
                <a:gd name="T5" fmla="*/ 10800 h 21600"/>
                <a:gd name="T6" fmla="*/ 10800 w 21600"/>
                <a:gd name="T7" fmla="*/ 0 h 21600"/>
                <a:gd name="T8" fmla="*/ 3235 w 21600"/>
                <a:gd name="T9" fmla="*/ 3235 h 21600"/>
                <a:gd name="T10" fmla="*/ 18365 w 21600"/>
                <a:gd name="T11" fmla="*/ 18365 h 21600"/>
              </a:gdLst>
              <a:ahLst/>
              <a:cxnLst>
                <a:cxn ang="0">
                  <a:pos x="T0" y="T1"/>
                </a:cxn>
                <a:cxn ang="0">
                  <a:pos x="T2" y="T3"/>
                </a:cxn>
                <a:cxn ang="0">
                  <a:pos x="T4" y="T5"/>
                </a:cxn>
                <a:cxn ang="0">
                  <a:pos x="T6" y="T7"/>
                </a:cxn>
              </a:cxnLst>
              <a:rect l="T8" t="T9" r="T10" b="T11"/>
              <a:pathLst>
                <a:path w="21600" h="21600">
                  <a:moveTo>
                    <a:pt x="0" y="0"/>
                  </a:moveTo>
                  <a:lnTo>
                    <a:pt x="2869" y="21600"/>
                  </a:lnTo>
                  <a:lnTo>
                    <a:pt x="18731" y="21600"/>
                  </a:lnTo>
                  <a:lnTo>
                    <a:pt x="21600" y="0"/>
                  </a:lnTo>
                  <a:close/>
                </a:path>
              </a:pathLst>
            </a:custGeom>
            <a:solidFill>
              <a:srgbClr val="00FF00"/>
            </a:solidFill>
            <a:ln w="12700">
              <a:solidFill>
                <a:schemeClr val="tx1"/>
              </a:solidFill>
              <a:miter lim="800000"/>
              <a:headEnd/>
              <a:tailEnd/>
            </a:ln>
            <a:effectLst>
              <a:outerShdw blurRad="63500" dist="107763" dir="18900000" algn="ctr" rotWithShape="0">
                <a:schemeClr val="bg2">
                  <a:alpha val="74998"/>
                </a:schemeClr>
              </a:outerShdw>
            </a:effectLst>
          </p:spPr>
          <p:txBody>
            <a:bodyPr rot="10800000" wrap="none" lIns="90488" tIns="44450" rIns="90488" bIns="44450" anchor="ctr"/>
            <a:lstStyle/>
            <a:p>
              <a:pPr algn="ctr"/>
              <a:r>
                <a:rPr lang="en-US" sz="2400" b="1" dirty="0" err="1">
                  <a:latin typeface="Arial" charset="0"/>
                </a:rPr>
                <a:t>Necessidades</a:t>
              </a:r>
              <a:r>
                <a:rPr lang="en-US" sz="2400" b="1" dirty="0">
                  <a:latin typeface="Arial" charset="0"/>
                </a:rPr>
                <a:t> </a:t>
              </a:r>
              <a:r>
                <a:rPr lang="en-US" sz="2400" b="1" dirty="0" err="1">
                  <a:latin typeface="Arial" charset="0"/>
                </a:rPr>
                <a:t>Sociais</a:t>
              </a:r>
              <a:endParaRPr lang="en-US" sz="2400" b="1" dirty="0">
                <a:latin typeface="Arial" charset="0"/>
              </a:endParaRPr>
            </a:p>
            <a:p>
              <a:pPr algn="ctr"/>
              <a:r>
                <a:rPr lang="en-US" sz="2400" b="1" dirty="0">
                  <a:latin typeface="Arial" charset="0"/>
                </a:rPr>
                <a:t>(</a:t>
              </a:r>
              <a:r>
                <a:rPr lang="en-US" sz="2400" b="1" dirty="0" err="1">
                  <a:latin typeface="Arial" charset="0"/>
                </a:rPr>
                <a:t>sensação</a:t>
              </a:r>
              <a:r>
                <a:rPr lang="en-US" sz="2400" b="1" dirty="0">
                  <a:latin typeface="Arial" charset="0"/>
                </a:rPr>
                <a:t> de </a:t>
              </a:r>
              <a:r>
                <a:rPr lang="en-US" sz="2400" b="1" dirty="0" err="1">
                  <a:latin typeface="Arial" charset="0"/>
                </a:rPr>
                <a:t>pertencer</a:t>
              </a:r>
              <a:r>
                <a:rPr lang="en-US" sz="2400" b="1" dirty="0">
                  <a:latin typeface="Arial" charset="0"/>
                </a:rPr>
                <a:t>)</a:t>
              </a:r>
            </a:p>
          </p:txBody>
        </p:sp>
        <p:sp>
          <p:nvSpPr>
            <p:cNvPr id="1933323" name="Oval 11"/>
            <p:cNvSpPr>
              <a:spLocks noChangeArrowheads="1"/>
            </p:cNvSpPr>
            <p:nvPr/>
          </p:nvSpPr>
          <p:spPr bwMode="auto">
            <a:xfrm>
              <a:off x="1392" y="2688"/>
              <a:ext cx="280" cy="232"/>
            </a:xfrm>
            <a:prstGeom prst="ellipse">
              <a:avLst/>
            </a:prstGeom>
            <a:solidFill>
              <a:srgbClr val="FFFFFF"/>
            </a:solidFill>
            <a:ln w="12700">
              <a:solidFill>
                <a:schemeClr val="bg1"/>
              </a:solidFill>
              <a:round/>
              <a:headEnd/>
              <a:tailEnd/>
            </a:ln>
            <a:effectLst/>
            <a:extLst>
              <a:ext uri="{AF507438-7753-43e0-B8FC-AC1667EBCBE1}">
                <a14:hiddenEffects xmlns="" xmlns:a14="http://schemas.microsoft.com/office/drawing/2010/main">
                  <a:effectLst>
                    <a:outerShdw blurRad="63500" dist="107763" dir="18900000" algn="ctr" rotWithShape="0">
                      <a:schemeClr val="bg2">
                        <a:alpha val="74998"/>
                      </a:schemeClr>
                    </a:outerShdw>
                  </a:effectLst>
                </a14:hiddenEffects>
              </a:ext>
            </a:extLst>
          </p:spPr>
          <p:txBody>
            <a:bodyPr wrap="none" lIns="90488" tIns="44450" rIns="90488" bIns="44450" anchor="ctr"/>
            <a:lstStyle/>
            <a:p>
              <a:pPr algn="ctr"/>
              <a:r>
                <a:rPr lang="en-US" sz="2800" b="1">
                  <a:latin typeface="Arial" charset="0"/>
                </a:rPr>
                <a:t>3</a:t>
              </a:r>
            </a:p>
          </p:txBody>
        </p:sp>
      </p:grpSp>
      <p:grpSp>
        <p:nvGrpSpPr>
          <p:cNvPr id="1933324" name="Group 12"/>
          <p:cNvGrpSpPr>
            <a:grpSpLocks/>
          </p:cNvGrpSpPr>
          <p:nvPr/>
        </p:nvGrpSpPr>
        <p:grpSpPr bwMode="auto">
          <a:xfrm>
            <a:off x="2520462" y="3054350"/>
            <a:ext cx="4103077" cy="901700"/>
            <a:chOff x="1588" y="1924"/>
            <a:chExt cx="2584" cy="568"/>
          </a:xfrm>
        </p:grpSpPr>
        <p:sp>
          <p:nvSpPr>
            <p:cNvPr id="1933325" name="AutoShape 13"/>
            <p:cNvSpPr>
              <a:spLocks noChangeArrowheads="1"/>
            </p:cNvSpPr>
            <p:nvPr/>
          </p:nvSpPr>
          <p:spPr bwMode="auto">
            <a:xfrm flipV="1">
              <a:off x="1588" y="1924"/>
              <a:ext cx="2584" cy="568"/>
            </a:xfrm>
            <a:custGeom>
              <a:avLst/>
              <a:gdLst>
                <a:gd name="G0" fmla="+- 3841 0 0"/>
                <a:gd name="G1" fmla="+- 21600 0 3841"/>
                <a:gd name="G2" fmla="*/ 3841 1 2"/>
                <a:gd name="G3" fmla="+- 21600 0 G2"/>
                <a:gd name="G4" fmla="+/ 3841 21600 2"/>
                <a:gd name="G5" fmla="+/ G1 0 2"/>
                <a:gd name="G6" fmla="*/ 21600 21600 3841"/>
                <a:gd name="G7" fmla="*/ G6 1 2"/>
                <a:gd name="G8" fmla="+- 21600 0 G7"/>
                <a:gd name="G9" fmla="*/ 21600 1 2"/>
                <a:gd name="G10" fmla="+- 3841 0 G9"/>
                <a:gd name="G11" fmla="?: G10 G8 0"/>
                <a:gd name="G12" fmla="?: G10 G7 21600"/>
                <a:gd name="T0" fmla="*/ 19679 w 21600"/>
                <a:gd name="T1" fmla="*/ 10800 h 21600"/>
                <a:gd name="T2" fmla="*/ 10800 w 21600"/>
                <a:gd name="T3" fmla="*/ 21600 h 21600"/>
                <a:gd name="T4" fmla="*/ 1921 w 21600"/>
                <a:gd name="T5" fmla="*/ 10800 h 21600"/>
                <a:gd name="T6" fmla="*/ 10800 w 21600"/>
                <a:gd name="T7" fmla="*/ 0 h 21600"/>
                <a:gd name="T8" fmla="*/ 3721 w 21600"/>
                <a:gd name="T9" fmla="*/ 3721 h 21600"/>
                <a:gd name="T10" fmla="*/ 17879 w 21600"/>
                <a:gd name="T11" fmla="*/ 17879 h 21600"/>
              </a:gdLst>
              <a:ahLst/>
              <a:cxnLst>
                <a:cxn ang="0">
                  <a:pos x="T0" y="T1"/>
                </a:cxn>
                <a:cxn ang="0">
                  <a:pos x="T2" y="T3"/>
                </a:cxn>
                <a:cxn ang="0">
                  <a:pos x="T4" y="T5"/>
                </a:cxn>
                <a:cxn ang="0">
                  <a:pos x="T6" y="T7"/>
                </a:cxn>
              </a:cxnLst>
              <a:rect l="T8" t="T9" r="T10" b="T11"/>
              <a:pathLst>
                <a:path w="21600" h="21600">
                  <a:moveTo>
                    <a:pt x="0" y="0"/>
                  </a:moveTo>
                  <a:lnTo>
                    <a:pt x="3841" y="21600"/>
                  </a:lnTo>
                  <a:lnTo>
                    <a:pt x="17759" y="21600"/>
                  </a:lnTo>
                  <a:lnTo>
                    <a:pt x="21600" y="0"/>
                  </a:lnTo>
                  <a:close/>
                </a:path>
              </a:pathLst>
            </a:custGeom>
            <a:solidFill>
              <a:srgbClr val="00CCFF"/>
            </a:solidFill>
            <a:ln w="12700">
              <a:solidFill>
                <a:schemeClr val="tx1"/>
              </a:solidFill>
              <a:miter lim="800000"/>
              <a:headEnd/>
              <a:tailEnd/>
            </a:ln>
            <a:effectLst>
              <a:outerShdw blurRad="63500" dist="107763" dir="18900000" algn="ctr" rotWithShape="0">
                <a:schemeClr val="bg2">
                  <a:alpha val="74998"/>
                </a:schemeClr>
              </a:outerShdw>
            </a:effectLst>
          </p:spPr>
          <p:txBody>
            <a:bodyPr rot="10800000" wrap="none" lIns="90488" tIns="44450" rIns="90488" bIns="44450" anchor="ctr"/>
            <a:lstStyle/>
            <a:p>
              <a:pPr algn="ctr"/>
              <a:r>
                <a:rPr lang="en-US" sz="2400" b="1">
                  <a:latin typeface="Arial" charset="0"/>
                </a:rPr>
                <a:t>Estíma</a:t>
              </a:r>
            </a:p>
            <a:p>
              <a:pPr algn="ctr"/>
              <a:r>
                <a:rPr lang="en-US" sz="2300" b="1">
                  <a:latin typeface="Arial" charset="0"/>
                </a:rPr>
                <a:t>(auto-estima,</a:t>
              </a:r>
            </a:p>
            <a:p>
              <a:pPr algn="ctr"/>
              <a:r>
                <a:rPr lang="en-US" sz="2300" b="1">
                  <a:latin typeface="Arial" charset="0"/>
                </a:rPr>
                <a:t> reconhecimento, status)</a:t>
              </a:r>
            </a:p>
          </p:txBody>
        </p:sp>
        <p:sp>
          <p:nvSpPr>
            <p:cNvPr id="1933326" name="Oval 14"/>
            <p:cNvSpPr>
              <a:spLocks noChangeArrowheads="1"/>
            </p:cNvSpPr>
            <p:nvPr/>
          </p:nvSpPr>
          <p:spPr bwMode="auto">
            <a:xfrm>
              <a:off x="1940" y="1987"/>
              <a:ext cx="280" cy="232"/>
            </a:xfrm>
            <a:prstGeom prst="ellipse">
              <a:avLst/>
            </a:prstGeom>
            <a:solidFill>
              <a:srgbClr val="00CCFF"/>
            </a:solidFill>
            <a:ln w="12700">
              <a:solidFill>
                <a:schemeClr val="bg1"/>
              </a:solidFill>
              <a:round/>
              <a:headEnd/>
              <a:tailEnd/>
            </a:ln>
            <a:effectLst/>
            <a:extLst>
              <a:ext uri="{AF507438-7753-43e0-B8FC-AC1667EBCBE1}">
                <a14:hiddenEffects xmlns="" xmlns:a14="http://schemas.microsoft.com/office/drawing/2010/main">
                  <a:effectLst>
                    <a:outerShdw blurRad="63500" dist="107763" dir="18900000" algn="ctr" rotWithShape="0">
                      <a:schemeClr val="bg2">
                        <a:alpha val="74998"/>
                      </a:schemeClr>
                    </a:outerShdw>
                  </a:effectLst>
                </a14:hiddenEffects>
              </a:ext>
            </a:extLst>
          </p:spPr>
          <p:txBody>
            <a:bodyPr wrap="none" lIns="90488" tIns="44450" rIns="90488" bIns="44450" anchor="ctr"/>
            <a:lstStyle/>
            <a:p>
              <a:pPr algn="ctr"/>
              <a:r>
                <a:rPr lang="en-US" sz="2800" b="1">
                  <a:latin typeface="Arial" charset="0"/>
                </a:rPr>
                <a:t>4</a:t>
              </a:r>
            </a:p>
          </p:txBody>
        </p:sp>
      </p:grpSp>
      <p:grpSp>
        <p:nvGrpSpPr>
          <p:cNvPr id="1933327" name="Group 15"/>
          <p:cNvGrpSpPr>
            <a:grpSpLocks/>
          </p:cNvGrpSpPr>
          <p:nvPr/>
        </p:nvGrpSpPr>
        <p:grpSpPr bwMode="auto">
          <a:xfrm>
            <a:off x="3275856" y="1052265"/>
            <a:ext cx="2591782" cy="1944688"/>
            <a:chOff x="2064" y="663"/>
            <a:chExt cx="1632" cy="1225"/>
          </a:xfrm>
        </p:grpSpPr>
        <p:sp>
          <p:nvSpPr>
            <p:cNvPr id="1933328" name="AutoShape 16"/>
            <p:cNvSpPr>
              <a:spLocks noChangeArrowheads="1"/>
            </p:cNvSpPr>
            <p:nvPr/>
          </p:nvSpPr>
          <p:spPr bwMode="auto">
            <a:xfrm>
              <a:off x="2064" y="663"/>
              <a:ext cx="1632" cy="1225"/>
            </a:xfrm>
            <a:prstGeom prst="triangle">
              <a:avLst>
                <a:gd name="adj" fmla="val 49995"/>
              </a:avLst>
            </a:prstGeom>
            <a:solidFill>
              <a:srgbClr val="FCFEB9"/>
            </a:solidFill>
            <a:ln w="12700">
              <a:solidFill>
                <a:schemeClr val="tx1"/>
              </a:solidFill>
              <a:miter lim="800000"/>
              <a:headEnd/>
              <a:tailEnd/>
            </a:ln>
            <a:effectLst>
              <a:outerShdw blurRad="63500" dist="107763" dir="18900000" algn="ctr" rotWithShape="0">
                <a:schemeClr val="bg2">
                  <a:alpha val="74998"/>
                </a:schemeClr>
              </a:outerShdw>
            </a:effectLst>
          </p:spPr>
          <p:txBody>
            <a:bodyPr wrap="none" lIns="90488" tIns="44450" rIns="90488" bIns="44450" anchor="ctr"/>
            <a:lstStyle/>
            <a:p>
              <a:pPr algn="ctr"/>
              <a:r>
                <a:rPr lang="en-US" sz="2000" b="1" dirty="0">
                  <a:latin typeface="Arial" charset="0"/>
                </a:rPr>
                <a:t>Auto-</a:t>
              </a:r>
            </a:p>
            <a:p>
              <a:pPr algn="ctr"/>
              <a:r>
                <a:rPr lang="en-US" sz="2000" b="1" dirty="0" err="1">
                  <a:latin typeface="Arial" charset="0"/>
                </a:rPr>
                <a:t>Realização</a:t>
              </a:r>
              <a:endParaRPr lang="en-US" sz="2000" b="1" dirty="0">
                <a:latin typeface="Arial" charset="0"/>
              </a:endParaRPr>
            </a:p>
            <a:p>
              <a:pPr algn="ctr"/>
              <a:r>
                <a:rPr lang="en-US" sz="1000" b="1" dirty="0">
                  <a:latin typeface="Arial" charset="0"/>
                </a:rPr>
                <a:t>(</a:t>
              </a:r>
              <a:r>
                <a:rPr lang="en-US" sz="1600" b="1" dirty="0">
                  <a:latin typeface="Arial" charset="0"/>
                </a:rPr>
                <a:t> </a:t>
              </a:r>
              <a:r>
                <a:rPr lang="en-US" sz="1600" b="1" dirty="0" err="1">
                  <a:latin typeface="Arial" charset="0"/>
                </a:rPr>
                <a:t>desenvolvimento</a:t>
              </a:r>
              <a:r>
                <a:rPr lang="en-US" sz="1600" b="1" dirty="0">
                  <a:latin typeface="Arial" charset="0"/>
                </a:rPr>
                <a:t> e </a:t>
              </a:r>
            </a:p>
            <a:p>
              <a:pPr algn="ctr"/>
              <a:r>
                <a:rPr lang="en-US" sz="1600" b="1" dirty="0" err="1">
                  <a:latin typeface="Arial" charset="0"/>
                </a:rPr>
                <a:t>realização</a:t>
              </a:r>
              <a:r>
                <a:rPr lang="en-US" sz="1600" b="1" dirty="0">
                  <a:latin typeface="Arial" charset="0"/>
                </a:rPr>
                <a:t> </a:t>
              </a:r>
              <a:r>
                <a:rPr lang="en-US" sz="1600" b="1" dirty="0" err="1">
                  <a:latin typeface="Arial" charset="0"/>
                </a:rPr>
                <a:t>pessoal</a:t>
              </a:r>
              <a:r>
                <a:rPr lang="en-US" sz="1600" b="1" dirty="0">
                  <a:latin typeface="Arial" charset="0"/>
                </a:rPr>
                <a:t>)</a:t>
              </a:r>
            </a:p>
          </p:txBody>
        </p:sp>
        <p:sp>
          <p:nvSpPr>
            <p:cNvPr id="1933329" name="Oval 17"/>
            <p:cNvSpPr>
              <a:spLocks noChangeArrowheads="1"/>
            </p:cNvSpPr>
            <p:nvPr/>
          </p:nvSpPr>
          <p:spPr bwMode="auto">
            <a:xfrm>
              <a:off x="2736" y="960"/>
              <a:ext cx="280" cy="232"/>
            </a:xfrm>
            <a:prstGeom prst="ellipse">
              <a:avLst/>
            </a:prstGeom>
            <a:solidFill>
              <a:srgbClr val="FFFFFF"/>
            </a:solidFill>
            <a:ln w="12700">
              <a:solidFill>
                <a:schemeClr val="bg1"/>
              </a:solidFill>
              <a:round/>
              <a:headEnd/>
              <a:tailEnd/>
            </a:ln>
            <a:effectLst/>
            <a:extLst>
              <a:ext uri="{AF507438-7753-43e0-B8FC-AC1667EBCBE1}">
                <a14:hiddenEffects xmlns="" xmlns:a14="http://schemas.microsoft.com/office/drawing/2010/main">
                  <a:effectLst>
                    <a:outerShdw blurRad="63500" dist="107763" dir="18900000" algn="ctr" rotWithShape="0">
                      <a:schemeClr val="bg2">
                        <a:alpha val="74998"/>
                      </a:schemeClr>
                    </a:outerShdw>
                  </a:effectLst>
                </a14:hiddenEffects>
              </a:ext>
            </a:extLst>
          </p:spPr>
          <p:txBody>
            <a:bodyPr wrap="none" lIns="90488" tIns="44450" rIns="90488" bIns="44450" anchor="ctr"/>
            <a:lstStyle/>
            <a:p>
              <a:pPr algn="ctr"/>
              <a:r>
                <a:rPr lang="en-US" sz="2800" b="1">
                  <a:latin typeface="Arial" charset="0"/>
                </a:rPr>
                <a:t>5</a:t>
              </a:r>
            </a:p>
          </p:txBody>
        </p:sp>
      </p:grpSp>
      <p:sp>
        <p:nvSpPr>
          <p:cNvPr id="19" name="Title 1"/>
          <p:cNvSpPr txBox="1">
            <a:spLocks/>
          </p:cNvSpPr>
          <p:nvPr/>
        </p:nvSpPr>
        <p:spPr bwMode="auto">
          <a:xfrm>
            <a:off x="1295400" y="381000"/>
            <a:ext cx="7620000" cy="625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rtl="0" fontAlgn="base">
              <a:spcBef>
                <a:spcPct val="0"/>
              </a:spcBef>
              <a:spcAft>
                <a:spcPct val="0"/>
              </a:spcAft>
              <a:defRPr lang="pt-BR" sz="3500" b="1" dirty="0" smtClean="0">
                <a:solidFill>
                  <a:schemeClr val="accent6">
                    <a:lumMod val="25000"/>
                  </a:schemeClr>
                </a:solidFill>
                <a:effectLst/>
                <a:latin typeface="+mj-lt"/>
                <a:ea typeface="+mj-ea"/>
                <a:cs typeface="+mj-cs"/>
              </a:defRPr>
            </a:lvl1pPr>
            <a:lvl2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2pPr>
            <a:lvl3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3pPr>
            <a:lvl4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4pPr>
            <a:lvl5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5pPr>
            <a:lvl6pPr marL="4572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6pPr>
            <a:lvl7pPr marL="9144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7pPr>
            <a:lvl8pPr marL="13716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8pPr>
            <a:lvl9pPr marL="18288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9pPr>
          </a:lstStyle>
          <a:p>
            <a:r>
              <a:rPr lang="pt-PT"/>
              <a:t>Hierarquia de Necessidades de Maslow</a:t>
            </a:r>
          </a:p>
        </p:txBody>
      </p:sp>
    </p:spTree>
    <p:extLst>
      <p:ext uri="{BB962C8B-B14F-4D97-AF65-F5344CB8AC3E}">
        <p14:creationId xmlns:p14="http://schemas.microsoft.com/office/powerpoint/2010/main" xmlns="" val="374373254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933315"/>
                                        </p:tgtEl>
                                        <p:attrNameLst>
                                          <p:attrName>style.visibility</p:attrName>
                                        </p:attrNameLst>
                                      </p:cBhvr>
                                      <p:to>
                                        <p:strVal val="visible"/>
                                      </p:to>
                                    </p:set>
                                    <p:anim calcmode="lin" valueType="num">
                                      <p:cBhvr additive="base">
                                        <p:cTn id="7" dur="500" fill="hold"/>
                                        <p:tgtEl>
                                          <p:spTgt spid="1933315"/>
                                        </p:tgtEl>
                                        <p:attrNameLst>
                                          <p:attrName>ppt_x</p:attrName>
                                        </p:attrNameLst>
                                      </p:cBhvr>
                                      <p:tavLst>
                                        <p:tav tm="0">
                                          <p:val>
                                            <p:strVal val="#ppt_x"/>
                                          </p:val>
                                        </p:tav>
                                        <p:tav tm="100000">
                                          <p:val>
                                            <p:strVal val="#ppt_x"/>
                                          </p:val>
                                        </p:tav>
                                      </p:tavLst>
                                    </p:anim>
                                    <p:anim calcmode="lin" valueType="num">
                                      <p:cBhvr additive="base">
                                        <p:cTn id="8" dur="500" fill="hold"/>
                                        <p:tgtEl>
                                          <p:spTgt spid="193331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1933318"/>
                                        </p:tgtEl>
                                        <p:attrNameLst>
                                          <p:attrName>style.visibility</p:attrName>
                                        </p:attrNameLst>
                                      </p:cBhvr>
                                      <p:to>
                                        <p:strVal val="visible"/>
                                      </p:to>
                                    </p:set>
                                    <p:anim calcmode="lin" valueType="num">
                                      <p:cBhvr additive="base">
                                        <p:cTn id="13" dur="500" fill="hold"/>
                                        <p:tgtEl>
                                          <p:spTgt spid="1933318"/>
                                        </p:tgtEl>
                                        <p:attrNameLst>
                                          <p:attrName>ppt_x</p:attrName>
                                        </p:attrNameLst>
                                      </p:cBhvr>
                                      <p:tavLst>
                                        <p:tav tm="0">
                                          <p:val>
                                            <p:strVal val="#ppt_x"/>
                                          </p:val>
                                        </p:tav>
                                        <p:tav tm="100000">
                                          <p:val>
                                            <p:strVal val="#ppt_x"/>
                                          </p:val>
                                        </p:tav>
                                      </p:tavLst>
                                    </p:anim>
                                    <p:anim calcmode="lin" valueType="num">
                                      <p:cBhvr additive="base">
                                        <p:cTn id="14" dur="500" fill="hold"/>
                                        <p:tgtEl>
                                          <p:spTgt spid="1933318"/>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nodeType="clickEffect">
                                  <p:stCondLst>
                                    <p:cond delay="0"/>
                                  </p:stCondLst>
                                  <p:childTnLst>
                                    <p:set>
                                      <p:cBhvr>
                                        <p:cTn id="18" dur="1" fill="hold">
                                          <p:stCondLst>
                                            <p:cond delay="0"/>
                                          </p:stCondLst>
                                        </p:cTn>
                                        <p:tgtEl>
                                          <p:spTgt spid="1933321"/>
                                        </p:tgtEl>
                                        <p:attrNameLst>
                                          <p:attrName>style.visibility</p:attrName>
                                        </p:attrNameLst>
                                      </p:cBhvr>
                                      <p:to>
                                        <p:strVal val="visible"/>
                                      </p:to>
                                    </p:set>
                                    <p:anim calcmode="lin" valueType="num">
                                      <p:cBhvr additive="base">
                                        <p:cTn id="19" dur="500" fill="hold"/>
                                        <p:tgtEl>
                                          <p:spTgt spid="1933321"/>
                                        </p:tgtEl>
                                        <p:attrNameLst>
                                          <p:attrName>ppt_x</p:attrName>
                                        </p:attrNameLst>
                                      </p:cBhvr>
                                      <p:tavLst>
                                        <p:tav tm="0">
                                          <p:val>
                                            <p:strVal val="#ppt_x"/>
                                          </p:val>
                                        </p:tav>
                                        <p:tav tm="100000">
                                          <p:val>
                                            <p:strVal val="#ppt_x"/>
                                          </p:val>
                                        </p:tav>
                                      </p:tavLst>
                                    </p:anim>
                                    <p:anim calcmode="lin" valueType="num">
                                      <p:cBhvr additive="base">
                                        <p:cTn id="20" dur="500" fill="hold"/>
                                        <p:tgtEl>
                                          <p:spTgt spid="1933321"/>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nodeType="clickEffect">
                                  <p:stCondLst>
                                    <p:cond delay="0"/>
                                  </p:stCondLst>
                                  <p:childTnLst>
                                    <p:set>
                                      <p:cBhvr>
                                        <p:cTn id="24" dur="1" fill="hold">
                                          <p:stCondLst>
                                            <p:cond delay="0"/>
                                          </p:stCondLst>
                                        </p:cTn>
                                        <p:tgtEl>
                                          <p:spTgt spid="1933324"/>
                                        </p:tgtEl>
                                        <p:attrNameLst>
                                          <p:attrName>style.visibility</p:attrName>
                                        </p:attrNameLst>
                                      </p:cBhvr>
                                      <p:to>
                                        <p:strVal val="visible"/>
                                      </p:to>
                                    </p:set>
                                    <p:anim calcmode="lin" valueType="num">
                                      <p:cBhvr additive="base">
                                        <p:cTn id="25" dur="500" fill="hold"/>
                                        <p:tgtEl>
                                          <p:spTgt spid="1933324"/>
                                        </p:tgtEl>
                                        <p:attrNameLst>
                                          <p:attrName>ppt_x</p:attrName>
                                        </p:attrNameLst>
                                      </p:cBhvr>
                                      <p:tavLst>
                                        <p:tav tm="0">
                                          <p:val>
                                            <p:strVal val="#ppt_x"/>
                                          </p:val>
                                        </p:tav>
                                        <p:tav tm="100000">
                                          <p:val>
                                            <p:strVal val="#ppt_x"/>
                                          </p:val>
                                        </p:tav>
                                      </p:tavLst>
                                    </p:anim>
                                    <p:anim calcmode="lin" valueType="num">
                                      <p:cBhvr additive="base">
                                        <p:cTn id="26" dur="500" fill="hold"/>
                                        <p:tgtEl>
                                          <p:spTgt spid="1933324"/>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nodeType="clickEffect">
                                  <p:stCondLst>
                                    <p:cond delay="0"/>
                                  </p:stCondLst>
                                  <p:childTnLst>
                                    <p:set>
                                      <p:cBhvr>
                                        <p:cTn id="30" dur="1" fill="hold">
                                          <p:stCondLst>
                                            <p:cond delay="0"/>
                                          </p:stCondLst>
                                        </p:cTn>
                                        <p:tgtEl>
                                          <p:spTgt spid="1933327"/>
                                        </p:tgtEl>
                                        <p:attrNameLst>
                                          <p:attrName>style.visibility</p:attrName>
                                        </p:attrNameLst>
                                      </p:cBhvr>
                                      <p:to>
                                        <p:strVal val="visible"/>
                                      </p:to>
                                    </p:set>
                                    <p:anim calcmode="lin" valueType="num">
                                      <p:cBhvr additive="base">
                                        <p:cTn id="31" dur="500" fill="hold"/>
                                        <p:tgtEl>
                                          <p:spTgt spid="1933327"/>
                                        </p:tgtEl>
                                        <p:attrNameLst>
                                          <p:attrName>ppt_x</p:attrName>
                                        </p:attrNameLst>
                                      </p:cBhvr>
                                      <p:tavLst>
                                        <p:tav tm="0">
                                          <p:val>
                                            <p:strVal val="#ppt_x"/>
                                          </p:val>
                                        </p:tav>
                                        <p:tav tm="100000">
                                          <p:val>
                                            <p:strVal val="#ppt_x"/>
                                          </p:val>
                                        </p:tav>
                                      </p:tavLst>
                                    </p:anim>
                                    <p:anim calcmode="lin" valueType="num">
                                      <p:cBhvr additive="base">
                                        <p:cTn id="32" dur="500" fill="hold"/>
                                        <p:tgtEl>
                                          <p:spTgt spid="1933327"/>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pt-PT" dirty="0"/>
              <a:t>Teoria X e Teoria Y de </a:t>
            </a:r>
            <a:r>
              <a:rPr lang="pt-PT" dirty="0" err="1"/>
              <a:t>McGregor</a:t>
            </a:r>
            <a:endParaRPr lang="pt-PT" dirty="0"/>
          </a:p>
        </p:txBody>
      </p:sp>
      <p:sp>
        <p:nvSpPr>
          <p:cNvPr id="4" name="Slide Number Placeholder 3"/>
          <p:cNvSpPr>
            <a:spLocks noGrp="1"/>
          </p:cNvSpPr>
          <p:nvPr>
            <p:ph type="sldNum" sz="quarter" idx="10"/>
          </p:nvPr>
        </p:nvSpPr>
        <p:spPr/>
        <p:txBody>
          <a:bodyPr/>
          <a:lstStyle/>
          <a:p>
            <a:fld id="{53E0B91A-E789-4842-8A69-86259BB09E43}" type="slidenum">
              <a:rPr lang="pt-BR" smtClean="0"/>
              <a:pPr/>
              <a:t>14</a:t>
            </a:fld>
            <a:endParaRPr lang="pt-BR"/>
          </a:p>
        </p:txBody>
      </p:sp>
      <p:graphicFrame>
        <p:nvGraphicFramePr>
          <p:cNvPr id="10" name="Diagrama 9"/>
          <p:cNvGraphicFramePr/>
          <p:nvPr/>
        </p:nvGraphicFramePr>
        <p:xfrm>
          <a:off x="251520" y="1268760"/>
          <a:ext cx="8712968" cy="5517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15446168"/>
      </p:ext>
    </p:extLst>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pt-PT" dirty="0"/>
              <a:t>Teoria X e Teoria Y de </a:t>
            </a:r>
            <a:r>
              <a:rPr lang="pt-PT" dirty="0" err="1"/>
              <a:t>McGregor</a:t>
            </a:r>
            <a:endParaRPr lang="pt-PT" dirty="0"/>
          </a:p>
        </p:txBody>
      </p:sp>
      <p:sp>
        <p:nvSpPr>
          <p:cNvPr id="4" name="Slide Number Placeholder 3"/>
          <p:cNvSpPr>
            <a:spLocks noGrp="1"/>
          </p:cNvSpPr>
          <p:nvPr>
            <p:ph type="sldNum" sz="quarter" idx="10"/>
          </p:nvPr>
        </p:nvSpPr>
        <p:spPr/>
        <p:txBody>
          <a:bodyPr/>
          <a:lstStyle/>
          <a:p>
            <a:fld id="{53E0B91A-E789-4842-8A69-86259BB09E43}" type="slidenum">
              <a:rPr lang="pt-BR" smtClean="0"/>
              <a:pPr/>
              <a:t>15</a:t>
            </a:fld>
            <a:endParaRPr lang="pt-BR"/>
          </a:p>
        </p:txBody>
      </p:sp>
      <p:graphicFrame>
        <p:nvGraphicFramePr>
          <p:cNvPr id="10" name="Diagrama 9"/>
          <p:cNvGraphicFramePr/>
          <p:nvPr/>
        </p:nvGraphicFramePr>
        <p:xfrm>
          <a:off x="467544" y="1124744"/>
          <a:ext cx="8424936" cy="5733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735202743"/>
      </p:ext>
    </p:extLst>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815"/>
            <a:ext cx="8686800" cy="1169551"/>
          </a:xfrm>
        </p:spPr>
        <p:txBody>
          <a:bodyPr/>
          <a:lstStyle/>
          <a:p>
            <a:r>
              <a:rPr lang="pt-PT" dirty="0"/>
              <a:t> Fatores Higiênicos e Motivacionais de </a:t>
            </a:r>
            <a:br>
              <a:rPr lang="pt-PT" dirty="0"/>
            </a:br>
            <a:r>
              <a:rPr lang="pt-PT" dirty="0" err="1"/>
              <a:t>Herzberg</a:t>
            </a:r>
            <a:endParaRPr lang="pt-PT" dirty="0"/>
          </a:p>
        </p:txBody>
      </p:sp>
      <p:sp>
        <p:nvSpPr>
          <p:cNvPr id="4" name="Content Placeholder 3"/>
          <p:cNvSpPr>
            <a:spLocks noGrp="1"/>
          </p:cNvSpPr>
          <p:nvPr>
            <p:ph sz="half" idx="2"/>
          </p:nvPr>
        </p:nvSpPr>
        <p:spPr>
          <a:xfrm>
            <a:off x="323528" y="1133896"/>
            <a:ext cx="8820472" cy="3951288"/>
          </a:xfrm>
        </p:spPr>
        <p:txBody>
          <a:bodyPr/>
          <a:lstStyle/>
          <a:p>
            <a:r>
              <a:rPr lang="pt-PT" sz="2800" dirty="0"/>
              <a:t>Divide os fatores motivacionais em extrínsecos (higiênicos) e intrínsecos (motivacionais)</a:t>
            </a:r>
          </a:p>
          <a:p>
            <a:r>
              <a:rPr lang="pt-PT" sz="2800" dirty="0"/>
              <a:t>Bases da teoria do comportamento humano de </a:t>
            </a:r>
            <a:r>
              <a:rPr lang="pt-PT" sz="2800" dirty="0" err="1"/>
              <a:t>Herzberg</a:t>
            </a:r>
            <a:r>
              <a:rPr lang="pt-PT" sz="2800" dirty="0"/>
              <a:t>, tem os seguintes princípios:</a:t>
            </a:r>
          </a:p>
          <a:p>
            <a:pPr lvl="1"/>
            <a:r>
              <a:rPr lang="pt-PT" b="1" dirty="0"/>
              <a:t>Manifestação</a:t>
            </a:r>
            <a:r>
              <a:rPr lang="pt-PT" dirty="0"/>
              <a:t>: necessidades emergem em ordem crescente. As secundárias e terciárias não se manifestarão se as primárias não estiverem satisfeitas.</a:t>
            </a:r>
          </a:p>
          <a:p>
            <a:pPr lvl="1"/>
            <a:r>
              <a:rPr lang="pt-PT" b="1" dirty="0"/>
              <a:t>Dominância</a:t>
            </a:r>
            <a:r>
              <a:rPr lang="pt-PT" dirty="0"/>
              <a:t>: uma vez satisfeita uma necessidade ela deixa de ser uma fonte de motivação.</a:t>
            </a:r>
          </a:p>
          <a:p>
            <a:pPr lvl="1"/>
            <a:r>
              <a:rPr lang="pt-PT" b="1" dirty="0"/>
              <a:t>Frustração</a:t>
            </a:r>
            <a:r>
              <a:rPr lang="pt-PT" dirty="0"/>
              <a:t>: uma necessidade básica mal satisfeita impede o alcance de uma necessidade de nível superior.</a:t>
            </a:r>
          </a:p>
          <a:p>
            <a:pPr lvl="1"/>
            <a:r>
              <a:rPr lang="pt-PT" b="1" dirty="0"/>
              <a:t>Insaciabilidade</a:t>
            </a:r>
            <a:r>
              <a:rPr lang="pt-PT" dirty="0"/>
              <a:t>: aspiração e exigências vão aumentando conforme as necessidades são alcançadas.</a:t>
            </a:r>
          </a:p>
          <a:p>
            <a:pPr lvl="1"/>
            <a:r>
              <a:rPr lang="pt-PT" b="1" dirty="0"/>
              <a:t>Identificação</a:t>
            </a:r>
            <a:r>
              <a:rPr lang="pt-PT" dirty="0"/>
              <a:t>: normas sociais interferem nas necessidades.</a:t>
            </a:r>
          </a:p>
          <a:p>
            <a:endParaRPr lang="pt-PT" sz="2800" dirty="0"/>
          </a:p>
        </p:txBody>
      </p:sp>
      <p:sp>
        <p:nvSpPr>
          <p:cNvPr id="7" name="Slide Number Placeholder 6"/>
          <p:cNvSpPr>
            <a:spLocks noGrp="1"/>
          </p:cNvSpPr>
          <p:nvPr>
            <p:ph type="sldNum" sz="quarter" idx="10"/>
          </p:nvPr>
        </p:nvSpPr>
        <p:spPr/>
        <p:txBody>
          <a:bodyPr/>
          <a:lstStyle/>
          <a:p>
            <a:fld id="{3D634470-340D-4620-AA22-004E99D9F6B7}" type="slidenum">
              <a:rPr lang="pt-BR" smtClean="0"/>
              <a:pPr/>
              <a:t>16</a:t>
            </a:fld>
            <a:endParaRPr lang="pt-BR"/>
          </a:p>
        </p:txBody>
      </p:sp>
    </p:spTree>
    <p:extLst>
      <p:ext uri="{BB962C8B-B14F-4D97-AF65-F5344CB8AC3E}">
        <p14:creationId xmlns:p14="http://schemas.microsoft.com/office/powerpoint/2010/main" xmlns="" val="2954215590"/>
      </p:ext>
    </p:extLst>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99269"/>
            <a:ext cx="7620000" cy="625475"/>
          </a:xfrm>
        </p:spPr>
        <p:txBody>
          <a:bodyPr/>
          <a:lstStyle/>
          <a:p>
            <a:r>
              <a:rPr lang="pt-PT" dirty="0"/>
              <a:t> Fatores Higiênicos e Motivacionais de </a:t>
            </a:r>
            <a:br>
              <a:rPr lang="pt-PT" dirty="0"/>
            </a:br>
            <a:r>
              <a:rPr lang="pt-PT" dirty="0" err="1"/>
              <a:t>Herzberg</a:t>
            </a:r>
            <a:endParaRPr lang="pt-PT" dirty="0"/>
          </a:p>
        </p:txBody>
      </p:sp>
      <p:sp>
        <p:nvSpPr>
          <p:cNvPr id="7" name="Slide Number Placeholder 6"/>
          <p:cNvSpPr>
            <a:spLocks noGrp="1"/>
          </p:cNvSpPr>
          <p:nvPr>
            <p:ph type="sldNum" sz="quarter" idx="10"/>
          </p:nvPr>
        </p:nvSpPr>
        <p:spPr/>
        <p:txBody>
          <a:bodyPr/>
          <a:lstStyle/>
          <a:p>
            <a:fld id="{3D634470-340D-4620-AA22-004E99D9F6B7}" type="slidenum">
              <a:rPr lang="pt-BR" smtClean="0"/>
              <a:pPr/>
              <a:t>17</a:t>
            </a:fld>
            <a:endParaRPr lang="pt-BR"/>
          </a:p>
        </p:txBody>
      </p:sp>
      <p:graphicFrame>
        <p:nvGraphicFramePr>
          <p:cNvPr id="8" name="Diagrama 7"/>
          <p:cNvGraphicFramePr/>
          <p:nvPr/>
        </p:nvGraphicFramePr>
        <p:xfrm>
          <a:off x="395536" y="1196752"/>
          <a:ext cx="8748464" cy="5661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142888721"/>
      </p:ext>
    </p:extLst>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60648"/>
            <a:ext cx="9144000" cy="792088"/>
          </a:xfrm>
          <a:noFill/>
        </p:spPr>
        <p:txBody>
          <a:bodyPr/>
          <a:lstStyle/>
          <a:p>
            <a:r>
              <a:rPr lang="pt-BR" dirty="0"/>
              <a:t>Liderança: de que se trata?</a:t>
            </a:r>
          </a:p>
        </p:txBody>
      </p:sp>
      <p:sp>
        <p:nvSpPr>
          <p:cNvPr id="3" name="Espaço Reservado para Conteúdo 2"/>
          <p:cNvSpPr>
            <a:spLocks noGrp="1"/>
          </p:cNvSpPr>
          <p:nvPr>
            <p:ph idx="1"/>
          </p:nvPr>
        </p:nvSpPr>
        <p:spPr>
          <a:xfrm>
            <a:off x="446856" y="1196752"/>
            <a:ext cx="8697144" cy="5661248"/>
          </a:xfrm>
        </p:spPr>
        <p:txBody>
          <a:bodyPr>
            <a:normAutofit fontScale="92500"/>
          </a:bodyPr>
          <a:lstStyle/>
          <a:p>
            <a:pPr marL="0" indent="0" algn="just">
              <a:buNone/>
            </a:pPr>
            <a:r>
              <a:rPr lang="pt-BR" sz="2200" b="1" dirty="0"/>
              <a:t>Definição:</a:t>
            </a:r>
          </a:p>
          <a:p>
            <a:pPr marL="0" indent="0" algn="just">
              <a:buNone/>
            </a:pPr>
            <a:r>
              <a:rPr lang="pt-BR" sz="2200" dirty="0"/>
              <a:t>	Liderança é o processo de conduzir as ações ou influenciar o comportamento e a mentalidade de outras pessoas. Proximidade física ou temporal não é importante no processo. Um cientista pode ser influenciado por um colega de profissão que nunca viu ou mesmo que viveu em outra época. Líderes religiosos são capazes de influenciar adeptos que estão muito longe e que têm pouquíssima chance de vê-los pessoalmente.</a:t>
            </a:r>
          </a:p>
          <a:p>
            <a:pPr marL="0" indent="0" algn="just">
              <a:buNone/>
            </a:pPr>
            <a:endParaRPr lang="pt-BR" sz="2200" dirty="0"/>
          </a:p>
          <a:p>
            <a:pPr marL="0" indent="0" algn="just">
              <a:buNone/>
            </a:pPr>
            <a:r>
              <a:rPr lang="pt-BR" sz="2200" b="1" dirty="0"/>
              <a:t>Outra definição:</a:t>
            </a:r>
          </a:p>
          <a:p>
            <a:pPr marL="0" indent="0" algn="just">
              <a:buNone/>
            </a:pPr>
            <a:r>
              <a:rPr lang="pt-BR" sz="2200" dirty="0"/>
              <a:t>	Liderança é a realização de metas por meio da direção de colaboradores. A pessoa que comanda com sucesso seus colaboradores para alcançar finalidades específicas é líder. Um grande líder tem essa capacidade dia após dia, ano após ano, em uma grande variedade de situações.</a:t>
            </a:r>
          </a:p>
          <a:p>
            <a:pPr marL="0" indent="0" algn="just">
              <a:buNone/>
            </a:pPr>
            <a:endParaRPr lang="pt-BR" sz="2000" dirty="0"/>
          </a:p>
        </p:txBody>
      </p:sp>
    </p:spTree>
    <p:extLst>
      <p:ext uri="{BB962C8B-B14F-4D97-AF65-F5344CB8AC3E}">
        <p14:creationId xmlns:p14="http://schemas.microsoft.com/office/powerpoint/2010/main" xmlns="" val="1685885796"/>
      </p:ext>
    </p:extLst>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ço Reservado para Conteúdo 5"/>
          <p:cNvGraphicFramePr>
            <a:graphicFrameLocks noGrp="1"/>
          </p:cNvGraphicFramePr>
          <p:nvPr>
            <p:ph idx="1"/>
            <p:extLst/>
          </p:nvPr>
        </p:nvGraphicFramePr>
        <p:xfrm>
          <a:off x="107504" y="1196752"/>
          <a:ext cx="8856984" cy="5643880"/>
        </p:xfrm>
        <a:graphic>
          <a:graphicData uri="http://schemas.openxmlformats.org/drawingml/2006/table">
            <a:tbl>
              <a:tblPr firstRow="1" bandRow="1">
                <a:tableStyleId>{5C22544A-7EE6-4342-B048-85BDC9FD1C3A}</a:tableStyleId>
              </a:tblPr>
              <a:tblGrid>
                <a:gridCol w="4428492">
                  <a:extLst>
                    <a:ext uri="{9D8B030D-6E8A-4147-A177-3AD203B41FA5}">
                      <a16:colId xmlns:a16="http://schemas.microsoft.com/office/drawing/2014/main" xmlns="" val="20000"/>
                    </a:ext>
                  </a:extLst>
                </a:gridCol>
                <a:gridCol w="4428492">
                  <a:extLst>
                    <a:ext uri="{9D8B030D-6E8A-4147-A177-3AD203B41FA5}">
                      <a16:colId xmlns:a16="http://schemas.microsoft.com/office/drawing/2014/main" xmlns="" val="20001"/>
                    </a:ext>
                  </a:extLst>
                </a:gridCol>
              </a:tblGrid>
              <a:tr h="370840">
                <a:tc>
                  <a:txBody>
                    <a:bodyPr/>
                    <a:lstStyle/>
                    <a:p>
                      <a:pPr algn="ctr"/>
                      <a:r>
                        <a:rPr lang="pt-BR" dirty="0"/>
                        <a:t>LIDERANÇA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dirty="0"/>
                        <a:t>AUTORIDADE FORMAL</a:t>
                      </a:r>
                    </a:p>
                  </a:txBody>
                  <a:tcPr/>
                </a:tc>
                <a:extLst>
                  <a:ext uri="{0D108BD9-81ED-4DB2-BD59-A6C34878D82A}">
                    <a16:rowId xmlns:a16="http://schemas.microsoft.com/office/drawing/2014/main" xmlns="" val="10000"/>
                  </a:ext>
                </a:extLst>
              </a:tr>
              <a:tr h="370840">
                <a:tc>
                  <a:txBody>
                    <a:bodyPr/>
                    <a:lstStyle/>
                    <a:p>
                      <a:pPr algn="just"/>
                      <a:r>
                        <a:rPr lang="pt-BR" sz="1600" dirty="0"/>
                        <a:t>Fundamenta-se  na crença dos seguidores a respeito das qualidades do líder e de seu interesse em segui-lo. </a:t>
                      </a:r>
                    </a:p>
                  </a:txBody>
                  <a:tcPr/>
                </a:tc>
                <a:tc>
                  <a:txBody>
                    <a:bodyPr/>
                    <a:lstStyle/>
                    <a:p>
                      <a:r>
                        <a:rPr lang="pt-BR" sz="1600" dirty="0"/>
                        <a:t>Fundamenta-se em leis aceitas de comum acordo, que cria figuras de autoridade</a:t>
                      </a:r>
                      <a:r>
                        <a:rPr lang="pt-BR" sz="1600" baseline="0" dirty="0"/>
                        <a:t> dotadas do poder de comando.</a:t>
                      </a:r>
                      <a:endParaRPr lang="pt-BR" sz="1600" dirty="0"/>
                    </a:p>
                  </a:txBody>
                  <a:tcPr/>
                </a:tc>
                <a:extLst>
                  <a:ext uri="{0D108BD9-81ED-4DB2-BD59-A6C34878D82A}">
                    <a16:rowId xmlns:a16="http://schemas.microsoft.com/office/drawing/2014/main" xmlns="" val="10001"/>
                  </a:ext>
                </a:extLst>
              </a:tr>
              <a:tr h="370840">
                <a:tc>
                  <a:txBody>
                    <a:bodyPr/>
                    <a:lstStyle/>
                    <a:p>
                      <a:pPr algn="just"/>
                      <a:r>
                        <a:rPr lang="pt-BR" sz="1600" dirty="0"/>
                        <a:t>O seguidor obedece o líder e à missão que ele representa.</a:t>
                      </a:r>
                    </a:p>
                  </a:txBody>
                  <a:tcPr/>
                </a:tc>
                <a:tc>
                  <a:txBody>
                    <a:bodyPr/>
                    <a:lstStyle/>
                    <a:p>
                      <a:r>
                        <a:rPr lang="pt-BR" sz="1600" dirty="0"/>
                        <a:t>O seguidor obedece à lei incorporada na figura de autoridade, não à pessoa que ocupa o cargo.</a:t>
                      </a:r>
                    </a:p>
                  </a:txBody>
                  <a:tcPr/>
                </a:tc>
                <a:extLst>
                  <a:ext uri="{0D108BD9-81ED-4DB2-BD59-A6C34878D82A}">
                    <a16:rowId xmlns:a16="http://schemas.microsoft.com/office/drawing/2014/main" xmlns="" val="10002"/>
                  </a:ext>
                </a:extLst>
              </a:tr>
              <a:tr h="370840">
                <a:tc>
                  <a:txBody>
                    <a:bodyPr/>
                    <a:lstStyle/>
                    <a:p>
                      <a:pPr algn="just"/>
                      <a:r>
                        <a:rPr lang="pt-BR" sz="1600" dirty="0"/>
                        <a:t>O líder é o instrumento para resolver problemas da comunidade.</a:t>
                      </a:r>
                    </a:p>
                  </a:txBody>
                  <a:tcPr/>
                </a:tc>
                <a:tc>
                  <a:txBody>
                    <a:bodyPr/>
                    <a:lstStyle/>
                    <a:p>
                      <a:r>
                        <a:rPr lang="pt-BR" sz="1600" dirty="0"/>
                        <a:t>A lei é o instrumento para</a:t>
                      </a:r>
                      <a:r>
                        <a:rPr lang="pt-BR" sz="1600" baseline="0" dirty="0"/>
                        <a:t> possibilitar a convivências social.</a:t>
                      </a:r>
                      <a:endParaRPr lang="pt-BR" sz="1600" dirty="0"/>
                    </a:p>
                  </a:txBody>
                  <a:tcPr/>
                </a:tc>
                <a:extLst>
                  <a:ext uri="{0D108BD9-81ED-4DB2-BD59-A6C34878D82A}">
                    <a16:rowId xmlns:a16="http://schemas.microsoft.com/office/drawing/2014/main" xmlns="" val="10003"/>
                  </a:ext>
                </a:extLst>
              </a:tr>
              <a:tr h="370840">
                <a:tc>
                  <a:txBody>
                    <a:bodyPr/>
                    <a:lstStyle/>
                    <a:p>
                      <a:pPr algn="just"/>
                      <a:r>
                        <a:rPr lang="pt-BR" sz="1600" dirty="0"/>
                        <a:t>A liderança é limitada ao grupo que acredita no líder ou precisa dele. Os limites da liderança definem a área de influência do líder.</a:t>
                      </a:r>
                    </a:p>
                  </a:txBody>
                  <a:tcPr/>
                </a:tc>
                <a:tc>
                  <a:txBody>
                    <a:bodyPr/>
                    <a:lstStyle/>
                    <a:p>
                      <a:r>
                        <a:rPr lang="pt-BR" sz="1600" dirty="0"/>
                        <a:t>A autoridade forma é limitada</a:t>
                      </a:r>
                      <a:r>
                        <a:rPr lang="pt-BR" sz="1600" baseline="0" dirty="0"/>
                        <a:t> no tempo e no espaço geográfico, social ou organizacional. Os limites definem a jurisdição da autoridade.</a:t>
                      </a:r>
                      <a:endParaRPr lang="pt-BR" sz="1600" dirty="0"/>
                    </a:p>
                  </a:txBody>
                  <a:tcPr/>
                </a:tc>
                <a:extLst>
                  <a:ext uri="{0D108BD9-81ED-4DB2-BD59-A6C34878D82A}">
                    <a16:rowId xmlns:a16="http://schemas.microsoft.com/office/drawing/2014/main" xmlns="" val="10004"/>
                  </a:ext>
                </a:extLst>
              </a:tr>
              <a:tr h="370840">
                <a:tc>
                  <a:txBody>
                    <a:bodyPr/>
                    <a:lstStyle/>
                    <a:p>
                      <a:pPr algn="just"/>
                      <a:r>
                        <a:rPr lang="pt-BR" sz="1600" dirty="0"/>
                        <a:t>A liderança tem a duração da utilidade do líder para o grupo de seguidores.</a:t>
                      </a:r>
                    </a:p>
                  </a:txBody>
                  <a:tcPr/>
                </a:tc>
                <a:tc>
                  <a:txBody>
                    <a:bodyPr/>
                    <a:lstStyle/>
                    <a:p>
                      <a:r>
                        <a:rPr lang="pt-BR" sz="1600" dirty="0"/>
                        <a:t>A autoridade formal é temporária para a pessoa que desempenha</a:t>
                      </a:r>
                      <a:r>
                        <a:rPr lang="pt-BR" sz="1600" baseline="0" dirty="0"/>
                        <a:t> o papel de figura de autoridade.</a:t>
                      </a:r>
                      <a:endParaRPr lang="pt-BR" sz="1600" dirty="0"/>
                    </a:p>
                  </a:txBody>
                  <a:tcPr/>
                </a:tc>
                <a:extLst>
                  <a:ext uri="{0D108BD9-81ED-4DB2-BD59-A6C34878D82A}">
                    <a16:rowId xmlns:a16="http://schemas.microsoft.com/office/drawing/2014/main" xmlns="" val="10005"/>
                  </a:ext>
                </a:extLst>
              </a:tr>
              <a:tr h="370840">
                <a:tc>
                  <a:txBody>
                    <a:bodyPr/>
                    <a:lstStyle/>
                    <a:p>
                      <a:pPr algn="just"/>
                      <a:r>
                        <a:rPr lang="pt-BR" sz="1600" dirty="0"/>
                        <a:t>Os líderes têm o poder representado pela massa que os segue.</a:t>
                      </a:r>
                    </a:p>
                  </a:txBody>
                  <a:tcPr/>
                </a:tc>
                <a:tc>
                  <a:txBody>
                    <a:bodyPr/>
                    <a:lstStyle/>
                    <a:p>
                      <a:r>
                        <a:rPr lang="pt-BR" sz="1600" dirty="0"/>
                        <a:t>A autoridade formal inclui o poder de forçar a obediência das regras aceitas para a convivência. </a:t>
                      </a:r>
                    </a:p>
                  </a:txBody>
                  <a:tcPr/>
                </a:tc>
                <a:extLst>
                  <a:ext uri="{0D108BD9-81ED-4DB2-BD59-A6C34878D82A}">
                    <a16:rowId xmlns:a16="http://schemas.microsoft.com/office/drawing/2014/main" xmlns="" val="10006"/>
                  </a:ext>
                </a:extLst>
              </a:tr>
              <a:tr h="370840">
                <a:tc>
                  <a:txBody>
                    <a:bodyPr/>
                    <a:lstStyle/>
                    <a:p>
                      <a:pPr algn="just"/>
                      <a:r>
                        <a:rPr lang="pt-BR" sz="1600" dirty="0"/>
                        <a:t>A liderança é produto de inúmeros fatores.</a:t>
                      </a:r>
                      <a:r>
                        <a:rPr lang="pt-BR" sz="1600" baseline="0" dirty="0"/>
                        <a:t> Não é pela qualidade pessoal singular.</a:t>
                      </a:r>
                      <a:endParaRPr lang="pt-BR" sz="1600" dirty="0"/>
                    </a:p>
                  </a:txBody>
                  <a:tcPr/>
                </a:tc>
                <a:tc>
                  <a:txBody>
                    <a:bodyPr/>
                    <a:lstStyle/>
                    <a:p>
                      <a:r>
                        <a:rPr lang="pt-BR" sz="1600" dirty="0"/>
                        <a:t>A autoridade formal é atributo singular.</a:t>
                      </a:r>
                    </a:p>
                  </a:txBody>
                  <a:tcPr/>
                </a:tc>
                <a:extLst>
                  <a:ext uri="{0D108BD9-81ED-4DB2-BD59-A6C34878D82A}">
                    <a16:rowId xmlns:a16="http://schemas.microsoft.com/office/drawing/2014/main" xmlns="" val="10007"/>
                  </a:ext>
                </a:extLst>
              </a:tr>
            </a:tbl>
          </a:graphicData>
        </a:graphic>
      </p:graphicFrame>
      <p:sp>
        <p:nvSpPr>
          <p:cNvPr id="4" name="Título 1"/>
          <p:cNvSpPr txBox="1">
            <a:spLocks/>
          </p:cNvSpPr>
          <p:nvPr/>
        </p:nvSpPr>
        <p:spPr>
          <a:xfrm>
            <a:off x="0" y="260648"/>
            <a:ext cx="9144000" cy="7920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dirty="0"/>
              <a:t>Liderança </a:t>
            </a:r>
            <a:r>
              <a:rPr lang="pt-BR" i="1" dirty="0"/>
              <a:t>vs.</a:t>
            </a:r>
            <a:r>
              <a:rPr lang="pt-BR" dirty="0"/>
              <a:t> Autoridade Formal</a:t>
            </a:r>
          </a:p>
        </p:txBody>
      </p:sp>
    </p:spTree>
    <p:extLst>
      <p:ext uri="{BB962C8B-B14F-4D97-AF65-F5344CB8AC3E}">
        <p14:creationId xmlns:p14="http://schemas.microsoft.com/office/powerpoint/2010/main" xmlns="" val="865431079"/>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Evolução do Pensamento</a:t>
            </a:r>
          </a:p>
        </p:txBody>
      </p:sp>
      <p:sp>
        <p:nvSpPr>
          <p:cNvPr id="3" name="Espaço Reservado para Conteúdo 2"/>
          <p:cNvSpPr>
            <a:spLocks noGrp="1"/>
          </p:cNvSpPr>
          <p:nvPr>
            <p:ph idx="1"/>
          </p:nvPr>
        </p:nvSpPr>
        <p:spPr>
          <a:xfrm>
            <a:off x="457200" y="1295400"/>
            <a:ext cx="8686800" cy="5372100"/>
          </a:xfrm>
        </p:spPr>
        <p:txBody>
          <a:bodyPr/>
          <a:lstStyle/>
          <a:p>
            <a:r>
              <a:rPr lang="pt-BR" sz="2400" dirty="0"/>
              <a:t>Critica à escola das relações humanas: relação entre as variáveis “satisfação das necessidades psicossociais dos empregados” e aumento da "produtividade” não é tão simples assim.</a:t>
            </a:r>
          </a:p>
          <a:p>
            <a:endParaRPr lang="pt-BR" sz="2400" dirty="0"/>
          </a:p>
          <a:p>
            <a:r>
              <a:rPr lang="pt-BR" sz="2400" dirty="0"/>
              <a:t>Não é somente clima social e filiação que importa.</a:t>
            </a:r>
          </a:p>
          <a:p>
            <a:endParaRPr lang="pt-BR" sz="2400" dirty="0"/>
          </a:p>
          <a:p>
            <a:r>
              <a:rPr lang="pt-BR" sz="2400" dirty="0"/>
              <a:t>Muito embora a escola das Relações Humanas tenha sido um avanço continuava a considerar o trabalhador um ser passivo que responde de forma padronizada a estímulos (visão científica).</a:t>
            </a:r>
          </a:p>
          <a:p>
            <a:pPr marL="0" indent="0">
              <a:buNone/>
            </a:pPr>
            <a:endParaRPr lang="pt-BR" sz="2400" dirty="0"/>
          </a:p>
          <a:p>
            <a:endParaRPr lang="pt-BR" sz="2400" dirty="0"/>
          </a:p>
          <a:p>
            <a:endParaRPr lang="pt-BR" sz="2400" dirty="0"/>
          </a:p>
          <a:p>
            <a:endParaRPr lang="pt-BR" sz="2400" dirty="0"/>
          </a:p>
          <a:p>
            <a:endParaRPr lang="pt-BR" sz="2400" dirty="0"/>
          </a:p>
        </p:txBody>
      </p:sp>
      <p:sp>
        <p:nvSpPr>
          <p:cNvPr id="4" name="Espaço Reservado para Número de Slide 3"/>
          <p:cNvSpPr>
            <a:spLocks noGrp="1"/>
          </p:cNvSpPr>
          <p:nvPr>
            <p:ph type="sldNum" sz="quarter" idx="10"/>
          </p:nvPr>
        </p:nvSpPr>
        <p:spPr/>
        <p:txBody>
          <a:bodyPr/>
          <a:lstStyle/>
          <a:p>
            <a:fld id="{53E0B91A-E789-4842-8A69-86259BB09E43}" type="slidenum">
              <a:rPr lang="pt-BR" smtClean="0"/>
              <a:pPr/>
              <a:t>2</a:t>
            </a:fld>
            <a:endParaRPr lang="pt-BR"/>
          </a:p>
        </p:txBody>
      </p:sp>
    </p:spTree>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1412776"/>
            <a:ext cx="8892480" cy="5112568"/>
          </a:xfrm>
        </p:spPr>
        <p:txBody>
          <a:bodyPr>
            <a:noAutofit/>
          </a:bodyPr>
          <a:lstStyle/>
          <a:p>
            <a:pPr algn="just">
              <a:buFont typeface="Wingdings" panose="05000000000000000000" pitchFamily="2" charset="2"/>
              <a:buChar char="Ø"/>
            </a:pPr>
            <a:r>
              <a:rPr lang="pt-BR" sz="2000" dirty="0"/>
              <a:t>Um elemento importante em qualquer definição de liderança é o </a:t>
            </a:r>
            <a:r>
              <a:rPr lang="pt-BR" sz="2000" b="1" i="1" dirty="0"/>
              <a:t>consentimento</a:t>
            </a:r>
            <a:r>
              <a:rPr lang="pt-BR" sz="2000" dirty="0"/>
              <a:t> dos liderados. Ou seja, só há liderança quando o liderados seguem o líder espontaneamente.</a:t>
            </a:r>
          </a:p>
          <a:p>
            <a:pPr algn="just">
              <a:buNone/>
            </a:pPr>
            <a:endParaRPr lang="pt-BR" sz="1100" dirty="0"/>
          </a:p>
          <a:p>
            <a:pPr algn="just">
              <a:buFont typeface="Wingdings" panose="05000000000000000000" pitchFamily="2" charset="2"/>
              <a:buChar char="Ø"/>
            </a:pPr>
            <a:r>
              <a:rPr lang="pt-BR" sz="2000" b="1" dirty="0"/>
              <a:t>Consentimento pressupõe identidade de interesses. </a:t>
            </a:r>
            <a:r>
              <a:rPr lang="pt-BR" sz="2000" dirty="0">
                <a:latin typeface="Courier New"/>
                <a:cs typeface="Courier New"/>
              </a:rPr>
              <a:t>→ </a:t>
            </a:r>
            <a:r>
              <a:rPr lang="pt-BR" sz="2000" dirty="0">
                <a:cs typeface="Courier New"/>
              </a:rPr>
              <a:t>A liderança ocorre quando há identidade entre a proposta do líder e a recompensa esperada do líder. É essa identidade que cria no grupo a disposição (ou motivação) para fazer o que o líder propõe.</a:t>
            </a:r>
          </a:p>
          <a:p>
            <a:pPr algn="just">
              <a:buFont typeface="Wingdings" panose="05000000000000000000" pitchFamily="2" charset="2"/>
              <a:buChar char="Ø"/>
            </a:pPr>
            <a:endParaRPr lang="pt-BR" sz="1100" dirty="0">
              <a:latin typeface="Courier New"/>
              <a:cs typeface="Courier New"/>
            </a:endParaRPr>
          </a:p>
          <a:p>
            <a:pPr algn="just">
              <a:buFont typeface="Wingdings" panose="05000000000000000000" pitchFamily="2" charset="2"/>
              <a:buChar char="Ø"/>
            </a:pPr>
            <a:r>
              <a:rPr lang="pt-BR" sz="2000" dirty="0"/>
              <a:t>No entanto, a </a:t>
            </a:r>
            <a:r>
              <a:rPr lang="pt-BR" sz="2000" b="1" dirty="0"/>
              <a:t>liderança pode desaparecer</a:t>
            </a:r>
            <a:r>
              <a:rPr lang="pt-BR" sz="2000" dirty="0"/>
              <a:t> quando desaparecem as circunstâncias que a sustentam ou justificam.</a:t>
            </a:r>
          </a:p>
          <a:p>
            <a:pPr algn="just">
              <a:buFont typeface="Wingdings" panose="05000000000000000000" pitchFamily="2" charset="2"/>
              <a:buChar char="Ø"/>
            </a:pPr>
            <a:endParaRPr lang="pt-BR" sz="1100" dirty="0"/>
          </a:p>
          <a:p>
            <a:pPr algn="just">
              <a:buFont typeface="Wingdings" panose="05000000000000000000" pitchFamily="2" charset="2"/>
              <a:buChar char="Ø"/>
            </a:pPr>
            <a:r>
              <a:rPr lang="pt-BR" sz="2000" dirty="0"/>
              <a:t>Exemplo: </a:t>
            </a:r>
            <a:r>
              <a:rPr lang="pt-BR" sz="2000" dirty="0" err="1"/>
              <a:t>Wilston</a:t>
            </a:r>
            <a:r>
              <a:rPr lang="pt-BR" sz="2000" dirty="0"/>
              <a:t> Churchill conduziu a Inglaterra durante a Segunda Guerra Mundial, mas perdeu as eleições quando o conflito terminou. </a:t>
            </a:r>
          </a:p>
          <a:p>
            <a:pPr marL="0" indent="0" algn="just">
              <a:buNone/>
            </a:pPr>
            <a:endParaRPr lang="pt-BR" sz="2000" dirty="0"/>
          </a:p>
        </p:txBody>
      </p:sp>
      <p:sp>
        <p:nvSpPr>
          <p:cNvPr id="4" name="Título 1"/>
          <p:cNvSpPr txBox="1">
            <a:spLocks/>
          </p:cNvSpPr>
          <p:nvPr/>
        </p:nvSpPr>
        <p:spPr>
          <a:xfrm>
            <a:off x="0" y="260648"/>
            <a:ext cx="9144000" cy="7920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dirty="0"/>
              <a:t>Liderança - Consentimento</a:t>
            </a:r>
          </a:p>
        </p:txBody>
      </p:sp>
    </p:spTree>
    <p:extLst>
      <p:ext uri="{BB962C8B-B14F-4D97-AF65-F5344CB8AC3E}">
        <p14:creationId xmlns:p14="http://schemas.microsoft.com/office/powerpoint/2010/main" xmlns="" val="2690066197"/>
      </p:ext>
    </p:extLst>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268760"/>
            <a:ext cx="8640960" cy="504056"/>
          </a:xfrm>
        </p:spPr>
        <p:txBody>
          <a:bodyPr>
            <a:normAutofit/>
          </a:bodyPr>
          <a:lstStyle/>
          <a:p>
            <a:pPr marL="0" indent="0" algn="ctr">
              <a:buNone/>
            </a:pPr>
            <a:r>
              <a:rPr lang="pt-BR" sz="2400" dirty="0"/>
              <a:t>Os quatro componentes do contexto da liderança:</a:t>
            </a:r>
          </a:p>
        </p:txBody>
      </p:sp>
      <p:sp>
        <p:nvSpPr>
          <p:cNvPr id="4" name="Título 1"/>
          <p:cNvSpPr txBox="1">
            <a:spLocks/>
          </p:cNvSpPr>
          <p:nvPr/>
        </p:nvSpPr>
        <p:spPr>
          <a:xfrm>
            <a:off x="0" y="260648"/>
            <a:ext cx="9144000" cy="7920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dirty="0"/>
              <a:t>Contexto da liderança</a:t>
            </a:r>
          </a:p>
        </p:txBody>
      </p:sp>
      <p:cxnSp>
        <p:nvCxnSpPr>
          <p:cNvPr id="7" name="Conector de seta reta 6"/>
          <p:cNvCxnSpPr/>
          <p:nvPr/>
        </p:nvCxnSpPr>
        <p:spPr>
          <a:xfrm>
            <a:off x="1081074" y="4324454"/>
            <a:ext cx="6120680" cy="0"/>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9" name="CaixaDeTexto 8"/>
          <p:cNvSpPr txBox="1"/>
          <p:nvPr/>
        </p:nvSpPr>
        <p:spPr>
          <a:xfrm>
            <a:off x="7436213" y="4139788"/>
            <a:ext cx="1221808" cy="307777"/>
          </a:xfrm>
          <a:prstGeom prst="rect">
            <a:avLst/>
          </a:prstGeom>
          <a:noFill/>
        </p:spPr>
        <p:txBody>
          <a:bodyPr wrap="none" rtlCol="0">
            <a:spAutoFit/>
          </a:bodyPr>
          <a:lstStyle/>
          <a:p>
            <a:r>
              <a:rPr lang="pt-BR" sz="1400" dirty="0"/>
              <a:t>LIDERANÇA</a:t>
            </a:r>
          </a:p>
        </p:txBody>
      </p:sp>
      <p:sp>
        <p:nvSpPr>
          <p:cNvPr id="11" name="CaixaDeTexto 10"/>
          <p:cNvSpPr txBox="1"/>
          <p:nvPr/>
        </p:nvSpPr>
        <p:spPr>
          <a:xfrm>
            <a:off x="749813" y="1921737"/>
            <a:ext cx="1872207" cy="738664"/>
          </a:xfrm>
          <a:prstGeom prst="rect">
            <a:avLst/>
          </a:prstGeom>
          <a:noFill/>
        </p:spPr>
        <p:txBody>
          <a:bodyPr wrap="square" rtlCol="0">
            <a:spAutoFit/>
          </a:bodyPr>
          <a:lstStyle/>
          <a:p>
            <a:pPr algn="ctr"/>
            <a:r>
              <a:rPr lang="pt-BR" sz="1400" dirty="0"/>
              <a:t>CARACTERÍSTICAS PESSOAIS DOS LIDERADOS</a:t>
            </a:r>
          </a:p>
        </p:txBody>
      </p:sp>
      <p:sp>
        <p:nvSpPr>
          <p:cNvPr id="12" name="CaixaDeTexto 11"/>
          <p:cNvSpPr txBox="1"/>
          <p:nvPr/>
        </p:nvSpPr>
        <p:spPr>
          <a:xfrm>
            <a:off x="3745371" y="1916832"/>
            <a:ext cx="1872207" cy="523220"/>
          </a:xfrm>
          <a:prstGeom prst="rect">
            <a:avLst/>
          </a:prstGeom>
          <a:noFill/>
        </p:spPr>
        <p:txBody>
          <a:bodyPr wrap="square" rtlCol="0">
            <a:spAutoFit/>
          </a:bodyPr>
          <a:lstStyle/>
          <a:p>
            <a:pPr algn="ctr"/>
            <a:r>
              <a:rPr lang="pt-BR" sz="1400" dirty="0"/>
              <a:t>CARACTERÍSTICAS PESSOAIS DO LÍDER</a:t>
            </a:r>
          </a:p>
        </p:txBody>
      </p:sp>
      <p:sp>
        <p:nvSpPr>
          <p:cNvPr id="13" name="CaixaDeTexto 12"/>
          <p:cNvSpPr txBox="1"/>
          <p:nvPr/>
        </p:nvSpPr>
        <p:spPr>
          <a:xfrm>
            <a:off x="793042" y="5602014"/>
            <a:ext cx="1872207" cy="738664"/>
          </a:xfrm>
          <a:prstGeom prst="rect">
            <a:avLst/>
          </a:prstGeom>
          <a:noFill/>
        </p:spPr>
        <p:txBody>
          <a:bodyPr wrap="square" rtlCol="0">
            <a:spAutoFit/>
          </a:bodyPr>
          <a:lstStyle/>
          <a:p>
            <a:pPr algn="ctr"/>
            <a:r>
              <a:rPr lang="pt-BR" sz="1400" dirty="0"/>
              <a:t>CARACTERÍSTICAS DA TAREFA OU DA MISSÃO</a:t>
            </a:r>
          </a:p>
        </p:txBody>
      </p:sp>
      <p:sp>
        <p:nvSpPr>
          <p:cNvPr id="14" name="CaixaDeTexto 13"/>
          <p:cNvSpPr txBox="1"/>
          <p:nvPr/>
        </p:nvSpPr>
        <p:spPr>
          <a:xfrm>
            <a:off x="3745370" y="5674022"/>
            <a:ext cx="2448271" cy="738664"/>
          </a:xfrm>
          <a:prstGeom prst="rect">
            <a:avLst/>
          </a:prstGeom>
          <a:noFill/>
        </p:spPr>
        <p:txBody>
          <a:bodyPr wrap="square" rtlCol="0">
            <a:spAutoFit/>
          </a:bodyPr>
          <a:lstStyle/>
          <a:p>
            <a:pPr algn="ctr"/>
            <a:r>
              <a:rPr lang="pt-BR" sz="1400" dirty="0"/>
              <a:t>CONTEXTO ORGANIZACIONAL E SOCIAL DA LIDERANÇA</a:t>
            </a:r>
          </a:p>
        </p:txBody>
      </p:sp>
      <p:sp>
        <p:nvSpPr>
          <p:cNvPr id="15" name="CaixaDeTexto 14"/>
          <p:cNvSpPr txBox="1"/>
          <p:nvPr/>
        </p:nvSpPr>
        <p:spPr>
          <a:xfrm>
            <a:off x="539552" y="3042886"/>
            <a:ext cx="1440159" cy="738664"/>
          </a:xfrm>
          <a:prstGeom prst="rect">
            <a:avLst/>
          </a:prstGeom>
          <a:noFill/>
        </p:spPr>
        <p:txBody>
          <a:bodyPr wrap="square" rtlCol="0">
            <a:spAutoFit/>
          </a:bodyPr>
          <a:lstStyle/>
          <a:p>
            <a:pPr algn="ctr"/>
            <a:r>
              <a:rPr lang="pt-BR" sz="1400" dirty="0"/>
              <a:t>Motivações, necessidades, competências.</a:t>
            </a:r>
          </a:p>
        </p:txBody>
      </p:sp>
      <p:sp>
        <p:nvSpPr>
          <p:cNvPr id="16" name="CaixaDeTexto 15"/>
          <p:cNvSpPr txBox="1"/>
          <p:nvPr/>
        </p:nvSpPr>
        <p:spPr>
          <a:xfrm>
            <a:off x="3421334" y="3068960"/>
            <a:ext cx="1440159" cy="738664"/>
          </a:xfrm>
          <a:prstGeom prst="rect">
            <a:avLst/>
          </a:prstGeom>
          <a:noFill/>
        </p:spPr>
        <p:txBody>
          <a:bodyPr wrap="square" rtlCol="0">
            <a:spAutoFit/>
          </a:bodyPr>
          <a:lstStyle/>
          <a:p>
            <a:pPr algn="ctr"/>
            <a:r>
              <a:rPr lang="pt-BR" sz="1400" dirty="0"/>
              <a:t>Motivações, competências,</a:t>
            </a:r>
          </a:p>
          <a:p>
            <a:pPr algn="ctr"/>
            <a:r>
              <a:rPr lang="pt-BR" sz="1400" dirty="0"/>
              <a:t>estilo.</a:t>
            </a:r>
          </a:p>
        </p:txBody>
      </p:sp>
      <p:cxnSp>
        <p:nvCxnSpPr>
          <p:cNvPr id="18" name="Conector reto 17"/>
          <p:cNvCxnSpPr>
            <a:stCxn id="11" idx="2"/>
          </p:cNvCxnSpPr>
          <p:nvPr/>
        </p:nvCxnSpPr>
        <p:spPr>
          <a:xfrm>
            <a:off x="1685917" y="2660401"/>
            <a:ext cx="936103" cy="14793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Conector reto 18"/>
          <p:cNvCxnSpPr>
            <a:stCxn id="12" idx="2"/>
          </p:cNvCxnSpPr>
          <p:nvPr/>
        </p:nvCxnSpPr>
        <p:spPr>
          <a:xfrm>
            <a:off x="4681475" y="2440052"/>
            <a:ext cx="1080118" cy="17076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ector reto 21"/>
          <p:cNvCxnSpPr>
            <a:stCxn id="13" idx="0"/>
          </p:cNvCxnSpPr>
          <p:nvPr/>
        </p:nvCxnSpPr>
        <p:spPr>
          <a:xfrm flipV="1">
            <a:off x="1729146" y="4509120"/>
            <a:ext cx="892874" cy="10928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ector reto 22"/>
          <p:cNvCxnSpPr>
            <a:stCxn id="14" idx="0"/>
          </p:cNvCxnSpPr>
          <p:nvPr/>
        </p:nvCxnSpPr>
        <p:spPr>
          <a:xfrm flipV="1">
            <a:off x="4969506" y="4509120"/>
            <a:ext cx="792087" cy="116490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CaixaDeTexto 26"/>
          <p:cNvSpPr txBox="1"/>
          <p:nvPr/>
        </p:nvSpPr>
        <p:spPr>
          <a:xfrm>
            <a:off x="539551" y="4627831"/>
            <a:ext cx="1440159" cy="738664"/>
          </a:xfrm>
          <a:prstGeom prst="rect">
            <a:avLst/>
          </a:prstGeom>
          <a:noFill/>
        </p:spPr>
        <p:txBody>
          <a:bodyPr wrap="square" rtlCol="0">
            <a:spAutoFit/>
          </a:bodyPr>
          <a:lstStyle/>
          <a:p>
            <a:pPr algn="ctr"/>
            <a:r>
              <a:rPr lang="pt-BR" sz="1400" dirty="0"/>
              <a:t>Conteúdo moral, calculista ou alienatório.</a:t>
            </a:r>
          </a:p>
        </p:txBody>
      </p:sp>
      <p:sp>
        <p:nvSpPr>
          <p:cNvPr id="28" name="CaixaDeTexto 27"/>
          <p:cNvSpPr txBox="1"/>
          <p:nvPr/>
        </p:nvSpPr>
        <p:spPr>
          <a:xfrm>
            <a:off x="3421334" y="4634552"/>
            <a:ext cx="1440159" cy="738664"/>
          </a:xfrm>
          <a:prstGeom prst="rect">
            <a:avLst/>
          </a:prstGeom>
          <a:noFill/>
        </p:spPr>
        <p:txBody>
          <a:bodyPr wrap="square" rtlCol="0">
            <a:spAutoFit/>
          </a:bodyPr>
          <a:lstStyle/>
          <a:p>
            <a:pPr algn="ctr"/>
            <a:r>
              <a:rPr lang="pt-BR" sz="1400" dirty="0"/>
              <a:t>Cultura organizacional e social.</a:t>
            </a:r>
          </a:p>
        </p:txBody>
      </p:sp>
    </p:spTree>
    <p:extLst>
      <p:ext uri="{BB962C8B-B14F-4D97-AF65-F5344CB8AC3E}">
        <p14:creationId xmlns:p14="http://schemas.microsoft.com/office/powerpoint/2010/main" xmlns="" val="2503216202"/>
      </p:ext>
    </p:extLst>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268760"/>
            <a:ext cx="8229600" cy="2044824"/>
          </a:xfrm>
        </p:spPr>
        <p:txBody>
          <a:bodyPr>
            <a:noAutofit/>
          </a:bodyPr>
          <a:lstStyle/>
          <a:p>
            <a:pPr algn="just">
              <a:buFont typeface="Wingdings" panose="05000000000000000000" pitchFamily="2" charset="2"/>
              <a:buChar char="ü"/>
            </a:pPr>
            <a:r>
              <a:rPr lang="pt-BR" sz="2400" dirty="0"/>
              <a:t>O uso da autoridade é um tipo específico de habilidade.</a:t>
            </a:r>
          </a:p>
          <a:p>
            <a:pPr algn="just">
              <a:buFont typeface="Wingdings" panose="05000000000000000000" pitchFamily="2" charset="2"/>
              <a:buChar char="ü"/>
            </a:pPr>
            <a:endParaRPr lang="pt-BR" sz="1200" dirty="0"/>
          </a:p>
          <a:p>
            <a:pPr algn="just">
              <a:buFont typeface="Wingdings" panose="05000000000000000000" pitchFamily="2" charset="2"/>
              <a:buChar char="ü"/>
            </a:pPr>
            <a:r>
              <a:rPr lang="pt-BR" sz="2400" b="1" dirty="0"/>
              <a:t>Autocracia</a:t>
            </a:r>
            <a:r>
              <a:rPr lang="pt-BR" sz="2400" dirty="0"/>
              <a:t> e </a:t>
            </a:r>
            <a:r>
              <a:rPr lang="pt-BR" sz="2400" b="1" dirty="0"/>
              <a:t>Democracia</a:t>
            </a:r>
            <a:r>
              <a:rPr lang="pt-BR" sz="2400" dirty="0"/>
              <a:t> são os dois estilos básicos de definir o uso da autoridade. </a:t>
            </a:r>
            <a:r>
              <a:rPr lang="pt-BR" sz="2400" b="1" dirty="0"/>
              <a:t>Tirania</a:t>
            </a:r>
            <a:r>
              <a:rPr lang="pt-BR" sz="2400" dirty="0"/>
              <a:t> e </a:t>
            </a:r>
            <a:r>
              <a:rPr lang="pt-BR" sz="2400" b="1" dirty="0"/>
              <a:t>Demagogia</a:t>
            </a:r>
            <a:r>
              <a:rPr lang="pt-BR" sz="2400" dirty="0"/>
              <a:t> são suas disfunções, ou seja, são os extremos dos dois estilos básicos.</a:t>
            </a:r>
          </a:p>
          <a:p>
            <a:pPr algn="just">
              <a:buNone/>
            </a:pPr>
            <a:endParaRPr lang="pt-BR" sz="2400" dirty="0"/>
          </a:p>
        </p:txBody>
      </p:sp>
      <p:sp>
        <p:nvSpPr>
          <p:cNvPr id="4" name="Título 1"/>
          <p:cNvSpPr txBox="1">
            <a:spLocks/>
          </p:cNvSpPr>
          <p:nvPr/>
        </p:nvSpPr>
        <p:spPr>
          <a:xfrm>
            <a:off x="0" y="260648"/>
            <a:ext cx="9144000" cy="7920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dirty="0"/>
              <a:t>Estilos de liderança</a:t>
            </a:r>
          </a:p>
        </p:txBody>
      </p:sp>
      <p:sp>
        <p:nvSpPr>
          <p:cNvPr id="5" name="Retângulo 4"/>
          <p:cNvSpPr/>
          <p:nvPr/>
        </p:nvSpPr>
        <p:spPr>
          <a:xfrm>
            <a:off x="755576" y="4293096"/>
            <a:ext cx="1656184" cy="1800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TIRANIA</a:t>
            </a:r>
          </a:p>
          <a:p>
            <a:pPr algn="ctr"/>
            <a:endParaRPr lang="pt-BR" sz="1600" dirty="0">
              <a:solidFill>
                <a:schemeClr val="tx1"/>
              </a:solidFill>
            </a:endParaRPr>
          </a:p>
          <a:p>
            <a:pPr algn="ctr"/>
            <a:r>
              <a:rPr lang="pt-BR" sz="1600" dirty="0">
                <a:solidFill>
                  <a:schemeClr val="tx1"/>
                </a:solidFill>
              </a:rPr>
              <a:t>Abuso de autoridade; excesso de poder.</a:t>
            </a:r>
          </a:p>
        </p:txBody>
      </p:sp>
      <p:sp>
        <p:nvSpPr>
          <p:cNvPr id="6" name="Retângulo 5"/>
          <p:cNvSpPr/>
          <p:nvPr/>
        </p:nvSpPr>
        <p:spPr>
          <a:xfrm>
            <a:off x="2699792" y="4293096"/>
            <a:ext cx="1656184" cy="1800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AUTOCRACIA</a:t>
            </a:r>
          </a:p>
          <a:p>
            <a:pPr algn="ctr"/>
            <a:endParaRPr lang="pt-BR" sz="1600" dirty="0">
              <a:solidFill>
                <a:schemeClr val="tx1"/>
              </a:solidFill>
            </a:endParaRPr>
          </a:p>
          <a:p>
            <a:pPr algn="ctr"/>
            <a:r>
              <a:rPr lang="pt-BR" sz="1600" dirty="0">
                <a:solidFill>
                  <a:schemeClr val="tx1"/>
                </a:solidFill>
              </a:rPr>
              <a:t>Centralização de poder de decisão no chefe.</a:t>
            </a:r>
          </a:p>
        </p:txBody>
      </p:sp>
      <p:sp>
        <p:nvSpPr>
          <p:cNvPr id="7" name="Retângulo 6"/>
          <p:cNvSpPr/>
          <p:nvPr/>
        </p:nvSpPr>
        <p:spPr>
          <a:xfrm>
            <a:off x="4644008" y="4293096"/>
            <a:ext cx="1656184" cy="1800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DEMOCRACIA</a:t>
            </a:r>
          </a:p>
          <a:p>
            <a:pPr algn="ctr"/>
            <a:endParaRPr lang="pt-BR" sz="1600" dirty="0">
              <a:solidFill>
                <a:schemeClr val="tx1"/>
              </a:solidFill>
            </a:endParaRPr>
          </a:p>
          <a:p>
            <a:pPr algn="ctr"/>
            <a:r>
              <a:rPr lang="pt-BR" sz="1600" dirty="0">
                <a:solidFill>
                  <a:schemeClr val="tx1"/>
                </a:solidFill>
              </a:rPr>
              <a:t>Divisão dos poderes de decisão entre o chefe e grupo.</a:t>
            </a:r>
          </a:p>
        </p:txBody>
      </p:sp>
      <p:sp>
        <p:nvSpPr>
          <p:cNvPr id="8" name="Retângulo 7"/>
          <p:cNvSpPr/>
          <p:nvPr/>
        </p:nvSpPr>
        <p:spPr>
          <a:xfrm>
            <a:off x="6588224" y="4293096"/>
            <a:ext cx="1656184" cy="1800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DEMAGOGIA</a:t>
            </a:r>
          </a:p>
          <a:p>
            <a:pPr algn="ctr"/>
            <a:endParaRPr lang="pt-BR" sz="1600" dirty="0">
              <a:solidFill>
                <a:schemeClr val="tx1"/>
              </a:solidFill>
            </a:endParaRPr>
          </a:p>
          <a:p>
            <a:pPr algn="ctr"/>
            <a:r>
              <a:rPr lang="pt-BR" sz="1600" dirty="0">
                <a:solidFill>
                  <a:schemeClr val="tx1"/>
                </a:solidFill>
              </a:rPr>
              <a:t>Busca da popularidade com os liderados.</a:t>
            </a:r>
          </a:p>
        </p:txBody>
      </p:sp>
    </p:spTree>
    <p:extLst>
      <p:ext uri="{BB962C8B-B14F-4D97-AF65-F5344CB8AC3E}">
        <p14:creationId xmlns:p14="http://schemas.microsoft.com/office/powerpoint/2010/main" xmlns="" val="1961882352"/>
      </p:ext>
    </p:extLst>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0" y="260648"/>
            <a:ext cx="9144000" cy="7920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pt-BR" sz="3600" dirty="0"/>
              <a:t>Modelo de liderança de </a:t>
            </a:r>
            <a:r>
              <a:rPr lang="pt-BR" sz="3600" dirty="0" err="1"/>
              <a:t>Tannenbaum</a:t>
            </a:r>
            <a:r>
              <a:rPr lang="pt-BR" sz="3600" dirty="0"/>
              <a:t> e Schmidt</a:t>
            </a:r>
          </a:p>
        </p:txBody>
      </p:sp>
      <p:pic>
        <p:nvPicPr>
          <p:cNvPr id="1026" name="Picture 2" descr="http://www.knoow.net/cienceconempr/gestao/continuumlideranc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552" y="1340768"/>
            <a:ext cx="8064896" cy="517619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xmlns="" val="343790267"/>
      </p:ext>
    </p:extLst>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ço Reservado para Conteúdo 5"/>
          <p:cNvGraphicFramePr>
            <a:graphicFrameLocks noGrp="1"/>
          </p:cNvGraphicFramePr>
          <p:nvPr>
            <p:ph idx="1"/>
            <p:extLst/>
          </p:nvPr>
        </p:nvGraphicFramePr>
        <p:xfrm>
          <a:off x="457200" y="1700808"/>
          <a:ext cx="8229600" cy="39319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pPr algn="ctr"/>
                      <a:r>
                        <a:rPr lang="pt-BR" dirty="0"/>
                        <a:t>LIDERANÇA ORIENTADA PARA A TAREFA (ESTILO AUTOCRÁTICO)</a:t>
                      </a:r>
                    </a:p>
                  </a:txBody>
                  <a:tcPr>
                    <a:solidFill>
                      <a:schemeClr val="accent1">
                        <a:lumMod val="75000"/>
                      </a:schemeClr>
                    </a:solidFill>
                  </a:tcPr>
                </a:tc>
                <a:tc>
                  <a:txBody>
                    <a:bodyPr/>
                    <a:lstStyle/>
                    <a:p>
                      <a:pPr algn="ctr"/>
                      <a:r>
                        <a:rPr lang="pt-BR" dirty="0"/>
                        <a:t>LIDERANÇA ORIENTADA PARA AS PESSOAS (ESTILO DEMOCRÁTICO)</a:t>
                      </a:r>
                    </a:p>
                  </a:txBody>
                  <a:tcPr>
                    <a:solidFill>
                      <a:schemeClr val="accent1">
                        <a:lumMod val="75000"/>
                      </a:schemeClr>
                    </a:solidFill>
                  </a:tcPr>
                </a:tc>
                <a:extLst>
                  <a:ext uri="{0D108BD9-81ED-4DB2-BD59-A6C34878D82A}">
                    <a16:rowId xmlns:a16="http://schemas.microsoft.com/office/drawing/2014/main" xmlns="" val="10000"/>
                  </a:ext>
                </a:extLst>
              </a:tr>
              <a:tr h="370840">
                <a:tc>
                  <a:txBody>
                    <a:bodyPr/>
                    <a:lstStyle/>
                    <a:p>
                      <a:pPr algn="just"/>
                      <a:r>
                        <a:rPr lang="pt-BR" dirty="0"/>
                        <a:t>Focaliza o trabalho do subordinado ou grupo, enfatizando o cumprimento de prazos, os padrões de qualidade e a economia de custos.</a:t>
                      </a:r>
                    </a:p>
                  </a:txBody>
                  <a:tcPr>
                    <a:solidFill>
                      <a:schemeClr val="accent1">
                        <a:lumMod val="40000"/>
                        <a:lumOff val="60000"/>
                      </a:schemeClr>
                    </a:solidFill>
                  </a:tcPr>
                </a:tc>
                <a:tc>
                  <a:txBody>
                    <a:bodyPr/>
                    <a:lstStyle/>
                    <a:p>
                      <a:pPr algn="just"/>
                      <a:r>
                        <a:rPr lang="pt-BR" dirty="0"/>
                        <a:t>Focaliza o próprio funcionário ou grupo, enfatizando as relações</a:t>
                      </a:r>
                      <a:r>
                        <a:rPr lang="pt-BR" baseline="0" dirty="0"/>
                        <a:t> humanas e o desenvolvimento da capacidade de trabalhar em equipe.</a:t>
                      </a:r>
                      <a:endParaRPr lang="pt-BR" dirty="0"/>
                    </a:p>
                  </a:txBody>
                  <a:tcPr>
                    <a:solidFill>
                      <a:schemeClr val="accent1">
                        <a:lumMod val="40000"/>
                        <a:lumOff val="60000"/>
                      </a:schemeClr>
                    </a:solidFill>
                  </a:tcPr>
                </a:tc>
                <a:extLst>
                  <a:ext uri="{0D108BD9-81ED-4DB2-BD59-A6C34878D82A}">
                    <a16:rowId xmlns:a16="http://schemas.microsoft.com/office/drawing/2014/main" xmlns="" val="10001"/>
                  </a:ext>
                </a:extLst>
              </a:tr>
              <a:tr h="457200">
                <a:tc rowSpan="2">
                  <a:txBody>
                    <a:bodyPr/>
                    <a:lstStyle/>
                    <a:p>
                      <a:pPr algn="just"/>
                      <a:r>
                        <a:rPr lang="pt-BR" dirty="0"/>
                        <a:t>Insiste</a:t>
                      </a:r>
                      <a:r>
                        <a:rPr lang="pt-BR" baseline="0" dirty="0"/>
                        <a:t> na necessidade de cumprir as metas, e superar a concorrência ou o desempenho passado.</a:t>
                      </a:r>
                      <a:endParaRPr lang="pt-BR" dirty="0"/>
                    </a:p>
                  </a:txBody>
                  <a:tcPr/>
                </a:tc>
                <a:tc>
                  <a:txBody>
                    <a:bodyPr/>
                    <a:lstStyle/>
                    <a:p>
                      <a:pPr algn="just"/>
                      <a:r>
                        <a:rPr lang="pt-BR" dirty="0"/>
                        <a:t>Ouve e presta atenção.</a:t>
                      </a:r>
                    </a:p>
                  </a:txBody>
                  <a:tcPr/>
                </a:tc>
                <a:extLst>
                  <a:ext uri="{0D108BD9-81ED-4DB2-BD59-A6C34878D82A}">
                    <a16:rowId xmlns:a16="http://schemas.microsoft.com/office/drawing/2014/main" xmlns="" val="10002"/>
                  </a:ext>
                </a:extLst>
              </a:tr>
              <a:tr h="457200">
                <a:tc vMerge="1">
                  <a:txBody>
                    <a:bodyPr/>
                    <a:lstStyle/>
                    <a:p>
                      <a:endParaRPr lang="pt-B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dirty="0"/>
                        <a:t>É amigável.</a:t>
                      </a:r>
                    </a:p>
                  </a:txBody>
                  <a:tcPr>
                    <a:solidFill>
                      <a:schemeClr val="accent1">
                        <a:lumMod val="40000"/>
                        <a:lumOff val="60000"/>
                      </a:schemeClr>
                    </a:solidFill>
                  </a:tcPr>
                </a:tc>
                <a:extLst>
                  <a:ext uri="{0D108BD9-81ED-4DB2-BD59-A6C34878D82A}">
                    <a16:rowId xmlns:a16="http://schemas.microsoft.com/office/drawing/2014/main" xmlns="" val="10003"/>
                  </a:ext>
                </a:extLst>
              </a:tr>
              <a:tr h="370840">
                <a:tc>
                  <a:txBody>
                    <a:bodyPr/>
                    <a:lstStyle/>
                    <a:p>
                      <a:pPr marL="0" algn="just" defTabSz="914400" rtl="0" eaLnBrk="1" latinLnBrk="0" hangingPunct="1"/>
                      <a:r>
                        <a:rPr lang="pt-BR" sz="1800" kern="1200" dirty="0">
                          <a:solidFill>
                            <a:schemeClr val="dk1"/>
                          </a:solidFill>
                          <a:latin typeface="+mn-lt"/>
                          <a:ea typeface="+mn-ea"/>
                          <a:cs typeface="+mn-cs"/>
                        </a:rPr>
                        <a:t>Esclarece as responsabilidades individuais e designa tarefas para pessoas específicas.</a:t>
                      </a:r>
                    </a:p>
                  </a:txBody>
                  <a:tcPr>
                    <a:solidFill>
                      <a:schemeClr val="accent1">
                        <a:lumMod val="40000"/>
                        <a:lumOff val="60000"/>
                      </a:schemeClr>
                    </a:solidFill>
                  </a:tcPr>
                </a:tc>
                <a:tc>
                  <a:txBody>
                    <a:bodyPr/>
                    <a:lstStyle/>
                    <a:p>
                      <a:pPr algn="just"/>
                      <a:r>
                        <a:rPr lang="pt-BR" dirty="0"/>
                        <a:t>Apoia</a:t>
                      </a:r>
                      <a:r>
                        <a:rPr lang="pt-BR" baseline="0" dirty="0"/>
                        <a:t> os funcionários.</a:t>
                      </a:r>
                      <a:endParaRPr lang="pt-BR" dirty="0"/>
                    </a:p>
                  </a:txBody>
                  <a:tcPr/>
                </a:tc>
                <a:extLst>
                  <a:ext uri="{0D108BD9-81ED-4DB2-BD59-A6C34878D82A}">
                    <a16:rowId xmlns:a16="http://schemas.microsoft.com/office/drawing/2014/main" xmlns="" val="10004"/>
                  </a:ext>
                </a:extLst>
              </a:tr>
            </a:tbl>
          </a:graphicData>
        </a:graphic>
      </p:graphicFrame>
      <p:sp>
        <p:nvSpPr>
          <p:cNvPr id="7" name="Título 1"/>
          <p:cNvSpPr txBox="1">
            <a:spLocks/>
          </p:cNvSpPr>
          <p:nvPr/>
        </p:nvSpPr>
        <p:spPr>
          <a:xfrm>
            <a:off x="0" y="260648"/>
            <a:ext cx="9144000" cy="7920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600" dirty="0"/>
              <a:t>Estilos de Liderança</a:t>
            </a:r>
          </a:p>
        </p:txBody>
      </p:sp>
    </p:spTree>
    <p:extLst>
      <p:ext uri="{BB962C8B-B14F-4D97-AF65-F5344CB8AC3E}">
        <p14:creationId xmlns:p14="http://schemas.microsoft.com/office/powerpoint/2010/main" xmlns="" val="3531299824"/>
      </p:ext>
    </p:extLst>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0" y="260648"/>
            <a:ext cx="9144000" cy="7920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600" dirty="0"/>
              <a:t>Eficácia do Líder</a:t>
            </a:r>
          </a:p>
        </p:txBody>
      </p:sp>
      <p:sp>
        <p:nvSpPr>
          <p:cNvPr id="5" name="Retângulo 4"/>
          <p:cNvSpPr/>
          <p:nvPr/>
        </p:nvSpPr>
        <p:spPr>
          <a:xfrm>
            <a:off x="969666" y="1268760"/>
            <a:ext cx="3854361"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800" dirty="0"/>
              <a:t>ESTILO TAREFA</a:t>
            </a:r>
          </a:p>
        </p:txBody>
      </p:sp>
      <p:sp>
        <p:nvSpPr>
          <p:cNvPr id="6" name="Retângulo 5"/>
          <p:cNvSpPr/>
          <p:nvPr/>
        </p:nvSpPr>
        <p:spPr>
          <a:xfrm>
            <a:off x="4968044" y="1268760"/>
            <a:ext cx="392443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800" dirty="0"/>
              <a:t>ESTILO PESSOAS</a:t>
            </a:r>
          </a:p>
        </p:txBody>
      </p:sp>
      <p:sp>
        <p:nvSpPr>
          <p:cNvPr id="7" name="Retângulo 6"/>
          <p:cNvSpPr/>
          <p:nvPr/>
        </p:nvSpPr>
        <p:spPr>
          <a:xfrm rot="16200000">
            <a:off x="-540568" y="2636912"/>
            <a:ext cx="216024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800" dirty="0"/>
              <a:t>COMPORTAMENTOS EFICAZES</a:t>
            </a:r>
          </a:p>
        </p:txBody>
      </p:sp>
      <p:sp>
        <p:nvSpPr>
          <p:cNvPr id="8" name="Retângulo 7"/>
          <p:cNvSpPr/>
          <p:nvPr/>
        </p:nvSpPr>
        <p:spPr>
          <a:xfrm rot="16200000">
            <a:off x="-612576" y="5013176"/>
            <a:ext cx="230425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800" dirty="0"/>
              <a:t>COMPORTAMENTOS INEFICAZES</a:t>
            </a:r>
          </a:p>
        </p:txBody>
      </p:sp>
      <p:sp>
        <p:nvSpPr>
          <p:cNvPr id="9" name="Retângulo 8"/>
          <p:cNvSpPr/>
          <p:nvPr/>
        </p:nvSpPr>
        <p:spPr>
          <a:xfrm>
            <a:off x="981499" y="1844823"/>
            <a:ext cx="3854361" cy="21602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p>
            <a:pPr marL="285750" indent="-285750" algn="l">
              <a:buFont typeface="Arial" panose="020B0604020202020204" pitchFamily="34" charset="0"/>
              <a:buChar char="•"/>
            </a:pPr>
            <a:r>
              <a:rPr lang="pt-BR" sz="1800" dirty="0"/>
              <a:t>De forma geral, o estilo tarefa tem efeito positivo sobre o desempenho da tarefa.</a:t>
            </a:r>
          </a:p>
          <a:p>
            <a:pPr marL="285750" indent="-285750" algn="l">
              <a:buFont typeface="Arial" panose="020B0604020202020204" pitchFamily="34" charset="0"/>
              <a:buChar char="•"/>
            </a:pPr>
            <a:endParaRPr lang="pt-BR" sz="1800" dirty="0"/>
          </a:p>
          <a:p>
            <a:pPr marL="285750" indent="-285750" algn="l">
              <a:buFont typeface="Arial" panose="020B0604020202020204" pitchFamily="34" charset="0"/>
              <a:buChar char="•"/>
            </a:pPr>
            <a:r>
              <a:rPr lang="pt-BR" sz="1800" dirty="0"/>
              <a:t>Dirigir a tarefa e manter distanciamento social são comportamentos associados à eficácia do líder.</a:t>
            </a:r>
          </a:p>
          <a:p>
            <a:pPr algn="l"/>
            <a:endParaRPr lang="pt-BR" sz="1800" dirty="0"/>
          </a:p>
        </p:txBody>
      </p:sp>
      <p:sp>
        <p:nvSpPr>
          <p:cNvPr id="10" name="Retângulo 9"/>
          <p:cNvSpPr/>
          <p:nvPr/>
        </p:nvSpPr>
        <p:spPr>
          <a:xfrm>
            <a:off x="4968044" y="1844823"/>
            <a:ext cx="3924436" cy="21602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0" bIns="324000" rtlCol="0" anchor="ctr"/>
          <a:lstStyle/>
          <a:p>
            <a:pPr marL="285750" indent="-285750" algn="l">
              <a:buFont typeface="Arial" panose="020B0604020202020204" pitchFamily="34" charset="0"/>
              <a:buChar char="•"/>
            </a:pPr>
            <a:r>
              <a:rPr lang="pt-BR" sz="1800" dirty="0"/>
              <a:t>De forma geral, o estilo pessoas tem impacto positivo sobre a satisfação das pessoas.</a:t>
            </a:r>
          </a:p>
          <a:p>
            <a:pPr marL="285750" indent="-285750" algn="l">
              <a:buFont typeface="Arial" panose="020B0604020202020204" pitchFamily="34" charset="0"/>
              <a:buChar char="•"/>
            </a:pPr>
            <a:endParaRPr lang="pt-BR" sz="1800" dirty="0"/>
          </a:p>
          <a:p>
            <a:pPr marL="285750" indent="-285750" algn="l">
              <a:buFont typeface="Arial" panose="020B0604020202020204" pitchFamily="34" charset="0"/>
              <a:buChar char="•"/>
            </a:pPr>
            <a:r>
              <a:rPr lang="pt-BR" sz="1800" dirty="0"/>
              <a:t>Reforçar o espirito de equipe é um comportamento específico associados à eficácia do líder.</a:t>
            </a:r>
          </a:p>
        </p:txBody>
      </p:sp>
      <p:sp>
        <p:nvSpPr>
          <p:cNvPr id="11" name="Retângulo 10"/>
          <p:cNvSpPr/>
          <p:nvPr/>
        </p:nvSpPr>
        <p:spPr>
          <a:xfrm>
            <a:off x="969665" y="4149080"/>
            <a:ext cx="3854362" cy="2304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l">
              <a:buFont typeface="Arial" panose="020B0604020202020204" pitchFamily="34" charset="0"/>
              <a:buChar char="•"/>
            </a:pPr>
            <a:r>
              <a:rPr lang="pt-BR" sz="1800" dirty="0"/>
              <a:t>O comportamento autocrítico, que restringe a autonomia do subordinado, resulta na ineficácia do líder.</a:t>
            </a:r>
          </a:p>
        </p:txBody>
      </p:sp>
      <p:sp>
        <p:nvSpPr>
          <p:cNvPr id="12" name="Retângulo 11"/>
          <p:cNvSpPr/>
          <p:nvPr/>
        </p:nvSpPr>
        <p:spPr>
          <a:xfrm>
            <a:off x="4968044" y="4149080"/>
            <a:ext cx="3924436" cy="2304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l">
              <a:buFont typeface="Arial" panose="020B0604020202020204" pitchFamily="34" charset="0"/>
              <a:buChar char="•"/>
            </a:pPr>
            <a:r>
              <a:rPr lang="pt-BR" sz="1800" dirty="0"/>
              <a:t>A permissividade ou demagogia diminui a satisfação e a produtividade.</a:t>
            </a:r>
          </a:p>
          <a:p>
            <a:pPr marL="285750" indent="-285750" algn="l"/>
            <a:endParaRPr lang="pt-BR" sz="1800" dirty="0"/>
          </a:p>
        </p:txBody>
      </p:sp>
    </p:spTree>
    <p:extLst>
      <p:ext uri="{BB962C8B-B14F-4D97-AF65-F5344CB8AC3E}">
        <p14:creationId xmlns:p14="http://schemas.microsoft.com/office/powerpoint/2010/main" xmlns="" val="174853109"/>
      </p:ext>
    </p:extLst>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0" y="260648"/>
            <a:ext cx="9144000" cy="792088"/>
          </a:xfrm>
          <a:prstGeom prst="rect">
            <a:avLst/>
          </a:prstGeom>
          <a:noFill/>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600" dirty="0"/>
              <a:t>Grade gerencial de Blake e </a:t>
            </a:r>
            <a:r>
              <a:rPr lang="pt-BR" sz="3600" dirty="0" err="1"/>
              <a:t>Mouton</a:t>
            </a:r>
            <a:r>
              <a:rPr lang="pt-BR" sz="3600" dirty="0"/>
              <a:t> </a:t>
            </a:r>
          </a:p>
          <a:p>
            <a:r>
              <a:rPr lang="pt-BR" sz="2800" dirty="0"/>
              <a:t>Combinação de estilos de liderança</a:t>
            </a:r>
          </a:p>
        </p:txBody>
      </p:sp>
      <p:pic>
        <p:nvPicPr>
          <p:cNvPr id="1028" name="Picture 4" descr="http://s4.static.brasilescola.com/img/2012/06/l1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35696" y="1309189"/>
            <a:ext cx="5688632" cy="543217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xmlns="" val="191211318"/>
      </p:ext>
    </p:extLst>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idx="1"/>
          </p:nvPr>
        </p:nvSpPr>
        <p:spPr/>
        <p:txBody>
          <a:bodyPr>
            <a:normAutofit/>
          </a:bodyPr>
          <a:lstStyle/>
          <a:p>
            <a:pPr marL="0" indent="0" algn="just">
              <a:buNone/>
            </a:pPr>
            <a:r>
              <a:rPr lang="pt-BR" sz="2400" b="1" dirty="0"/>
              <a:t>Modelo de </a:t>
            </a:r>
            <a:r>
              <a:rPr lang="pt-BR" sz="2400" b="1" dirty="0" err="1"/>
              <a:t>Tannenbaum</a:t>
            </a:r>
            <a:r>
              <a:rPr lang="pt-BR" sz="2400" b="1" dirty="0"/>
              <a:t> e Schmidt </a:t>
            </a:r>
            <a:r>
              <a:rPr lang="pt-BR" sz="2000" dirty="0"/>
              <a:t>– Propõe 3 critérios para avaliar a situação:</a:t>
            </a:r>
            <a:endParaRPr lang="pt-BR" sz="1800" dirty="0"/>
          </a:p>
          <a:p>
            <a:pPr marL="0" indent="0" algn="just">
              <a:buNone/>
            </a:pPr>
            <a:endParaRPr lang="pt-BR" sz="2400" dirty="0"/>
          </a:p>
          <a:p>
            <a:pPr marL="514350" indent="-514350" algn="just">
              <a:buFont typeface="+mj-lt"/>
              <a:buAutoNum type="arabicParenR"/>
            </a:pPr>
            <a:r>
              <a:rPr lang="pt-BR" sz="2000" dirty="0"/>
              <a:t>O próprio gerente: a forma como o líder se comporta é influenciada principalmente por sua formação, conhecimento, valores e experiência.</a:t>
            </a:r>
          </a:p>
          <a:p>
            <a:pPr marL="514350" indent="-514350" algn="just">
              <a:buFont typeface="+mj-lt"/>
              <a:buAutoNum type="arabicParenR"/>
            </a:pPr>
            <a:r>
              <a:rPr lang="pt-BR" sz="2000" dirty="0"/>
              <a:t>Os funcionários: as características dos funcionários influenciam a escolha e a eficácia do estilo de liderança.</a:t>
            </a:r>
          </a:p>
          <a:p>
            <a:pPr marL="514350" indent="-514350" algn="just">
              <a:buFont typeface="+mj-lt"/>
              <a:buAutoNum type="arabicParenR"/>
            </a:pPr>
            <a:r>
              <a:rPr lang="pt-BR" sz="2000" dirty="0"/>
              <a:t>A situação: o clima da organização, o grupo de trabalho, a natureza da tarefa e a pressão do tempo caracterizam a situação dentro da qual os estilos funcionam com maior ou menor eficácia.</a:t>
            </a:r>
          </a:p>
        </p:txBody>
      </p:sp>
      <p:sp>
        <p:nvSpPr>
          <p:cNvPr id="4" name="Título 1"/>
          <p:cNvSpPr txBox="1">
            <a:spLocks/>
          </p:cNvSpPr>
          <p:nvPr/>
        </p:nvSpPr>
        <p:spPr>
          <a:xfrm>
            <a:off x="0" y="260648"/>
            <a:ext cx="9144000" cy="7920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600" dirty="0"/>
              <a:t>Liderança Situacional</a:t>
            </a:r>
          </a:p>
        </p:txBody>
      </p:sp>
    </p:spTree>
    <p:extLst>
      <p:ext uri="{BB962C8B-B14F-4D97-AF65-F5344CB8AC3E}">
        <p14:creationId xmlns:p14="http://schemas.microsoft.com/office/powerpoint/2010/main" xmlns="" val="927385032"/>
      </p:ext>
    </p:extLst>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1412776"/>
            <a:ext cx="8784976" cy="5040560"/>
          </a:xfrm>
        </p:spPr>
        <p:txBody>
          <a:bodyPr>
            <a:normAutofit fontScale="85000" lnSpcReduction="10000"/>
          </a:bodyPr>
          <a:lstStyle/>
          <a:p>
            <a:pPr marL="0" indent="0">
              <a:buNone/>
            </a:pPr>
            <a:r>
              <a:rPr lang="pt-BR" b="1" dirty="0"/>
              <a:t>Modelo de </a:t>
            </a:r>
            <a:r>
              <a:rPr lang="pt-BR" b="1" dirty="0" err="1"/>
              <a:t>Fiedler</a:t>
            </a:r>
            <a:r>
              <a:rPr lang="pt-BR" b="1" dirty="0"/>
              <a:t> </a:t>
            </a:r>
            <a:r>
              <a:rPr lang="pt-BR" sz="2400" dirty="0"/>
              <a:t>– Avalia o “grau de </a:t>
            </a:r>
            <a:r>
              <a:rPr lang="pt-BR" sz="2400" dirty="0" err="1"/>
              <a:t>favorabilidade</a:t>
            </a:r>
            <a:r>
              <a:rPr lang="pt-BR" sz="2400" dirty="0"/>
              <a:t>” da situação do líder.</a:t>
            </a:r>
          </a:p>
          <a:p>
            <a:pPr marL="0" indent="0">
              <a:buNone/>
            </a:pPr>
            <a:endParaRPr lang="pt-BR" sz="2400" dirty="0"/>
          </a:p>
          <a:p>
            <a:pPr marL="457200" indent="-457200">
              <a:buFont typeface="+mj-lt"/>
              <a:buAutoNum type="arabicParenR"/>
            </a:pPr>
            <a:r>
              <a:rPr lang="pt-BR" sz="2400" dirty="0"/>
              <a:t>As relações entre os líderes e os seguidores. </a:t>
            </a:r>
          </a:p>
          <a:p>
            <a:pPr marL="400050" lvl="1" indent="0">
              <a:buNone/>
            </a:pPr>
            <a:r>
              <a:rPr lang="pt-BR" sz="2000" dirty="0"/>
              <a:t>Se os sentimentos dos seguidores forem positivos em relação ao líder, a situação é favorável. Se os seguidores forem hostis, a situação é desfavorável para o líder.</a:t>
            </a:r>
          </a:p>
          <a:p>
            <a:pPr marL="457200" indent="-457200">
              <a:buFont typeface="+mj-lt"/>
              <a:buAutoNum type="arabicParenR"/>
            </a:pPr>
            <a:r>
              <a:rPr lang="pt-BR" sz="2400" dirty="0"/>
              <a:t>O grau de estruturação da tarefa. </a:t>
            </a:r>
          </a:p>
          <a:p>
            <a:pPr marL="400050" lvl="1" indent="0" algn="just">
              <a:buNone/>
            </a:pPr>
            <a:r>
              <a:rPr lang="pt-BR" sz="2000" dirty="0"/>
              <a:t>Tarefas muito bem definidas, com alto grau de organização e certeza, são favoráveis para o líder. Tarefas imprevisíveis e desorganizadas são desfavoráveis para o líder.</a:t>
            </a:r>
          </a:p>
          <a:p>
            <a:pPr marL="457200" indent="-457200">
              <a:buFont typeface="+mj-lt"/>
              <a:buAutoNum type="arabicParenR"/>
            </a:pPr>
            <a:r>
              <a:rPr lang="pt-BR" sz="2400" dirty="0"/>
              <a:t>O poder da posição. </a:t>
            </a:r>
          </a:p>
          <a:p>
            <a:pPr marL="400050" lvl="1" indent="0">
              <a:buNone/>
            </a:pPr>
            <a:r>
              <a:rPr lang="pt-BR" sz="2000" dirty="0"/>
              <a:t>Se o líder puder promover ou remover qualquer integrante da equipe, e se seu título indicar importância e autoridade, é porque sua posição tem poder. Se o líder não tiver poder, a situação é desfavorável.</a:t>
            </a:r>
          </a:p>
        </p:txBody>
      </p:sp>
      <p:sp>
        <p:nvSpPr>
          <p:cNvPr id="4" name="Título 1"/>
          <p:cNvSpPr txBox="1">
            <a:spLocks/>
          </p:cNvSpPr>
          <p:nvPr/>
        </p:nvSpPr>
        <p:spPr>
          <a:xfrm>
            <a:off x="0" y="260648"/>
            <a:ext cx="9144000" cy="7920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600" dirty="0"/>
              <a:t>Liderança Situacional</a:t>
            </a:r>
          </a:p>
        </p:txBody>
      </p:sp>
    </p:spTree>
    <p:extLst>
      <p:ext uri="{BB962C8B-B14F-4D97-AF65-F5344CB8AC3E}">
        <p14:creationId xmlns:p14="http://schemas.microsoft.com/office/powerpoint/2010/main" xmlns="" val="3865563052"/>
      </p:ext>
    </p:extLst>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1196752"/>
            <a:ext cx="8784976" cy="5256584"/>
          </a:xfrm>
        </p:spPr>
        <p:txBody>
          <a:bodyPr>
            <a:normAutofit/>
          </a:bodyPr>
          <a:lstStyle/>
          <a:p>
            <a:pPr marL="0" indent="0">
              <a:buNone/>
            </a:pPr>
            <a:r>
              <a:rPr lang="pt-BR" sz="2400" b="1" dirty="0"/>
              <a:t>Modelo de </a:t>
            </a:r>
            <a:r>
              <a:rPr lang="pt-BR" sz="2400" b="1" dirty="0" err="1"/>
              <a:t>Hersey-Blanchard</a:t>
            </a:r>
            <a:r>
              <a:rPr lang="pt-BR" sz="2400" dirty="0"/>
              <a:t>   </a:t>
            </a:r>
            <a:endParaRPr lang="pt-BR" sz="1800" dirty="0"/>
          </a:p>
        </p:txBody>
      </p:sp>
      <p:sp>
        <p:nvSpPr>
          <p:cNvPr id="4" name="Título 1"/>
          <p:cNvSpPr txBox="1">
            <a:spLocks/>
          </p:cNvSpPr>
          <p:nvPr/>
        </p:nvSpPr>
        <p:spPr>
          <a:xfrm>
            <a:off x="0" y="260648"/>
            <a:ext cx="9144000" cy="7920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600" dirty="0"/>
              <a:t>Liderança Situacional</a:t>
            </a:r>
          </a:p>
        </p:txBody>
      </p:sp>
      <p:pic>
        <p:nvPicPr>
          <p:cNvPr id="3076" name="Picture 4" descr="http://www.rustice.com.br/blog/img11/20111016_Situacional/situational04.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27784" y="1728600"/>
            <a:ext cx="3672408" cy="508983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xmlns="" val="2287718125"/>
      </p:ext>
    </p:extLst>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Significado da Motivação</a:t>
            </a:r>
          </a:p>
        </p:txBody>
      </p:sp>
      <p:sp>
        <p:nvSpPr>
          <p:cNvPr id="3" name="Espaço Reservado para Conteúdo 2"/>
          <p:cNvSpPr>
            <a:spLocks noGrp="1"/>
          </p:cNvSpPr>
          <p:nvPr>
            <p:ph idx="1"/>
          </p:nvPr>
        </p:nvSpPr>
        <p:spPr/>
        <p:txBody>
          <a:bodyPr/>
          <a:lstStyle/>
          <a:p>
            <a:r>
              <a:rPr lang="pt-BR" dirty="0"/>
              <a:t>A palavra motivação indica as causas ou motivos que produzem determinado comportamento.</a:t>
            </a:r>
          </a:p>
          <a:p>
            <a:endParaRPr lang="pt-BR" sz="1200" dirty="0"/>
          </a:p>
          <a:p>
            <a:r>
              <a:rPr lang="pt-BR" dirty="0"/>
              <a:t>3 propriedades da motivação: </a:t>
            </a:r>
          </a:p>
          <a:p>
            <a:pPr lvl="1"/>
            <a:r>
              <a:rPr lang="pt-BR" dirty="0"/>
              <a:t>Direção: a pessoa está motivada para fazer o quê?</a:t>
            </a:r>
          </a:p>
          <a:p>
            <a:pPr lvl="1"/>
            <a:r>
              <a:rPr lang="pt-BR" dirty="0"/>
              <a:t>Intensidade: quão motivada a pessoa está?</a:t>
            </a:r>
          </a:p>
          <a:p>
            <a:pPr lvl="1"/>
            <a:r>
              <a:rPr lang="pt-BR" dirty="0"/>
              <a:t>Permanência: durante quanto tempo a pessoa ficou motivada?</a:t>
            </a:r>
          </a:p>
          <a:p>
            <a:pPr lvl="1"/>
            <a:endParaRPr lang="pt-BR" sz="1200" dirty="0"/>
          </a:p>
          <a:p>
            <a:r>
              <a:rPr lang="pt-BR" dirty="0"/>
              <a:t>Em administração: Alto grau de disposição para realizar uma tarefa ou atividade de qualquer empresa.</a:t>
            </a:r>
          </a:p>
        </p:txBody>
      </p:sp>
      <p:sp>
        <p:nvSpPr>
          <p:cNvPr id="4" name="Espaço Reservado para Número de Slide 3"/>
          <p:cNvSpPr>
            <a:spLocks noGrp="1"/>
          </p:cNvSpPr>
          <p:nvPr>
            <p:ph type="sldNum" sz="quarter" idx="10"/>
          </p:nvPr>
        </p:nvSpPr>
        <p:spPr/>
        <p:txBody>
          <a:bodyPr/>
          <a:lstStyle/>
          <a:p>
            <a:fld id="{53E0B91A-E789-4842-8A69-86259BB09E43}" type="slidenum">
              <a:rPr lang="pt-BR" smtClean="0"/>
              <a:pPr/>
              <a:t>3</a:t>
            </a:fld>
            <a:endParaRPr lang="pt-BR"/>
          </a:p>
        </p:txBody>
      </p:sp>
    </p:spTree>
  </p:cSld>
  <p:clrMapOvr>
    <a:masterClrMapping/>
  </p:clrMapOvr>
  <p:transition>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ço Reservado para Conteúdo 4"/>
          <p:cNvGraphicFramePr>
            <a:graphicFrameLocks noGrp="1"/>
          </p:cNvGraphicFramePr>
          <p:nvPr>
            <p:ph idx="1"/>
            <p:extLst/>
          </p:nvPr>
        </p:nvGraphicFramePr>
        <p:xfrm>
          <a:off x="251520" y="1600200"/>
          <a:ext cx="8712968" cy="2103120"/>
        </p:xfrm>
        <a:graphic>
          <a:graphicData uri="http://schemas.openxmlformats.org/drawingml/2006/table">
            <a:tbl>
              <a:tblPr firstRow="1" bandRow="1">
                <a:tableStyleId>{5C22544A-7EE6-4342-B048-85BDC9FD1C3A}</a:tableStyleId>
              </a:tblPr>
              <a:tblGrid>
                <a:gridCol w="4356484">
                  <a:extLst>
                    <a:ext uri="{9D8B030D-6E8A-4147-A177-3AD203B41FA5}">
                      <a16:colId xmlns:a16="http://schemas.microsoft.com/office/drawing/2014/main" xmlns="" val="20000"/>
                    </a:ext>
                  </a:extLst>
                </a:gridCol>
                <a:gridCol w="4356484">
                  <a:extLst>
                    <a:ext uri="{9D8B030D-6E8A-4147-A177-3AD203B41FA5}">
                      <a16:colId xmlns:a16="http://schemas.microsoft.com/office/drawing/2014/main" xmlns="" val="20001"/>
                    </a:ext>
                  </a:extLst>
                </a:gridCol>
              </a:tblGrid>
              <a:tr h="370840">
                <a:tc>
                  <a:txBody>
                    <a:bodyPr/>
                    <a:lstStyle/>
                    <a:p>
                      <a:pPr algn="ctr"/>
                      <a:r>
                        <a:rPr lang="pt-BR" dirty="0"/>
                        <a:t>LIDERANÇA CARISMÁTICA OU  TRANSFORMADORA</a:t>
                      </a:r>
                    </a:p>
                  </a:txBody>
                  <a:tcPr/>
                </a:tc>
                <a:tc>
                  <a:txBody>
                    <a:bodyPr/>
                    <a:lstStyle/>
                    <a:p>
                      <a:pPr algn="ctr"/>
                      <a:r>
                        <a:rPr lang="pt-BR" dirty="0"/>
                        <a:t>LIDERANÇA TRANSACIONAL</a:t>
                      </a:r>
                    </a:p>
                  </a:txBody>
                  <a:tcPr/>
                </a:tc>
                <a:extLst>
                  <a:ext uri="{0D108BD9-81ED-4DB2-BD59-A6C34878D82A}">
                    <a16:rowId xmlns:a16="http://schemas.microsoft.com/office/drawing/2014/main" xmlns="" val="10000"/>
                  </a:ext>
                </a:extLst>
              </a:tr>
              <a:tr h="370840">
                <a:tc>
                  <a:txBody>
                    <a:bodyPr/>
                    <a:lstStyle/>
                    <a:p>
                      <a:pPr algn="just"/>
                      <a:r>
                        <a:rPr lang="pt-BR" dirty="0"/>
                        <a:t>“A</a:t>
                      </a:r>
                      <a:r>
                        <a:rPr lang="pt-BR" baseline="0" dirty="0"/>
                        <a:t> liderança transformadora consiste em estabelecer valores e padrões e criar os meios para guiar os esforços coletivos na direção das metas” (David </a:t>
                      </a:r>
                      <a:r>
                        <a:rPr lang="pt-BR" baseline="0" dirty="0" err="1"/>
                        <a:t>Lohman</a:t>
                      </a:r>
                      <a:r>
                        <a:rPr lang="pt-BR" baseline="0" dirty="0"/>
                        <a:t>).</a:t>
                      </a:r>
                      <a:endParaRPr lang="pt-BR" dirty="0"/>
                    </a:p>
                  </a:txBody>
                  <a:tcPr/>
                </a:tc>
                <a:tc>
                  <a:txBody>
                    <a:bodyPr/>
                    <a:lstStyle/>
                    <a:p>
                      <a:pPr algn="just"/>
                      <a:r>
                        <a:rPr lang="pt-BR" dirty="0"/>
                        <a:t>A liderança transacional apela aos</a:t>
                      </a:r>
                      <a:r>
                        <a:rPr lang="pt-BR" baseline="0" dirty="0"/>
                        <a:t> interesses, especialmente às necessidades primárias, dos seguidores. O cumprimento de metas dá-se por recompensas ou ameaças.</a:t>
                      </a:r>
                      <a:endParaRPr lang="pt-BR" dirty="0"/>
                    </a:p>
                  </a:txBody>
                  <a:tcPr/>
                </a:tc>
                <a:extLst>
                  <a:ext uri="{0D108BD9-81ED-4DB2-BD59-A6C34878D82A}">
                    <a16:rowId xmlns:a16="http://schemas.microsoft.com/office/drawing/2014/main" xmlns="" val="10001"/>
                  </a:ext>
                </a:extLst>
              </a:tr>
            </a:tbl>
          </a:graphicData>
        </a:graphic>
      </p:graphicFrame>
      <p:sp>
        <p:nvSpPr>
          <p:cNvPr id="4" name="Título 1"/>
          <p:cNvSpPr txBox="1">
            <a:spLocks/>
          </p:cNvSpPr>
          <p:nvPr/>
        </p:nvSpPr>
        <p:spPr>
          <a:xfrm>
            <a:off x="0" y="260648"/>
            <a:ext cx="9144000" cy="79208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pt-BR" sz="3600" dirty="0"/>
              <a:t>Liderança Carismática e Liderança Transacional</a:t>
            </a:r>
          </a:p>
        </p:txBody>
      </p:sp>
      <p:sp>
        <p:nvSpPr>
          <p:cNvPr id="6" name="Seta para baixo 5"/>
          <p:cNvSpPr/>
          <p:nvPr/>
        </p:nvSpPr>
        <p:spPr>
          <a:xfrm>
            <a:off x="2051720" y="3933056"/>
            <a:ext cx="360040"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Seta para baixo 6"/>
          <p:cNvSpPr/>
          <p:nvPr/>
        </p:nvSpPr>
        <p:spPr>
          <a:xfrm>
            <a:off x="6660232" y="3933056"/>
            <a:ext cx="360040"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tângulo 7"/>
          <p:cNvSpPr/>
          <p:nvPr/>
        </p:nvSpPr>
        <p:spPr>
          <a:xfrm>
            <a:off x="827584" y="4653136"/>
            <a:ext cx="2808312"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l">
              <a:buFont typeface="Arial" panose="020B0604020202020204" pitchFamily="34" charset="0"/>
              <a:buChar char="•"/>
            </a:pPr>
            <a:r>
              <a:rPr lang="pt-BR" sz="1800" dirty="0"/>
              <a:t>Líder inspirador</a:t>
            </a:r>
          </a:p>
          <a:p>
            <a:pPr marL="285750" indent="-285750" algn="l">
              <a:buFont typeface="Arial" panose="020B0604020202020204" pitchFamily="34" charset="0"/>
              <a:buChar char="•"/>
            </a:pPr>
            <a:r>
              <a:rPr lang="pt-BR" sz="1800" dirty="0"/>
              <a:t>Líder transformador</a:t>
            </a:r>
          </a:p>
          <a:p>
            <a:pPr marL="285750" indent="-285750" algn="l">
              <a:buFont typeface="Arial" panose="020B0604020202020204" pitchFamily="34" charset="0"/>
              <a:buChar char="•"/>
            </a:pPr>
            <a:r>
              <a:rPr lang="pt-BR" sz="1800" dirty="0"/>
              <a:t>Líder revolucionário</a:t>
            </a:r>
          </a:p>
          <a:p>
            <a:pPr marL="285750" indent="-285750" algn="l">
              <a:buFont typeface="Arial" panose="020B0604020202020204" pitchFamily="34" charset="0"/>
              <a:buChar char="•"/>
            </a:pPr>
            <a:r>
              <a:rPr lang="pt-BR" sz="1800" dirty="0"/>
              <a:t>Agente de mudanças</a:t>
            </a:r>
          </a:p>
        </p:txBody>
      </p:sp>
      <p:sp>
        <p:nvSpPr>
          <p:cNvPr id="9" name="Retângulo 8"/>
          <p:cNvSpPr/>
          <p:nvPr/>
        </p:nvSpPr>
        <p:spPr>
          <a:xfrm>
            <a:off x="5220072" y="4653136"/>
            <a:ext cx="324036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l">
              <a:buFont typeface="Arial" panose="020B0604020202020204" pitchFamily="34" charset="0"/>
              <a:buChar char="•"/>
            </a:pPr>
            <a:r>
              <a:rPr lang="pt-BR" sz="1800" dirty="0"/>
              <a:t>Promoções</a:t>
            </a:r>
          </a:p>
          <a:p>
            <a:pPr marL="285750" indent="-285750" algn="l">
              <a:buFont typeface="Arial" panose="020B0604020202020204" pitchFamily="34" charset="0"/>
              <a:buChar char="•"/>
            </a:pPr>
            <a:r>
              <a:rPr lang="pt-BR" sz="1800" dirty="0"/>
              <a:t>Aumentos salariais</a:t>
            </a:r>
          </a:p>
          <a:p>
            <a:pPr marL="285750" indent="-285750" algn="l">
              <a:buFont typeface="Arial" panose="020B0604020202020204" pitchFamily="34" charset="0"/>
              <a:buChar char="•"/>
            </a:pPr>
            <a:r>
              <a:rPr lang="pt-BR" sz="1800" dirty="0"/>
              <a:t>Autonomia e liberalidade no uso do tempo</a:t>
            </a:r>
          </a:p>
          <a:p>
            <a:pPr marL="285750" indent="-285750" algn="l">
              <a:buFont typeface="Arial" panose="020B0604020202020204" pitchFamily="34" charset="0"/>
              <a:buChar char="•"/>
            </a:pPr>
            <a:r>
              <a:rPr lang="pt-BR" sz="1800" dirty="0"/>
              <a:t>Atendimento de solicitações</a:t>
            </a:r>
          </a:p>
        </p:txBody>
      </p:sp>
    </p:spTree>
    <p:extLst>
      <p:ext uri="{BB962C8B-B14F-4D97-AF65-F5344CB8AC3E}">
        <p14:creationId xmlns:p14="http://schemas.microsoft.com/office/powerpoint/2010/main" xmlns="" val="2231056753"/>
      </p:ext>
    </p:ext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pt-PT"/>
          </a:p>
        </p:txBody>
      </p:sp>
      <p:sp>
        <p:nvSpPr>
          <p:cNvPr id="3" name="Content Placeholder 2"/>
          <p:cNvSpPr>
            <a:spLocks noGrp="1"/>
          </p:cNvSpPr>
          <p:nvPr>
            <p:ph idx="1"/>
          </p:nvPr>
        </p:nvSpPr>
        <p:spPr>
          <a:xfrm>
            <a:off x="457200" y="2953444"/>
            <a:ext cx="8458200" cy="5372100"/>
          </a:xfrm>
        </p:spPr>
        <p:txBody>
          <a:bodyPr/>
          <a:lstStyle/>
          <a:p>
            <a:r>
              <a:rPr lang="pt-PT" sz="3600" dirty="0"/>
              <a:t>Como se dá o processo de motivação?</a:t>
            </a:r>
          </a:p>
        </p:txBody>
      </p:sp>
      <p:sp>
        <p:nvSpPr>
          <p:cNvPr id="4" name="Slide Number Placeholder 3"/>
          <p:cNvSpPr>
            <a:spLocks noGrp="1"/>
          </p:cNvSpPr>
          <p:nvPr>
            <p:ph type="sldNum" sz="quarter" idx="10"/>
          </p:nvPr>
        </p:nvSpPr>
        <p:spPr/>
        <p:txBody>
          <a:bodyPr/>
          <a:lstStyle/>
          <a:p>
            <a:fld id="{53E0B91A-E789-4842-8A69-86259BB09E43}" type="slidenum">
              <a:rPr lang="pt-BR" smtClean="0"/>
              <a:pPr/>
              <a:t>4</a:t>
            </a:fld>
            <a:endParaRPr lang="pt-BR"/>
          </a:p>
        </p:txBody>
      </p:sp>
    </p:spTree>
    <p:extLst>
      <p:ext uri="{BB962C8B-B14F-4D97-AF65-F5344CB8AC3E}">
        <p14:creationId xmlns:p14="http://schemas.microsoft.com/office/powerpoint/2010/main" xmlns="" val="1821254776"/>
      </p:ext>
    </p:extLst>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Teorias sobre o Processo de Motivação</a:t>
            </a:r>
          </a:p>
        </p:txBody>
      </p:sp>
      <p:sp>
        <p:nvSpPr>
          <p:cNvPr id="3" name="Content Placeholder 2"/>
          <p:cNvSpPr>
            <a:spLocks noGrp="1"/>
          </p:cNvSpPr>
          <p:nvPr>
            <p:ph idx="1"/>
          </p:nvPr>
        </p:nvSpPr>
        <p:spPr/>
        <p:txBody>
          <a:bodyPr/>
          <a:lstStyle/>
          <a:p>
            <a:pPr marL="0" indent="0">
              <a:buNone/>
            </a:pPr>
            <a:r>
              <a:rPr lang="pt-PT" b="1" dirty="0"/>
              <a:t>Modelo do Comportamento</a:t>
            </a:r>
          </a:p>
          <a:p>
            <a:endParaRPr lang="pt-PT" dirty="0"/>
          </a:p>
          <a:p>
            <a:r>
              <a:rPr lang="pt-PT" dirty="0"/>
              <a:t>Todo </a:t>
            </a:r>
            <a:r>
              <a:rPr lang="pt-PT" b="1" dirty="0"/>
              <a:t>comportamento</a:t>
            </a:r>
            <a:r>
              <a:rPr lang="pt-PT" dirty="0"/>
              <a:t> é motivado (internamente ou externamente) por algum </a:t>
            </a:r>
            <a:r>
              <a:rPr lang="pt-PT" b="1" dirty="0"/>
              <a:t>estímulo</a:t>
            </a:r>
            <a:r>
              <a:rPr lang="pt-PT" dirty="0"/>
              <a:t>;</a:t>
            </a:r>
          </a:p>
          <a:p>
            <a:r>
              <a:rPr lang="pt-PT" dirty="0"/>
              <a:t>O comportamento é orientado para a realização de algum </a:t>
            </a:r>
            <a:r>
              <a:rPr lang="pt-PT" b="1" dirty="0"/>
              <a:t>objetivo;</a:t>
            </a:r>
          </a:p>
          <a:p>
            <a:r>
              <a:rPr lang="pt-PT" dirty="0"/>
              <a:t>Este comportamento pode ser perturbado por </a:t>
            </a:r>
            <a:r>
              <a:rPr lang="pt-PT" b="1" dirty="0"/>
              <a:t>conflito, frustração ou ansiedade</a:t>
            </a:r>
            <a:r>
              <a:rPr lang="pt-PT" dirty="0"/>
              <a:t>.</a:t>
            </a:r>
          </a:p>
        </p:txBody>
      </p:sp>
      <p:sp>
        <p:nvSpPr>
          <p:cNvPr id="4" name="Slide Number Placeholder 3"/>
          <p:cNvSpPr>
            <a:spLocks noGrp="1"/>
          </p:cNvSpPr>
          <p:nvPr>
            <p:ph type="sldNum" sz="quarter" idx="10"/>
          </p:nvPr>
        </p:nvSpPr>
        <p:spPr/>
        <p:txBody>
          <a:bodyPr/>
          <a:lstStyle/>
          <a:p>
            <a:fld id="{53E0B91A-E789-4842-8A69-86259BB09E43}" type="slidenum">
              <a:rPr lang="pt-BR" smtClean="0"/>
              <a:pPr/>
              <a:t>5</a:t>
            </a:fld>
            <a:endParaRPr lang="pt-BR"/>
          </a:p>
        </p:txBody>
      </p:sp>
    </p:spTree>
    <p:extLst>
      <p:ext uri="{BB962C8B-B14F-4D97-AF65-F5344CB8AC3E}">
        <p14:creationId xmlns:p14="http://schemas.microsoft.com/office/powerpoint/2010/main" xmlns="" val="3456311429"/>
      </p:ext>
    </p:extLst>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458200" cy="1557536"/>
          </a:xfrm>
        </p:spPr>
        <p:txBody>
          <a:bodyPr/>
          <a:lstStyle/>
          <a:p>
            <a:pPr>
              <a:buNone/>
            </a:pPr>
            <a:r>
              <a:rPr lang="pt-PT" b="1" dirty="0"/>
              <a:t>Teoria da Expectativa</a:t>
            </a:r>
          </a:p>
          <a:p>
            <a:pPr marL="0" indent="0" algn="just">
              <a:buNone/>
            </a:pPr>
            <a:r>
              <a:rPr lang="pt-PT" sz="2400" dirty="0"/>
              <a:t>Pessoas se esforçam para alcançar resultados ou recompensas e evitam resultados indesejáveis. </a:t>
            </a:r>
            <a:endParaRPr lang="pt-PT" sz="2000" dirty="0"/>
          </a:p>
        </p:txBody>
      </p:sp>
      <p:sp>
        <p:nvSpPr>
          <p:cNvPr id="4" name="Slide Number Placeholder 3"/>
          <p:cNvSpPr>
            <a:spLocks noGrp="1"/>
          </p:cNvSpPr>
          <p:nvPr>
            <p:ph type="sldNum" sz="quarter" idx="10"/>
          </p:nvPr>
        </p:nvSpPr>
        <p:spPr>
          <a:xfrm>
            <a:off x="240704" y="6116960"/>
            <a:ext cx="925513" cy="457200"/>
          </a:xfrm>
        </p:spPr>
        <p:txBody>
          <a:bodyPr/>
          <a:lstStyle/>
          <a:p>
            <a:fld id="{53E0B91A-E789-4842-8A69-86259BB09E43}" type="slidenum">
              <a:rPr lang="pt-BR" smtClean="0"/>
              <a:pPr/>
              <a:t>6</a:t>
            </a:fld>
            <a:endParaRPr lang="pt-BR"/>
          </a:p>
        </p:txBody>
      </p:sp>
      <p:sp>
        <p:nvSpPr>
          <p:cNvPr id="5" name="Title 1"/>
          <p:cNvSpPr>
            <a:spLocks noGrp="1"/>
          </p:cNvSpPr>
          <p:nvPr>
            <p:ph type="title"/>
          </p:nvPr>
        </p:nvSpPr>
        <p:spPr>
          <a:xfrm>
            <a:off x="1143000" y="228600"/>
            <a:ext cx="7620000" cy="625475"/>
          </a:xfrm>
        </p:spPr>
        <p:txBody>
          <a:bodyPr/>
          <a:lstStyle/>
          <a:p>
            <a:r>
              <a:rPr lang="pt-PT" dirty="0"/>
              <a:t>Teorias sobre o Processo de Motivação</a:t>
            </a:r>
          </a:p>
        </p:txBody>
      </p:sp>
      <p:graphicFrame>
        <p:nvGraphicFramePr>
          <p:cNvPr id="6" name="Table 5"/>
          <p:cNvGraphicFramePr>
            <a:graphicFrameLocks noGrp="1"/>
          </p:cNvGraphicFramePr>
          <p:nvPr>
            <p:extLst>
              <p:ext uri="{D42A27DB-BD31-4B8C-83A1-F6EECF244321}">
                <p14:modId xmlns:p14="http://schemas.microsoft.com/office/powerpoint/2010/main" xmlns="" val="2536460222"/>
              </p:ext>
            </p:extLst>
          </p:nvPr>
        </p:nvGraphicFramePr>
        <p:xfrm>
          <a:off x="899592" y="3140968"/>
          <a:ext cx="7632849" cy="3627120"/>
        </p:xfrm>
        <a:graphic>
          <a:graphicData uri="http://schemas.openxmlformats.org/drawingml/2006/table">
            <a:tbl>
              <a:tblPr firstRow="1" bandRow="1">
                <a:tableStyleId>{5C22544A-7EE6-4342-B048-85BDC9FD1C3A}</a:tableStyleId>
              </a:tblPr>
              <a:tblGrid>
                <a:gridCol w="2544283">
                  <a:extLst>
                    <a:ext uri="{9D8B030D-6E8A-4147-A177-3AD203B41FA5}">
                      <a16:colId xmlns:a16="http://schemas.microsoft.com/office/drawing/2014/main" xmlns="" val="20000"/>
                    </a:ext>
                  </a:extLst>
                </a:gridCol>
                <a:gridCol w="2544283">
                  <a:extLst>
                    <a:ext uri="{9D8B030D-6E8A-4147-A177-3AD203B41FA5}">
                      <a16:colId xmlns:a16="http://schemas.microsoft.com/office/drawing/2014/main" xmlns="" val="20001"/>
                    </a:ext>
                  </a:extLst>
                </a:gridCol>
                <a:gridCol w="2544283">
                  <a:extLst>
                    <a:ext uri="{9D8B030D-6E8A-4147-A177-3AD203B41FA5}">
                      <a16:colId xmlns:a16="http://schemas.microsoft.com/office/drawing/2014/main" xmlns="" val="20002"/>
                    </a:ext>
                  </a:extLst>
                </a:gridCol>
              </a:tblGrid>
              <a:tr h="370840">
                <a:tc>
                  <a:txBody>
                    <a:bodyPr/>
                    <a:lstStyle/>
                    <a:p>
                      <a:pPr algn="ctr"/>
                      <a:r>
                        <a:rPr lang="pt-PT" sz="2000" dirty="0"/>
                        <a:t>Estímulo</a:t>
                      </a:r>
                    </a:p>
                  </a:txBody>
                  <a:tcPr/>
                </a:tc>
                <a:tc>
                  <a:txBody>
                    <a:bodyPr/>
                    <a:lstStyle/>
                    <a:p>
                      <a:pPr algn="ctr"/>
                      <a:r>
                        <a:rPr lang="pt-PT" sz="2000" dirty="0"/>
                        <a:t>Pessoa</a:t>
                      </a:r>
                    </a:p>
                  </a:txBody>
                  <a:tcPr/>
                </a:tc>
                <a:tc>
                  <a:txBody>
                    <a:bodyPr/>
                    <a:lstStyle/>
                    <a:p>
                      <a:pPr algn="ctr"/>
                      <a:r>
                        <a:rPr lang="pt-PT" sz="2000" dirty="0"/>
                        <a:t>Objetivo</a:t>
                      </a:r>
                    </a:p>
                  </a:txBody>
                  <a:tcPr/>
                </a:tc>
                <a:extLst>
                  <a:ext uri="{0D108BD9-81ED-4DB2-BD59-A6C34878D82A}">
                    <a16:rowId xmlns:a16="http://schemas.microsoft.com/office/drawing/2014/main" xmlns="" val="10000"/>
                  </a:ext>
                </a:extLst>
              </a:tr>
              <a:tr h="370840">
                <a:tc>
                  <a:txBody>
                    <a:bodyPr/>
                    <a:lstStyle/>
                    <a:p>
                      <a:endParaRPr lang="pt-PT" sz="1100" dirty="0"/>
                    </a:p>
                    <a:p>
                      <a:endParaRPr lang="pt-PT" sz="1800" dirty="0"/>
                    </a:p>
                    <a:p>
                      <a:pPr algn="ctr"/>
                      <a:r>
                        <a:rPr lang="pt-PT" sz="2000" dirty="0"/>
                        <a:t>Expectativa de receber a recompensa</a:t>
                      </a:r>
                    </a:p>
                  </a:txBody>
                  <a:tcPr/>
                </a:tc>
                <a:tc>
                  <a:txBody>
                    <a:bodyPr/>
                    <a:lstStyle/>
                    <a:p>
                      <a:endParaRPr lang="pt-PT" sz="2000" dirty="0"/>
                    </a:p>
                    <a:p>
                      <a:pPr algn="ctr"/>
                      <a:r>
                        <a:rPr lang="pt-PT" sz="2000" dirty="0"/>
                        <a:t>Esforço</a:t>
                      </a:r>
                    </a:p>
                    <a:p>
                      <a:pPr algn="ctr"/>
                      <a:r>
                        <a:rPr lang="pt-PT" sz="2000" dirty="0"/>
                        <a:t>Influenciado pelo valor atribuído à recompensa</a:t>
                      </a:r>
                    </a:p>
                    <a:p>
                      <a:endParaRPr lang="pt-PT" sz="2000" dirty="0"/>
                    </a:p>
                  </a:txBody>
                  <a:tcPr/>
                </a:tc>
                <a:tc>
                  <a:txBody>
                    <a:bodyPr/>
                    <a:lstStyle/>
                    <a:p>
                      <a:endParaRPr lang="pt-PT" sz="2000" dirty="0"/>
                    </a:p>
                    <a:p>
                      <a:pPr algn="ctr"/>
                      <a:endParaRPr lang="pt-PT" sz="2000" dirty="0"/>
                    </a:p>
                    <a:p>
                      <a:pPr algn="ctr"/>
                      <a:endParaRPr lang="pt-PT" sz="700" dirty="0"/>
                    </a:p>
                    <a:p>
                      <a:pPr algn="ctr"/>
                      <a:r>
                        <a:rPr lang="pt-PT" sz="2000" dirty="0"/>
                        <a:t>Desempenho</a:t>
                      </a:r>
                    </a:p>
                  </a:txBody>
                  <a:tcPr/>
                </a:tc>
                <a:extLst>
                  <a:ext uri="{0D108BD9-81ED-4DB2-BD59-A6C34878D82A}">
                    <a16:rowId xmlns:a16="http://schemas.microsoft.com/office/drawing/2014/main" xmlns="" val="10001"/>
                  </a:ext>
                </a:extLst>
              </a:tr>
              <a:tr h="370840">
                <a:tc>
                  <a:txBody>
                    <a:bodyPr/>
                    <a:lstStyle/>
                    <a:p>
                      <a:pPr algn="ctr"/>
                      <a:endParaRPr lang="pt-PT" sz="2000" dirty="0"/>
                    </a:p>
                    <a:p>
                      <a:pPr algn="ctr"/>
                      <a:r>
                        <a:rPr lang="pt-PT" sz="2000" dirty="0"/>
                        <a:t>Entrar na Universidade</a:t>
                      </a:r>
                    </a:p>
                    <a:p>
                      <a:endParaRPr lang="pt-PT" sz="2000" dirty="0"/>
                    </a:p>
                  </a:txBody>
                  <a:tcPr/>
                </a:tc>
                <a:tc>
                  <a:txBody>
                    <a:bodyPr/>
                    <a:lstStyle/>
                    <a:p>
                      <a:pPr algn="ctr"/>
                      <a:endParaRPr lang="pt-PT" sz="2000" dirty="0"/>
                    </a:p>
                    <a:p>
                      <a:pPr algn="ctr"/>
                      <a:r>
                        <a:rPr lang="pt-PT" sz="2000" dirty="0"/>
                        <a:t>Programa de Estudos</a:t>
                      </a:r>
                    </a:p>
                  </a:txBody>
                  <a:tcPr/>
                </a:tc>
                <a:tc>
                  <a:txBody>
                    <a:bodyPr/>
                    <a:lstStyle/>
                    <a:p>
                      <a:endParaRPr lang="pt-PT" sz="2000" dirty="0"/>
                    </a:p>
                    <a:p>
                      <a:pPr algn="ctr"/>
                      <a:r>
                        <a:rPr lang="pt-PT" sz="2000" dirty="0"/>
                        <a:t>Passar</a:t>
                      </a:r>
                    </a:p>
                    <a:p>
                      <a:pPr algn="ctr"/>
                      <a:r>
                        <a:rPr lang="pt-PT" sz="2000" dirty="0"/>
                        <a:t> no vestibular</a:t>
                      </a:r>
                    </a:p>
                    <a:p>
                      <a:endParaRPr lang="pt-PT" sz="2000" dirty="0"/>
                    </a:p>
                  </a:txBody>
                  <a:tcPr/>
                </a:tc>
                <a:extLst>
                  <a:ext uri="{0D108BD9-81ED-4DB2-BD59-A6C34878D82A}">
                    <a16:rowId xmlns:a16="http://schemas.microsoft.com/office/drawing/2014/main" xmlns="" val="10002"/>
                  </a:ext>
                </a:extLst>
              </a:tr>
            </a:tbl>
          </a:graphicData>
        </a:graphic>
      </p:graphicFrame>
      <p:sp>
        <p:nvSpPr>
          <p:cNvPr id="7" name="Right Arrow 6"/>
          <p:cNvSpPr/>
          <p:nvPr/>
        </p:nvSpPr>
        <p:spPr bwMode="auto">
          <a:xfrm>
            <a:off x="3059832" y="4149080"/>
            <a:ext cx="576064" cy="36004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PT" sz="3600" b="0" i="0" u="none" strike="noStrike" cap="none" normalizeH="0" baseline="0">
              <a:ln>
                <a:noFill/>
              </a:ln>
              <a:solidFill>
                <a:schemeClr val="tx1"/>
              </a:solidFill>
              <a:effectLst/>
              <a:latin typeface="Times New Roman" charset="0"/>
            </a:endParaRPr>
          </a:p>
        </p:txBody>
      </p:sp>
      <p:sp>
        <p:nvSpPr>
          <p:cNvPr id="8" name="Right Arrow 7"/>
          <p:cNvSpPr/>
          <p:nvPr/>
        </p:nvSpPr>
        <p:spPr bwMode="auto">
          <a:xfrm>
            <a:off x="5796136" y="4149080"/>
            <a:ext cx="576064" cy="36004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PT" sz="3600" b="0" i="0" u="none" strike="noStrike" cap="none" normalizeH="0" baseline="0">
              <a:ln>
                <a:noFill/>
              </a:ln>
              <a:solidFill>
                <a:schemeClr val="tx1"/>
              </a:solidFill>
              <a:effectLst/>
              <a:latin typeface="Times New Roman" charset="0"/>
            </a:endParaRPr>
          </a:p>
        </p:txBody>
      </p:sp>
      <p:sp>
        <p:nvSpPr>
          <p:cNvPr id="9" name="Right Arrow 6"/>
          <p:cNvSpPr/>
          <p:nvPr/>
        </p:nvSpPr>
        <p:spPr bwMode="auto">
          <a:xfrm>
            <a:off x="3059832" y="5733256"/>
            <a:ext cx="576064" cy="36004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PT" sz="3600" b="0" i="0" u="none" strike="noStrike" cap="none" normalizeH="0" baseline="0">
              <a:ln>
                <a:noFill/>
              </a:ln>
              <a:solidFill>
                <a:schemeClr val="tx1"/>
              </a:solidFill>
              <a:effectLst/>
              <a:latin typeface="Times New Roman" charset="0"/>
            </a:endParaRPr>
          </a:p>
        </p:txBody>
      </p:sp>
      <p:sp>
        <p:nvSpPr>
          <p:cNvPr id="10" name="Right Arrow 7"/>
          <p:cNvSpPr/>
          <p:nvPr/>
        </p:nvSpPr>
        <p:spPr bwMode="auto">
          <a:xfrm>
            <a:off x="5796136" y="5733256"/>
            <a:ext cx="576064" cy="36004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PT" sz="36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xmlns="" val="1570413036"/>
      </p:ext>
    </p:extLst>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pt-PT" dirty="0"/>
              <a:t>Valor dos resultados: qual é o valor ou importância da recompensa para a pessoa?</a:t>
            </a:r>
          </a:p>
          <a:p>
            <a:r>
              <a:rPr lang="pt-PT" dirty="0"/>
              <a:t>Desempenho e resultado: A pessoa acredita que seu desempenho permite alcançar os resultados?</a:t>
            </a:r>
          </a:p>
          <a:p>
            <a:r>
              <a:rPr lang="pt-PT" sz="2000" dirty="0"/>
              <a:t>Situação 1: Para você é importante ser promovido. Você acredita que estudar bastante é necessário para ser bem avaliado e ser promovido. Você irá fazer todo esforço para estudar o necessário para ser bem avaliado e promovido.</a:t>
            </a:r>
          </a:p>
          <a:p>
            <a:r>
              <a:rPr lang="pt-PT" sz="2000" dirty="0"/>
              <a:t>Situação 2: Para você é importante ficar com a família. Você acredita (por experiência própria ou observação) que as pessoas que são promovidas têm que se dedicar mais ao trabalho e são obrigadas a ficar longe da família. Você deixará de se esforçar para ser promovido, porque ficar longe da família para você é um resultado indesejável.</a:t>
            </a:r>
          </a:p>
        </p:txBody>
      </p:sp>
      <p:sp>
        <p:nvSpPr>
          <p:cNvPr id="4" name="Slide Number Placeholder 3"/>
          <p:cNvSpPr>
            <a:spLocks noGrp="1"/>
          </p:cNvSpPr>
          <p:nvPr>
            <p:ph type="sldNum" sz="quarter" idx="10"/>
          </p:nvPr>
        </p:nvSpPr>
        <p:spPr/>
        <p:txBody>
          <a:bodyPr/>
          <a:lstStyle/>
          <a:p>
            <a:fld id="{53E0B91A-E789-4842-8A69-86259BB09E43}" type="slidenum">
              <a:rPr lang="pt-BR" smtClean="0"/>
              <a:pPr/>
              <a:t>7</a:t>
            </a:fld>
            <a:endParaRPr lang="pt-BR"/>
          </a:p>
        </p:txBody>
      </p:sp>
      <p:sp>
        <p:nvSpPr>
          <p:cNvPr id="5" name="Title 1"/>
          <p:cNvSpPr>
            <a:spLocks noGrp="1"/>
          </p:cNvSpPr>
          <p:nvPr>
            <p:ph type="title"/>
          </p:nvPr>
        </p:nvSpPr>
        <p:spPr>
          <a:xfrm>
            <a:off x="1416496" y="-44807"/>
            <a:ext cx="7620000" cy="1169551"/>
          </a:xfrm>
        </p:spPr>
        <p:txBody>
          <a:bodyPr/>
          <a:lstStyle/>
          <a:p>
            <a:r>
              <a:rPr lang="pt-PT" dirty="0"/>
              <a:t>Teorias sobre o Processo de Motivação: Expectativas</a:t>
            </a:r>
          </a:p>
        </p:txBody>
      </p:sp>
    </p:spTree>
    <p:extLst>
      <p:ext uri="{BB962C8B-B14F-4D97-AF65-F5344CB8AC3E}">
        <p14:creationId xmlns:p14="http://schemas.microsoft.com/office/powerpoint/2010/main" xmlns="" val="3192309363"/>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pt-PT" b="1" dirty="0"/>
              <a:t>Behaviorismo</a:t>
            </a:r>
          </a:p>
          <a:p>
            <a:endParaRPr lang="pt-PT" dirty="0"/>
          </a:p>
          <a:p>
            <a:r>
              <a:rPr lang="pt-PT" dirty="0"/>
              <a:t>Condicionante operante: Comportamento aprendido por experiência que tende a se repetir</a:t>
            </a:r>
          </a:p>
          <a:p>
            <a:r>
              <a:rPr lang="pt-PT" dirty="0"/>
              <a:t>Reforço positivo: Estímulos ou recompensas. Contínuo ou intermitente.</a:t>
            </a:r>
          </a:p>
          <a:p>
            <a:r>
              <a:rPr lang="pt-PT" dirty="0"/>
              <a:t>Punição: Consequência desagradável</a:t>
            </a:r>
          </a:p>
          <a:p>
            <a:pPr marL="0" indent="0">
              <a:buNone/>
            </a:pPr>
            <a:endParaRPr lang="pt-PT" dirty="0"/>
          </a:p>
        </p:txBody>
      </p:sp>
      <p:sp>
        <p:nvSpPr>
          <p:cNvPr id="4" name="Slide Number Placeholder 3"/>
          <p:cNvSpPr>
            <a:spLocks noGrp="1"/>
          </p:cNvSpPr>
          <p:nvPr>
            <p:ph type="sldNum" sz="quarter" idx="10"/>
          </p:nvPr>
        </p:nvSpPr>
        <p:spPr/>
        <p:txBody>
          <a:bodyPr/>
          <a:lstStyle/>
          <a:p>
            <a:fld id="{53E0B91A-E789-4842-8A69-86259BB09E43}" type="slidenum">
              <a:rPr lang="pt-BR" smtClean="0"/>
              <a:pPr/>
              <a:t>8</a:t>
            </a:fld>
            <a:endParaRPr lang="pt-BR"/>
          </a:p>
        </p:txBody>
      </p:sp>
      <p:sp>
        <p:nvSpPr>
          <p:cNvPr id="5" name="Title 1"/>
          <p:cNvSpPr txBox="1">
            <a:spLocks/>
          </p:cNvSpPr>
          <p:nvPr/>
        </p:nvSpPr>
        <p:spPr bwMode="auto">
          <a:xfrm>
            <a:off x="1295400" y="381000"/>
            <a:ext cx="7620000" cy="625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rtl="0" fontAlgn="base">
              <a:spcBef>
                <a:spcPct val="0"/>
              </a:spcBef>
              <a:spcAft>
                <a:spcPct val="0"/>
              </a:spcAft>
              <a:defRPr lang="pt-BR" sz="3500" b="1">
                <a:solidFill>
                  <a:schemeClr val="accent6">
                    <a:lumMod val="25000"/>
                  </a:schemeClr>
                </a:solidFill>
                <a:effectLst/>
                <a:latin typeface="+mj-lt"/>
                <a:ea typeface="+mj-ea"/>
                <a:cs typeface="+mj-cs"/>
              </a:defRPr>
            </a:lvl1pPr>
            <a:lvl2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2pPr>
            <a:lvl3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3pPr>
            <a:lvl4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4pPr>
            <a:lvl5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5pPr>
            <a:lvl6pPr marL="4572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6pPr>
            <a:lvl7pPr marL="9144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7pPr>
            <a:lvl8pPr marL="13716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8pPr>
            <a:lvl9pPr marL="18288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9pPr>
          </a:lstStyle>
          <a:p>
            <a:r>
              <a:rPr lang="pt-PT" dirty="0"/>
              <a:t>Teorias sobre o Processo de Motivação</a:t>
            </a:r>
          </a:p>
        </p:txBody>
      </p:sp>
    </p:spTree>
    <p:extLst>
      <p:ext uri="{BB962C8B-B14F-4D97-AF65-F5344CB8AC3E}">
        <p14:creationId xmlns:p14="http://schemas.microsoft.com/office/powerpoint/2010/main" xmlns="" val="3867195774"/>
      </p:ext>
    </p:extLst>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pt-PT" b="1" dirty="0"/>
              <a:t>Teoria da Equidade</a:t>
            </a:r>
          </a:p>
          <a:p>
            <a:endParaRPr lang="pt-PT" dirty="0"/>
          </a:p>
          <a:p>
            <a:r>
              <a:rPr lang="pt-PT" dirty="0"/>
              <a:t>Crença de que as recompensas devem ser proporcionais ao esforço e iguais para todos.</a:t>
            </a:r>
          </a:p>
          <a:p>
            <a:endParaRPr lang="pt-PT" dirty="0"/>
          </a:p>
          <a:p>
            <a:r>
              <a:rPr lang="pt-PT" dirty="0"/>
              <a:t>Ausência de equidade têm consequências negativas para comportamentos esperados / não esperados dos funcionários</a:t>
            </a:r>
          </a:p>
        </p:txBody>
      </p:sp>
      <p:sp>
        <p:nvSpPr>
          <p:cNvPr id="4" name="Slide Number Placeholder 3"/>
          <p:cNvSpPr>
            <a:spLocks noGrp="1"/>
          </p:cNvSpPr>
          <p:nvPr>
            <p:ph type="sldNum" sz="quarter" idx="10"/>
          </p:nvPr>
        </p:nvSpPr>
        <p:spPr/>
        <p:txBody>
          <a:bodyPr/>
          <a:lstStyle/>
          <a:p>
            <a:fld id="{53E0B91A-E789-4842-8A69-86259BB09E43}" type="slidenum">
              <a:rPr lang="pt-BR" smtClean="0"/>
              <a:pPr/>
              <a:t>9</a:t>
            </a:fld>
            <a:endParaRPr lang="pt-BR"/>
          </a:p>
        </p:txBody>
      </p:sp>
      <p:sp>
        <p:nvSpPr>
          <p:cNvPr id="5" name="Title 1"/>
          <p:cNvSpPr txBox="1">
            <a:spLocks/>
          </p:cNvSpPr>
          <p:nvPr/>
        </p:nvSpPr>
        <p:spPr bwMode="auto">
          <a:xfrm>
            <a:off x="1295400" y="381000"/>
            <a:ext cx="7620000" cy="625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rtl="0" fontAlgn="base">
              <a:spcBef>
                <a:spcPct val="0"/>
              </a:spcBef>
              <a:spcAft>
                <a:spcPct val="0"/>
              </a:spcAft>
              <a:defRPr lang="pt-BR" sz="3500" b="1">
                <a:solidFill>
                  <a:schemeClr val="accent6">
                    <a:lumMod val="25000"/>
                  </a:schemeClr>
                </a:solidFill>
                <a:effectLst/>
                <a:latin typeface="+mj-lt"/>
                <a:ea typeface="+mj-ea"/>
                <a:cs typeface="+mj-cs"/>
              </a:defRPr>
            </a:lvl1pPr>
            <a:lvl2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2pPr>
            <a:lvl3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3pPr>
            <a:lvl4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4pPr>
            <a:lvl5pPr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5pPr>
            <a:lvl6pPr marL="4572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6pPr>
            <a:lvl7pPr marL="9144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7pPr>
            <a:lvl8pPr marL="13716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8pPr>
            <a:lvl9pPr marL="1828800" algn="r" rtl="0" fontAlgn="base">
              <a:spcBef>
                <a:spcPct val="0"/>
              </a:spcBef>
              <a:spcAft>
                <a:spcPct val="0"/>
              </a:spcAft>
              <a:defRPr sz="3500" b="1">
                <a:solidFill>
                  <a:schemeClr val="tx2"/>
                </a:solidFill>
                <a:effectLst>
                  <a:outerShdw blurRad="38100" dist="38100" dir="2700000" algn="tl">
                    <a:srgbClr val="C0C0C0"/>
                  </a:outerShdw>
                </a:effectLst>
                <a:latin typeface="Arial Narrow" pitchFamily="34" charset="0"/>
              </a:defRPr>
            </a:lvl9pPr>
          </a:lstStyle>
          <a:p>
            <a:r>
              <a:rPr lang="pt-PT" dirty="0"/>
              <a:t>Teorias sobre o Processo de Motivação</a:t>
            </a:r>
          </a:p>
        </p:txBody>
      </p:sp>
    </p:spTree>
    <p:extLst>
      <p:ext uri="{BB962C8B-B14F-4D97-AF65-F5344CB8AC3E}">
        <p14:creationId xmlns:p14="http://schemas.microsoft.com/office/powerpoint/2010/main" xmlns="" val="3210125683"/>
      </p:ext>
    </p:extLst>
  </p:cSld>
  <p:clrMapOvr>
    <a:masterClrMapping/>
  </p:clrMapOvr>
  <p:transition>
    <p:random/>
  </p:transition>
</p:sld>
</file>

<file path=ppt/theme/theme1.xml><?xml version="1.0" encoding="utf-8"?>
<a:theme xmlns:a="http://schemas.openxmlformats.org/drawingml/2006/main" name="Alta voltagem">
  <a:themeElements>
    <a:clrScheme name="Alta voltagem 2">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8B8CA"/>
      </a:accent5>
      <a:accent6>
        <a:srgbClr val="B9B9E7"/>
      </a:accent6>
      <a:hlink>
        <a:srgbClr val="CC00CC"/>
      </a:hlink>
      <a:folHlink>
        <a:srgbClr val="EAEAEA"/>
      </a:folHlink>
    </a:clrScheme>
    <a:fontScheme name="Alta voltagem">
      <a:majorFont>
        <a:latin typeface="Arial Narrow"/>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charset="0"/>
          </a:defRPr>
        </a:defPPr>
      </a:lstStyle>
    </a:lnDef>
  </a:objectDefaults>
  <a:extraClrSchemeLst>
    <a:extraClrScheme>
      <a:clrScheme name="Alta voltagem 1">
        <a:dk1>
          <a:srgbClr val="001932"/>
        </a:dk1>
        <a:lt1>
          <a:srgbClr val="FFFFFF"/>
        </a:lt1>
        <a:dk2>
          <a:srgbClr val="2181B7"/>
        </a:dk2>
        <a:lt2>
          <a:srgbClr val="CCFFFF"/>
        </a:lt2>
        <a:accent1>
          <a:srgbClr val="99FFCC"/>
        </a:accent1>
        <a:accent2>
          <a:srgbClr val="01B0FF"/>
        </a:accent2>
        <a:accent3>
          <a:srgbClr val="ABC1D8"/>
        </a:accent3>
        <a:accent4>
          <a:srgbClr val="DADADA"/>
        </a:accent4>
        <a:accent5>
          <a:srgbClr val="CAFFE2"/>
        </a:accent5>
        <a:accent6>
          <a:srgbClr val="019FE7"/>
        </a:accent6>
        <a:hlink>
          <a:srgbClr val="6666FF"/>
        </a:hlink>
        <a:folHlink>
          <a:srgbClr val="1C6D9A"/>
        </a:folHlink>
      </a:clrScheme>
      <a:clrMap bg1="dk2" tx1="lt1" bg2="dk1" tx2="lt2" accent1="accent1" accent2="accent2" accent3="accent3" accent4="accent4" accent5="accent5" accent6="accent6" hlink="hlink" folHlink="folHlink"/>
    </a:extraClrScheme>
    <a:extraClrScheme>
      <a:clrScheme name="Alta voltagem 2">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8B8CA"/>
        </a:accent5>
        <a:accent6>
          <a:srgbClr val="B9B9E7"/>
        </a:accent6>
        <a:hlink>
          <a:srgbClr val="CC00CC"/>
        </a:hlink>
        <a:folHlink>
          <a:srgbClr val="EAEAEA"/>
        </a:folHlink>
      </a:clrScheme>
      <a:clrMap bg1="lt1" tx1="dk1" bg2="lt2" tx2="dk2" accent1="accent1" accent2="accent2" accent3="accent3" accent4="accent4" accent5="accent5" accent6="accent6" hlink="hlink" folHlink="folHlink"/>
    </a:extraClrScheme>
    <a:extraClrScheme>
      <a:clrScheme name="Alta voltagem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lta voltagem 4">
        <a:dk1>
          <a:srgbClr val="000000"/>
        </a:dk1>
        <a:lt1>
          <a:srgbClr val="FFFFCC"/>
        </a:lt1>
        <a:dk2>
          <a:srgbClr val="FF6600"/>
        </a:dk2>
        <a:lt2>
          <a:srgbClr val="333300"/>
        </a:lt2>
        <a:accent1>
          <a:srgbClr val="800000"/>
        </a:accent1>
        <a:accent2>
          <a:srgbClr val="CC6600"/>
        </a:accent2>
        <a:accent3>
          <a:srgbClr val="FFFFE2"/>
        </a:accent3>
        <a:accent4>
          <a:srgbClr val="000000"/>
        </a:accent4>
        <a:accent5>
          <a:srgbClr val="C0AAAA"/>
        </a:accent5>
        <a:accent6>
          <a:srgbClr val="B95C00"/>
        </a:accent6>
        <a:hlink>
          <a:srgbClr val="808000"/>
        </a:hlink>
        <a:folHlink>
          <a:srgbClr val="FFCC66"/>
        </a:folHlink>
      </a:clrScheme>
      <a:clrMap bg1="lt1" tx1="dk1" bg2="lt2" tx2="dk2" accent1="accent1" accent2="accent2" accent3="accent3" accent4="accent4" accent5="accent5" accent6="accent6" hlink="hlink" folHlink="folHlink"/>
    </a:extraClrScheme>
    <a:extraClrScheme>
      <a:clrScheme name="Alta voltagem 5">
        <a:dk1>
          <a:srgbClr val="1C3956"/>
        </a:dk1>
        <a:lt1>
          <a:srgbClr val="FFFFFF"/>
        </a:lt1>
        <a:dk2>
          <a:srgbClr val="003366"/>
        </a:dk2>
        <a:lt2>
          <a:srgbClr val="DDDDDD"/>
        </a:lt2>
        <a:accent1>
          <a:srgbClr val="3D7CBB"/>
        </a:accent1>
        <a:accent2>
          <a:srgbClr val="00152A"/>
        </a:accent2>
        <a:accent3>
          <a:srgbClr val="AAADB8"/>
        </a:accent3>
        <a:accent4>
          <a:srgbClr val="DADADA"/>
        </a:accent4>
        <a:accent5>
          <a:srgbClr val="AFBFDA"/>
        </a:accent5>
        <a:accent6>
          <a:srgbClr val="001225"/>
        </a:accent6>
        <a:hlink>
          <a:srgbClr val="33CCCC"/>
        </a:hlink>
        <a:folHlink>
          <a:srgbClr val="96B9DC"/>
        </a:folHlink>
      </a:clrScheme>
      <a:clrMap bg1="dk2" tx1="lt1" bg2="dk1" tx2="lt2" accent1="accent1" accent2="accent2" accent3="accent3" accent4="accent4" accent5="accent5" accent6="accent6" hlink="hlink" folHlink="folHlink"/>
    </a:extraClrScheme>
    <a:extraClrScheme>
      <a:clrScheme name="Alta voltagem 6">
        <a:dk1>
          <a:srgbClr val="000000"/>
        </a:dk1>
        <a:lt1>
          <a:srgbClr val="FFFFFF"/>
        </a:lt1>
        <a:dk2>
          <a:srgbClr val="440044"/>
        </a:dk2>
        <a:lt2>
          <a:srgbClr val="491D49"/>
        </a:lt2>
        <a:accent1>
          <a:srgbClr val="9D9DBD"/>
        </a:accent1>
        <a:accent2>
          <a:srgbClr val="14213C"/>
        </a:accent2>
        <a:accent3>
          <a:srgbClr val="FFFFFF"/>
        </a:accent3>
        <a:accent4>
          <a:srgbClr val="000000"/>
        </a:accent4>
        <a:accent5>
          <a:srgbClr val="CCCCDB"/>
        </a:accent5>
        <a:accent6>
          <a:srgbClr val="111D35"/>
        </a:accent6>
        <a:hlink>
          <a:srgbClr val="666699"/>
        </a:hlink>
        <a:folHlink>
          <a:srgbClr val="DBDBF1"/>
        </a:folHlink>
      </a:clrScheme>
      <a:clrMap bg1="lt1" tx1="dk1" bg2="lt2" tx2="dk2" accent1="accent1" accent2="accent2" accent3="accent3" accent4="accent4" accent5="accent5" accent6="accent6" hlink="hlink" folHlink="folHlink"/>
    </a:extraClrScheme>
    <a:extraClrScheme>
      <a:clrScheme name="Alta voltagem 7">
        <a:dk1>
          <a:srgbClr val="000000"/>
        </a:dk1>
        <a:lt1>
          <a:srgbClr val="FFFFFF"/>
        </a:lt1>
        <a:dk2>
          <a:srgbClr val="000000"/>
        </a:dk2>
        <a:lt2>
          <a:srgbClr val="001A00"/>
        </a:lt2>
        <a:accent1>
          <a:srgbClr val="339966"/>
        </a:accent1>
        <a:accent2>
          <a:srgbClr val="003300"/>
        </a:accent2>
        <a:accent3>
          <a:srgbClr val="FFFFFF"/>
        </a:accent3>
        <a:accent4>
          <a:srgbClr val="000000"/>
        </a:accent4>
        <a:accent5>
          <a:srgbClr val="ADCAB8"/>
        </a:accent5>
        <a:accent6>
          <a:srgbClr val="002D00"/>
        </a:accent6>
        <a:hlink>
          <a:srgbClr val="FF9933"/>
        </a:hlink>
        <a:folHlink>
          <a:srgbClr val="AFE9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C:\Arquivos de programas\Microsoft Office\Templates\Estruturas de apresentação\Alta voltagem.pot</Template>
  <TotalTime>2503</TotalTime>
  <Words>2003</Words>
  <Application>Microsoft Macintosh PowerPoint</Application>
  <PresentationFormat>Apresentação na tela (4:3)</PresentationFormat>
  <Paragraphs>278</Paragraphs>
  <Slides>30</Slides>
  <Notes>1</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30</vt:i4>
      </vt:variant>
    </vt:vector>
  </HeadingPairs>
  <TitlesOfParts>
    <vt:vector size="32" baseType="lpstr">
      <vt:lpstr>Alta voltagem</vt:lpstr>
      <vt:lpstr>Imagem de bitmap</vt:lpstr>
      <vt:lpstr>Motivação</vt:lpstr>
      <vt:lpstr>Evolução do Pensamento</vt:lpstr>
      <vt:lpstr>Significado da Motivação</vt:lpstr>
      <vt:lpstr>Slide 4</vt:lpstr>
      <vt:lpstr>Teorias sobre o Processo de Motivação</vt:lpstr>
      <vt:lpstr>Teorias sobre o Processo de Motivação</vt:lpstr>
      <vt:lpstr>Teorias sobre o Processo de Motivação: Expectativas</vt:lpstr>
      <vt:lpstr>Slide 8</vt:lpstr>
      <vt:lpstr>Slide 9</vt:lpstr>
      <vt:lpstr>Qual o Conteúdo da Motivação? O que Motiva? </vt:lpstr>
      <vt:lpstr>A ênfase em diferentes momentos</vt:lpstr>
      <vt:lpstr>Homo Complexus</vt:lpstr>
      <vt:lpstr>Slide 13</vt:lpstr>
      <vt:lpstr>Teoria X e Teoria Y de McGregor</vt:lpstr>
      <vt:lpstr>Teoria X e Teoria Y de McGregor</vt:lpstr>
      <vt:lpstr> Fatores Higiênicos e Motivacionais de  Herzberg</vt:lpstr>
      <vt:lpstr> Fatores Higiênicos e Motivacionais de  Herzberg</vt:lpstr>
      <vt:lpstr>Liderança: de que se trata?</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PENSA</dc:creator>
  <cp:lastModifiedBy>Matheus Rocha</cp:lastModifiedBy>
  <cp:revision>170</cp:revision>
  <dcterms:created xsi:type="dcterms:W3CDTF">2005-10-04T21:03:09Z</dcterms:created>
  <dcterms:modified xsi:type="dcterms:W3CDTF">2018-04-02T19:49:02Z</dcterms:modified>
</cp:coreProperties>
</file>