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9" r:id="rId28"/>
    <p:sldId id="286" r:id="rId29"/>
    <p:sldId id="287" r:id="rId30"/>
    <p:sldId id="288" r:id="rId31"/>
    <p:sldId id="270" r:id="rId32"/>
    <p:sldId id="26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BC91A-CF9F-440F-A30B-4CE95C616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72EB1-F173-4C83-A172-2DD7DE311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245712-325B-418A-81F6-89170D20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CCBE3-7A24-4893-9702-7EBE3115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FEE023-AD90-450D-9631-117C454E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3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090E3-27B7-40ED-8465-94C99BA6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6A481C-6DC2-4C4D-A10B-B2A6F7278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D510B7-8890-4F99-AB4F-30718562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C4852C-937D-4304-B00E-9ABC92A5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D7BDD-62E8-4C59-92CF-F37B3C61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38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7A998B-EC41-4D4A-83CC-9D525E05A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5739AF-D9CB-46F8-B981-6A7FB8478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435D01-985F-48DE-87A1-D4EE2BCA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B6796-95DE-49CA-A63B-3E0A15CD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99E532-2BC4-4A51-90D2-509650F0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07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C45C1-3FFB-457F-9617-6D389835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8E27D1-9FF3-4A17-8B09-A6A02531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A1BE21-85F3-429D-91F3-8F4680B9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79EDA-8F44-4988-8A48-7FD080E6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60534-6B47-438B-8A52-34AA28EB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8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25CA9-6602-4A60-A8CE-197F70B7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D30E5-7615-40F6-9C53-E2086FE0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11BF1-42CB-43CE-A879-A373ABE3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06D94-6D7C-4720-9D23-E36E7D51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691D93-8474-4BA7-94CB-F8599926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6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30616-F8F0-42A3-927E-55868D8A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85B1E3-858A-43D4-AB2A-D0C738134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3DB28E-9ABD-4534-8A31-FCD36BC60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EE8A54-C1DC-4A58-A303-13545C3F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FF3430-10A2-4731-9886-D4CD44B4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AD1730-CD8E-4DC1-B117-793B398A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5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62B46-CAA6-4586-9B61-D16FAEEA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79D2E2-E323-4EF7-B9B0-402A60C7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685E0F-6841-465E-BEAF-B41153ED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F94DC7-12A7-49C8-A82F-51E911E10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CEE53C-DBE6-420E-9EC5-B72BF3DEA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94ABD8-F339-4E03-933E-D4DFE9A5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16C22F-E255-49BD-9DA1-CB6566DA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860F3D-F54B-424B-9B59-0065AB14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10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7C9BA-FE74-450B-865D-04EC3085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8CDDA6-09B8-4C15-97B5-05DC6730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1BF9F-4F14-4D82-9822-990C9328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7632D1-232A-49F3-810C-D465C7A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87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C1FA3A-CD87-4737-94B3-384F6BF6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CEF558-CCB1-4497-830A-2617FF15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B5097A-CFFE-4E67-A60D-ADB636AA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17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1F1E4-E268-4034-B0D4-4610D048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783442-6417-4AA4-9FF0-D81A9DD8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9FCB6-5E70-4254-A955-151AC9CA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72B34D-B573-45B7-BB31-9D0E148D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02B000-AE46-4DAE-AD95-87707486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C6FDB3-83D5-4DDA-8691-BFD0593D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91D71-5106-4122-9F73-81EFCFF9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A10C93-47F5-4649-B05F-6640EE508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35CB66-64B7-4955-9DC8-616847011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D6108A-A516-4CB3-B4BE-7B6CC8C8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71CC2A-7B5C-4C37-A14F-96F789C5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61B744-8E7D-4B89-A853-933F92CE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9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BBB21CB-51DB-45F7-BC49-55D5A08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A96699-93BF-41D3-A257-18403851A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AD9962-216C-4465-814D-DD9B993B1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E982-8360-408B-BF1E-1E5E6A016E6C}" type="datetimeFigureOut">
              <a:rPr lang="pt-BR" smtClean="0"/>
              <a:t>17/03/2023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B8F68A-2063-41BA-9B25-2619C4810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C9B9E9-F15C-444D-A698-54C7644E9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790A-96CA-4099-8B84-2E5A0E6E9D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3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Jr-AIbnZ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olhares.com/punctum-e-studium-by-roland-barthes/" TargetMode="External"/><Relationship Id="rId2" Type="http://schemas.openxmlformats.org/officeDocument/2006/relationships/hyperlink" Target="http://1995-2015.undo.net/it/mostra/1801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yungchulhan.de/inter%20bueche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iD2uyLcW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33114-9158-4CF7-B91C-435FBC25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68837"/>
          </a:xfrm>
        </p:spPr>
        <p:txBody>
          <a:bodyPr/>
          <a:lstStyle/>
          <a:p>
            <a:r>
              <a:rPr lang="pt-BR" dirty="0" err="1"/>
              <a:t>Byung-Chul</a:t>
            </a:r>
            <a:r>
              <a:rPr lang="pt-BR" dirty="0"/>
              <a:t> Han e </a:t>
            </a:r>
            <a:r>
              <a:rPr lang="pt-BR" dirty="0" err="1"/>
              <a:t>Yuk</a:t>
            </a:r>
            <a:r>
              <a:rPr lang="pt-BR" dirty="0"/>
              <a:t> Hui: filosofia da comunicação digital contemporânea</a:t>
            </a:r>
          </a:p>
        </p:txBody>
      </p:sp>
    </p:spTree>
    <p:extLst>
      <p:ext uri="{BB962C8B-B14F-4D97-AF65-F5344CB8AC3E}">
        <p14:creationId xmlns:p14="http://schemas.microsoft.com/office/powerpoint/2010/main" val="228317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3A613E9-7367-4C2D-8356-FB6F9DEE2B50}"/>
              </a:ext>
            </a:extLst>
          </p:cNvPr>
          <p:cNvSpPr txBox="1"/>
          <p:nvPr/>
        </p:nvSpPr>
        <p:spPr>
          <a:xfrm>
            <a:off x="1914525" y="5600700"/>
            <a:ext cx="860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2"/>
              </a:rPr>
              <a:t>https://www.youtube.com/watch?v=GJr-AIbnZEg</a:t>
            </a:r>
            <a:endParaRPr lang="pt-BR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287BDB-13B2-4481-96A6-709C7626A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6" t="14283" r="28980" b="21060"/>
          <a:stretch/>
        </p:blipFill>
        <p:spPr>
          <a:xfrm>
            <a:off x="1828800" y="739303"/>
            <a:ext cx="8315325" cy="46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Performance de si enquanto exposição de si:</a:t>
            </a:r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Teatro – representação</a:t>
            </a:r>
          </a:p>
          <a:p>
            <a:pPr marL="342900" indent="-342900"/>
            <a:r>
              <a:rPr lang="pt-BR" dirty="0"/>
              <a:t>Mercado – Exposição</a:t>
            </a:r>
          </a:p>
          <a:p>
            <a:pPr marL="342900" indent="-342900"/>
            <a:endParaRPr lang="pt-BR" dirty="0"/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Expor é comunicar?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30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pt-BR" dirty="0"/>
          </a:p>
          <a:p>
            <a:pPr marL="342900" indent="-342900"/>
            <a:r>
              <a:rPr lang="pt-BR" b="1" dirty="0"/>
              <a:t>Sociedade positiva </a:t>
            </a:r>
            <a:r>
              <a:rPr lang="pt-BR" dirty="0"/>
              <a:t>(No enxame, p. 9-10): </a:t>
            </a:r>
          </a:p>
          <a:p>
            <a:pPr marL="342900" indent="-342900"/>
            <a:r>
              <a:rPr lang="pt-BR" dirty="0"/>
              <a:t>“As coisas se tornam transparentes quando eliminam de si toda e qualquer negatividade, quando se tornam </a:t>
            </a:r>
            <a:r>
              <a:rPr lang="pt-BR" i="1" dirty="0"/>
              <a:t>rasas</a:t>
            </a:r>
            <a:r>
              <a:rPr lang="pt-BR" dirty="0"/>
              <a:t> e </a:t>
            </a:r>
            <a:r>
              <a:rPr lang="pt-BR" i="1" dirty="0"/>
              <a:t>planas</a:t>
            </a:r>
            <a:r>
              <a:rPr lang="pt-BR" dirty="0"/>
              <a:t>, quando se encaixam sem qualquer resistência ao curso raso do capital, da comunicação e da informação. As ações se tornam transparentes quando se transformam em </a:t>
            </a:r>
            <a:r>
              <a:rPr lang="pt-BR" i="1" dirty="0"/>
              <a:t>operacionais</a:t>
            </a:r>
            <a:r>
              <a:rPr lang="pt-BR" dirty="0"/>
              <a:t>, quando se subordinam a um processo passível de cálculo, governo e controle.”</a:t>
            </a:r>
          </a:p>
          <a:p>
            <a:pPr marL="342900" indent="-342900"/>
            <a:r>
              <a:rPr lang="pt-BR" dirty="0"/>
              <a:t>Imagens se tornam pornográficas: “contato imediato entre imagem e olho”. (p.10)</a:t>
            </a:r>
          </a:p>
        </p:txBody>
      </p:sp>
    </p:spTree>
    <p:extLst>
      <p:ext uri="{BB962C8B-B14F-4D97-AF65-F5344CB8AC3E}">
        <p14:creationId xmlns:p14="http://schemas.microsoft.com/office/powerpoint/2010/main" val="22971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“Quem relaciona a transparência apenas com a corrupção e a liberdade de informação desconhece seu real alcance. </a:t>
            </a:r>
            <a:r>
              <a:rPr lang="pt-BR" b="1" dirty="0"/>
              <a:t>Ela é uma coação </a:t>
            </a:r>
            <a:r>
              <a:rPr lang="pt-BR" b="1" i="1" dirty="0"/>
              <a:t>sistêmica</a:t>
            </a:r>
            <a:r>
              <a:rPr lang="pt-BR" b="1" dirty="0"/>
              <a:t> que abarca todos os processos sociais, submetendo-os a uma modificação profunda.</a:t>
            </a:r>
            <a:r>
              <a:rPr lang="pt-BR" dirty="0"/>
              <a:t> Hoje, o sistema social submete todos os seus processos a uma coação por transparência, para operacionalizar e acelerar estes processos. </a:t>
            </a:r>
            <a:r>
              <a:rPr lang="pt-BR" b="1" dirty="0"/>
              <a:t>A pressão pelo movimento de aceleração caminha lado a lado com a desconstrução da negatividade. A comunicação alcança sua velocidade ali onde o igual responde ao igual, onde ocorre uma </a:t>
            </a:r>
            <a:r>
              <a:rPr lang="pt-BR" b="1" i="1" dirty="0"/>
              <a:t>reação em cadeia do igual</a:t>
            </a:r>
            <a:r>
              <a:rPr lang="pt-BR" b="1" dirty="0"/>
              <a:t>. A negatividade da </a:t>
            </a:r>
            <a:r>
              <a:rPr lang="pt-BR" b="1" i="1" dirty="0"/>
              <a:t>alteridade e do que é alheio</a:t>
            </a:r>
            <a:r>
              <a:rPr lang="pt-BR" b="1" dirty="0"/>
              <a:t> ou a resistência do </a:t>
            </a:r>
            <a:r>
              <a:rPr lang="pt-BR" b="1" i="1" dirty="0"/>
              <a:t>outro</a:t>
            </a:r>
            <a:r>
              <a:rPr lang="pt-BR" b="1" dirty="0"/>
              <a:t> atrapalha e retarda a comunicação rasa do igual</a:t>
            </a:r>
            <a:r>
              <a:rPr lang="pt-BR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0868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 transparência estabiliza e acelera o sistema, eliminando o outro ou o estranho. Essa coação sistêmica transforma a sociedade da transparência em sociedade </a:t>
            </a:r>
            <a:r>
              <a:rPr lang="pt-BR" i="1" dirty="0"/>
              <a:t>uni</a:t>
            </a:r>
            <a:r>
              <a:rPr lang="pt-BR" dirty="0"/>
              <a:t>formizada (</a:t>
            </a:r>
            <a:r>
              <a:rPr lang="pt-BR" i="1" dirty="0" err="1"/>
              <a:t>gleichgeschaltet</a:t>
            </a:r>
            <a:r>
              <a:rPr lang="pt-BR" dirty="0"/>
              <a:t>). Nisso reside seu traço totalitário, em uma ‘nova palavra para dizer uniformização: </a:t>
            </a:r>
            <a:r>
              <a:rPr lang="pt-BR" i="1" dirty="0"/>
              <a:t>transparência</a:t>
            </a:r>
            <a:r>
              <a:rPr lang="pt-BR" dirty="0"/>
              <a:t>”. (p. 11)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Linguagem da transparência.</a:t>
            </a:r>
          </a:p>
          <a:p>
            <a:pPr>
              <a:buFontTx/>
              <a:buChar char="-"/>
            </a:pPr>
            <a:r>
              <a:rPr lang="pt-BR" dirty="0"/>
              <a:t>Coerção pela transparência nivela p ser humano a um elemento funcional de um sistema: violência da transparência.</a:t>
            </a:r>
          </a:p>
        </p:txBody>
      </p:sp>
    </p:spTree>
    <p:extLst>
      <p:ext uri="{BB962C8B-B14F-4D97-AF65-F5344CB8AC3E}">
        <p14:creationId xmlns:p14="http://schemas.microsoft.com/office/powerpoint/2010/main" val="193281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 transparência estabiliza e acelera o sistema, eliminando o outro ou o estranho. Essa coação sistêmica transforma a sociedade da transparência em sociedade </a:t>
            </a:r>
            <a:r>
              <a:rPr lang="pt-BR" i="1" dirty="0"/>
              <a:t>uni</a:t>
            </a:r>
            <a:r>
              <a:rPr lang="pt-BR" dirty="0"/>
              <a:t>formizada (</a:t>
            </a:r>
            <a:r>
              <a:rPr lang="pt-BR" i="1" dirty="0" err="1"/>
              <a:t>gleichgeschaltet</a:t>
            </a:r>
            <a:r>
              <a:rPr lang="pt-BR" dirty="0"/>
              <a:t>). Nisso reside seu traço totalitário, em uma ‘nova palavra para dizer uniformização: </a:t>
            </a:r>
            <a:r>
              <a:rPr lang="pt-BR" i="1" dirty="0"/>
              <a:t>transparência</a:t>
            </a:r>
            <a:r>
              <a:rPr lang="pt-BR" dirty="0"/>
              <a:t>”. (p. 11)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Linguagem da transparência.</a:t>
            </a:r>
          </a:p>
          <a:p>
            <a:pPr>
              <a:buFontTx/>
              <a:buChar char="-"/>
            </a:pPr>
            <a:r>
              <a:rPr lang="pt-BR" dirty="0"/>
              <a:t>Coerção pela transparência nivela o ser humano a um elemento funcional de um sistema: violência da transparência.</a:t>
            </a:r>
          </a:p>
        </p:txBody>
      </p:sp>
    </p:spTree>
    <p:extLst>
      <p:ext uri="{BB962C8B-B14F-4D97-AF65-F5344CB8AC3E}">
        <p14:creationId xmlns:p14="http://schemas.microsoft.com/office/powerpoint/2010/main" val="73805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605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Impossibilidade: o ser humano não é transparente nem com ele mesmo. O </a:t>
            </a:r>
            <a:r>
              <a:rPr lang="pt-BR" i="1" dirty="0"/>
              <a:t>interdito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1D865A-2478-4B75-801D-2569DE3E2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4" y="2373310"/>
            <a:ext cx="3092352" cy="43513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861728-03AA-42FF-982A-B05FC6991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36" y="2239958"/>
            <a:ext cx="2575477" cy="44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err="1"/>
              <a:t>Pathos</a:t>
            </a:r>
            <a:r>
              <a:rPr lang="pt-BR" dirty="0"/>
              <a:t> da transparência x </a:t>
            </a:r>
            <a:r>
              <a:rPr lang="pt-BR" dirty="0" err="1"/>
              <a:t>Pathos</a:t>
            </a:r>
            <a:r>
              <a:rPr lang="pt-BR" dirty="0"/>
              <a:t> da Distância (p. 15)</a:t>
            </a:r>
          </a:p>
          <a:p>
            <a:pPr>
              <a:buFontTx/>
              <a:buChar char="-"/>
            </a:pPr>
            <a:r>
              <a:rPr lang="pt-BR" dirty="0"/>
              <a:t>“A sociedade da transparência não tolera </a:t>
            </a:r>
            <a:r>
              <a:rPr lang="pt-BR" i="1" dirty="0"/>
              <a:t>lapsos</a:t>
            </a:r>
            <a:r>
              <a:rPr lang="pt-BR" dirty="0"/>
              <a:t> de informação nem </a:t>
            </a:r>
            <a:r>
              <a:rPr lang="pt-BR" i="1" dirty="0"/>
              <a:t>lapsos</a:t>
            </a:r>
            <a:r>
              <a:rPr lang="pt-BR" dirty="0"/>
              <a:t> visuais, mas o pensamento e a inspiração necessitam de um </a:t>
            </a:r>
            <a:r>
              <a:rPr lang="pt-BR" i="1" dirty="0"/>
              <a:t>vazio</a:t>
            </a:r>
            <a:r>
              <a:rPr lang="pt-BR" dirty="0"/>
              <a:t>.” (p. 17)</a:t>
            </a:r>
          </a:p>
          <a:p>
            <a:pPr>
              <a:buFontTx/>
              <a:buChar char="-"/>
            </a:pPr>
            <a:r>
              <a:rPr lang="pt-BR" dirty="0"/>
              <a:t>“(...) Sem o oco ou lacuna no saber o pensamento decai em cálculo”. P.17</a:t>
            </a:r>
          </a:p>
          <a:p>
            <a:pPr>
              <a:buFontTx/>
              <a:buChar char="-"/>
            </a:pPr>
            <a:r>
              <a:rPr lang="pt-BR" dirty="0"/>
              <a:t>Sociedade positiva:</a:t>
            </a:r>
          </a:p>
          <a:p>
            <a:pPr>
              <a:buFontTx/>
              <a:buChar char="-"/>
            </a:pPr>
            <a:r>
              <a:rPr lang="pt-BR" dirty="0"/>
              <a:t>Se despede da dialética e da hermenêutica </a:t>
            </a:r>
            <a:r>
              <a:rPr lang="pt-BR" dirty="0">
                <a:sym typeface="Wingdings" panose="05000000000000000000" pitchFamily="2" charset="2"/>
              </a:rPr>
              <a:t> a dialética repousa na negatividade.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98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Não se admite sentimento negativo. Não sabemos como dar forma ao sofrimento e a dor. (p. 18)</a:t>
            </a:r>
          </a:p>
          <a:p>
            <a:pPr>
              <a:buFontTx/>
              <a:buChar char="-"/>
            </a:pPr>
            <a:r>
              <a:rPr lang="pt-BR" dirty="0"/>
              <a:t>“Vias de reorganização da alma humana de uma maneira totalmente nova. No curso e no empuxo de sua positivação, também o amor é nivelado em um arranjo de sentimentos agradáveis e de excitações complexas e sem </a:t>
            </a:r>
            <a:r>
              <a:rPr lang="pt-BR" dirty="0" err="1"/>
              <a:t>consequencias</a:t>
            </a:r>
            <a:r>
              <a:rPr lang="pt-BR" dirty="0"/>
              <a:t>.” (p. 19)  </a:t>
            </a:r>
          </a:p>
          <a:p>
            <a:pPr>
              <a:buFontTx/>
              <a:buChar char="-"/>
            </a:pPr>
            <a:r>
              <a:rPr lang="pt-BR" dirty="0"/>
              <a:t>“</a:t>
            </a:r>
            <a:r>
              <a:rPr lang="pt-BR" dirty="0" err="1"/>
              <a:t>Totalmemte</a:t>
            </a:r>
            <a:r>
              <a:rPr lang="pt-BR" dirty="0"/>
              <a:t> transparente só pode ser o espaço despolitizado. A política sem referencia desanda em </a:t>
            </a:r>
            <a:r>
              <a:rPr lang="pt-BR" i="1" dirty="0"/>
              <a:t>referendo</a:t>
            </a:r>
            <a:r>
              <a:rPr lang="pt-BR" dirty="0"/>
              <a:t>.” (p. 24)</a:t>
            </a:r>
          </a:p>
        </p:txBody>
      </p:sp>
    </p:spTree>
    <p:extLst>
      <p:ext uri="{BB962C8B-B14F-4D97-AF65-F5344CB8AC3E}">
        <p14:creationId xmlns:p14="http://schemas.microsoft.com/office/powerpoint/2010/main" val="265530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É impossível ter um botão “</a:t>
            </a:r>
            <a:r>
              <a:rPr lang="pt-BR" i="1" dirty="0" err="1"/>
              <a:t>dislike</a:t>
            </a:r>
            <a:r>
              <a:rPr lang="pt-BR" dirty="0"/>
              <a:t>” porque qualquer negatividade paralisa a comunicação. “Seu valor é medido apenas pela quantidade e velocidade da troca de informações, sendo que a massa de comunicação também eleva seu valor econômico e veredictos negativos a prejudicam. Com </a:t>
            </a:r>
            <a:r>
              <a:rPr lang="pt-BR" i="1" dirty="0"/>
              <a:t>like</a:t>
            </a:r>
            <a:r>
              <a:rPr lang="pt-BR" dirty="0"/>
              <a:t> surge uma comunicação conectiva muito mais rápida que o </a:t>
            </a:r>
            <a:r>
              <a:rPr lang="pt-BR" i="1" dirty="0" err="1"/>
              <a:t>dislike</a:t>
            </a:r>
            <a:r>
              <a:rPr lang="pt-BR" dirty="0"/>
              <a:t>”. (p. 24)</a:t>
            </a:r>
          </a:p>
          <a:p>
            <a:pPr>
              <a:buFontTx/>
              <a:buChar char="-"/>
            </a:pPr>
            <a:r>
              <a:rPr lang="pt-BR" dirty="0"/>
              <a:t>A </a:t>
            </a:r>
            <a:r>
              <a:rPr lang="pt-BR" dirty="0" err="1"/>
              <a:t>hiperinformação</a:t>
            </a:r>
            <a:r>
              <a:rPr lang="pt-BR" dirty="0"/>
              <a:t> e </a:t>
            </a:r>
            <a:r>
              <a:rPr lang="pt-BR" dirty="0" err="1"/>
              <a:t>hipercomunicação</a:t>
            </a:r>
            <a:r>
              <a:rPr lang="pt-BR" dirty="0"/>
              <a:t> gera precisamente a </a:t>
            </a:r>
            <a:r>
              <a:rPr lang="pt-BR" i="1" dirty="0"/>
              <a:t>falta de verdade</a:t>
            </a:r>
            <a:r>
              <a:rPr lang="pt-BR" dirty="0"/>
              <a:t>, sim, a </a:t>
            </a:r>
            <a:r>
              <a:rPr lang="pt-BR" i="1" dirty="0"/>
              <a:t>falta de ser</a:t>
            </a:r>
            <a:r>
              <a:rPr lang="pt-BR" dirty="0"/>
              <a:t>. Mais informação e mais comunicação não afastam a fundamental </a:t>
            </a:r>
            <a:r>
              <a:rPr lang="pt-BR" i="1" dirty="0"/>
              <a:t>falta de precisão do todo</a:t>
            </a:r>
            <a:r>
              <a:rPr lang="pt-BR" dirty="0"/>
              <a:t>. Pelo contrário, intensifica-a cada vez mais.” (p. 25)</a:t>
            </a:r>
          </a:p>
        </p:txBody>
      </p:sp>
    </p:spTree>
    <p:extLst>
      <p:ext uri="{BB962C8B-B14F-4D97-AF65-F5344CB8AC3E}">
        <p14:creationId xmlns:p14="http://schemas.microsoft.com/office/powerpoint/2010/main" val="289024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72D24-D269-4563-A69E-08DC6EBF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Biografia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66EFF6-BACF-44A9-A503-61832238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9" y="638673"/>
            <a:ext cx="4654266" cy="558065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514EA2-90E2-415F-8A42-279442799C3F}"/>
              </a:ext>
            </a:extLst>
          </p:cNvPr>
          <p:cNvSpPr txBox="1"/>
          <p:nvPr/>
        </p:nvSpPr>
        <p:spPr>
          <a:xfrm>
            <a:off x="666750" y="1690688"/>
            <a:ext cx="57721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75" indent="-333375" algn="just">
              <a:lnSpc>
                <a:spcPct val="150000"/>
              </a:lnSpc>
              <a:buSzPct val="145000"/>
              <a:buChar char="•"/>
            </a:pPr>
            <a:r>
              <a:rPr lang="pt-BR" dirty="0"/>
              <a:t>Sul-coreano radicado na Alemanha. Nascido em 1959 em Seul.</a:t>
            </a:r>
          </a:p>
          <a:p>
            <a:pPr marL="333375" indent="-333375" algn="just">
              <a:lnSpc>
                <a:spcPct val="150000"/>
              </a:lnSpc>
              <a:buSzPct val="145000"/>
              <a:buChar char="•"/>
            </a:pPr>
            <a:r>
              <a:rPr lang="pt-BR" dirty="0"/>
              <a:t>Estudou Metalurgia no país de origem.</a:t>
            </a:r>
          </a:p>
          <a:p>
            <a:pPr marL="333375" indent="-333375" algn="just">
              <a:lnSpc>
                <a:spcPct val="150000"/>
              </a:lnSpc>
              <a:buSzPct val="145000"/>
              <a:buChar char="•"/>
            </a:pPr>
            <a:r>
              <a:rPr lang="pt-BR" dirty="0"/>
              <a:t>Em 1980 vai para a Alemanha estudar Filosofia, Literatura alemã e Teologia Católica em Freiburg e Munique.</a:t>
            </a:r>
          </a:p>
          <a:p>
            <a:pPr marL="333375" indent="-333375" algn="just">
              <a:lnSpc>
                <a:spcPct val="150000"/>
              </a:lnSpc>
              <a:buSzPct val="145000"/>
              <a:buChar char="•"/>
            </a:pPr>
            <a:r>
              <a:rPr lang="pt-BR" dirty="0"/>
              <a:t>Desde 2012 é professor de filosofia e estudos </a:t>
            </a:r>
            <a:r>
              <a:rPr lang="pt-BR" dirty="0" err="1"/>
              <a:t>culturaus</a:t>
            </a:r>
            <a:r>
              <a:rPr lang="pt-BR" dirty="0"/>
              <a:t> na </a:t>
            </a:r>
            <a:r>
              <a:rPr lang="pt-BR" dirty="0" err="1"/>
              <a:t>Universität</a:t>
            </a:r>
            <a:r>
              <a:rPr lang="pt-BR" dirty="0"/>
              <a:t> der </a:t>
            </a:r>
            <a:r>
              <a:rPr lang="pt-BR" dirty="0" err="1"/>
              <a:t>Künste</a:t>
            </a:r>
            <a:r>
              <a:rPr lang="pt-BR" dirty="0"/>
              <a:t> Berlin (</a:t>
            </a:r>
            <a:r>
              <a:rPr lang="pt-BR" dirty="0" err="1"/>
              <a:t>UdK</a:t>
            </a:r>
            <a:r>
              <a:rPr lang="pt-BR" dirty="0"/>
              <a:t>), onde também dirige o novo programa </a:t>
            </a:r>
            <a:r>
              <a:rPr lang="pt-BR" dirty="0" err="1"/>
              <a:t>Studium</a:t>
            </a:r>
            <a:r>
              <a:rPr lang="pt-BR" dirty="0"/>
              <a:t> </a:t>
            </a:r>
            <a:r>
              <a:rPr lang="pt-BR" dirty="0" err="1"/>
              <a:t>Generale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01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“Quando o próprio mundo se transforma em espaço de exposição, já não é possível o </a:t>
            </a:r>
            <a:r>
              <a:rPr lang="pt-BR" i="1" dirty="0"/>
              <a:t>habitar</a:t>
            </a:r>
            <a:r>
              <a:rPr lang="pt-BR" dirty="0"/>
              <a:t>, que cede lugar à propaganda, com o objetivo de incrementar o capital da atenção do público. Habitar significa originariamente ‘estar satisfeito, estar em paz, permanecer onde se está.” (p. 33)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... “o problemático não é o aumento das imagens em si, mas a </a:t>
            </a:r>
            <a:r>
              <a:rPr lang="pt-BR" i="1" dirty="0"/>
              <a:t>coação</a:t>
            </a:r>
            <a:r>
              <a:rPr lang="pt-BR" dirty="0"/>
              <a:t> </a:t>
            </a:r>
            <a:r>
              <a:rPr lang="pt-BR" i="1" dirty="0"/>
              <a:t>icônica</a:t>
            </a:r>
            <a:r>
              <a:rPr lang="pt-BR" dirty="0"/>
              <a:t> para tornar-se </a:t>
            </a:r>
            <a:r>
              <a:rPr lang="pt-BR" i="1" dirty="0"/>
              <a:t>imagem</a:t>
            </a:r>
            <a:r>
              <a:rPr lang="pt-BR" dirty="0"/>
              <a:t>.” p. 35</a:t>
            </a:r>
          </a:p>
        </p:txBody>
      </p:sp>
    </p:spTree>
    <p:extLst>
      <p:ext uri="{BB962C8B-B14F-4D97-AF65-F5344CB8AC3E}">
        <p14:creationId xmlns:p14="http://schemas.microsoft.com/office/powerpoint/2010/main" val="320770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“A sociedade da transparência é inimiga do prazer; (...) a evidência não admite sedutor, mas apenas procedimentos”. (p. 40).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Isso me lembrou o </a:t>
            </a:r>
            <a:r>
              <a:rPr lang="pt-BR" dirty="0" err="1"/>
              <a:t>Tinder</a:t>
            </a:r>
            <a:r>
              <a:rPr lang="pt-BR" dirty="0"/>
              <a:t>: quem nunca? Procedimentos. Primeiro curte, depois dá match; depois conversa no app; depois, em sinal de “intimidade”, passa-se para outro app (FB); e depois, ainda, para outro, sinal de mais intimidade: WhatsApp. Uau, quanta sedução 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69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Câmara Clara, Roland Barthes: </a:t>
            </a:r>
            <a:r>
              <a:rPr lang="pt-BR" i="1" dirty="0" err="1"/>
              <a:t>studium</a:t>
            </a:r>
            <a:r>
              <a:rPr lang="pt-BR" dirty="0"/>
              <a:t> e </a:t>
            </a:r>
            <a:r>
              <a:rPr lang="pt-BR" i="1" dirty="0" err="1"/>
              <a:t>punctum</a:t>
            </a:r>
            <a:r>
              <a:rPr lang="pt-BR" dirty="0"/>
              <a:t> (p. 62).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O </a:t>
            </a:r>
            <a:r>
              <a:rPr lang="pt-BR" i="1" dirty="0" err="1"/>
              <a:t>punctum</a:t>
            </a:r>
            <a:r>
              <a:rPr lang="pt-BR" dirty="0"/>
              <a:t> interrompe o </a:t>
            </a:r>
            <a:r>
              <a:rPr lang="pt-BR" i="1" dirty="0" err="1"/>
              <a:t>studium</a:t>
            </a:r>
            <a:r>
              <a:rPr lang="pt-BR" dirty="0"/>
              <a:t>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“Atualmente as imagens são mais ou menos pornográficas. Em virtude de sua característica de chamar a atenção, falta-lhes </a:t>
            </a:r>
            <a:r>
              <a:rPr lang="pt-BR" i="1" dirty="0" err="1"/>
              <a:t>punctum</a:t>
            </a:r>
            <a:r>
              <a:rPr lang="pt-BR" dirty="0"/>
              <a:t>, intensidade semiótica.”</a:t>
            </a:r>
          </a:p>
          <a:p>
            <a:pPr>
              <a:buFontTx/>
              <a:buChar char="-"/>
            </a:pPr>
            <a:r>
              <a:rPr lang="pt-BR" dirty="0">
                <a:hlinkClick r:id="rId2"/>
              </a:rPr>
              <a:t>http://1995-2015.undo.net/it/mostra/180138#</a:t>
            </a:r>
            <a:endParaRPr lang="pt-BR" dirty="0"/>
          </a:p>
          <a:p>
            <a:pPr>
              <a:buFontTx/>
              <a:buChar char="-"/>
            </a:pPr>
            <a:r>
              <a:rPr lang="pt-BR" dirty="0">
                <a:hlinkClick r:id="rId3"/>
              </a:rPr>
              <a:t>http://blog.olhares.com/punctum-e-studium-by-roland-barthes/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7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dirty="0"/>
              <a:t>Capítulo 5 - Sociedade da aceleração (p. 70): capítulo sobre narração.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A mediação do algoritmo favorece a positividade, a adição, o mais do mesmo (o igual), o mais sempre.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“A edição é mais transparente do que a narração. Só se pode acelerar um processo que é </a:t>
            </a:r>
            <a:r>
              <a:rPr lang="pt-BR" i="1" dirty="0"/>
              <a:t>aditivo</a:t>
            </a:r>
            <a:r>
              <a:rPr lang="pt-BR" dirty="0"/>
              <a:t>,  e não um processo que é </a:t>
            </a:r>
            <a:r>
              <a:rPr lang="pt-BR" i="1" dirty="0"/>
              <a:t>narrativo</a:t>
            </a:r>
            <a:r>
              <a:rPr lang="pt-BR" dirty="0"/>
              <a:t>. Totalmente transparente é apenas a operação de um processador, porque seu curso é puramente aditivo. Rituais e cerimônias, ao contrário, são processos e acontecimentos narrativos, que se esquivam da aceleração.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99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... Seria um sacrilégio querer acelerar uma ação sacrificial, pois rituais e cerimônias têm seu tempo, ritmo e cadência específicos. A sociedade da transparência elimina todos os rituais e cerimônias , visto que esses não podem ser operacionalizados, pois são impeditivos e atrapalham a aceleração da circulação da informação, da comunicação e da produção.” (p. 70-71)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O próprio ato de pensar  é posto em xeque neste contexto.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629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“Os números são desnudos”. (p. 72)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“Em um mundo desprovido de narrativa e de ritual, o fim só pode ser visto como uma ruptura que dói e perturba”. (p. 73)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“A comunicação transparente é obscena”. (p. 77)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25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Teatral – táctil (cap. 6) </a:t>
            </a:r>
          </a:p>
          <a:p>
            <a:pPr>
              <a:buFontTx/>
              <a:buChar char="-"/>
            </a:pPr>
            <a:r>
              <a:rPr lang="pt-BR" dirty="0"/>
              <a:t>“As mídias sociais e sites de busca constroem um </a:t>
            </a:r>
            <a:r>
              <a:rPr lang="pt-BR" i="1" dirty="0"/>
              <a:t>espaço de proximidade</a:t>
            </a:r>
            <a:r>
              <a:rPr lang="pt-BR" dirty="0"/>
              <a:t> absoluto onde se elimina o </a:t>
            </a:r>
            <a:r>
              <a:rPr lang="pt-BR" i="1" dirty="0"/>
              <a:t>fora</a:t>
            </a:r>
            <a:r>
              <a:rPr lang="pt-BR" dirty="0"/>
              <a:t>. Ali encontra-se apenas o si mesmo e os que são iguais; já não há mais negatividade, que possibilitaria alguma modificação. Essa </a:t>
            </a:r>
            <a:r>
              <a:rPr lang="pt-BR" i="1" dirty="0"/>
              <a:t>proximidade digital </a:t>
            </a:r>
            <a:r>
              <a:rPr lang="pt-BR" dirty="0"/>
              <a:t>presenteia o participante com aqueles setores do mundo que lhe </a:t>
            </a:r>
            <a:r>
              <a:rPr lang="pt-BR" i="1" dirty="0"/>
              <a:t>agradam</a:t>
            </a:r>
            <a:r>
              <a:rPr lang="pt-BR" dirty="0"/>
              <a:t>. Com isso, ele derriba o caráter público, a consciência pública; sim, a consciência </a:t>
            </a:r>
            <a:r>
              <a:rPr lang="pt-BR" i="1" dirty="0"/>
              <a:t>crítica</a:t>
            </a:r>
            <a:r>
              <a:rPr lang="pt-BR" dirty="0"/>
              <a:t>, privatizando o mundo. A rede se transforma em esfera íntima ou zona de conforto. A proximidade pela qual se elimina a distância também uma forma de expressão da transparência.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33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A24310-52EF-40B5-9226-6C295892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8147" r="12299" b="3970"/>
          <a:stretch>
            <a:fillRect/>
          </a:stretch>
        </p:blipFill>
        <p:spPr bwMode="auto">
          <a:xfrm>
            <a:off x="144463" y="179388"/>
            <a:ext cx="8891587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9DC612-2B53-4AD9-8F6B-8064E05395BC}"/>
              </a:ext>
            </a:extLst>
          </p:cNvPr>
          <p:cNvSpPr txBox="1"/>
          <p:nvPr/>
        </p:nvSpPr>
        <p:spPr>
          <a:xfrm>
            <a:off x="9096375" y="990600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Momento história da internet</a:t>
            </a:r>
          </a:p>
          <a:p>
            <a:endParaRPr lang="pt-BR" b="1" dirty="0"/>
          </a:p>
          <a:p>
            <a:r>
              <a:rPr lang="pt-BR" b="1" dirty="0"/>
              <a:t>Em 2014</a:t>
            </a:r>
            <a:r>
              <a:rPr lang="pt-BR" dirty="0"/>
              <a:t>, o primeiro site da empresa </a:t>
            </a:r>
            <a:r>
              <a:rPr lang="pt-BR" dirty="0" err="1"/>
              <a:t>Palantir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97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A tirania da intimidade psicologiza e personaliza tudo, e até mesmo a esfera política não escapa desse processo. Assim, os políticos não são avaliados por suas ações. Seu interesse está voltado para  pessoa, o que provoca neles </a:t>
            </a:r>
            <a:r>
              <a:rPr lang="pt-BR" b="1" i="1" dirty="0"/>
              <a:t>coerção pela encenação</a:t>
            </a:r>
            <a:r>
              <a:rPr lang="pt-BR" dirty="0"/>
              <a:t>. A perda do caráter público deixa atrás de si um vazio onde se derrama intimidade e as estâncias privadas. No lugar do caráter público entra a publicização da pessoa; o público se transforma em espaço de exposição, afastando-se cada vez mais do espaço do agir comum”. (pp 81-82)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56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dirty="0"/>
              <a:t>“A sociedade da intimidade desconfia dos gestos ritualísticos e dos comportamentos cerimoniais e formais; estes lhe parecem por demais exteriores e inautênticos”. </a:t>
            </a:r>
          </a:p>
          <a:p>
            <a:pPr>
              <a:buFontTx/>
              <a:buChar char="-"/>
            </a:pPr>
            <a:r>
              <a:rPr lang="pt-BR" dirty="0"/>
              <a:t>Narcisismo como falta de distância em relação a si mesmo; os limites do </a:t>
            </a:r>
            <a:r>
              <a:rPr lang="pt-BR" dirty="0" err="1"/>
              <a:t>si-mesmo</a:t>
            </a:r>
            <a:r>
              <a:rPr lang="pt-BR" dirty="0"/>
              <a:t> desaparecem. P. 83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“O médium da transparência não é a luz, mas uma radiação opaca que, em vez de iluminar, tudo penetra e torna tudo transparente”.</a:t>
            </a:r>
          </a:p>
          <a:p>
            <a:pPr>
              <a:buFontTx/>
              <a:buChar char="-"/>
            </a:pPr>
            <a:r>
              <a:rPr lang="pt-BR" dirty="0"/>
              <a:t>“Sociedade da transparência é uma sociedade da informação: informação é privada de qualquer negatividade; linguagem positivada, operacionalizada”. P. 92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64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379FD8-A1BC-4B9F-8047-9C61F39F6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0" b="64109"/>
          <a:stretch/>
        </p:blipFill>
        <p:spPr>
          <a:xfrm>
            <a:off x="2439576" y="723250"/>
            <a:ext cx="7695155" cy="48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7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positiva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P. 103: </a:t>
            </a:r>
            <a:r>
              <a:rPr lang="pt-BR" dirty="0" err="1"/>
              <a:t>Flusser</a:t>
            </a:r>
            <a:r>
              <a:rPr lang="pt-BR" dirty="0"/>
              <a:t>, </a:t>
            </a:r>
            <a:r>
              <a:rPr lang="pt-BR" dirty="0" err="1"/>
              <a:t>Medienkultur</a:t>
            </a:r>
            <a:r>
              <a:rPr lang="pt-BR" dirty="0"/>
              <a:t>.</a:t>
            </a:r>
          </a:p>
          <a:p>
            <a:pPr>
              <a:buFontTx/>
              <a:buChar char="-"/>
            </a:pPr>
            <a:r>
              <a:rPr lang="pt-BR" dirty="0"/>
              <a:t>Panóptico </a:t>
            </a:r>
            <a:r>
              <a:rPr lang="pt-BR" i="1" dirty="0" err="1"/>
              <a:t>aperspectivístico</a:t>
            </a:r>
            <a:r>
              <a:rPr lang="pt-BR" dirty="0"/>
              <a:t> (p. 106); sociedade do controle.</a:t>
            </a:r>
          </a:p>
          <a:p>
            <a:pPr>
              <a:buFontTx/>
              <a:buChar char="-"/>
            </a:pPr>
            <a:r>
              <a:rPr lang="pt-BR" dirty="0"/>
              <a:t>O globo terrestre como um único panóptico (p. 115).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Transparência não é confiança; “a confiança só é possível em uma situação que conjuga saber e não saber”. (p. </a:t>
            </a:r>
            <a:r>
              <a:rPr lang="pt-BR"/>
              <a:t>110).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144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Consenso</a:t>
            </a:r>
          </a:p>
          <a:p>
            <a:pPr marL="342900" indent="-342900"/>
            <a:r>
              <a:rPr lang="pt-BR" dirty="0"/>
              <a:t>Bolha</a:t>
            </a:r>
          </a:p>
          <a:p>
            <a:pPr marL="342900" indent="-342900"/>
            <a:r>
              <a:rPr lang="pt-BR" dirty="0"/>
              <a:t>Narcisismo</a:t>
            </a:r>
          </a:p>
          <a:p>
            <a:pPr marL="342900" indent="-342900"/>
            <a:r>
              <a:rPr lang="pt-BR" dirty="0"/>
              <a:t>+ Mercadorias</a:t>
            </a:r>
          </a:p>
          <a:p>
            <a:pPr marL="342900" indent="-342900"/>
            <a:r>
              <a:rPr lang="pt-BR" dirty="0" err="1"/>
              <a:t>Hipercomunicação</a:t>
            </a:r>
            <a:r>
              <a:rPr lang="pt-BR" dirty="0"/>
              <a:t> anestésica</a:t>
            </a:r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Negatividade: o “não-saber” sobre o outro; Alteridade.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Podemos pensar em uma reconfiguração de perspectivas e da comunicação?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877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lugar da comunicação na sociedade digital -</a:t>
            </a:r>
            <a:r>
              <a:rPr lang="pt-BR" dirty="0" err="1"/>
              <a:t>Byung-Chul</a:t>
            </a:r>
            <a:r>
              <a:rPr lang="pt-BR" dirty="0"/>
              <a:t> Han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endParaRPr lang="pt-BR" dirty="0"/>
          </a:p>
          <a:p>
            <a:pPr marL="342900" indent="-342900"/>
            <a:endParaRPr lang="pt-BR" dirty="0"/>
          </a:p>
          <a:p>
            <a:pPr marL="342900" indent="-342900"/>
            <a:r>
              <a:rPr lang="pt-BR" dirty="0"/>
              <a:t>“Midiatização profunda”: </a:t>
            </a:r>
            <a:r>
              <a:rPr lang="en-US" dirty="0"/>
              <a:t>COULDRY, N.; HEPP, A. The mediated construction of reality. Cambridge: Polity Press, 2017.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pt-BR" dirty="0"/>
              <a:t>Midiatização profunda e seus efeitos na psique (Han); McLuhan – teoria dos meios / ambiência / transformação da percepção coletiva.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56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F3209-F00E-4366-8B1F-2D7A6B68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em inglês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8EAC8-9255-4742-9331-7FA0F16D7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/>
            <a:r>
              <a:rPr lang="pt-BR" dirty="0"/>
              <a:t>The Burnout Society</a:t>
            </a:r>
          </a:p>
          <a:p>
            <a:pPr marL="342900" indent="-342900"/>
            <a:r>
              <a:rPr lang="pt-BR" dirty="0"/>
              <a:t>The </a:t>
            </a:r>
            <a:r>
              <a:rPr lang="pt-BR" dirty="0" err="1"/>
              <a:t>Transparency</a:t>
            </a:r>
            <a:r>
              <a:rPr lang="pt-BR" dirty="0"/>
              <a:t> Society</a:t>
            </a:r>
          </a:p>
          <a:p>
            <a:pPr marL="342900" indent="-342900"/>
            <a:r>
              <a:rPr lang="pt-BR" dirty="0" err="1"/>
              <a:t>Psychopolitics</a:t>
            </a:r>
            <a:r>
              <a:rPr lang="pt-BR" dirty="0"/>
              <a:t>: </a:t>
            </a:r>
            <a:r>
              <a:rPr lang="pt-BR" dirty="0" err="1"/>
              <a:t>Neoliberalism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New Technologies </a:t>
            </a:r>
            <a:r>
              <a:rPr lang="pt-BR" dirty="0" err="1"/>
              <a:t>of</a:t>
            </a:r>
            <a:r>
              <a:rPr lang="pt-BR" dirty="0"/>
              <a:t> Power</a:t>
            </a:r>
          </a:p>
          <a:p>
            <a:pPr marL="342900" indent="-342900"/>
            <a:r>
              <a:rPr lang="pt-BR" dirty="0"/>
              <a:t>The </a:t>
            </a:r>
            <a:r>
              <a:rPr lang="pt-BR" dirty="0" err="1"/>
              <a:t>Scent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Time: A </a:t>
            </a:r>
            <a:r>
              <a:rPr lang="pt-BR" dirty="0" err="1"/>
              <a:t>Philosophical</a:t>
            </a:r>
            <a:r>
              <a:rPr lang="pt-BR" dirty="0"/>
              <a:t> </a:t>
            </a:r>
            <a:r>
              <a:rPr lang="pt-BR" dirty="0" err="1"/>
              <a:t>Essay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Lingering</a:t>
            </a:r>
            <a:endParaRPr lang="pt-BR" dirty="0"/>
          </a:p>
          <a:p>
            <a:pPr marL="342900" indent="-342900"/>
            <a:r>
              <a:rPr lang="pt-BR" dirty="0"/>
              <a:t>The </a:t>
            </a:r>
            <a:r>
              <a:rPr lang="pt-BR" dirty="0" err="1"/>
              <a:t>Agony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Eros</a:t>
            </a:r>
          </a:p>
          <a:p>
            <a:pPr marL="342900" indent="-342900"/>
            <a:r>
              <a:rPr lang="pt-BR" dirty="0"/>
              <a:t>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Swarm</a:t>
            </a:r>
            <a:r>
              <a:rPr lang="pt-BR" dirty="0"/>
              <a:t>: Digital Prospects</a:t>
            </a:r>
          </a:p>
          <a:p>
            <a:pPr marL="342900" indent="-342900"/>
            <a:r>
              <a:rPr lang="pt-BR" dirty="0" err="1"/>
              <a:t>Shanzhai</a:t>
            </a:r>
            <a:r>
              <a:rPr lang="pt-BR" dirty="0"/>
              <a:t>: </a:t>
            </a:r>
            <a:r>
              <a:rPr lang="pt-BR" dirty="0" err="1"/>
              <a:t>Deconstruction</a:t>
            </a:r>
            <a:r>
              <a:rPr lang="pt-BR" dirty="0"/>
              <a:t> in </a:t>
            </a:r>
            <a:r>
              <a:rPr lang="pt-BR" dirty="0" err="1"/>
              <a:t>Chinese</a:t>
            </a:r>
            <a:endParaRPr lang="pt-BR" dirty="0"/>
          </a:p>
          <a:p>
            <a:pPr marL="342900" indent="-342900"/>
            <a:r>
              <a:rPr lang="pt-BR" dirty="0" err="1"/>
              <a:t>Saving</a:t>
            </a:r>
            <a:r>
              <a:rPr lang="pt-BR" dirty="0"/>
              <a:t> </a:t>
            </a:r>
            <a:r>
              <a:rPr lang="pt-BR" dirty="0" err="1"/>
              <a:t>Beauty</a:t>
            </a:r>
            <a:r>
              <a:rPr lang="pt-BR" dirty="0"/>
              <a:t> </a:t>
            </a:r>
          </a:p>
          <a:p>
            <a:pPr marL="342900" indent="-342900"/>
            <a:r>
              <a:rPr lang="pt-BR" dirty="0"/>
              <a:t>The </a:t>
            </a:r>
            <a:r>
              <a:rPr lang="pt-BR" dirty="0" err="1"/>
              <a:t>Expulsion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: Society, </a:t>
            </a:r>
            <a:r>
              <a:rPr lang="pt-BR" dirty="0" err="1"/>
              <a:t>Perception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Communication </a:t>
            </a:r>
            <a:r>
              <a:rPr lang="pt-BR" dirty="0" err="1"/>
              <a:t>Today</a:t>
            </a:r>
            <a:endParaRPr lang="pt-BR" dirty="0"/>
          </a:p>
          <a:p>
            <a:pPr marL="342900" indent="-342900"/>
            <a:r>
              <a:rPr lang="pt-BR" dirty="0" err="1"/>
              <a:t>Topology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Violence</a:t>
            </a:r>
            <a:endParaRPr lang="pt-BR" dirty="0"/>
          </a:p>
          <a:p>
            <a:pPr marL="342900" indent="-342900"/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Power?  - </a:t>
            </a:r>
            <a:r>
              <a:rPr lang="pt-BR" dirty="0">
                <a:hlinkClick r:id="rId2"/>
              </a:rPr>
              <a:t>Outros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23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0889CF6-3EAB-4CFF-9B22-D4BC9E97B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24" y="247650"/>
            <a:ext cx="6163174" cy="61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F3AC3D-8F2B-4430-B7FF-7A3894A6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2" y="1185862"/>
            <a:ext cx="3609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Negatividade e Positividade – lógica que permeia todas as reflexões / narrativa 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Depressão (violência neurológica), </a:t>
            </a:r>
            <a:r>
              <a:rPr lang="pt-BR" i="1" dirty="0" err="1"/>
              <a:t>burnout</a:t>
            </a:r>
            <a:r>
              <a:rPr lang="pt-BR" i="1" dirty="0"/>
              <a:t>, </a:t>
            </a:r>
            <a:r>
              <a:rPr lang="pt-BR" dirty="0"/>
              <a:t>ansiedade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 err="1"/>
              <a:t>Hipercomunicação</a:t>
            </a:r>
            <a:r>
              <a:rPr lang="pt-BR" dirty="0"/>
              <a:t>, mídias sociais, cultura pop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Fim da reflexão e do tempo contemplativo. O “pensamento-cálculo”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Narcisismo, distúrbios de personalidade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Neoliberalismo / Da Biopolítica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 err="1">
                <a:sym typeface="Wingdings" panose="05000000000000000000" pitchFamily="2" charset="2"/>
              </a:rPr>
              <a:t>Psicopolítica</a:t>
            </a:r>
            <a:endParaRPr lang="pt-BR" dirty="0"/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O fim do Outro (como conceito de Alteridade), por isso fim da paixão e do Eros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A era do Mesmo (só se quer saber do que reforça a si mesmo / patologia narcísica)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Ubiquidade da violência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15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DF844-6F1E-4924-9A6A-2F1BA03B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D308C-E6D0-4DD5-B71C-22C3964E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Narrativa x adição (desenvolvimento no tempo x cálculo)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“</a:t>
            </a:r>
            <a:r>
              <a:rPr lang="pt-BR" dirty="0" err="1"/>
              <a:t>Descronicidade</a:t>
            </a:r>
            <a:r>
              <a:rPr lang="pt-BR" dirty="0"/>
              <a:t>” – nova percepção do tempo: </a:t>
            </a:r>
            <a:r>
              <a:rPr lang="pt-BR" dirty="0" err="1"/>
              <a:t>ahistórico</a:t>
            </a:r>
            <a:r>
              <a:rPr lang="pt-BR" dirty="0"/>
              <a:t>/agora. Como sustentar então conceitos como “verdade e conhecimento”, que se sustentam pela “duração’? 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Heidegger: Ser e Tempo (</a:t>
            </a:r>
            <a:r>
              <a:rPr lang="pt-BR" dirty="0" err="1"/>
              <a:t>Sein</a:t>
            </a:r>
            <a:r>
              <a:rPr lang="pt-BR" dirty="0"/>
              <a:t> </a:t>
            </a:r>
            <a:r>
              <a:rPr lang="pt-BR" dirty="0" err="1"/>
              <a:t>und</a:t>
            </a:r>
            <a:r>
              <a:rPr lang="pt-BR" dirty="0"/>
              <a:t> </a:t>
            </a:r>
            <a:r>
              <a:rPr lang="pt-BR" dirty="0" err="1"/>
              <a:t>Zeit</a:t>
            </a:r>
            <a:r>
              <a:rPr lang="pt-BR" dirty="0"/>
              <a:t>, 1927). O sentido do ser / participação no “mundo das coisas”. “Dasein” (“</a:t>
            </a:r>
            <a:r>
              <a:rPr lang="pt-BR" dirty="0" err="1"/>
              <a:t>estar-aí</a:t>
            </a:r>
            <a:r>
              <a:rPr lang="pt-BR" dirty="0"/>
              <a:t>”, o ser na existência).</a:t>
            </a:r>
          </a:p>
          <a:p>
            <a:pPr marL="333375" indent="-333375" algn="just">
              <a:lnSpc>
                <a:spcPct val="120000"/>
              </a:lnSpc>
              <a:buSzPct val="145000"/>
            </a:pPr>
            <a:r>
              <a:rPr lang="pt-BR" dirty="0"/>
              <a:t>Muitos autores que aparecem ao longo dos livros: Foucault, Arendt, Deleuze, Baudrillard, Hegel, e muitos 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85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6B4E85F-422B-4161-9E44-695ED5D0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20" t="15378" r="29186" b="20696"/>
          <a:stretch/>
        </p:blipFill>
        <p:spPr>
          <a:xfrm>
            <a:off x="2175626" y="749300"/>
            <a:ext cx="7840748" cy="43513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A613E9-7367-4C2D-8356-FB6F9DEE2B50}"/>
              </a:ext>
            </a:extLst>
          </p:cNvPr>
          <p:cNvSpPr txBox="1"/>
          <p:nvPr/>
        </p:nvSpPr>
        <p:spPr>
          <a:xfrm>
            <a:off x="1914525" y="5600700"/>
            <a:ext cx="860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3"/>
              </a:rPr>
              <a:t>https://www.youtube.com/watch?v=cAiD2uyLcWM</a:t>
            </a:r>
            <a:endParaRPr lang="pt-BR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3175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2079</Words>
  <Application>Microsoft Office PowerPoint</Application>
  <PresentationFormat>Widescreen</PresentationFormat>
  <Paragraphs>141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Tema do Office</vt:lpstr>
      <vt:lpstr>Byung-Chul Han e Yuk Hui: filosofia da comunicação digital contemporânea</vt:lpstr>
      <vt:lpstr>Biografia</vt:lpstr>
      <vt:lpstr>Apresentação do PowerPoint</vt:lpstr>
      <vt:lpstr>Bibliografia em inglês</vt:lpstr>
      <vt:lpstr>Apresentação do PowerPoint</vt:lpstr>
      <vt:lpstr>Apresentação do PowerPoint</vt:lpstr>
      <vt:lpstr>Linhas de força</vt:lpstr>
      <vt:lpstr>Linhas de força</vt:lpstr>
      <vt:lpstr>Apresentação do PowerPoint</vt:lpstr>
      <vt:lpstr>Apresentação do PowerPoint</vt:lpstr>
      <vt:lpstr>O lugar da comunicação na sociedade digital -Byung-Chul Han</vt:lpstr>
      <vt:lpstr>O lugar da comunicação na sociedade digital -Byung-Chul Han</vt:lpstr>
      <vt:lpstr>O lugar da comunicação na sociedade digital -Byung-Chul Han</vt:lpstr>
      <vt:lpstr>O lugar da comunicação na sociedade digital -Byung-Chul Han</vt:lpstr>
      <vt:lpstr>O lugar da comunicação na sociedade digital -Byung-Chul Han</vt:lpstr>
      <vt:lpstr>Apresentação do PowerPoint</vt:lpstr>
      <vt:lpstr>O lugar da comunicação na sociedade digital -Byung-Chul Han</vt:lpstr>
      <vt:lpstr>Sociedade positiva</vt:lpstr>
      <vt:lpstr>Sociedade positiva</vt:lpstr>
      <vt:lpstr>Sociedade positiva</vt:lpstr>
      <vt:lpstr>Sociedade positiva</vt:lpstr>
      <vt:lpstr>Sociedade positiva</vt:lpstr>
      <vt:lpstr>Sociedade positiva</vt:lpstr>
      <vt:lpstr>Sociedade positiva</vt:lpstr>
      <vt:lpstr>Sociedade positiva</vt:lpstr>
      <vt:lpstr>Sociedade positiva</vt:lpstr>
      <vt:lpstr>Apresentação do PowerPoint</vt:lpstr>
      <vt:lpstr>Sociedade positiva</vt:lpstr>
      <vt:lpstr>Sociedade positiva</vt:lpstr>
      <vt:lpstr>Sociedade positiva</vt:lpstr>
      <vt:lpstr>O lugar da comunicação na sociedade digital -Byung-Chul Han</vt:lpstr>
      <vt:lpstr>O lugar da comunicação na sociedade digital -Byung-Chul 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Conhecendo  Byung-Chul Han</dc:title>
  <dc:creator>Daniela Osvald Ramos</dc:creator>
  <cp:lastModifiedBy>Daniela</cp:lastModifiedBy>
  <cp:revision>95</cp:revision>
  <dcterms:created xsi:type="dcterms:W3CDTF">2020-05-12T19:03:09Z</dcterms:created>
  <dcterms:modified xsi:type="dcterms:W3CDTF">2023-03-17T20:28:46Z</dcterms:modified>
</cp:coreProperties>
</file>