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5" r:id="rId3"/>
    <p:sldId id="336" r:id="rId4"/>
    <p:sldId id="337" r:id="rId5"/>
    <p:sldId id="338" r:id="rId6"/>
    <p:sldId id="268" r:id="rId7"/>
    <p:sldId id="340" r:id="rId8"/>
    <p:sldId id="341" r:id="rId9"/>
    <p:sldId id="290" r:id="rId10"/>
    <p:sldId id="342" r:id="rId11"/>
    <p:sldId id="310" r:id="rId12"/>
    <p:sldId id="343" r:id="rId13"/>
    <p:sldId id="327" r:id="rId14"/>
    <p:sldId id="344" r:id="rId15"/>
    <p:sldId id="345" r:id="rId16"/>
    <p:sldId id="326" r:id="rId17"/>
    <p:sldId id="311" r:id="rId18"/>
    <p:sldId id="339" r:id="rId19"/>
    <p:sldId id="328" r:id="rId20"/>
    <p:sldId id="316" r:id="rId21"/>
    <p:sldId id="346" r:id="rId22"/>
    <p:sldId id="347" r:id="rId23"/>
    <p:sldId id="348" r:id="rId24"/>
    <p:sldId id="349" r:id="rId25"/>
    <p:sldId id="350" r:id="rId26"/>
    <p:sldId id="35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6600"/>
    <a:srgbClr val="CC0000"/>
    <a:srgbClr val="66FF33"/>
    <a:srgbClr val="FFFFCC"/>
    <a:srgbClr val="CCCCFF"/>
    <a:srgbClr val="FFFF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B751B-363F-4390-A30C-91511144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E3643-C815-4E89-983F-F764A9B7B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97680D-9F1B-4508-B010-B1BCC684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60187-E581-4F6B-8E06-B37D870D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0B643-5E68-4852-8333-627EA839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1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3A701-AAD8-472A-B8B4-4C192D43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1C9736-94A5-4292-B0C9-2854ABB7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76346-0F61-4661-B063-F1FB0E79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47CB1-09CC-437E-9515-2305506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D78CB-CD7E-4D3F-B72F-546AF41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5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9682DE-FA2E-48C1-A2A1-BB43B7ED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4CFB5D-2708-4B36-B97E-C11D157C8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46BEF-71A2-4B39-9776-926289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5CBAA-754E-46AF-8895-191B4449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AA89F-2678-4528-8A11-A4715055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51B1-4121-4072-96C7-9813405A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234C1-93F4-4708-887B-E49EF76A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529CA-9467-463F-A856-C2565CBD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01A27-EA04-471F-B268-76CC008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E6A4C-6893-4C35-BF62-0EBF164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BEC7-CEFD-4654-91C8-A9D2930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E056D-088E-4C80-BD70-B77364FB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09DB17-A779-4178-98F2-C8C4BA1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62112-6691-481B-8E06-F937C4A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4ED85-F05E-4E36-977F-DA509DE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F6C1F-9DDA-4671-A785-AF90CA6B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8C0F1-B189-41D4-A8BC-1A8FC2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92F136-CB5D-4250-A015-8871E888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C7C2D2-0524-4C55-8661-1BDBC792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E58CA1-25DF-4E12-BB1D-9D9118BC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642E4A-1B98-4446-94C8-2DD5E18F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D2200-A702-49FE-BC12-64D5CBB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407866-A454-4434-8506-57C96069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A260BE-104B-40EA-A18C-59D7C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93F1EE-24DD-4089-84B9-FA175721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72A4C-4414-4F9D-A484-A7BD6EC0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9613A6-FDA5-451F-BDCF-D448C2F4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C88673-1FF3-4AE9-BA57-13EDA58B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D895B-695C-45C3-B5A9-ECF27BE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6F4C-FF05-40A4-BBF2-8C4FCD6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60A698-5FE5-45D2-9C76-F1C59E9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D91F05-FCAC-4513-831A-9B39D8F4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A4DAE0-2ABF-405F-AC07-81C6E84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62D4B6-1D31-4146-A605-C5EB9FF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1D1332-B049-45FC-BCEC-C83A0F0E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46E7CB-602C-4ABA-9C91-EACDCD1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3797-3D8B-4FF1-9CE6-6D9F7CE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AFBA-4F22-4A14-BD73-FA29688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0CFC8D-35EC-4A1F-8DF4-3F7914C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F0FCF5-DCE3-412B-BCA5-7478E01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2DFA6-3D15-4BDD-BE7C-2E9674C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396F84-708F-47AF-8B94-4CDE0D3A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58CE1-E1C4-4292-8EB6-03CA9D1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252972-2EF6-4EEF-A551-44DABD8F2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8C645-1102-4116-8B24-CCF7F8B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CEF3F-EF33-4B18-B652-3A8E6580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3C2EEB-C3D3-4751-B611-B66C9803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4DBBAC-F532-451B-A81E-90B5295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9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E4E31C-C7EE-492D-9F86-2B31C9B0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241A4-5D51-46C0-9E38-99F58DA3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B1002-3431-4937-BB3F-DD68376A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28F1-ACB9-44B5-BB1B-812B6609E2D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A772-D0CF-41A6-981C-C794005D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C2A30-6DFE-4AA0-975E-B5BE272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1FD9-92ED-482B-8939-E295225AB8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73F516-40CE-4AE4-98D3-66B975461921}"/>
              </a:ext>
            </a:extLst>
          </p:cNvPr>
          <p:cNvSpPr txBox="1"/>
          <p:nvPr/>
        </p:nvSpPr>
        <p:spPr>
          <a:xfrm>
            <a:off x="1652793" y="1335984"/>
            <a:ext cx="888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Mercado de Capitais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654DBE-DF0D-4029-B517-BC3C836A2200}"/>
              </a:ext>
            </a:extLst>
          </p:cNvPr>
          <p:cNvSpPr txBox="1"/>
          <p:nvPr/>
        </p:nvSpPr>
        <p:spPr>
          <a:xfrm>
            <a:off x="1477616" y="2768688"/>
            <a:ext cx="9236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ADR – American </a:t>
            </a:r>
            <a:r>
              <a:rPr lang="pt-BR" sz="4400" b="1" dirty="0" err="1">
                <a:solidFill>
                  <a:srgbClr val="002060"/>
                </a:solidFill>
              </a:rPr>
              <a:t>Depositary</a:t>
            </a:r>
            <a:r>
              <a:rPr lang="pt-BR" sz="4400" b="1" dirty="0">
                <a:solidFill>
                  <a:srgbClr val="002060"/>
                </a:solidFill>
              </a:rPr>
              <a:t> </a:t>
            </a:r>
            <a:r>
              <a:rPr lang="pt-BR" sz="4400" b="1" dirty="0" err="1">
                <a:solidFill>
                  <a:srgbClr val="002060"/>
                </a:solidFill>
              </a:rPr>
              <a:t>Receipts</a:t>
            </a:r>
            <a:endParaRPr lang="pt-BR" sz="4400" b="1" dirty="0">
              <a:solidFill>
                <a:srgbClr val="002060"/>
              </a:solidFill>
            </a:endParaRPr>
          </a:p>
          <a:p>
            <a:pPr algn="ctr"/>
            <a:endParaRPr lang="pt-BR" sz="4800" dirty="0">
              <a:solidFill>
                <a:srgbClr val="002060"/>
              </a:solidFill>
            </a:endParaRP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Prof. Dr. Tabajara Pimenta Junior</a:t>
            </a:r>
          </a:p>
          <a:p>
            <a:pPr algn="ctr"/>
            <a:r>
              <a:rPr lang="pt-BR" sz="2400" dirty="0"/>
              <a:t>FEA-RP/USP</a:t>
            </a:r>
          </a:p>
        </p:txBody>
      </p:sp>
    </p:spTree>
    <p:extLst>
      <p:ext uri="{BB962C8B-B14F-4D97-AF65-F5344CB8AC3E}">
        <p14:creationId xmlns:p14="http://schemas.microsoft.com/office/powerpoint/2010/main" val="2367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8022E0-BE97-4F11-8B75-549022910668}"/>
              </a:ext>
            </a:extLst>
          </p:cNvPr>
          <p:cNvSpPr txBox="1"/>
          <p:nvPr/>
        </p:nvSpPr>
        <p:spPr>
          <a:xfrm>
            <a:off x="1811860" y="890503"/>
            <a:ext cx="856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I – Características do ADR nível 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661C79-254F-4C03-999B-51DF41CBB9B2}"/>
              </a:ext>
            </a:extLst>
          </p:cNvPr>
          <p:cNvSpPr/>
          <p:nvPr/>
        </p:nvSpPr>
        <p:spPr>
          <a:xfrm>
            <a:off x="1232452" y="2404549"/>
            <a:ext cx="931627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Negociadas apenas no mercado de balcão dos EUA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Não pode ser listado em bolsas de valores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Não requer registro na SEC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Requer apenas um acordo formal (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Agreement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Segue as regras da CVM do país de origem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Informações vertidas para o inglês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Menor custo de lançamento e manutenção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Não pode captar recursos para a empresa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C553253-8330-4634-A1AD-DE7DF7BEE6EB}"/>
              </a:ext>
            </a:extLst>
          </p:cNvPr>
          <p:cNvCxnSpPr>
            <a:cxnSpLocks/>
          </p:cNvCxnSpPr>
          <p:nvPr/>
        </p:nvCxnSpPr>
        <p:spPr>
          <a:xfrm>
            <a:off x="2239617" y="1966418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9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Agrupar 90">
            <a:extLst>
              <a:ext uri="{FF2B5EF4-FFF2-40B4-BE49-F238E27FC236}">
                <a16:creationId xmlns:a16="http://schemas.microsoft.com/office/drawing/2014/main" id="{57ED87CE-DB2C-4024-942B-4C43A4709E19}"/>
              </a:ext>
            </a:extLst>
          </p:cNvPr>
          <p:cNvGrpSpPr/>
          <p:nvPr/>
        </p:nvGrpSpPr>
        <p:grpSpPr>
          <a:xfrm>
            <a:off x="500606" y="352382"/>
            <a:ext cx="10823113" cy="6173226"/>
            <a:chOff x="500606" y="352382"/>
            <a:chExt cx="10823113" cy="617322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236D02-C520-48F6-A7A8-78EDE8D901A2}"/>
                </a:ext>
              </a:extLst>
            </p:cNvPr>
            <p:cNvSpPr/>
            <p:nvPr/>
          </p:nvSpPr>
          <p:spPr>
            <a:xfrm>
              <a:off x="6059985" y="556591"/>
              <a:ext cx="5263734" cy="5969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1CF507C-7E9E-40ED-90E7-578E32BDD12D}"/>
                </a:ext>
              </a:extLst>
            </p:cNvPr>
            <p:cNvSpPr/>
            <p:nvPr/>
          </p:nvSpPr>
          <p:spPr>
            <a:xfrm>
              <a:off x="781879" y="556591"/>
              <a:ext cx="5263734" cy="59690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Gráfico 9" descr="Edifício">
              <a:extLst>
                <a:ext uri="{FF2B5EF4-FFF2-40B4-BE49-F238E27FC236}">
                  <a16:creationId xmlns:a16="http://schemas.microsoft.com/office/drawing/2014/main" id="{5878676C-C4C4-45F8-9295-C84B04EF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0326" y="2560982"/>
              <a:ext cx="914400" cy="914400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E161464-0248-4810-BB42-868665AC1CBA}"/>
                </a:ext>
              </a:extLst>
            </p:cNvPr>
            <p:cNvSpPr/>
            <p:nvPr/>
          </p:nvSpPr>
          <p:spPr>
            <a:xfrm>
              <a:off x="2392336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chemeClr val="accent1"/>
                  </a:solidFill>
                  <a:latin typeface="Bookman Old Style" panose="02050604050505020204" pitchFamily="18" charset="0"/>
                  <a:cs typeface="Arial" pitchFamily="34" charset="0"/>
                </a:rPr>
                <a:t>USA</a:t>
              </a:r>
            </a:p>
          </p:txBody>
        </p:sp>
        <p:pic>
          <p:nvPicPr>
            <p:cNvPr id="12" name="Gráfico 11" descr="Edifício">
              <a:extLst>
                <a:ext uri="{FF2B5EF4-FFF2-40B4-BE49-F238E27FC236}">
                  <a16:creationId xmlns:a16="http://schemas.microsoft.com/office/drawing/2014/main" id="{00E8000B-02C2-4E56-BB10-C58E9153E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309" y="2560982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Homem">
              <a:extLst>
                <a:ext uri="{FF2B5EF4-FFF2-40B4-BE49-F238E27FC236}">
                  <a16:creationId xmlns:a16="http://schemas.microsoft.com/office/drawing/2014/main" id="{F2CA606E-CFBC-42C1-A56C-5137107C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632" y="2560982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Transferência1">
              <a:extLst>
                <a:ext uri="{FF2B5EF4-FFF2-40B4-BE49-F238E27FC236}">
                  <a16:creationId xmlns:a16="http://schemas.microsoft.com/office/drawing/2014/main" id="{A81DD74D-A105-4DAC-9D39-B1ED6EDC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7886" y="2320448"/>
              <a:ext cx="661122" cy="66112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E883C4E-5B7A-4F95-A3FE-AF5741990B0D}"/>
                </a:ext>
              </a:extLst>
            </p:cNvPr>
            <p:cNvSpPr/>
            <p:nvPr/>
          </p:nvSpPr>
          <p:spPr>
            <a:xfrm>
              <a:off x="8097075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pitchFamily="34" charset="0"/>
                </a:rPr>
                <a:t>Brasil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509401C-7407-4E52-9BC2-DEE16387E77B}"/>
                </a:ext>
              </a:extLst>
            </p:cNvPr>
            <p:cNvSpPr/>
            <p:nvPr/>
          </p:nvSpPr>
          <p:spPr>
            <a:xfrm>
              <a:off x="4265700" y="2228094"/>
              <a:ext cx="98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Bank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331E5C7-D4B1-4647-B7CC-883FD7B2C2A3}"/>
                </a:ext>
              </a:extLst>
            </p:cNvPr>
            <p:cNvSpPr/>
            <p:nvPr/>
          </p:nvSpPr>
          <p:spPr>
            <a:xfrm>
              <a:off x="6713132" y="2228094"/>
              <a:ext cx="113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Banco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87DC383-5A81-4B4B-A880-3E413909847F}"/>
                </a:ext>
              </a:extLst>
            </p:cNvPr>
            <p:cNvSpPr/>
            <p:nvPr/>
          </p:nvSpPr>
          <p:spPr>
            <a:xfrm>
              <a:off x="3942837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 err="1"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endParaRPr lang="pt-BR" b="1" dirty="0"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7627A97-1150-446D-BCD6-5B51A632E33A}"/>
                </a:ext>
              </a:extLst>
            </p:cNvPr>
            <p:cNvSpPr/>
            <p:nvPr/>
          </p:nvSpPr>
          <p:spPr>
            <a:xfrm>
              <a:off x="6478812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Custodiante</a:t>
              </a: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FAD230CA-06E4-4777-911C-2DE3446DA121}"/>
                </a:ext>
              </a:extLst>
            </p:cNvPr>
            <p:cNvGrpSpPr/>
            <p:nvPr/>
          </p:nvGrpSpPr>
          <p:grpSpPr>
            <a:xfrm>
              <a:off x="9400176" y="2296114"/>
              <a:ext cx="1679393" cy="1253914"/>
              <a:chOff x="9995301" y="2580242"/>
              <a:chExt cx="1679393" cy="1253914"/>
            </a:xfrm>
          </p:grpSpPr>
          <p:pic>
            <p:nvPicPr>
              <p:cNvPr id="57" name="Gráfico 56" descr="Armazém">
                <a:extLst>
                  <a:ext uri="{FF2B5EF4-FFF2-40B4-BE49-F238E27FC236}">
                    <a16:creationId xmlns:a16="http://schemas.microsoft.com/office/drawing/2014/main" id="{72006562-1389-4943-B19C-7C490C7C7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57339" y="25802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78491F5B-49BC-4AD9-81B1-F5EEBFBF582A}"/>
                  </a:ext>
                </a:extLst>
              </p:cNvPr>
              <p:cNvSpPr/>
              <p:nvPr/>
            </p:nvSpPr>
            <p:spPr>
              <a:xfrm>
                <a:off x="9995301" y="3464824"/>
                <a:ext cx="167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Empresa</a:t>
                </a:r>
              </a:p>
            </p:txBody>
          </p:sp>
        </p:grpSp>
        <p:pic>
          <p:nvPicPr>
            <p:cNvPr id="21" name="Gráfico 20" descr="Contrato">
              <a:extLst>
                <a:ext uri="{FF2B5EF4-FFF2-40B4-BE49-F238E27FC236}">
                  <a16:creationId xmlns:a16="http://schemas.microsoft.com/office/drawing/2014/main" id="{F6D90DC9-0108-407D-AD1C-B8CFA4AC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36572" y="3365577"/>
              <a:ext cx="605968" cy="605968"/>
            </a:xfrm>
            <a:prstGeom prst="rect">
              <a:avLst/>
            </a:prstGeom>
          </p:spPr>
        </p:pic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172C4040-FEA3-45CA-B6B0-744AC97B6221}"/>
                </a:ext>
              </a:extLst>
            </p:cNvPr>
            <p:cNvCxnSpPr/>
            <p:nvPr/>
          </p:nvCxnSpPr>
          <p:spPr>
            <a:xfrm>
              <a:off x="5249352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E042F67-BA03-471F-8817-B3EBA24E3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726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CEAAFFC6-EAA2-4678-848D-B5598B4C526F}"/>
                </a:ext>
              </a:extLst>
            </p:cNvPr>
            <p:cNvGrpSpPr/>
            <p:nvPr/>
          </p:nvGrpSpPr>
          <p:grpSpPr>
            <a:xfrm>
              <a:off x="6025408" y="583961"/>
              <a:ext cx="16429" cy="5941647"/>
              <a:chOff x="6025408" y="583961"/>
              <a:chExt cx="16429" cy="5941647"/>
            </a:xfrm>
          </p:grpSpPr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B4CCB458-7741-4D29-BFC2-1901D510D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08" y="583961"/>
                <a:ext cx="10953" cy="156462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CC98108D-5AB0-4024-8538-CAABEF572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884" y="3921389"/>
                <a:ext cx="10953" cy="2604219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Gráfico 29" descr="Transferência1">
              <a:extLst>
                <a:ext uri="{FF2B5EF4-FFF2-40B4-BE49-F238E27FC236}">
                  <a16:creationId xmlns:a16="http://schemas.microsoft.com/office/drawing/2014/main" id="{DAFC3EFE-C418-4186-A6AF-03AC8069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1026" y="2399102"/>
              <a:ext cx="488937" cy="488937"/>
            </a:xfrm>
            <a:prstGeom prst="rect">
              <a:avLst/>
            </a:prstGeom>
          </p:spPr>
        </p:pic>
        <p:pic>
          <p:nvPicPr>
            <p:cNvPr id="31" name="Gráfico 30" descr="Dinheiro">
              <a:extLst>
                <a:ext uri="{FF2B5EF4-FFF2-40B4-BE49-F238E27FC236}">
                  <a16:creationId xmlns:a16="http://schemas.microsoft.com/office/drawing/2014/main" id="{57423C17-1EA8-4041-BC3A-D98B87F5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2594" y="2372598"/>
              <a:ext cx="465024" cy="465024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4F2CA4A4-6C71-4737-9A0B-CBDFF21A5B8B}"/>
                </a:ext>
              </a:extLst>
            </p:cNvPr>
            <p:cNvSpPr/>
            <p:nvPr/>
          </p:nvSpPr>
          <p:spPr>
            <a:xfrm>
              <a:off x="5249352" y="2115526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US$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0202A4A4-0760-4183-91A0-0061F074F27B}"/>
                </a:ext>
              </a:extLst>
            </p:cNvPr>
            <p:cNvSpPr/>
            <p:nvPr/>
          </p:nvSpPr>
          <p:spPr>
            <a:xfrm>
              <a:off x="6121753" y="2115526"/>
              <a:ext cx="667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R$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CF12A4C-33E8-41AF-8A8D-B8A5207532E2}"/>
                </a:ext>
              </a:extLst>
            </p:cNvPr>
            <p:cNvSpPr/>
            <p:nvPr/>
          </p:nvSpPr>
          <p:spPr>
            <a:xfrm>
              <a:off x="5656728" y="3262723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Ok!</a:t>
              </a: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B53D8900-251B-4883-B286-E87F08B4A88D}"/>
                </a:ext>
              </a:extLst>
            </p:cNvPr>
            <p:cNvCxnSpPr/>
            <p:nvPr/>
          </p:nvCxnSpPr>
          <p:spPr>
            <a:xfrm>
              <a:off x="2765787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640313E8-487C-47D6-8B39-BADC9834D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61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D1A9D1D5-EEF8-49B8-9E10-30C2978DA70A}"/>
                </a:ext>
              </a:extLst>
            </p:cNvPr>
            <p:cNvSpPr/>
            <p:nvPr/>
          </p:nvSpPr>
          <p:spPr>
            <a:xfrm>
              <a:off x="1510512" y="3522870"/>
              <a:ext cx="1255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Investor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143E532B-13A5-4064-A992-4EA13DAAB06F}"/>
                </a:ext>
              </a:extLst>
            </p:cNvPr>
            <p:cNvSpPr/>
            <p:nvPr/>
          </p:nvSpPr>
          <p:spPr>
            <a:xfrm>
              <a:off x="3177366" y="4028987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ADR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800FA69-0A64-4EBE-B524-E3915A893C06}"/>
                </a:ext>
              </a:extLst>
            </p:cNvPr>
            <p:cNvSpPr/>
            <p:nvPr/>
          </p:nvSpPr>
          <p:spPr>
            <a:xfrm>
              <a:off x="500606" y="352382"/>
              <a:ext cx="189173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3200" b="1" dirty="0">
                  <a:solidFill>
                    <a:srgbClr val="FFFF00"/>
                  </a:solidFill>
                  <a:latin typeface="Bookman Old Style" panose="02050604050505020204" pitchFamily="18" charset="0"/>
                  <a:cs typeface="Arial" pitchFamily="34" charset="0"/>
                </a:rPr>
                <a:t>ADR II</a:t>
              </a:r>
            </a:p>
          </p:txBody>
        </p: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00934071-538E-4515-9B47-E90CBF0FBFB9}"/>
                </a:ext>
              </a:extLst>
            </p:cNvPr>
            <p:cNvGrpSpPr/>
            <p:nvPr/>
          </p:nvGrpSpPr>
          <p:grpSpPr>
            <a:xfrm>
              <a:off x="1580349" y="3978905"/>
              <a:ext cx="3849821" cy="2165137"/>
              <a:chOff x="1580349" y="3978905"/>
              <a:chExt cx="3849821" cy="2165137"/>
            </a:xfrm>
          </p:grpSpPr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B54E08FC-692F-4DE2-9C0C-3263F684F560}"/>
                  </a:ext>
                </a:extLst>
              </p:cNvPr>
              <p:cNvSpPr/>
              <p:nvPr/>
            </p:nvSpPr>
            <p:spPr>
              <a:xfrm>
                <a:off x="2018798" y="4513177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160EB302-E21A-42F2-A161-1A40062B4B04}"/>
                  </a:ext>
                </a:extLst>
              </p:cNvPr>
              <p:cNvSpPr/>
              <p:nvPr/>
            </p:nvSpPr>
            <p:spPr>
              <a:xfrm>
                <a:off x="2058715" y="4862184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 err="1">
                    <a:latin typeface="Bookman Old Style" panose="02050604050505020204" pitchFamily="18" charset="0"/>
                    <a:cs typeface="Arial" pitchFamily="34" charset="0"/>
                  </a:rPr>
                  <a:t>Nyse</a:t>
                </a:r>
                <a:endParaRPr lang="pt-BR" b="1" dirty="0">
                  <a:latin typeface="Bookman Old Style" panose="02050604050505020204" pitchFamily="18" charset="0"/>
                  <a:cs typeface="Arial" pitchFamily="34" charset="0"/>
                </a:endParaRPr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B8145C43-A78A-4A12-B5CE-40F047BE3FD9}"/>
                  </a:ext>
                </a:extLst>
              </p:cNvPr>
              <p:cNvSpPr/>
              <p:nvPr/>
            </p:nvSpPr>
            <p:spPr>
              <a:xfrm>
                <a:off x="3738634" y="5293647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6B009B48-F407-4C5C-BBC4-2CD510D60FFE}"/>
                  </a:ext>
                </a:extLst>
              </p:cNvPr>
              <p:cNvSpPr/>
              <p:nvPr/>
            </p:nvSpPr>
            <p:spPr>
              <a:xfrm>
                <a:off x="3758091" y="5364517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</a:t>
                </a:r>
              </a:p>
            </p:txBody>
          </p: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66645893-6327-4C21-81C4-A9B34B1E5FF6}"/>
                  </a:ext>
                </a:extLst>
              </p:cNvPr>
              <p:cNvCxnSpPr/>
              <p:nvPr/>
            </p:nvCxnSpPr>
            <p:spPr>
              <a:xfrm>
                <a:off x="3295469" y="5174652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B1AE65CB-0660-4549-B75F-9E0FA462D70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32036" y="5298697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Gráfico 66" descr="Transferência1">
                <a:extLst>
                  <a:ext uri="{FF2B5EF4-FFF2-40B4-BE49-F238E27FC236}">
                    <a16:creationId xmlns:a16="http://schemas.microsoft.com/office/drawing/2014/main" id="{FD798F86-6FD9-42F4-B822-C392B568F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73816" y="5454924"/>
                <a:ext cx="432566" cy="432566"/>
              </a:xfrm>
              <a:prstGeom prst="rect">
                <a:avLst/>
              </a:prstGeom>
            </p:spPr>
          </p:pic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9B64C663-1D52-4039-BE40-16C511D81D98}"/>
                  </a:ext>
                </a:extLst>
              </p:cNvPr>
              <p:cNvGrpSpPr/>
              <p:nvPr/>
            </p:nvGrpSpPr>
            <p:grpSpPr>
              <a:xfrm rot="2697022">
                <a:off x="1972207" y="4099362"/>
                <a:ext cx="458049" cy="308711"/>
                <a:chOff x="1612247" y="4418095"/>
                <a:chExt cx="458049" cy="308711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EB2B6C59-61C8-4993-B905-02243882B185}"/>
                    </a:ext>
                  </a:extLst>
                </p:cNvPr>
                <p:cNvCxnSpPr/>
                <p:nvPr/>
              </p:nvCxnSpPr>
              <p:spPr>
                <a:xfrm>
                  <a:off x="1675680" y="4418095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E533A5AA-0E89-484F-89A4-43FA23947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612247" y="4542140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1" name="Gráfico 70" descr="Transferência1">
                <a:extLst>
                  <a:ext uri="{FF2B5EF4-FFF2-40B4-BE49-F238E27FC236}">
                    <a16:creationId xmlns:a16="http://schemas.microsoft.com/office/drawing/2014/main" id="{39415ABC-49A6-404E-8072-CC4DFF557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80349" y="4253214"/>
                <a:ext cx="432566" cy="432566"/>
              </a:xfrm>
              <a:prstGeom prst="rect">
                <a:avLst/>
              </a:prstGeom>
            </p:spPr>
          </p:pic>
          <p:pic>
            <p:nvPicPr>
              <p:cNvPr id="76" name="Gráfico 75" descr="Homem">
                <a:extLst>
                  <a:ext uri="{FF2B5EF4-FFF2-40B4-BE49-F238E27FC236}">
                    <a16:creationId xmlns:a16="http://schemas.microsoft.com/office/drawing/2014/main" id="{552A4ACB-7ED4-497B-9C2C-DAFEFF741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35871" y="5275482"/>
                <a:ext cx="594299" cy="594299"/>
              </a:xfrm>
              <a:prstGeom prst="rect">
                <a:avLst/>
              </a:prstGeom>
            </p:spPr>
          </p:pic>
          <p:pic>
            <p:nvPicPr>
              <p:cNvPr id="77" name="Gráfico 76" descr="Contrato">
                <a:extLst>
                  <a:ext uri="{FF2B5EF4-FFF2-40B4-BE49-F238E27FC236}">
                    <a16:creationId xmlns:a16="http://schemas.microsoft.com/office/drawing/2014/main" id="{F00FB766-6E2E-40C7-B982-7E026C356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415563" y="4964459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78" name="Gráfico 77" descr="Contrato">
                <a:extLst>
                  <a:ext uri="{FF2B5EF4-FFF2-40B4-BE49-F238E27FC236}">
                    <a16:creationId xmlns:a16="http://schemas.microsoft.com/office/drawing/2014/main" id="{10A17E68-1EF2-4793-A829-9B4296D3D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342497" y="4689385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79" name="Gráfico 78" descr="Contrato">
                <a:extLst>
                  <a:ext uri="{FF2B5EF4-FFF2-40B4-BE49-F238E27FC236}">
                    <a16:creationId xmlns:a16="http://schemas.microsoft.com/office/drawing/2014/main" id="{E2B36C39-F0F8-4DDD-88DD-AF41DC38A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7549" y="3978905"/>
                <a:ext cx="416532" cy="416532"/>
              </a:xfrm>
              <a:prstGeom prst="rect">
                <a:avLst/>
              </a:prstGeom>
            </p:spPr>
          </p:pic>
          <p:grpSp>
            <p:nvGrpSpPr>
              <p:cNvPr id="4" name="Agrupar 3">
                <a:extLst>
                  <a:ext uri="{FF2B5EF4-FFF2-40B4-BE49-F238E27FC236}">
                    <a16:creationId xmlns:a16="http://schemas.microsoft.com/office/drawing/2014/main" id="{E8D8BBF8-F25D-4259-8DA9-F7A042A94A0E}"/>
                  </a:ext>
                </a:extLst>
              </p:cNvPr>
              <p:cNvGrpSpPr/>
              <p:nvPr/>
            </p:nvGrpSpPr>
            <p:grpSpPr>
              <a:xfrm rot="20143802">
                <a:off x="4395502" y="5418275"/>
                <a:ext cx="458049" cy="308711"/>
                <a:chOff x="4502229" y="4704681"/>
                <a:chExt cx="458049" cy="308711"/>
              </a:xfrm>
            </p:grpSpPr>
            <p:cxnSp>
              <p:nvCxnSpPr>
                <p:cNvPr id="80" name="Conector reto 79">
                  <a:extLst>
                    <a:ext uri="{FF2B5EF4-FFF2-40B4-BE49-F238E27FC236}">
                      <a16:creationId xmlns:a16="http://schemas.microsoft.com/office/drawing/2014/main" id="{FBD188C5-7F18-46F2-AD1C-D0D710AD752D}"/>
                    </a:ext>
                  </a:extLst>
                </p:cNvPr>
                <p:cNvCxnSpPr/>
                <p:nvPr/>
              </p:nvCxnSpPr>
              <p:spPr>
                <a:xfrm>
                  <a:off x="4565662" y="4704681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80">
                  <a:extLst>
                    <a:ext uri="{FF2B5EF4-FFF2-40B4-BE49-F238E27FC236}">
                      <a16:creationId xmlns:a16="http://schemas.microsoft.com/office/drawing/2014/main" id="{24DA3167-CA64-4388-878A-2305DB39E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502229" y="4828726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2" name="Gráfico 81" descr="Transferência1">
                <a:extLst>
                  <a:ext uri="{FF2B5EF4-FFF2-40B4-BE49-F238E27FC236}">
                    <a16:creationId xmlns:a16="http://schemas.microsoft.com/office/drawing/2014/main" id="{E829484A-67E6-4ED7-BA4F-E0C0B934F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47380" y="5711476"/>
                <a:ext cx="432566" cy="432566"/>
              </a:xfrm>
              <a:prstGeom prst="rect">
                <a:avLst/>
              </a:prstGeom>
            </p:spPr>
          </p:pic>
        </p:grpSp>
        <p:grpSp>
          <p:nvGrpSpPr>
            <p:cNvPr id="89" name="Agrupar 88">
              <a:extLst>
                <a:ext uri="{FF2B5EF4-FFF2-40B4-BE49-F238E27FC236}">
                  <a16:creationId xmlns:a16="http://schemas.microsoft.com/office/drawing/2014/main" id="{EA39E143-A415-48E6-A061-7C0BC6680A96}"/>
                </a:ext>
              </a:extLst>
            </p:cNvPr>
            <p:cNvGrpSpPr/>
            <p:nvPr/>
          </p:nvGrpSpPr>
          <p:grpSpPr>
            <a:xfrm>
              <a:off x="8158046" y="3429282"/>
              <a:ext cx="2812516" cy="2854423"/>
              <a:chOff x="8158046" y="3429282"/>
              <a:chExt cx="2812516" cy="2854423"/>
            </a:xfrm>
          </p:grpSpPr>
          <p:pic>
            <p:nvPicPr>
              <p:cNvPr id="22" name="Gráfico 21" descr="Homem">
                <a:extLst>
                  <a:ext uri="{FF2B5EF4-FFF2-40B4-BE49-F238E27FC236}">
                    <a16:creationId xmlns:a16="http://schemas.microsoft.com/office/drawing/2014/main" id="{6261D4E9-8FD1-4F08-9187-754C9037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63549" y="5689406"/>
                <a:ext cx="594299" cy="594299"/>
              </a:xfrm>
              <a:prstGeom prst="rect">
                <a:avLst/>
              </a:prstGeom>
            </p:spPr>
          </p:pic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id="{463CFBE9-2FCC-4C92-92D7-9C68A369114D}"/>
                  </a:ext>
                </a:extLst>
              </p:cNvPr>
              <p:cNvGrpSpPr/>
              <p:nvPr/>
            </p:nvGrpSpPr>
            <p:grpSpPr>
              <a:xfrm rot="19395632" flipH="1">
                <a:off x="10182223" y="5306004"/>
                <a:ext cx="458049" cy="308711"/>
                <a:chOff x="11016136" y="4938658"/>
                <a:chExt cx="458049" cy="308711"/>
              </a:xfrm>
            </p:grpSpPr>
            <p:cxnSp>
              <p:nvCxnSpPr>
                <p:cNvPr id="55" name="Conector reto 54">
                  <a:extLst>
                    <a:ext uri="{FF2B5EF4-FFF2-40B4-BE49-F238E27FC236}">
                      <a16:creationId xmlns:a16="http://schemas.microsoft.com/office/drawing/2014/main" id="{3DE20DD3-E72A-4374-B1F1-A5A92067DEF4}"/>
                    </a:ext>
                  </a:extLst>
                </p:cNvPr>
                <p:cNvCxnSpPr/>
                <p:nvPr/>
              </p:nvCxnSpPr>
              <p:spPr>
                <a:xfrm>
                  <a:off x="11079569" y="4938658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>
                  <a:extLst>
                    <a:ext uri="{FF2B5EF4-FFF2-40B4-BE49-F238E27FC236}">
                      <a16:creationId xmlns:a16="http://schemas.microsoft.com/office/drawing/2014/main" id="{ED122947-2ADD-4CA9-882D-C3A8B505A1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1016136" y="5062703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Gráfico 24" descr="Documento">
                <a:extLst>
                  <a:ext uri="{FF2B5EF4-FFF2-40B4-BE49-F238E27FC236}">
                    <a16:creationId xmlns:a16="http://schemas.microsoft.com/office/drawing/2014/main" id="{320EBE91-A1ED-4B12-BDAD-1DB6F30C8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90736" y="5429535"/>
                <a:ext cx="379826" cy="379826"/>
              </a:xfrm>
              <a:prstGeom prst="rect">
                <a:avLst/>
              </a:prstGeom>
            </p:spPr>
          </p:pic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A6EA9769-8141-43E7-BA3A-E754818852F2}"/>
                  </a:ext>
                </a:extLst>
              </p:cNvPr>
              <p:cNvSpPr/>
              <p:nvPr/>
            </p:nvSpPr>
            <p:spPr>
              <a:xfrm>
                <a:off x="8671955" y="3871130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18B2993-E4FB-4B42-A104-3446FCA9850C}"/>
                  </a:ext>
                </a:extLst>
              </p:cNvPr>
              <p:cNvSpPr/>
              <p:nvPr/>
            </p:nvSpPr>
            <p:spPr>
              <a:xfrm>
                <a:off x="8711872" y="4220137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Bolsa</a:t>
                </a:r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1DF56EE3-94C8-44DA-8B64-565B34074438}"/>
                  </a:ext>
                </a:extLst>
              </p:cNvPr>
              <p:cNvSpPr/>
              <p:nvPr/>
            </p:nvSpPr>
            <p:spPr>
              <a:xfrm>
                <a:off x="10391791" y="4651600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F093B17A-5BA0-4D36-9316-73DBC48B7806}"/>
                  </a:ext>
                </a:extLst>
              </p:cNvPr>
              <p:cNvSpPr/>
              <p:nvPr/>
            </p:nvSpPr>
            <p:spPr>
              <a:xfrm>
                <a:off x="10411248" y="4722470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C</a:t>
                </a:r>
              </a:p>
            </p:txBody>
          </p: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1EA728FF-4FE5-4EFD-BB68-45595EC2E15D}"/>
                  </a:ext>
                </a:extLst>
              </p:cNvPr>
              <p:cNvCxnSpPr/>
              <p:nvPr/>
            </p:nvCxnSpPr>
            <p:spPr>
              <a:xfrm>
                <a:off x="9948626" y="4532605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1A182123-2F52-430F-B1A8-DDBBD8733DD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85193" y="4656650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Gráfico 49" descr="Documento">
                <a:extLst>
                  <a:ext uri="{FF2B5EF4-FFF2-40B4-BE49-F238E27FC236}">
                    <a16:creationId xmlns:a16="http://schemas.microsoft.com/office/drawing/2014/main" id="{B7E62645-B9C6-43FB-B292-BA03C58D8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715263" y="4781012"/>
                <a:ext cx="379826" cy="379826"/>
              </a:xfrm>
              <a:prstGeom prst="rect">
                <a:avLst/>
              </a:prstGeom>
            </p:spPr>
          </p:pic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2CC85E7D-D393-4B05-9264-2C1AC15A1DCA}"/>
                  </a:ext>
                </a:extLst>
              </p:cNvPr>
              <p:cNvCxnSpPr/>
              <p:nvPr/>
            </p:nvCxnSpPr>
            <p:spPr>
              <a:xfrm>
                <a:off x="8328837" y="3776048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7F0370C3-9AA5-4051-960C-6B2881CB6C4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65404" y="3900093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Gráfico 53" descr="Documento">
                <a:extLst>
                  <a:ext uri="{FF2B5EF4-FFF2-40B4-BE49-F238E27FC236}">
                    <a16:creationId xmlns:a16="http://schemas.microsoft.com/office/drawing/2014/main" id="{99171AE8-D08D-4E87-BC89-FF1789E75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58046" y="4063804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83" name="Gráfico 82" descr="Dinheiro">
                <a:extLst>
                  <a:ext uri="{FF2B5EF4-FFF2-40B4-BE49-F238E27FC236}">
                    <a16:creationId xmlns:a16="http://schemas.microsoft.com/office/drawing/2014/main" id="{2112A53C-1243-47C9-88B3-333189576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805912" y="5209737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84" name="Gráfico 83" descr="Dinheiro">
                <a:extLst>
                  <a:ext uri="{FF2B5EF4-FFF2-40B4-BE49-F238E27FC236}">
                    <a16:creationId xmlns:a16="http://schemas.microsoft.com/office/drawing/2014/main" id="{51F25958-41D8-4944-935E-5522504F5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62712" y="3429282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85" name="Gráfico 84" descr="Dinheiro">
                <a:extLst>
                  <a:ext uri="{FF2B5EF4-FFF2-40B4-BE49-F238E27FC236}">
                    <a16:creationId xmlns:a16="http://schemas.microsoft.com/office/drawing/2014/main" id="{4A3BD107-C8F9-450D-BFDD-C284B1BEC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82501" y="4158434"/>
                <a:ext cx="379826" cy="3798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63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8022E0-BE97-4F11-8B75-549022910668}"/>
              </a:ext>
            </a:extLst>
          </p:cNvPr>
          <p:cNvSpPr txBox="1"/>
          <p:nvPr/>
        </p:nvSpPr>
        <p:spPr>
          <a:xfrm>
            <a:off x="1811860" y="890503"/>
            <a:ext cx="856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II – Características do ADR nível 2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661C79-254F-4C03-999B-51DF41CBB9B2}"/>
              </a:ext>
            </a:extLst>
          </p:cNvPr>
          <p:cNvSpPr/>
          <p:nvPr/>
        </p:nvSpPr>
        <p:spPr>
          <a:xfrm>
            <a:off x="1709531" y="2404549"/>
            <a:ext cx="975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Pode ser negociadas em bolsa de valores dos EUA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Requer registro junto à SEC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Segue as normas da SEC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Demonstrações Contábeis em US-GAAP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Informações e eventos específicos para o mercado dos EUA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Confere maior visibilidade pela negociação em bolsa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Não pode captar recursos para a empresa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C553253-8330-4634-A1AD-DE7DF7BEE6EB}"/>
              </a:ext>
            </a:extLst>
          </p:cNvPr>
          <p:cNvCxnSpPr>
            <a:cxnSpLocks/>
          </p:cNvCxnSpPr>
          <p:nvPr/>
        </p:nvCxnSpPr>
        <p:spPr>
          <a:xfrm>
            <a:off x="2239617" y="1873652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2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Agrupar 77">
            <a:extLst>
              <a:ext uri="{FF2B5EF4-FFF2-40B4-BE49-F238E27FC236}">
                <a16:creationId xmlns:a16="http://schemas.microsoft.com/office/drawing/2014/main" id="{02260096-B8E0-41AA-8884-581FDCAAF7E8}"/>
              </a:ext>
            </a:extLst>
          </p:cNvPr>
          <p:cNvGrpSpPr/>
          <p:nvPr/>
        </p:nvGrpSpPr>
        <p:grpSpPr>
          <a:xfrm>
            <a:off x="500606" y="352382"/>
            <a:ext cx="10823113" cy="6173226"/>
            <a:chOff x="500606" y="352382"/>
            <a:chExt cx="10823113" cy="617322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676E612-A9AC-40A6-B273-7CFF1B56EF11}"/>
                </a:ext>
              </a:extLst>
            </p:cNvPr>
            <p:cNvSpPr/>
            <p:nvPr/>
          </p:nvSpPr>
          <p:spPr>
            <a:xfrm>
              <a:off x="6059985" y="556591"/>
              <a:ext cx="5263734" cy="5969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41F66C8-4957-49DE-A8D4-FAE386F0385F}"/>
                </a:ext>
              </a:extLst>
            </p:cNvPr>
            <p:cNvSpPr/>
            <p:nvPr/>
          </p:nvSpPr>
          <p:spPr>
            <a:xfrm>
              <a:off x="781879" y="556591"/>
              <a:ext cx="5263734" cy="59690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Gráfico 6" descr="Edifício">
              <a:extLst>
                <a:ext uri="{FF2B5EF4-FFF2-40B4-BE49-F238E27FC236}">
                  <a16:creationId xmlns:a16="http://schemas.microsoft.com/office/drawing/2014/main" id="{287D4715-4FEA-4853-B072-1AED99CED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0326" y="2560982"/>
              <a:ext cx="914400" cy="9144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1BF148E-4F1E-40A2-B296-91BD5543073E}"/>
                </a:ext>
              </a:extLst>
            </p:cNvPr>
            <p:cNvSpPr/>
            <p:nvPr/>
          </p:nvSpPr>
          <p:spPr>
            <a:xfrm>
              <a:off x="2392336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chemeClr val="accent1"/>
                  </a:solidFill>
                  <a:latin typeface="Bookman Old Style" panose="02050604050505020204" pitchFamily="18" charset="0"/>
                  <a:cs typeface="Arial" pitchFamily="34" charset="0"/>
                </a:rPr>
                <a:t>USA</a:t>
              </a:r>
            </a:p>
          </p:txBody>
        </p:sp>
        <p:pic>
          <p:nvPicPr>
            <p:cNvPr id="9" name="Gráfico 8" descr="Edifício">
              <a:extLst>
                <a:ext uri="{FF2B5EF4-FFF2-40B4-BE49-F238E27FC236}">
                  <a16:creationId xmlns:a16="http://schemas.microsoft.com/office/drawing/2014/main" id="{1E7B487D-413F-400F-8423-4359ACD69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309" y="2560982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9" descr="Homem">
              <a:extLst>
                <a:ext uri="{FF2B5EF4-FFF2-40B4-BE49-F238E27FC236}">
                  <a16:creationId xmlns:a16="http://schemas.microsoft.com/office/drawing/2014/main" id="{0D69422A-70EB-4033-923F-77600EDD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632" y="2560982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Transferência1">
              <a:extLst>
                <a:ext uri="{FF2B5EF4-FFF2-40B4-BE49-F238E27FC236}">
                  <a16:creationId xmlns:a16="http://schemas.microsoft.com/office/drawing/2014/main" id="{8F54DD48-6303-467E-B9B5-BAA166A1D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7886" y="2320448"/>
              <a:ext cx="661122" cy="66112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112EE54-1FDB-4C69-BC46-B715C533A1E3}"/>
                </a:ext>
              </a:extLst>
            </p:cNvPr>
            <p:cNvSpPr/>
            <p:nvPr/>
          </p:nvSpPr>
          <p:spPr>
            <a:xfrm>
              <a:off x="8097075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pitchFamily="34" charset="0"/>
                </a:rPr>
                <a:t>Brasil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A655145-E007-4AFD-A4A0-B9C2A2B7D9EF}"/>
                </a:ext>
              </a:extLst>
            </p:cNvPr>
            <p:cNvSpPr/>
            <p:nvPr/>
          </p:nvSpPr>
          <p:spPr>
            <a:xfrm>
              <a:off x="4265700" y="2228094"/>
              <a:ext cx="98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Bank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14C8B0B-4FD9-46A2-A153-CDB735183944}"/>
                </a:ext>
              </a:extLst>
            </p:cNvPr>
            <p:cNvSpPr/>
            <p:nvPr/>
          </p:nvSpPr>
          <p:spPr>
            <a:xfrm>
              <a:off x="6713132" y="2228094"/>
              <a:ext cx="113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Banco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B0A5FFC-F73F-48AA-9C47-B5E4A22D6B7B}"/>
                </a:ext>
              </a:extLst>
            </p:cNvPr>
            <p:cNvSpPr/>
            <p:nvPr/>
          </p:nvSpPr>
          <p:spPr>
            <a:xfrm>
              <a:off x="3942837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 err="1"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endParaRPr lang="pt-BR" b="1" dirty="0"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00DC8EE-C19F-4890-89D8-AC0286429D0A}"/>
                </a:ext>
              </a:extLst>
            </p:cNvPr>
            <p:cNvSpPr/>
            <p:nvPr/>
          </p:nvSpPr>
          <p:spPr>
            <a:xfrm>
              <a:off x="6478812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Custodiante</a:t>
              </a:r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EDC0300F-24C9-41B8-A9FD-3D7A29315514}"/>
                </a:ext>
              </a:extLst>
            </p:cNvPr>
            <p:cNvGrpSpPr/>
            <p:nvPr/>
          </p:nvGrpSpPr>
          <p:grpSpPr>
            <a:xfrm>
              <a:off x="9390067" y="2491660"/>
              <a:ext cx="1679393" cy="1253914"/>
              <a:chOff x="9995301" y="2580242"/>
              <a:chExt cx="1679393" cy="1253914"/>
            </a:xfrm>
          </p:grpSpPr>
          <p:pic>
            <p:nvPicPr>
              <p:cNvPr id="73" name="Gráfico 72" descr="Armazém">
                <a:extLst>
                  <a:ext uri="{FF2B5EF4-FFF2-40B4-BE49-F238E27FC236}">
                    <a16:creationId xmlns:a16="http://schemas.microsoft.com/office/drawing/2014/main" id="{26113BFB-600C-4603-ABA8-08D4B117B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57339" y="25802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ABAA70FD-2BE8-4B2D-9CA9-023128CF8409}"/>
                  </a:ext>
                </a:extLst>
              </p:cNvPr>
              <p:cNvSpPr/>
              <p:nvPr/>
            </p:nvSpPr>
            <p:spPr>
              <a:xfrm>
                <a:off x="9995301" y="3464824"/>
                <a:ext cx="167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Empresa</a:t>
                </a:r>
              </a:p>
            </p:txBody>
          </p:sp>
        </p:grpSp>
        <p:pic>
          <p:nvPicPr>
            <p:cNvPr id="18" name="Gráfico 17" descr="Contrato">
              <a:extLst>
                <a:ext uri="{FF2B5EF4-FFF2-40B4-BE49-F238E27FC236}">
                  <a16:creationId xmlns:a16="http://schemas.microsoft.com/office/drawing/2014/main" id="{DAD7C8C0-1AFE-4B1F-A020-362B70677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36572" y="3365577"/>
              <a:ext cx="605968" cy="605968"/>
            </a:xfrm>
            <a:prstGeom prst="rect">
              <a:avLst/>
            </a:prstGeom>
          </p:spPr>
        </p:pic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E61A0461-6D7E-45A7-8612-BFCBA93C2FE8}"/>
                </a:ext>
              </a:extLst>
            </p:cNvPr>
            <p:cNvCxnSpPr/>
            <p:nvPr/>
          </p:nvCxnSpPr>
          <p:spPr>
            <a:xfrm>
              <a:off x="5249352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18FFD466-74F1-4893-8785-3ABEEC9BF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726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D983B898-2C74-4FB6-A15D-DB62B41D76AE}"/>
                </a:ext>
              </a:extLst>
            </p:cNvPr>
            <p:cNvGrpSpPr/>
            <p:nvPr/>
          </p:nvGrpSpPr>
          <p:grpSpPr>
            <a:xfrm>
              <a:off x="6025408" y="583961"/>
              <a:ext cx="16429" cy="5941647"/>
              <a:chOff x="6025408" y="583961"/>
              <a:chExt cx="16429" cy="5941647"/>
            </a:xfrm>
          </p:grpSpPr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D81385D2-EA01-4467-9555-927F996903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08" y="583961"/>
                <a:ext cx="10953" cy="156462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307B555D-F42B-44EA-BC6C-57CA06014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884" y="3921389"/>
                <a:ext cx="10953" cy="2604219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Gráfico 21" descr="Transferência1">
              <a:extLst>
                <a:ext uri="{FF2B5EF4-FFF2-40B4-BE49-F238E27FC236}">
                  <a16:creationId xmlns:a16="http://schemas.microsoft.com/office/drawing/2014/main" id="{49EBA72A-578F-470C-B0C3-81C27C9E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1026" y="2399102"/>
              <a:ext cx="488937" cy="488937"/>
            </a:xfrm>
            <a:prstGeom prst="rect">
              <a:avLst/>
            </a:prstGeom>
          </p:spPr>
        </p:pic>
        <p:pic>
          <p:nvPicPr>
            <p:cNvPr id="23" name="Gráfico 22" descr="Dinheiro">
              <a:extLst>
                <a:ext uri="{FF2B5EF4-FFF2-40B4-BE49-F238E27FC236}">
                  <a16:creationId xmlns:a16="http://schemas.microsoft.com/office/drawing/2014/main" id="{B3F0A3A1-DE68-4991-991F-FCBE58E20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2594" y="2372598"/>
              <a:ext cx="465024" cy="465024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F1BBD61-25B6-44D6-9864-D70375F2DEAC}"/>
                </a:ext>
              </a:extLst>
            </p:cNvPr>
            <p:cNvSpPr/>
            <p:nvPr/>
          </p:nvSpPr>
          <p:spPr>
            <a:xfrm>
              <a:off x="5249352" y="2115526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US$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174A109-DDFF-4A5B-93A1-0997713B762D}"/>
                </a:ext>
              </a:extLst>
            </p:cNvPr>
            <p:cNvSpPr/>
            <p:nvPr/>
          </p:nvSpPr>
          <p:spPr>
            <a:xfrm>
              <a:off x="6121753" y="2115526"/>
              <a:ext cx="667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R$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8F0A205-F2E4-4648-9E6C-BF6A26BCF98C}"/>
                </a:ext>
              </a:extLst>
            </p:cNvPr>
            <p:cNvSpPr/>
            <p:nvPr/>
          </p:nvSpPr>
          <p:spPr>
            <a:xfrm>
              <a:off x="5656728" y="3262723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Ok!</a:t>
              </a:r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0C13D4C-9EA9-49CA-B3D4-8D8896AB9532}"/>
                </a:ext>
              </a:extLst>
            </p:cNvPr>
            <p:cNvCxnSpPr/>
            <p:nvPr/>
          </p:nvCxnSpPr>
          <p:spPr>
            <a:xfrm>
              <a:off x="2765787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FE5C297-BE9F-480F-B156-69C090CFF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61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C25F8A13-3933-41AD-AE03-C564C871DE77}"/>
                </a:ext>
              </a:extLst>
            </p:cNvPr>
            <p:cNvSpPr/>
            <p:nvPr/>
          </p:nvSpPr>
          <p:spPr>
            <a:xfrm>
              <a:off x="1510512" y="3522870"/>
              <a:ext cx="1255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Investor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F381F29F-3687-45F6-A612-BAF667F8DEDA}"/>
                </a:ext>
              </a:extLst>
            </p:cNvPr>
            <p:cNvSpPr/>
            <p:nvPr/>
          </p:nvSpPr>
          <p:spPr>
            <a:xfrm>
              <a:off x="3177366" y="4028987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ADR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8ACA5A28-8FE4-493A-AD43-1297992CA4FA}"/>
                </a:ext>
              </a:extLst>
            </p:cNvPr>
            <p:cNvSpPr/>
            <p:nvPr/>
          </p:nvSpPr>
          <p:spPr>
            <a:xfrm>
              <a:off x="500606" y="352382"/>
              <a:ext cx="189173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3200" b="1" dirty="0">
                  <a:solidFill>
                    <a:srgbClr val="FFFF00"/>
                  </a:solidFill>
                  <a:latin typeface="Bookman Old Style" panose="02050604050505020204" pitchFamily="18" charset="0"/>
                  <a:cs typeface="Arial" pitchFamily="34" charset="0"/>
                </a:rPr>
                <a:t>ADR III</a:t>
              </a:r>
            </a:p>
          </p:txBody>
        </p: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DB26FA9F-6068-47F5-8DCA-4F587FAEF5C2}"/>
                </a:ext>
              </a:extLst>
            </p:cNvPr>
            <p:cNvGrpSpPr/>
            <p:nvPr/>
          </p:nvGrpSpPr>
          <p:grpSpPr>
            <a:xfrm>
              <a:off x="1580349" y="3978905"/>
              <a:ext cx="3849821" cy="2165137"/>
              <a:chOff x="1580349" y="3978905"/>
              <a:chExt cx="3849821" cy="2165137"/>
            </a:xfrm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C9529198-7E58-4F44-ACFF-A72E9BBD2FE2}"/>
                  </a:ext>
                </a:extLst>
              </p:cNvPr>
              <p:cNvSpPr/>
              <p:nvPr/>
            </p:nvSpPr>
            <p:spPr>
              <a:xfrm>
                <a:off x="2018798" y="4513177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D5C38A8E-9051-4694-93B3-78AF3B0FC092}"/>
                  </a:ext>
                </a:extLst>
              </p:cNvPr>
              <p:cNvSpPr/>
              <p:nvPr/>
            </p:nvSpPr>
            <p:spPr>
              <a:xfrm>
                <a:off x="2058715" y="4862184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 err="1">
                    <a:latin typeface="Bookman Old Style" panose="02050604050505020204" pitchFamily="18" charset="0"/>
                    <a:cs typeface="Arial" pitchFamily="34" charset="0"/>
                  </a:rPr>
                  <a:t>Nyse</a:t>
                </a:r>
                <a:endParaRPr lang="pt-BR" b="1" dirty="0">
                  <a:latin typeface="Bookman Old Style" panose="02050604050505020204" pitchFamily="18" charset="0"/>
                  <a:cs typeface="Arial" pitchFamily="34" charset="0"/>
                </a:endParaRPr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98698DA6-16A2-414D-AACF-15427663EA42}"/>
                  </a:ext>
                </a:extLst>
              </p:cNvPr>
              <p:cNvSpPr/>
              <p:nvPr/>
            </p:nvSpPr>
            <p:spPr>
              <a:xfrm>
                <a:off x="3738634" y="5293647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A282D51B-27BF-4602-9B12-A091B2587002}"/>
                  </a:ext>
                </a:extLst>
              </p:cNvPr>
              <p:cNvSpPr/>
              <p:nvPr/>
            </p:nvSpPr>
            <p:spPr>
              <a:xfrm>
                <a:off x="3758091" y="5364517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</a:t>
                </a:r>
              </a:p>
            </p:txBody>
          </p: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DFA60C85-C320-460C-8342-B85B8EBD5829}"/>
                  </a:ext>
                </a:extLst>
              </p:cNvPr>
              <p:cNvCxnSpPr/>
              <p:nvPr/>
            </p:nvCxnSpPr>
            <p:spPr>
              <a:xfrm>
                <a:off x="3295469" y="5174652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>
                <a:extLst>
                  <a:ext uri="{FF2B5EF4-FFF2-40B4-BE49-F238E27FC236}">
                    <a16:creationId xmlns:a16="http://schemas.microsoft.com/office/drawing/2014/main" id="{CAAE3407-DA70-417B-95AD-36709F59E7F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32036" y="5298697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Gráfico 57" descr="Transferência1">
                <a:extLst>
                  <a:ext uri="{FF2B5EF4-FFF2-40B4-BE49-F238E27FC236}">
                    <a16:creationId xmlns:a16="http://schemas.microsoft.com/office/drawing/2014/main" id="{7A826A8C-4B08-4936-9104-509B21720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73816" y="5454924"/>
                <a:ext cx="432566" cy="432566"/>
              </a:xfrm>
              <a:prstGeom prst="rect">
                <a:avLst/>
              </a:prstGeom>
            </p:spPr>
          </p:pic>
          <p:grpSp>
            <p:nvGrpSpPr>
              <p:cNvPr id="59" name="Agrupar 58">
                <a:extLst>
                  <a:ext uri="{FF2B5EF4-FFF2-40B4-BE49-F238E27FC236}">
                    <a16:creationId xmlns:a16="http://schemas.microsoft.com/office/drawing/2014/main" id="{532A601C-FAEB-4AFE-973F-3B6BB51B6F44}"/>
                  </a:ext>
                </a:extLst>
              </p:cNvPr>
              <p:cNvGrpSpPr/>
              <p:nvPr/>
            </p:nvGrpSpPr>
            <p:grpSpPr>
              <a:xfrm rot="2697022">
                <a:off x="1972207" y="4099362"/>
                <a:ext cx="458049" cy="308711"/>
                <a:chOff x="1612247" y="4418095"/>
                <a:chExt cx="458049" cy="308711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BE7BD96D-B46E-40D2-BF30-464C3E43D756}"/>
                    </a:ext>
                  </a:extLst>
                </p:cNvPr>
                <p:cNvCxnSpPr/>
                <p:nvPr/>
              </p:nvCxnSpPr>
              <p:spPr>
                <a:xfrm>
                  <a:off x="1675680" y="4418095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D42FB723-060F-4E6E-843A-A4A918113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612247" y="4542140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0" name="Gráfico 59" descr="Transferência1">
                <a:extLst>
                  <a:ext uri="{FF2B5EF4-FFF2-40B4-BE49-F238E27FC236}">
                    <a16:creationId xmlns:a16="http://schemas.microsoft.com/office/drawing/2014/main" id="{BF258D01-EC42-4765-B520-B0F8FFB11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80349" y="4253214"/>
                <a:ext cx="432566" cy="432566"/>
              </a:xfrm>
              <a:prstGeom prst="rect">
                <a:avLst/>
              </a:prstGeom>
            </p:spPr>
          </p:pic>
          <p:pic>
            <p:nvPicPr>
              <p:cNvPr id="61" name="Gráfico 60" descr="Homem">
                <a:extLst>
                  <a:ext uri="{FF2B5EF4-FFF2-40B4-BE49-F238E27FC236}">
                    <a16:creationId xmlns:a16="http://schemas.microsoft.com/office/drawing/2014/main" id="{F9CD2BCC-61DF-4F5A-B1FE-005B12A4B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35871" y="5275482"/>
                <a:ext cx="594299" cy="594299"/>
              </a:xfrm>
              <a:prstGeom prst="rect">
                <a:avLst/>
              </a:prstGeom>
            </p:spPr>
          </p:pic>
          <p:pic>
            <p:nvPicPr>
              <p:cNvPr id="62" name="Gráfico 61" descr="Contrato">
                <a:extLst>
                  <a:ext uri="{FF2B5EF4-FFF2-40B4-BE49-F238E27FC236}">
                    <a16:creationId xmlns:a16="http://schemas.microsoft.com/office/drawing/2014/main" id="{9EE2DDA0-4572-4AAF-ACE0-90FBE3F0E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415563" y="4964459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63" name="Gráfico 62" descr="Contrato">
                <a:extLst>
                  <a:ext uri="{FF2B5EF4-FFF2-40B4-BE49-F238E27FC236}">
                    <a16:creationId xmlns:a16="http://schemas.microsoft.com/office/drawing/2014/main" id="{35A82AAC-20DD-4907-9185-C4D646B99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342497" y="4689385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64" name="Gráfico 63" descr="Contrato">
                <a:extLst>
                  <a:ext uri="{FF2B5EF4-FFF2-40B4-BE49-F238E27FC236}">
                    <a16:creationId xmlns:a16="http://schemas.microsoft.com/office/drawing/2014/main" id="{F6B9C681-25F4-4A53-AB64-C446DE8F6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7549" y="3978905"/>
                <a:ext cx="416532" cy="416532"/>
              </a:xfrm>
              <a:prstGeom prst="rect">
                <a:avLst/>
              </a:prstGeom>
            </p:spPr>
          </p:pic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CC28CE19-C2E8-4427-B877-560118F985F7}"/>
                  </a:ext>
                </a:extLst>
              </p:cNvPr>
              <p:cNvGrpSpPr/>
              <p:nvPr/>
            </p:nvGrpSpPr>
            <p:grpSpPr>
              <a:xfrm rot="20143802">
                <a:off x="4395502" y="5418275"/>
                <a:ext cx="458049" cy="308711"/>
                <a:chOff x="4502229" y="4704681"/>
                <a:chExt cx="458049" cy="308711"/>
              </a:xfrm>
            </p:grpSpPr>
            <p:cxnSp>
              <p:nvCxnSpPr>
                <p:cNvPr id="67" name="Conector reto 66">
                  <a:extLst>
                    <a:ext uri="{FF2B5EF4-FFF2-40B4-BE49-F238E27FC236}">
                      <a16:creationId xmlns:a16="http://schemas.microsoft.com/office/drawing/2014/main" id="{41A265E8-50D2-4D14-9EE2-235CB9EA3610}"/>
                    </a:ext>
                  </a:extLst>
                </p:cNvPr>
                <p:cNvCxnSpPr/>
                <p:nvPr/>
              </p:nvCxnSpPr>
              <p:spPr>
                <a:xfrm>
                  <a:off x="4565662" y="4704681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67">
                  <a:extLst>
                    <a:ext uri="{FF2B5EF4-FFF2-40B4-BE49-F238E27FC236}">
                      <a16:creationId xmlns:a16="http://schemas.microsoft.com/office/drawing/2014/main" id="{F0D5681E-6869-43D0-B3F5-7E128DD76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502229" y="4828726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6" name="Gráfico 65" descr="Transferência1">
                <a:extLst>
                  <a:ext uri="{FF2B5EF4-FFF2-40B4-BE49-F238E27FC236}">
                    <a16:creationId xmlns:a16="http://schemas.microsoft.com/office/drawing/2014/main" id="{F1BBA015-E32B-471E-8032-363FB196D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47380" y="5711476"/>
                <a:ext cx="432566" cy="432566"/>
              </a:xfrm>
              <a:prstGeom prst="rect">
                <a:avLst/>
              </a:prstGeom>
            </p:spPr>
          </p:pic>
        </p:grpSp>
        <p:pic>
          <p:nvPicPr>
            <p:cNvPr id="46" name="Gráfico 45" descr="Documento">
              <a:extLst>
                <a:ext uri="{FF2B5EF4-FFF2-40B4-BE49-F238E27FC236}">
                  <a16:creationId xmlns:a16="http://schemas.microsoft.com/office/drawing/2014/main" id="{E54C7BBE-4E27-4C73-B334-BAADF4269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438669" y="3330910"/>
              <a:ext cx="520860" cy="520860"/>
            </a:xfrm>
            <a:prstGeom prst="rect">
              <a:avLst/>
            </a:prstGeom>
          </p:spPr>
        </p:pic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8BD93499-1771-4C9D-87AD-36E6DCAA7C6B}"/>
                </a:ext>
              </a:extLst>
            </p:cNvPr>
            <p:cNvCxnSpPr/>
            <p:nvPr/>
          </p:nvCxnSpPr>
          <p:spPr>
            <a:xfrm>
              <a:off x="7885624" y="2888974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362001FA-9F26-4FED-89CF-842F5D28B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0998" y="3240157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áfico 76" descr="Dinheiro">
              <a:extLst>
                <a:ext uri="{FF2B5EF4-FFF2-40B4-BE49-F238E27FC236}">
                  <a16:creationId xmlns:a16="http://schemas.microsoft.com/office/drawing/2014/main" id="{E9C6FFD9-F476-4CA0-9328-5A08F6F6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74172" y="2339674"/>
              <a:ext cx="465024" cy="46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81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2EDA95-0BDC-4ACF-9342-51C26BAE9AD2}"/>
              </a:ext>
            </a:extLst>
          </p:cNvPr>
          <p:cNvSpPr txBox="1"/>
          <p:nvPr/>
        </p:nvSpPr>
        <p:spPr>
          <a:xfrm>
            <a:off x="1811860" y="890503"/>
            <a:ext cx="873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III – Características do ADR nível 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E60907-1172-47DD-9156-DEBBC5BAFF55}"/>
              </a:ext>
            </a:extLst>
          </p:cNvPr>
          <p:cNvSpPr/>
          <p:nvPr/>
        </p:nvSpPr>
        <p:spPr>
          <a:xfrm>
            <a:off x="1709531" y="2404549"/>
            <a:ext cx="975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Equivale a um lançamento de ações nos EUA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Possibilita captação de recursos para a empresa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Segue as normas da SEC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Demonstrações Contábeis em US-GAAP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Informações e eventos específicos para o mercado dos EUA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Confere maior visibilidade pela negociação em bolsa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Maiores custos de lançamento e manutenção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ED81465-121E-4D8C-968A-C5BC924109F9}"/>
              </a:ext>
            </a:extLst>
          </p:cNvPr>
          <p:cNvCxnSpPr>
            <a:cxnSpLocks/>
          </p:cNvCxnSpPr>
          <p:nvPr/>
        </p:nvCxnSpPr>
        <p:spPr>
          <a:xfrm>
            <a:off x="2239617" y="1873652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4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2EDA95-0BDC-4ACF-9342-51C26BAE9AD2}"/>
              </a:ext>
            </a:extLst>
          </p:cNvPr>
          <p:cNvSpPr txBox="1"/>
          <p:nvPr/>
        </p:nvSpPr>
        <p:spPr>
          <a:xfrm>
            <a:off x="1811860" y="890503"/>
            <a:ext cx="873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144 A – Características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E60907-1172-47DD-9156-DEBBC5BAFF55}"/>
              </a:ext>
            </a:extLst>
          </p:cNvPr>
          <p:cNvSpPr/>
          <p:nvPr/>
        </p:nvSpPr>
        <p:spPr>
          <a:xfrm>
            <a:off x="1709531" y="2404549"/>
            <a:ext cx="97536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Modalidade criada em 1990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Destinada apenas a investidores qualificados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Negociada apenas em mercado de balcão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Possibilita a captação de recursos (lançamento de ações)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Cumprimento parcial de exigências de registro na SEC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Custos inferiores de lançamento, registro e manutenção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Negociação restrita aos QIB (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Qualified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Institutional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Buyers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Facilitar a captação por empresas estrangeiras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ED81465-121E-4D8C-968A-C5BC924109F9}"/>
              </a:ext>
            </a:extLst>
          </p:cNvPr>
          <p:cNvCxnSpPr>
            <a:cxnSpLocks/>
          </p:cNvCxnSpPr>
          <p:nvPr/>
        </p:nvCxnSpPr>
        <p:spPr>
          <a:xfrm>
            <a:off x="2239617" y="1873652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88F8B7E-3927-4042-A029-76109D3E93AB}"/>
              </a:ext>
            </a:extLst>
          </p:cNvPr>
          <p:cNvSpPr txBox="1"/>
          <p:nvPr/>
        </p:nvSpPr>
        <p:spPr>
          <a:xfrm>
            <a:off x="1026294" y="711567"/>
            <a:ext cx="1061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Bookman Old Style" panose="02050604050505020204" pitchFamily="18" charset="0"/>
              </a:rPr>
              <a:t>ADR - Patrocinadas x Não-patrocinadas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E2D3177-368F-47F0-A329-195B444B56A1}"/>
              </a:ext>
            </a:extLst>
          </p:cNvPr>
          <p:cNvSpPr/>
          <p:nvPr/>
        </p:nvSpPr>
        <p:spPr>
          <a:xfrm>
            <a:off x="1026294" y="1884500"/>
            <a:ext cx="102645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  <a:cs typeface="Arial" pitchFamily="34" charset="0"/>
              </a:rPr>
              <a:t>ADR Patrocinada</a:t>
            </a:r>
          </a:p>
          <a:p>
            <a:endParaRPr lang="pt-BR" sz="1400" b="1" dirty="0"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Os programas patrocinados de ADR têm a participação da empresa emissora das ações. Iniciam e se envolvem diretamente com o processo de registro, lançamento e manutenção do programa.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151E445-E588-41AB-B214-A755C6029F5C}"/>
              </a:ext>
            </a:extLst>
          </p:cNvPr>
          <p:cNvSpPr/>
          <p:nvPr/>
        </p:nvSpPr>
        <p:spPr>
          <a:xfrm>
            <a:off x="1026294" y="4133957"/>
            <a:ext cx="102645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  <a:cs typeface="Arial" pitchFamily="34" charset="0"/>
              </a:rPr>
              <a:t>ADR Não-Patrocinada</a:t>
            </a:r>
          </a:p>
          <a:p>
            <a:endParaRPr lang="pt-BR" sz="1400" b="1" dirty="0"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Os programas não-patrocinados de ADR não têm a participação da empresa emissora das ações. Em geral, o banco depositário inicia e administra o programa.</a:t>
            </a:r>
          </a:p>
        </p:txBody>
      </p:sp>
    </p:spTree>
    <p:extLst>
      <p:ext uri="{BB962C8B-B14F-4D97-AF65-F5344CB8AC3E}">
        <p14:creationId xmlns:p14="http://schemas.microsoft.com/office/powerpoint/2010/main" val="128861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00BD1178-53F9-4C73-9DA2-A0EA6FC35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88158"/>
              </p:ext>
            </p:extLst>
          </p:nvPr>
        </p:nvGraphicFramePr>
        <p:xfrm>
          <a:off x="1479826" y="2415942"/>
          <a:ext cx="9232347" cy="313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449">
                  <a:extLst>
                    <a:ext uri="{9D8B030D-6E8A-4147-A177-3AD203B41FA5}">
                      <a16:colId xmlns:a16="http://schemas.microsoft.com/office/drawing/2014/main" val="1212458056"/>
                    </a:ext>
                  </a:extLst>
                </a:gridCol>
                <a:gridCol w="3077449">
                  <a:extLst>
                    <a:ext uri="{9D8B030D-6E8A-4147-A177-3AD203B41FA5}">
                      <a16:colId xmlns:a16="http://schemas.microsoft.com/office/drawing/2014/main" val="688755289"/>
                    </a:ext>
                  </a:extLst>
                </a:gridCol>
                <a:gridCol w="3077449">
                  <a:extLst>
                    <a:ext uri="{9D8B030D-6E8A-4147-A177-3AD203B41FA5}">
                      <a16:colId xmlns:a16="http://schemas.microsoft.com/office/drawing/2014/main" val="2119552816"/>
                    </a:ext>
                  </a:extLst>
                </a:gridCol>
              </a:tblGrid>
              <a:tr h="1045572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Não há captação de recursos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Há captação de recursos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92920"/>
                  </a:ext>
                </a:extLst>
              </a:tr>
              <a:tr h="10455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Não-Patrocinadas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ADR I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ADR 144A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15648"/>
                  </a:ext>
                </a:extLst>
              </a:tr>
              <a:tr h="10455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Patrocinadas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ADR II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ADR III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0286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F29F112-50E1-4BF2-AC03-07F81AEB0779}"/>
              </a:ext>
            </a:extLst>
          </p:cNvPr>
          <p:cNvSpPr txBox="1"/>
          <p:nvPr/>
        </p:nvSpPr>
        <p:spPr>
          <a:xfrm>
            <a:off x="1479825" y="1176253"/>
            <a:ext cx="92323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Matriz dos ADR</a:t>
            </a:r>
          </a:p>
        </p:txBody>
      </p:sp>
    </p:spTree>
    <p:extLst>
      <p:ext uri="{BB962C8B-B14F-4D97-AF65-F5344CB8AC3E}">
        <p14:creationId xmlns:p14="http://schemas.microsoft.com/office/powerpoint/2010/main" val="110801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002F7B59-346F-4E5A-86A0-7FA2E9929A76}"/>
              </a:ext>
            </a:extLst>
          </p:cNvPr>
          <p:cNvGrpSpPr/>
          <p:nvPr/>
        </p:nvGrpSpPr>
        <p:grpSpPr>
          <a:xfrm>
            <a:off x="745879" y="600241"/>
            <a:ext cx="11202929" cy="5840314"/>
            <a:chOff x="745879" y="600241"/>
            <a:chExt cx="11202929" cy="5840314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6C2F5C5-ACCE-4B54-B633-A5672D992D91}"/>
                </a:ext>
              </a:extLst>
            </p:cNvPr>
            <p:cNvSpPr txBox="1"/>
            <p:nvPr/>
          </p:nvSpPr>
          <p:spPr>
            <a:xfrm>
              <a:off x="4073328" y="1023832"/>
              <a:ext cx="74514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latin typeface="Bookman Old Style" panose="02050604050505020204" pitchFamily="18" charset="0"/>
                </a:rPr>
                <a:t>1º lançamento de ADR de empresa brasileira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A825220-B849-45E2-A97E-4BA4FB445F8C}"/>
                </a:ext>
              </a:extLst>
            </p:cNvPr>
            <p:cNvSpPr/>
            <p:nvPr/>
          </p:nvSpPr>
          <p:spPr>
            <a:xfrm>
              <a:off x="5499652" y="2839569"/>
              <a:ext cx="6449156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Lançamento de ADR III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Aracruz Celulose S.A.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Fundada em 1926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Lançamento de ADR em 26/05/1992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Banco Morgan &amp; Stanley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Listada na New York </a:t>
              </a:r>
              <a:r>
                <a:rPr lang="pt-BR" sz="2400" dirty="0" err="1">
                  <a:latin typeface="Bookman Old Style" panose="02050604050505020204" pitchFamily="18" charset="0"/>
                  <a:cs typeface="Arial" pitchFamily="34" charset="0"/>
                </a:rPr>
                <a:t>Curb</a:t>
              </a: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 Exchange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pt-BR" sz="2400" dirty="0">
                  <a:latin typeface="Bookman Old Style" panose="02050604050505020204" pitchFamily="18" charset="0"/>
                  <a:cs typeface="Arial" pitchFamily="34" charset="0"/>
                </a:rPr>
                <a:t>Atual American Stock Exchange</a:t>
              </a:r>
            </a:p>
          </p:txBody>
        </p: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9F10C4B2-7967-4C5E-8008-E628D4895EE0}"/>
                </a:ext>
              </a:extLst>
            </p:cNvPr>
            <p:cNvCxnSpPr/>
            <p:nvPr/>
          </p:nvCxnSpPr>
          <p:spPr>
            <a:xfrm>
              <a:off x="4225811" y="2305878"/>
              <a:ext cx="745141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0" name="Picture 2" descr="Imagem relacionada">
              <a:extLst>
                <a:ext uri="{FF2B5EF4-FFF2-40B4-BE49-F238E27FC236}">
                  <a16:creationId xmlns:a16="http://schemas.microsoft.com/office/drawing/2014/main" id="{C29262E2-4F51-4AA1-B8AF-2E4DC6A50B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4" b="10630"/>
            <a:stretch/>
          </p:blipFill>
          <p:spPr bwMode="auto">
            <a:xfrm>
              <a:off x="745879" y="3806687"/>
              <a:ext cx="4330831" cy="246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FEF28EA-26C6-4DB3-8B12-DF44FD98A78F}"/>
                </a:ext>
              </a:extLst>
            </p:cNvPr>
            <p:cNvGrpSpPr/>
            <p:nvPr/>
          </p:nvGrpSpPr>
          <p:grpSpPr>
            <a:xfrm>
              <a:off x="745879" y="600241"/>
              <a:ext cx="2326836" cy="3001618"/>
              <a:chOff x="745879" y="600241"/>
              <a:chExt cx="2326836" cy="3001618"/>
            </a:xfrm>
          </p:grpSpPr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id="{0A56DF5B-A0CD-40C2-81E5-FCA81E956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879" y="600241"/>
                <a:ext cx="2326836" cy="3001618"/>
              </a:xfrm>
              <a:prstGeom prst="rect">
                <a:avLst/>
              </a:prstGeom>
            </p:spPr>
          </p:pic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850A43C-BC69-4755-B46E-F23F49AE6943}"/>
                  </a:ext>
                </a:extLst>
              </p:cNvPr>
              <p:cNvSpPr txBox="1"/>
              <p:nvPr/>
            </p:nvSpPr>
            <p:spPr>
              <a:xfrm>
                <a:off x="971007" y="2998305"/>
                <a:ext cx="187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>
                    <a:solidFill>
                      <a:schemeClr val="bg1"/>
                    </a:solidFill>
                  </a:rPr>
                  <a:t>ARACRUZ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034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A7D8F83F-CBC1-407D-A884-BF2690364CC1}"/>
              </a:ext>
            </a:extLst>
          </p:cNvPr>
          <p:cNvGrpSpPr/>
          <p:nvPr/>
        </p:nvGrpSpPr>
        <p:grpSpPr>
          <a:xfrm>
            <a:off x="500606" y="352382"/>
            <a:ext cx="10823113" cy="6173226"/>
            <a:chOff x="500606" y="352382"/>
            <a:chExt cx="10823113" cy="617322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0AF63FD-A875-4F73-833E-AF905212B2FA}"/>
                </a:ext>
              </a:extLst>
            </p:cNvPr>
            <p:cNvSpPr/>
            <p:nvPr/>
          </p:nvSpPr>
          <p:spPr>
            <a:xfrm>
              <a:off x="6059985" y="556591"/>
              <a:ext cx="5263734" cy="5969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98779B5-91B9-445E-BD0E-F95005A130DE}"/>
                </a:ext>
              </a:extLst>
            </p:cNvPr>
            <p:cNvSpPr/>
            <p:nvPr/>
          </p:nvSpPr>
          <p:spPr>
            <a:xfrm>
              <a:off x="781879" y="556591"/>
              <a:ext cx="5263734" cy="59690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Gráfico 9" descr="Edifício">
              <a:extLst>
                <a:ext uri="{FF2B5EF4-FFF2-40B4-BE49-F238E27FC236}">
                  <a16:creationId xmlns:a16="http://schemas.microsoft.com/office/drawing/2014/main" id="{94F18AB4-D972-4ACE-85B1-07B6F427D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0326" y="2560982"/>
              <a:ext cx="914400" cy="914400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433DD49-700D-4785-9260-642EAA35D260}"/>
                </a:ext>
              </a:extLst>
            </p:cNvPr>
            <p:cNvSpPr/>
            <p:nvPr/>
          </p:nvSpPr>
          <p:spPr>
            <a:xfrm>
              <a:off x="2392336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chemeClr val="accent1"/>
                  </a:solidFill>
                  <a:latin typeface="Bookman Old Style" panose="02050604050505020204" pitchFamily="18" charset="0"/>
                  <a:cs typeface="Arial" pitchFamily="34" charset="0"/>
                </a:rPr>
                <a:t>Brasil</a:t>
              </a:r>
            </a:p>
          </p:txBody>
        </p:sp>
        <p:pic>
          <p:nvPicPr>
            <p:cNvPr id="12" name="Gráfico 11" descr="Edifício">
              <a:extLst>
                <a:ext uri="{FF2B5EF4-FFF2-40B4-BE49-F238E27FC236}">
                  <a16:creationId xmlns:a16="http://schemas.microsoft.com/office/drawing/2014/main" id="{677DB316-F1BF-46A1-97C9-35212EC8B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309" y="2560982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Homem">
              <a:extLst>
                <a:ext uri="{FF2B5EF4-FFF2-40B4-BE49-F238E27FC236}">
                  <a16:creationId xmlns:a16="http://schemas.microsoft.com/office/drawing/2014/main" id="{E7B1C21F-2D9E-428C-A915-58FBD2123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632" y="2560982"/>
              <a:ext cx="914400" cy="914400"/>
            </a:xfrm>
            <a:prstGeom prst="rect">
              <a:avLst/>
            </a:prstGeom>
          </p:spPr>
        </p:pic>
        <p:pic>
          <p:nvPicPr>
            <p:cNvPr id="14" name="Gráfico 13" descr="Transferência1">
              <a:extLst>
                <a:ext uri="{FF2B5EF4-FFF2-40B4-BE49-F238E27FC236}">
                  <a16:creationId xmlns:a16="http://schemas.microsoft.com/office/drawing/2014/main" id="{2AD79E19-9A2D-4446-AF85-2B09D4C0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7886" y="2320448"/>
              <a:ext cx="661122" cy="66112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633DF38-F86E-4ED6-A7DB-6BC55436C1F3}"/>
                </a:ext>
              </a:extLst>
            </p:cNvPr>
            <p:cNvSpPr/>
            <p:nvPr/>
          </p:nvSpPr>
          <p:spPr>
            <a:xfrm>
              <a:off x="8097075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pitchFamily="34" charset="0"/>
                </a:rPr>
                <a:t>EUA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9343B14-E335-4F69-843D-22491B4C062E}"/>
                </a:ext>
              </a:extLst>
            </p:cNvPr>
            <p:cNvSpPr/>
            <p:nvPr/>
          </p:nvSpPr>
          <p:spPr>
            <a:xfrm>
              <a:off x="4265700" y="2228094"/>
              <a:ext cx="98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Banco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E041F2-0C78-435C-AD88-25E3026C3350}"/>
                </a:ext>
              </a:extLst>
            </p:cNvPr>
            <p:cNvSpPr/>
            <p:nvPr/>
          </p:nvSpPr>
          <p:spPr>
            <a:xfrm>
              <a:off x="6713132" y="2228094"/>
              <a:ext cx="113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Bank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0511558-9AAC-41F9-B186-6F1064CABA0D}"/>
                </a:ext>
              </a:extLst>
            </p:cNvPr>
            <p:cNvSpPr/>
            <p:nvPr/>
          </p:nvSpPr>
          <p:spPr>
            <a:xfrm>
              <a:off x="3942837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Depositário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05D1525-74F5-41D7-BF7C-CF79C893C4A4}"/>
                </a:ext>
              </a:extLst>
            </p:cNvPr>
            <p:cNvSpPr/>
            <p:nvPr/>
          </p:nvSpPr>
          <p:spPr>
            <a:xfrm>
              <a:off x="6478812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 err="1">
                  <a:latin typeface="Bookman Old Style" panose="02050604050505020204" pitchFamily="18" charset="0"/>
                  <a:cs typeface="Arial" pitchFamily="34" charset="0"/>
                </a:rPr>
                <a:t>Custodian</a:t>
              </a:r>
              <a:endParaRPr lang="pt-BR" b="1" dirty="0"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6EC0359-E924-487B-98AF-F9E41A84751E}"/>
                </a:ext>
              </a:extLst>
            </p:cNvPr>
            <p:cNvGrpSpPr/>
            <p:nvPr/>
          </p:nvGrpSpPr>
          <p:grpSpPr>
            <a:xfrm>
              <a:off x="9400176" y="2296114"/>
              <a:ext cx="1679393" cy="1253914"/>
              <a:chOff x="9995301" y="2580242"/>
              <a:chExt cx="1679393" cy="1253914"/>
            </a:xfrm>
          </p:grpSpPr>
          <p:pic>
            <p:nvPicPr>
              <p:cNvPr id="76" name="Gráfico 75" descr="Armazém">
                <a:extLst>
                  <a:ext uri="{FF2B5EF4-FFF2-40B4-BE49-F238E27FC236}">
                    <a16:creationId xmlns:a16="http://schemas.microsoft.com/office/drawing/2014/main" id="{11D8EEE6-CDDA-4DB3-AC86-C269E313E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57339" y="25802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DE8C7177-F284-4973-9631-4441FDAB25AE}"/>
                  </a:ext>
                </a:extLst>
              </p:cNvPr>
              <p:cNvSpPr/>
              <p:nvPr/>
            </p:nvSpPr>
            <p:spPr>
              <a:xfrm>
                <a:off x="9995301" y="3464824"/>
                <a:ext cx="167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 err="1">
                    <a:latin typeface="Bookman Old Style" panose="02050604050505020204" pitchFamily="18" charset="0"/>
                    <a:cs typeface="Arial" pitchFamily="34" charset="0"/>
                  </a:rPr>
                  <a:t>Company</a:t>
                </a:r>
                <a:endParaRPr lang="pt-BR" b="1" dirty="0">
                  <a:latin typeface="Bookman Old Style" panose="02050604050505020204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21" name="Gráfico 20" descr="Contrato">
              <a:extLst>
                <a:ext uri="{FF2B5EF4-FFF2-40B4-BE49-F238E27FC236}">
                  <a16:creationId xmlns:a16="http://schemas.microsoft.com/office/drawing/2014/main" id="{1124EA36-4EC4-4421-99E7-F0065945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36572" y="3365577"/>
              <a:ext cx="605968" cy="605968"/>
            </a:xfrm>
            <a:prstGeom prst="rect">
              <a:avLst/>
            </a:prstGeom>
          </p:spPr>
        </p:pic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C3FA448F-AC0C-4013-A1DB-342D1BB5093F}"/>
                </a:ext>
              </a:extLst>
            </p:cNvPr>
            <p:cNvCxnSpPr/>
            <p:nvPr/>
          </p:nvCxnSpPr>
          <p:spPr>
            <a:xfrm>
              <a:off x="5249352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2999ABD2-1E8F-4E74-B3A3-41A7D0650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726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C40E9B19-8A1A-4C2E-90E6-CBCF8DFC1E0C}"/>
                </a:ext>
              </a:extLst>
            </p:cNvPr>
            <p:cNvGrpSpPr/>
            <p:nvPr/>
          </p:nvGrpSpPr>
          <p:grpSpPr>
            <a:xfrm>
              <a:off x="6025408" y="583961"/>
              <a:ext cx="16429" cy="5941647"/>
              <a:chOff x="6025408" y="583961"/>
              <a:chExt cx="16429" cy="5941647"/>
            </a:xfrm>
          </p:grpSpPr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63E93817-C620-42F3-B109-30363BD162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08" y="583961"/>
                <a:ext cx="10953" cy="156462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>
                <a:extLst>
                  <a:ext uri="{FF2B5EF4-FFF2-40B4-BE49-F238E27FC236}">
                    <a16:creationId xmlns:a16="http://schemas.microsoft.com/office/drawing/2014/main" id="{5CB86AA8-4BF2-4DBB-B6D4-D7D4907F12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884" y="3921389"/>
                <a:ext cx="10953" cy="2604219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Gráfico 24" descr="Transferência1">
              <a:extLst>
                <a:ext uri="{FF2B5EF4-FFF2-40B4-BE49-F238E27FC236}">
                  <a16:creationId xmlns:a16="http://schemas.microsoft.com/office/drawing/2014/main" id="{24D80554-396E-4F1F-B395-5718193B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1026" y="2399102"/>
              <a:ext cx="488937" cy="488937"/>
            </a:xfrm>
            <a:prstGeom prst="rect">
              <a:avLst/>
            </a:prstGeom>
          </p:spPr>
        </p:pic>
        <p:pic>
          <p:nvPicPr>
            <p:cNvPr id="26" name="Gráfico 25" descr="Dinheiro">
              <a:extLst>
                <a:ext uri="{FF2B5EF4-FFF2-40B4-BE49-F238E27FC236}">
                  <a16:creationId xmlns:a16="http://schemas.microsoft.com/office/drawing/2014/main" id="{39FF1B38-F0E1-476B-9841-A955B0740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2594" y="2372598"/>
              <a:ext cx="465024" cy="465024"/>
            </a:xfrm>
            <a:prstGeom prst="rect">
              <a:avLst/>
            </a:prstGeom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9EA6777-849A-41EF-A572-328D21C4376B}"/>
                </a:ext>
              </a:extLst>
            </p:cNvPr>
            <p:cNvSpPr/>
            <p:nvPr/>
          </p:nvSpPr>
          <p:spPr>
            <a:xfrm>
              <a:off x="5249352" y="2115526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RS$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77BF767-0D44-4499-B74B-983E1FB37915}"/>
                </a:ext>
              </a:extLst>
            </p:cNvPr>
            <p:cNvSpPr/>
            <p:nvPr/>
          </p:nvSpPr>
          <p:spPr>
            <a:xfrm>
              <a:off x="6121753" y="2115526"/>
              <a:ext cx="667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US$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2953721-FBC6-4A32-B9BA-18188ED8C696}"/>
                </a:ext>
              </a:extLst>
            </p:cNvPr>
            <p:cNvSpPr/>
            <p:nvPr/>
          </p:nvSpPr>
          <p:spPr>
            <a:xfrm>
              <a:off x="5656728" y="3262723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Ok!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1DC9E7FF-6CEB-47D8-BAC3-554B0AF3F461}"/>
                </a:ext>
              </a:extLst>
            </p:cNvPr>
            <p:cNvCxnSpPr/>
            <p:nvPr/>
          </p:nvCxnSpPr>
          <p:spPr>
            <a:xfrm>
              <a:off x="2765787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9606D570-5525-4492-9620-036A9EDDC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61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A18DC2E-B30D-4C91-98B2-41C000C6D095}"/>
                </a:ext>
              </a:extLst>
            </p:cNvPr>
            <p:cNvSpPr/>
            <p:nvPr/>
          </p:nvSpPr>
          <p:spPr>
            <a:xfrm>
              <a:off x="1510512" y="3522870"/>
              <a:ext cx="14419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Investidor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760BA71-CEB1-4ABE-BB98-D8E90B37A590}"/>
                </a:ext>
              </a:extLst>
            </p:cNvPr>
            <p:cNvSpPr/>
            <p:nvPr/>
          </p:nvSpPr>
          <p:spPr>
            <a:xfrm>
              <a:off x="3177366" y="4028987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BDR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28B1ED0-BEAE-41D3-AA95-A7EB1CC587B4}"/>
                </a:ext>
              </a:extLst>
            </p:cNvPr>
            <p:cNvSpPr/>
            <p:nvPr/>
          </p:nvSpPr>
          <p:spPr>
            <a:xfrm>
              <a:off x="500606" y="352382"/>
              <a:ext cx="189173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3200" b="1" dirty="0">
                  <a:solidFill>
                    <a:srgbClr val="FFFF00"/>
                  </a:solidFill>
                  <a:latin typeface="Bookman Old Style" panose="02050604050505020204" pitchFamily="18" charset="0"/>
                  <a:cs typeface="Arial" pitchFamily="34" charset="0"/>
                </a:rPr>
                <a:t>BDR </a:t>
              </a: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FD76A3C8-0DBE-46A9-9832-44B0AADE8079}"/>
                </a:ext>
              </a:extLst>
            </p:cNvPr>
            <p:cNvGrpSpPr/>
            <p:nvPr/>
          </p:nvGrpSpPr>
          <p:grpSpPr>
            <a:xfrm>
              <a:off x="1580349" y="3978905"/>
              <a:ext cx="3849821" cy="2165137"/>
              <a:chOff x="1580349" y="3978905"/>
              <a:chExt cx="3849821" cy="2165137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D0E99F20-373F-43AF-B12C-686827E1310E}"/>
                  </a:ext>
                </a:extLst>
              </p:cNvPr>
              <p:cNvSpPr/>
              <p:nvPr/>
            </p:nvSpPr>
            <p:spPr>
              <a:xfrm>
                <a:off x="2018798" y="4513177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32E297D-FF3B-448B-BFCD-C0E1C3ABA692}"/>
                  </a:ext>
                </a:extLst>
              </p:cNvPr>
              <p:cNvSpPr/>
              <p:nvPr/>
            </p:nvSpPr>
            <p:spPr>
              <a:xfrm>
                <a:off x="2058715" y="4862184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B3</a:t>
                </a:r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B7FF2A34-2FB3-4402-B701-EDDBFD032190}"/>
                  </a:ext>
                </a:extLst>
              </p:cNvPr>
              <p:cNvSpPr/>
              <p:nvPr/>
            </p:nvSpPr>
            <p:spPr>
              <a:xfrm>
                <a:off x="3738634" y="5293647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DABFC5A-EBA0-4931-9493-E6528CC5D1C4}"/>
                  </a:ext>
                </a:extLst>
              </p:cNvPr>
              <p:cNvSpPr/>
              <p:nvPr/>
            </p:nvSpPr>
            <p:spPr>
              <a:xfrm>
                <a:off x="3758091" y="5364517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C</a:t>
                </a:r>
              </a:p>
            </p:txBody>
          </p:sp>
          <p:cxnSp>
            <p:nvCxnSpPr>
              <p:cNvPr id="59" name="Conector reto 58">
                <a:extLst>
                  <a:ext uri="{FF2B5EF4-FFF2-40B4-BE49-F238E27FC236}">
                    <a16:creationId xmlns:a16="http://schemas.microsoft.com/office/drawing/2014/main" id="{639075DC-61BA-42B8-93F8-71967933BEE0}"/>
                  </a:ext>
                </a:extLst>
              </p:cNvPr>
              <p:cNvCxnSpPr/>
              <p:nvPr/>
            </p:nvCxnSpPr>
            <p:spPr>
              <a:xfrm>
                <a:off x="3295469" y="5174652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E717A531-D63D-4490-84D9-A58FA0698C5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32036" y="5298697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Gráfico 60" descr="Transferência1">
                <a:extLst>
                  <a:ext uri="{FF2B5EF4-FFF2-40B4-BE49-F238E27FC236}">
                    <a16:creationId xmlns:a16="http://schemas.microsoft.com/office/drawing/2014/main" id="{04D35561-8688-4555-BB42-C8A684E45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73816" y="5454924"/>
                <a:ext cx="432566" cy="432566"/>
              </a:xfrm>
              <a:prstGeom prst="rect">
                <a:avLst/>
              </a:prstGeom>
            </p:spPr>
          </p:pic>
          <p:grpSp>
            <p:nvGrpSpPr>
              <p:cNvPr id="62" name="Agrupar 61">
                <a:extLst>
                  <a:ext uri="{FF2B5EF4-FFF2-40B4-BE49-F238E27FC236}">
                    <a16:creationId xmlns:a16="http://schemas.microsoft.com/office/drawing/2014/main" id="{BF38FC51-3E96-4259-8516-9AC0D81BCE74}"/>
                  </a:ext>
                </a:extLst>
              </p:cNvPr>
              <p:cNvGrpSpPr/>
              <p:nvPr/>
            </p:nvGrpSpPr>
            <p:grpSpPr>
              <a:xfrm rot="2697022">
                <a:off x="1972207" y="4099362"/>
                <a:ext cx="458049" cy="308711"/>
                <a:chOff x="1612247" y="4418095"/>
                <a:chExt cx="458049" cy="308711"/>
              </a:xfrm>
            </p:grpSpPr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CFB4A223-FB01-4075-9E2A-BC3702F24F8E}"/>
                    </a:ext>
                  </a:extLst>
                </p:cNvPr>
                <p:cNvCxnSpPr/>
                <p:nvPr/>
              </p:nvCxnSpPr>
              <p:spPr>
                <a:xfrm>
                  <a:off x="1675680" y="4418095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1A7EA235-DE76-4F66-82EB-49E43C1F3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612247" y="4542140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Gráfico 62" descr="Transferência1">
                <a:extLst>
                  <a:ext uri="{FF2B5EF4-FFF2-40B4-BE49-F238E27FC236}">
                    <a16:creationId xmlns:a16="http://schemas.microsoft.com/office/drawing/2014/main" id="{A710853E-3D97-40EE-B9FB-4C1313B03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80349" y="4253214"/>
                <a:ext cx="432566" cy="432566"/>
              </a:xfrm>
              <a:prstGeom prst="rect">
                <a:avLst/>
              </a:prstGeom>
            </p:spPr>
          </p:pic>
          <p:pic>
            <p:nvPicPr>
              <p:cNvPr id="64" name="Gráfico 63" descr="Homem">
                <a:extLst>
                  <a:ext uri="{FF2B5EF4-FFF2-40B4-BE49-F238E27FC236}">
                    <a16:creationId xmlns:a16="http://schemas.microsoft.com/office/drawing/2014/main" id="{3E834196-256C-41E3-B319-929F7869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35871" y="5275482"/>
                <a:ext cx="594299" cy="594299"/>
              </a:xfrm>
              <a:prstGeom prst="rect">
                <a:avLst/>
              </a:prstGeom>
            </p:spPr>
          </p:pic>
          <p:pic>
            <p:nvPicPr>
              <p:cNvPr id="65" name="Gráfico 64" descr="Contrato">
                <a:extLst>
                  <a:ext uri="{FF2B5EF4-FFF2-40B4-BE49-F238E27FC236}">
                    <a16:creationId xmlns:a16="http://schemas.microsoft.com/office/drawing/2014/main" id="{599FFFA1-0644-4CA1-8F24-501F12BF1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415563" y="4964459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66" name="Gráfico 65" descr="Contrato">
                <a:extLst>
                  <a:ext uri="{FF2B5EF4-FFF2-40B4-BE49-F238E27FC236}">
                    <a16:creationId xmlns:a16="http://schemas.microsoft.com/office/drawing/2014/main" id="{FE9E8DDA-B750-4322-B7DF-610D35848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342497" y="4689385"/>
                <a:ext cx="416532" cy="416532"/>
              </a:xfrm>
              <a:prstGeom prst="rect">
                <a:avLst/>
              </a:prstGeom>
            </p:spPr>
          </p:pic>
          <p:pic>
            <p:nvPicPr>
              <p:cNvPr id="67" name="Gráfico 66" descr="Contrato">
                <a:extLst>
                  <a:ext uri="{FF2B5EF4-FFF2-40B4-BE49-F238E27FC236}">
                    <a16:creationId xmlns:a16="http://schemas.microsoft.com/office/drawing/2014/main" id="{25FEF7FB-D784-42F7-9F17-A73EBE6F5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7549" y="3978905"/>
                <a:ext cx="416532" cy="416532"/>
              </a:xfrm>
              <a:prstGeom prst="rect">
                <a:avLst/>
              </a:prstGeom>
            </p:spPr>
          </p:pic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6EE3AE0E-34AA-4FCB-B26E-14A893EC3AB6}"/>
                  </a:ext>
                </a:extLst>
              </p:cNvPr>
              <p:cNvGrpSpPr/>
              <p:nvPr/>
            </p:nvGrpSpPr>
            <p:grpSpPr>
              <a:xfrm rot="20143802">
                <a:off x="4395502" y="5418275"/>
                <a:ext cx="458049" cy="308711"/>
                <a:chOff x="4502229" y="4704681"/>
                <a:chExt cx="458049" cy="308711"/>
              </a:xfrm>
            </p:grpSpPr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5E2DAAAE-0EC9-411C-82E7-C0E468CEE3E3}"/>
                    </a:ext>
                  </a:extLst>
                </p:cNvPr>
                <p:cNvCxnSpPr/>
                <p:nvPr/>
              </p:nvCxnSpPr>
              <p:spPr>
                <a:xfrm>
                  <a:off x="4565662" y="4704681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904E621B-502B-42C9-8EEA-E288D4CF4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502229" y="4828726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9" name="Gráfico 68" descr="Transferência1">
                <a:extLst>
                  <a:ext uri="{FF2B5EF4-FFF2-40B4-BE49-F238E27FC236}">
                    <a16:creationId xmlns:a16="http://schemas.microsoft.com/office/drawing/2014/main" id="{FAFF8703-1BBC-418A-89E3-3DF8F1398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47380" y="5711476"/>
                <a:ext cx="432566" cy="432566"/>
              </a:xfrm>
              <a:prstGeom prst="rect">
                <a:avLst/>
              </a:prstGeom>
            </p:spPr>
          </p:pic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032D867B-C601-451B-A9CD-63572E68027A}"/>
                </a:ext>
              </a:extLst>
            </p:cNvPr>
            <p:cNvGrpSpPr/>
            <p:nvPr/>
          </p:nvGrpSpPr>
          <p:grpSpPr>
            <a:xfrm>
              <a:off x="8158046" y="3429282"/>
              <a:ext cx="2812516" cy="2854423"/>
              <a:chOff x="8158046" y="3429282"/>
              <a:chExt cx="2812516" cy="2854423"/>
            </a:xfrm>
          </p:grpSpPr>
          <p:pic>
            <p:nvPicPr>
              <p:cNvPr id="37" name="Gráfico 36" descr="Homem">
                <a:extLst>
                  <a:ext uri="{FF2B5EF4-FFF2-40B4-BE49-F238E27FC236}">
                    <a16:creationId xmlns:a16="http://schemas.microsoft.com/office/drawing/2014/main" id="{42403473-0F74-4A3E-BBF2-96FB48A47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63549" y="5689406"/>
                <a:ext cx="594299" cy="594299"/>
              </a:xfrm>
              <a:prstGeom prst="rect">
                <a:avLst/>
              </a:prstGeom>
            </p:spPr>
          </p:pic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059A109D-DA09-419F-9D15-4D64EC21B5FF}"/>
                  </a:ext>
                </a:extLst>
              </p:cNvPr>
              <p:cNvGrpSpPr/>
              <p:nvPr/>
            </p:nvGrpSpPr>
            <p:grpSpPr>
              <a:xfrm rot="19395632" flipH="1">
                <a:off x="10182223" y="5306004"/>
                <a:ext cx="458049" cy="308711"/>
                <a:chOff x="11016136" y="4938658"/>
                <a:chExt cx="458049" cy="308711"/>
              </a:xfrm>
            </p:grpSpPr>
            <p:cxnSp>
              <p:nvCxnSpPr>
                <p:cNvPr id="53" name="Conector reto 52">
                  <a:extLst>
                    <a:ext uri="{FF2B5EF4-FFF2-40B4-BE49-F238E27FC236}">
                      <a16:creationId xmlns:a16="http://schemas.microsoft.com/office/drawing/2014/main" id="{90AA0742-CEDA-4C8B-B5A0-A5613602AFEA}"/>
                    </a:ext>
                  </a:extLst>
                </p:cNvPr>
                <p:cNvCxnSpPr/>
                <p:nvPr/>
              </p:nvCxnSpPr>
              <p:spPr>
                <a:xfrm>
                  <a:off x="11079569" y="4938658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>
                  <a:extLst>
                    <a:ext uri="{FF2B5EF4-FFF2-40B4-BE49-F238E27FC236}">
                      <a16:creationId xmlns:a16="http://schemas.microsoft.com/office/drawing/2014/main" id="{D5FC1CA5-EA26-4DA2-AF80-D4D2DC6D3E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1016136" y="5062703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Gráfico 38" descr="Documento">
                <a:extLst>
                  <a:ext uri="{FF2B5EF4-FFF2-40B4-BE49-F238E27FC236}">
                    <a16:creationId xmlns:a16="http://schemas.microsoft.com/office/drawing/2014/main" id="{834244EF-27DF-49E3-BD2B-952F8BC6C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90736" y="5429535"/>
                <a:ext cx="379826" cy="379826"/>
              </a:xfrm>
              <a:prstGeom prst="rect">
                <a:avLst/>
              </a:prstGeom>
            </p:spPr>
          </p:pic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314C8797-0494-4C38-9944-3C4DEADFED27}"/>
                  </a:ext>
                </a:extLst>
              </p:cNvPr>
              <p:cNvSpPr/>
              <p:nvPr/>
            </p:nvSpPr>
            <p:spPr>
              <a:xfrm>
                <a:off x="8671955" y="3871130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B913FEB-8CBC-4D3B-9F27-B0C4969546FC}"/>
                  </a:ext>
                </a:extLst>
              </p:cNvPr>
              <p:cNvSpPr/>
              <p:nvPr/>
            </p:nvSpPr>
            <p:spPr>
              <a:xfrm>
                <a:off x="8711872" y="4220137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 err="1">
                    <a:latin typeface="Bookman Old Style" panose="02050604050505020204" pitchFamily="18" charset="0"/>
                    <a:cs typeface="Arial" pitchFamily="34" charset="0"/>
                  </a:rPr>
                  <a:t>Nyse</a:t>
                </a:r>
                <a:endParaRPr lang="pt-BR" b="1" dirty="0">
                  <a:latin typeface="Bookman Old Style" panose="02050604050505020204" pitchFamily="18" charset="0"/>
                  <a:cs typeface="Arial" pitchFamily="34" charset="0"/>
                </a:endParaRPr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35ABF241-A8E9-4F41-A7F9-BE9179A25EB2}"/>
                  </a:ext>
                </a:extLst>
              </p:cNvPr>
              <p:cNvSpPr/>
              <p:nvPr/>
            </p:nvSpPr>
            <p:spPr>
              <a:xfrm>
                <a:off x="10391791" y="4651600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4B0B3F5F-C622-4E6D-8974-3CBBB24E1068}"/>
                  </a:ext>
                </a:extLst>
              </p:cNvPr>
              <p:cNvSpPr/>
              <p:nvPr/>
            </p:nvSpPr>
            <p:spPr>
              <a:xfrm>
                <a:off x="10411248" y="4722470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</a:t>
                </a:r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FECA017E-0889-418C-82F3-B55A3FC972FB}"/>
                  </a:ext>
                </a:extLst>
              </p:cNvPr>
              <p:cNvCxnSpPr/>
              <p:nvPr/>
            </p:nvCxnSpPr>
            <p:spPr>
              <a:xfrm>
                <a:off x="9948626" y="4532605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E6A91F94-3786-4FF5-B311-CF85D73B3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85193" y="4656650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Gráfico 45" descr="Documento">
                <a:extLst>
                  <a:ext uri="{FF2B5EF4-FFF2-40B4-BE49-F238E27FC236}">
                    <a16:creationId xmlns:a16="http://schemas.microsoft.com/office/drawing/2014/main" id="{53CD43BB-7F0B-446D-99EB-1E1344EA3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715263" y="4781012"/>
                <a:ext cx="379826" cy="379826"/>
              </a:xfrm>
              <a:prstGeom prst="rect">
                <a:avLst/>
              </a:prstGeom>
            </p:spPr>
          </p:pic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7EB3A130-0E3C-4827-85B8-59470F68F8C5}"/>
                  </a:ext>
                </a:extLst>
              </p:cNvPr>
              <p:cNvCxnSpPr/>
              <p:nvPr/>
            </p:nvCxnSpPr>
            <p:spPr>
              <a:xfrm>
                <a:off x="8328837" y="3776048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1178F630-1452-4DDB-9A15-6712F27CF13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65404" y="3900093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Gráfico 48" descr="Documento">
                <a:extLst>
                  <a:ext uri="{FF2B5EF4-FFF2-40B4-BE49-F238E27FC236}">
                    <a16:creationId xmlns:a16="http://schemas.microsoft.com/office/drawing/2014/main" id="{D528D5C8-6017-47A2-A6E3-B1599A4C7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58046" y="4063804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50" name="Gráfico 49" descr="Dinheiro">
                <a:extLst>
                  <a:ext uri="{FF2B5EF4-FFF2-40B4-BE49-F238E27FC236}">
                    <a16:creationId xmlns:a16="http://schemas.microsoft.com/office/drawing/2014/main" id="{511FC1AF-7D00-4833-B770-9F52F50FC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805912" y="5209737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51" name="Gráfico 50" descr="Dinheiro">
                <a:extLst>
                  <a:ext uri="{FF2B5EF4-FFF2-40B4-BE49-F238E27FC236}">
                    <a16:creationId xmlns:a16="http://schemas.microsoft.com/office/drawing/2014/main" id="{B307A3B8-38C9-44FB-838F-549EA6A28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62712" y="3429282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52" name="Gráfico 51" descr="Dinheiro">
                <a:extLst>
                  <a:ext uri="{FF2B5EF4-FFF2-40B4-BE49-F238E27FC236}">
                    <a16:creationId xmlns:a16="http://schemas.microsoft.com/office/drawing/2014/main" id="{80F64C01-4644-4F14-8B30-0BFC7CEAF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82501" y="4158434"/>
                <a:ext cx="379826" cy="3798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857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35FCEC-21EE-448A-8D4A-4EE221D789F8}"/>
              </a:ext>
            </a:extLst>
          </p:cNvPr>
          <p:cNvSpPr txBox="1"/>
          <p:nvPr/>
        </p:nvSpPr>
        <p:spPr>
          <a:xfrm>
            <a:off x="1043607" y="830836"/>
            <a:ext cx="680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Bookman Old Style" panose="02050604050505020204" pitchFamily="18" charset="0"/>
              </a:rPr>
              <a:t>Década de 1920</a:t>
            </a:r>
          </a:p>
        </p:txBody>
      </p:sp>
      <p:grpSp>
        <p:nvGrpSpPr>
          <p:cNvPr id="9" name="Grupo 22">
            <a:extLst>
              <a:ext uri="{FF2B5EF4-FFF2-40B4-BE49-F238E27FC236}">
                <a16:creationId xmlns:a16="http://schemas.microsoft.com/office/drawing/2014/main" id="{E7DBE5A6-C991-4D7F-A09E-46E54ECE7868}"/>
              </a:ext>
            </a:extLst>
          </p:cNvPr>
          <p:cNvGrpSpPr/>
          <p:nvPr/>
        </p:nvGrpSpPr>
        <p:grpSpPr>
          <a:xfrm>
            <a:off x="1043608" y="4134680"/>
            <a:ext cx="10431381" cy="2075251"/>
            <a:chOff x="276376" y="4509120"/>
            <a:chExt cx="8616104" cy="1700809"/>
          </a:xfrm>
        </p:grpSpPr>
        <p:pic>
          <p:nvPicPr>
            <p:cNvPr id="10" name="Picture 2" descr="http://veja.abril.com.br/blog/temporadas/files/2013/04/ind%C3%BAstria-de-autom%C3%B3veis-1920.jpg">
              <a:extLst>
                <a:ext uri="{FF2B5EF4-FFF2-40B4-BE49-F238E27FC236}">
                  <a16:creationId xmlns:a16="http://schemas.microsoft.com/office/drawing/2014/main" id="{C1F5B14B-AAE4-4AB9-A964-7DABC7797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2977"/>
            <a:stretch>
              <a:fillRect/>
            </a:stretch>
          </p:blipFill>
          <p:spPr bwMode="auto">
            <a:xfrm>
              <a:off x="276376" y="4509121"/>
              <a:ext cx="2377653" cy="1700808"/>
            </a:xfrm>
            <a:prstGeom prst="rect">
              <a:avLst/>
            </a:prstGeom>
            <a:noFill/>
          </p:spPr>
        </p:pic>
        <p:pic>
          <p:nvPicPr>
            <p:cNvPr id="11" name="Picture 4" descr="http://3.bp.blogspot.com/-nEegtbm65R4/TeBp3e0OSBI/AAAAAAAABY4/ugdIGQ0kWKI/s1600/1920.jpg">
              <a:extLst>
                <a:ext uri="{FF2B5EF4-FFF2-40B4-BE49-F238E27FC236}">
                  <a16:creationId xmlns:a16="http://schemas.microsoft.com/office/drawing/2014/main" id="{57770446-0808-46D1-84D5-25A40A280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b="5582"/>
            <a:stretch>
              <a:fillRect/>
            </a:stretch>
          </p:blipFill>
          <p:spPr bwMode="auto">
            <a:xfrm>
              <a:off x="2627784" y="4509121"/>
              <a:ext cx="1383299" cy="1700808"/>
            </a:xfrm>
            <a:prstGeom prst="rect">
              <a:avLst/>
            </a:prstGeom>
            <a:noFill/>
          </p:spPr>
        </p:pic>
        <p:pic>
          <p:nvPicPr>
            <p:cNvPr id="12" name="Picture 6" descr="http://www.burtonlatimer.info/images/industry/quarrylocoandmen.jpg">
              <a:extLst>
                <a:ext uri="{FF2B5EF4-FFF2-40B4-BE49-F238E27FC236}">
                  <a16:creationId xmlns:a16="http://schemas.microsoft.com/office/drawing/2014/main" id="{6EEBEAFC-00A9-4B9B-9525-E0BCFB825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969" t="3024" r="5501" b="3233"/>
            <a:stretch>
              <a:fillRect/>
            </a:stretch>
          </p:blipFill>
          <p:spPr bwMode="auto">
            <a:xfrm>
              <a:off x="3995936" y="4509121"/>
              <a:ext cx="2453415" cy="1700808"/>
            </a:xfrm>
            <a:prstGeom prst="rect">
              <a:avLst/>
            </a:prstGeom>
            <a:noFill/>
          </p:spPr>
        </p:pic>
        <p:pic>
          <p:nvPicPr>
            <p:cNvPr id="13" name="Picture 10" descr="http://ep.yimg.com/ay/scripophily/westinghouse-electric-and-manufacturing-company-1920-s-2.gif">
              <a:extLst>
                <a:ext uri="{FF2B5EF4-FFF2-40B4-BE49-F238E27FC236}">
                  <a16:creationId xmlns:a16="http://schemas.microsoft.com/office/drawing/2014/main" id="{A407FF84-5BE6-4B30-8199-5F6D7B20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7" y="4509120"/>
              <a:ext cx="2448273" cy="1700808"/>
            </a:xfrm>
            <a:prstGeom prst="rect">
              <a:avLst/>
            </a:prstGeom>
            <a:noFill/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606999-7E90-46A5-8668-EE1F13F3613D}"/>
              </a:ext>
            </a:extLst>
          </p:cNvPr>
          <p:cNvSpPr txBox="1"/>
          <p:nvPr/>
        </p:nvSpPr>
        <p:spPr>
          <a:xfrm>
            <a:off x="6499443" y="2030820"/>
            <a:ext cx="4791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Grandes margens de lucro</a:t>
            </a:r>
          </a:p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Marketing de escala</a:t>
            </a:r>
          </a:p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Crescimento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03E524-4D12-4EBD-96E8-A1A3D8166359}"/>
              </a:ext>
            </a:extLst>
          </p:cNvPr>
          <p:cNvSpPr txBox="1"/>
          <p:nvPr/>
        </p:nvSpPr>
        <p:spPr>
          <a:xfrm>
            <a:off x="1043607" y="2030821"/>
            <a:ext cx="4791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Pós 1ª Guerra Mundial</a:t>
            </a:r>
          </a:p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Investimentos na Europa</a:t>
            </a:r>
          </a:p>
          <a:p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Novas indústrias</a:t>
            </a:r>
          </a:p>
        </p:txBody>
      </p:sp>
    </p:spTree>
    <p:extLst>
      <p:ext uri="{BB962C8B-B14F-4D97-AF65-F5344CB8AC3E}">
        <p14:creationId xmlns:p14="http://schemas.microsoft.com/office/powerpoint/2010/main" val="135617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8EAD3E4-FBF9-4C03-A96D-D92898CBED1A}"/>
              </a:ext>
            </a:extLst>
          </p:cNvPr>
          <p:cNvSpPr txBox="1"/>
          <p:nvPr/>
        </p:nvSpPr>
        <p:spPr>
          <a:xfrm>
            <a:off x="1727565" y="771234"/>
            <a:ext cx="873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Nomenclatura dos DR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C124A2-8D4F-4BFE-A329-9E73557B4BB1}"/>
              </a:ext>
            </a:extLst>
          </p:cNvPr>
          <p:cNvSpPr/>
          <p:nvPr/>
        </p:nvSpPr>
        <p:spPr>
          <a:xfrm>
            <a:off x="2804679" y="2152758"/>
            <a:ext cx="72356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ADR – American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EDR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European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GDR – Global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IDR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International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BDR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Brazilian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JDR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Japanese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FDR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French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...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 DR –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Depositary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Receipts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92C1C4F-8F8A-4A91-965A-6BB0159BBBD5}"/>
              </a:ext>
            </a:extLst>
          </p:cNvPr>
          <p:cNvCxnSpPr>
            <a:cxnSpLocks/>
          </p:cNvCxnSpPr>
          <p:nvPr/>
        </p:nvCxnSpPr>
        <p:spPr>
          <a:xfrm>
            <a:off x="2155322" y="1754383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2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A6CDED8-4666-482D-BB40-0669A262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17416"/>
              </p:ext>
            </p:extLst>
          </p:nvPr>
        </p:nvGraphicFramePr>
        <p:xfrm>
          <a:off x="1477618" y="707279"/>
          <a:ext cx="9236764" cy="481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91">
                  <a:extLst>
                    <a:ext uri="{9D8B030D-6E8A-4147-A177-3AD203B41FA5}">
                      <a16:colId xmlns:a16="http://schemas.microsoft.com/office/drawing/2014/main" val="1678988939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2642283884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2573925338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1224399360"/>
                    </a:ext>
                  </a:extLst>
                </a:gridCol>
              </a:tblGrid>
              <a:tr h="86400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27 empresas brasileiras com programas de ADR (II e III) em bolsa*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17169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Eletrobras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Gafisa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SABESP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0882963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Gerdau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Suzano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435063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Bradesco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Pão-de-Açúcar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Telefonica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Brasil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402246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Santander 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CEMIG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 Participações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591070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Brasil Agro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Linx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Ultrapar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645728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Braskem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CPFL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969858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BRFoods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Embraer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Petrobras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20389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49FA3D17-BFB7-4797-9BD6-E619F13F8C05}"/>
              </a:ext>
            </a:extLst>
          </p:cNvPr>
          <p:cNvSpPr/>
          <p:nvPr/>
        </p:nvSpPr>
        <p:spPr>
          <a:xfrm>
            <a:off x="2284700" y="5781389"/>
            <a:ext cx="7622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BR" b="1" dirty="0">
                <a:latin typeface="Bookman Old Style" panose="02050604050505020204" pitchFamily="18" charset="0"/>
                <a:cs typeface="Arial" pitchFamily="34" charset="0"/>
              </a:rPr>
              <a:t>* Todos os ADRs listados na New York Stock Exchange (NYSE)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2805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A6CDED8-4666-482D-BB40-0669A262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65138"/>
              </p:ext>
            </p:extLst>
          </p:nvPr>
        </p:nvGraphicFramePr>
        <p:xfrm>
          <a:off x="1477618" y="853054"/>
          <a:ext cx="9236764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91">
                  <a:extLst>
                    <a:ext uri="{9D8B030D-6E8A-4147-A177-3AD203B41FA5}">
                      <a16:colId xmlns:a16="http://schemas.microsoft.com/office/drawing/2014/main" val="1678988939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2642283884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2573925338"/>
                    </a:ext>
                  </a:extLst>
                </a:gridCol>
                <a:gridCol w="2309191">
                  <a:extLst>
                    <a:ext uri="{9D8B030D-6E8A-4147-A177-3AD203B41FA5}">
                      <a16:colId xmlns:a16="http://schemas.microsoft.com/office/drawing/2014/main" val="1224399360"/>
                    </a:ext>
                  </a:extLst>
                </a:gridCol>
              </a:tblGrid>
              <a:tr h="72000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40 empresas brasileiras com programas de ADR (I e 144A) em balcão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171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 Medicina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Duke Energy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08829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AES Tiete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Engie 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Paulista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4350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Banco do 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Equatorial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Locamerica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PDG Realty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40224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BB Seguridade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Lojas Renner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Qualicorp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5910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 Malls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Lupatech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Raia Drogasil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6457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Iochpe-Maxion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Marfrig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SLC Agricola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96985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COPEL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Usiminas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1203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071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Cyrela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Klabin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 Varejo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9114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Dommo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Kroton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OdontoPrev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211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2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43FF54C-553C-4537-9854-257734E6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24525"/>
              </p:ext>
            </p:extLst>
          </p:nvPr>
        </p:nvGraphicFramePr>
        <p:xfrm>
          <a:off x="7601041" y="250627"/>
          <a:ext cx="4332849" cy="635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7395">
                  <a:extLst>
                    <a:ext uri="{9D8B030D-6E8A-4147-A177-3AD203B41FA5}">
                      <a16:colId xmlns:a16="http://schemas.microsoft.com/office/drawing/2014/main" val="2394712107"/>
                    </a:ext>
                  </a:extLst>
                </a:gridCol>
                <a:gridCol w="1715454">
                  <a:extLst>
                    <a:ext uri="{9D8B030D-6E8A-4147-A177-3AD203B41FA5}">
                      <a16:colId xmlns:a16="http://schemas.microsoft.com/office/drawing/2014/main" val="396937642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Empresa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no índice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0067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Vale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13,47%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676965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Itaú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10,73%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41554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Bradesco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8,55%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490821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Petrobras PN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7,20%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9436872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Telefônica Brasil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7,03%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85433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Ambev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5,36%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813593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Sabesp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5,12%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1185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Gerdau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4,53%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86272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Petrobras ON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4,43%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2348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BRF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4,24%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8573265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Ultrapar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3,88%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03037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TIM Participações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3,77%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83388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Pão de Açúcar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3,70%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87667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Cemig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3,53%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774999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Santander Brasil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3,48%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889966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Eletrobras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2,97%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11489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Embraer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2,22%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44055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Copel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2,10%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676424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CSN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1,66%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00124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Azul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1,43%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49336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pt-BR" sz="1800" u="none" strike="noStrike" dirty="0">
                          <a:effectLst/>
                        </a:rPr>
                        <a:t>Gol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0,56%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6328504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72CD1C7-7664-406D-A2D1-FF81308FF7A1}"/>
              </a:ext>
            </a:extLst>
          </p:cNvPr>
          <p:cNvSpPr/>
          <p:nvPr/>
        </p:nvSpPr>
        <p:spPr>
          <a:xfrm>
            <a:off x="1349342" y="1283527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Dow Jones Brazil Titans 20</a:t>
            </a:r>
            <a:r>
              <a:rPr lang="nb-NO" sz="2800" b="1" dirty="0">
                <a:latin typeface="Bookman Old Style" panose="02050604050505020204" pitchFamily="18" charset="0"/>
              </a:rPr>
              <a:t> </a:t>
            </a:r>
            <a:endParaRPr lang="pt-BR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D4F1EA-B7E3-45D3-BFB4-A6E5E1DF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42" y="2241551"/>
            <a:ext cx="5418419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2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lume financeiro medio diario">
            <a:extLst>
              <a:ext uri="{FF2B5EF4-FFF2-40B4-BE49-F238E27FC236}">
                <a16:creationId xmlns:a16="http://schemas.microsoft.com/office/drawing/2014/main" id="{6D5BEAE0-0845-4C43-B1F2-AFBD2A3C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9" y="428625"/>
            <a:ext cx="96393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00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B91CA2-846D-4266-9483-893A3A92B203}"/>
              </a:ext>
            </a:extLst>
          </p:cNvPr>
          <p:cNvSpPr txBox="1"/>
          <p:nvPr/>
        </p:nvSpPr>
        <p:spPr>
          <a:xfrm>
            <a:off x="1811860" y="890503"/>
            <a:ext cx="873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ADRs Brasileiros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A1D29F-B0A0-4C42-9959-B4635B3E76D1}"/>
              </a:ext>
            </a:extLst>
          </p:cNvPr>
          <p:cNvSpPr/>
          <p:nvPr/>
        </p:nvSpPr>
        <p:spPr>
          <a:xfrm>
            <a:off x="1325217" y="2404549"/>
            <a:ext cx="1013791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 ADR mais negociado é o da Vale (VALE3)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4 ADRs tem maior volume na NYSE que as ações na B3</a:t>
            </a:r>
          </a:p>
          <a:p>
            <a:pPr>
              <a:spcAft>
                <a:spcPts val="1800"/>
              </a:spcAft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	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Vale, Petrobrás, Ambev e Embraer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 Brasil ocupa a 6ª Posição em número de programas de ADR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 recorde de volume diário foi de US$3,55 Bi em 2008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O mesmo recorde da Bovespa/B3 foi de US$3,07 Bi em 2011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1CD4730-9F26-44C7-9865-01C013E9ABC9}"/>
              </a:ext>
            </a:extLst>
          </p:cNvPr>
          <p:cNvCxnSpPr>
            <a:cxnSpLocks/>
          </p:cNvCxnSpPr>
          <p:nvPr/>
        </p:nvCxnSpPr>
        <p:spPr>
          <a:xfrm>
            <a:off x="2239617" y="1873652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9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81FBE10-1330-4E2F-9411-9DEF13669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79443"/>
              </p:ext>
            </p:extLst>
          </p:nvPr>
        </p:nvGraphicFramePr>
        <p:xfrm>
          <a:off x="1607861" y="1397250"/>
          <a:ext cx="8928000" cy="49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47563059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1998579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9028099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21329045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0406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5110299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Posição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País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Posição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País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5105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Canadá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347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Japão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0798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04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Inglaterra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Grécia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5845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Bermudas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Índia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9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França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795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Holanda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Ilhas Cayman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759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Austrália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00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Suiça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Luxemburgo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57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Coréia do 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17976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1EB049F-A1E3-4C25-9696-8B057DDA22C3}"/>
              </a:ext>
            </a:extLst>
          </p:cNvPr>
          <p:cNvSpPr txBox="1"/>
          <p:nvPr/>
        </p:nvSpPr>
        <p:spPr>
          <a:xfrm>
            <a:off x="1798991" y="661272"/>
            <a:ext cx="873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okman Old Style" panose="02050604050505020204" pitchFamily="18" charset="0"/>
              </a:rPr>
              <a:t>20 países com mais programas de ADR</a:t>
            </a:r>
          </a:p>
        </p:txBody>
      </p:sp>
    </p:spTree>
    <p:extLst>
      <p:ext uri="{BB962C8B-B14F-4D97-AF65-F5344CB8AC3E}">
        <p14:creationId xmlns:p14="http://schemas.microsoft.com/office/powerpoint/2010/main" val="416560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557D40-04C9-4187-9342-D090FB2A7441}"/>
              </a:ext>
            </a:extLst>
          </p:cNvPr>
          <p:cNvSpPr txBox="1"/>
          <p:nvPr/>
        </p:nvSpPr>
        <p:spPr>
          <a:xfrm>
            <a:off x="1026294" y="711567"/>
            <a:ext cx="1061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Bookman Old Style" panose="02050604050505020204" pitchFamily="18" charset="0"/>
              </a:rPr>
              <a:t>Década de 1920 – Investimentos Internacionais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4438BCC-0043-4D33-B8BF-B97002799ED1}"/>
              </a:ext>
            </a:extLst>
          </p:cNvPr>
          <p:cNvSpPr/>
          <p:nvPr/>
        </p:nvSpPr>
        <p:spPr>
          <a:xfrm>
            <a:off x="1026294" y="2073244"/>
            <a:ext cx="7084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  <a:cs typeface="Arial" pitchFamily="34" charset="0"/>
              </a:rPr>
              <a:t>Investidor internacional </a:t>
            </a:r>
            <a:r>
              <a:rPr lang="pt-BR" sz="2000" dirty="0">
                <a:latin typeface="Bookman Old Style" panose="02050604050505020204" pitchFamily="18" charset="0"/>
                <a:cs typeface="Arial" pitchFamily="34" charset="0"/>
              </a:rPr>
              <a:t>é aquele que investe em ativos de outro(s) país(es), além daquele em que é residente.</a:t>
            </a:r>
          </a:p>
        </p:txBody>
      </p:sp>
      <p:pic>
        <p:nvPicPr>
          <p:cNvPr id="6" name="Gráfico 5" descr="Transferência1">
            <a:extLst>
              <a:ext uri="{FF2B5EF4-FFF2-40B4-BE49-F238E27FC236}">
                <a16:creationId xmlns:a16="http://schemas.microsoft.com/office/drawing/2014/main" id="{14B48800-22BC-415C-9039-8D472CD31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729" y="1927996"/>
            <a:ext cx="914400" cy="914400"/>
          </a:xfrm>
          <a:prstGeom prst="rect">
            <a:avLst/>
          </a:prstGeom>
        </p:spPr>
      </p:pic>
      <p:pic>
        <p:nvPicPr>
          <p:cNvPr id="8" name="Gráfico 7" descr="Globo terrestre: Américas">
            <a:extLst>
              <a:ext uri="{FF2B5EF4-FFF2-40B4-BE49-F238E27FC236}">
                <a16:creationId xmlns:a16="http://schemas.microsoft.com/office/drawing/2014/main" id="{AEBAB2D7-8E69-4EFD-8974-998D7B293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5757" y="1927996"/>
            <a:ext cx="914400" cy="914400"/>
          </a:xfrm>
          <a:prstGeom prst="rect">
            <a:avLst/>
          </a:prstGeom>
        </p:spPr>
      </p:pic>
      <p:pic>
        <p:nvPicPr>
          <p:cNvPr id="10" name="Gráfico 9" descr="Homem">
            <a:extLst>
              <a:ext uri="{FF2B5EF4-FFF2-40B4-BE49-F238E27FC236}">
                <a16:creationId xmlns:a16="http://schemas.microsoft.com/office/drawing/2014/main" id="{C7F17534-3ECF-4759-91C2-6DD192C3B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0329" y="1927996"/>
            <a:ext cx="914400" cy="9144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07E64AB-18F4-42EB-9AFC-C869ED8EAB1D}"/>
              </a:ext>
            </a:extLst>
          </p:cNvPr>
          <p:cNvSpPr/>
          <p:nvPr/>
        </p:nvSpPr>
        <p:spPr>
          <a:xfrm>
            <a:off x="1026294" y="3261262"/>
            <a:ext cx="10217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  <a:cs typeface="Arial" pitchFamily="34" charset="0"/>
              </a:rPr>
              <a:t>Nação </a:t>
            </a:r>
            <a:r>
              <a:rPr lang="pt-BR" sz="2000" dirty="0">
                <a:latin typeface="Bookman Old Style" panose="02050604050505020204" pitchFamily="18" charset="0"/>
                <a:cs typeface="Arial" pitchFamily="34" charset="0"/>
              </a:rPr>
              <a:t>é um Estado com soberania política e militar, delimitado por um território, cuja população compartilha características singulares, de identidade cultural, histórica e étnica, expressas por língua, religião, moeda, hino etc.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8FBBD3-72BA-4EC2-A1C9-260ACD913840}"/>
              </a:ext>
            </a:extLst>
          </p:cNvPr>
          <p:cNvSpPr/>
          <p:nvPr/>
        </p:nvSpPr>
        <p:spPr>
          <a:xfrm>
            <a:off x="1026294" y="4545995"/>
            <a:ext cx="10217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Bookman Old Style" panose="02050604050505020204" pitchFamily="18" charset="0"/>
                <a:cs typeface="Arial" pitchFamily="34" charset="0"/>
              </a:rPr>
              <a:t>As nações surgiram a partir do final do século XVIII e ao longo do século XIX, principalmente.</a:t>
            </a:r>
          </a:p>
        </p:txBody>
      </p:sp>
    </p:spTree>
    <p:extLst>
      <p:ext uri="{BB962C8B-B14F-4D97-AF65-F5344CB8AC3E}">
        <p14:creationId xmlns:p14="http://schemas.microsoft.com/office/powerpoint/2010/main" val="34744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557D40-04C9-4187-9342-D090FB2A7441}"/>
              </a:ext>
            </a:extLst>
          </p:cNvPr>
          <p:cNvSpPr txBox="1"/>
          <p:nvPr/>
        </p:nvSpPr>
        <p:spPr>
          <a:xfrm>
            <a:off x="1026294" y="883845"/>
            <a:ext cx="1061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Bookman Old Style" panose="02050604050505020204" pitchFamily="18" charset="0"/>
              </a:rPr>
              <a:t>Década de 1920 – Investimentos Internacionais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4438BCC-0043-4D33-B8BF-B97002799ED1}"/>
              </a:ext>
            </a:extLst>
          </p:cNvPr>
          <p:cNvSpPr/>
          <p:nvPr/>
        </p:nvSpPr>
        <p:spPr>
          <a:xfrm>
            <a:off x="1662399" y="2378044"/>
            <a:ext cx="823697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Risco cambial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Dificuldades operacionais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Alto custo (logística, segurança, tempo...)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Riscos políticos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Riscos institucionais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Bookman Old Style" panose="02050604050505020204" pitchFamily="18" charset="0"/>
                <a:cs typeface="Arial" pitchFamily="34" charset="0"/>
              </a:rPr>
              <a:t>Riscos de saúde</a:t>
            </a:r>
          </a:p>
        </p:txBody>
      </p:sp>
    </p:spTree>
    <p:extLst>
      <p:ext uri="{BB962C8B-B14F-4D97-AF65-F5344CB8AC3E}">
        <p14:creationId xmlns:p14="http://schemas.microsoft.com/office/powerpoint/2010/main" val="163885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5A94C617-8E49-4E6A-AAD1-5A97699EDAE1}"/>
              </a:ext>
            </a:extLst>
          </p:cNvPr>
          <p:cNvGrpSpPr/>
          <p:nvPr/>
        </p:nvGrpSpPr>
        <p:grpSpPr>
          <a:xfrm>
            <a:off x="781879" y="556591"/>
            <a:ext cx="10541840" cy="5969017"/>
            <a:chOff x="781879" y="556591"/>
            <a:chExt cx="10541840" cy="5969017"/>
          </a:xfrm>
        </p:grpSpPr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FB06110D-F93E-47BD-8F00-8A2AEB06CCAB}"/>
                </a:ext>
              </a:extLst>
            </p:cNvPr>
            <p:cNvSpPr/>
            <p:nvPr/>
          </p:nvSpPr>
          <p:spPr>
            <a:xfrm>
              <a:off x="6059985" y="556591"/>
              <a:ext cx="5263734" cy="5969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F9F03FE0-C8D0-4302-A7BF-32AF83764964}"/>
                </a:ext>
              </a:extLst>
            </p:cNvPr>
            <p:cNvSpPr/>
            <p:nvPr/>
          </p:nvSpPr>
          <p:spPr>
            <a:xfrm>
              <a:off x="781879" y="556591"/>
              <a:ext cx="5263734" cy="59690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Gráfico 4" descr="Edifício">
              <a:extLst>
                <a:ext uri="{FF2B5EF4-FFF2-40B4-BE49-F238E27FC236}">
                  <a16:creationId xmlns:a16="http://schemas.microsoft.com/office/drawing/2014/main" id="{A0F977E7-7D8B-45A5-BA96-66A5124D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0326" y="2560982"/>
              <a:ext cx="914400" cy="914400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D4057F1-E0DC-492B-8C82-D8FE72F1F827}"/>
                </a:ext>
              </a:extLst>
            </p:cNvPr>
            <p:cNvSpPr/>
            <p:nvPr/>
          </p:nvSpPr>
          <p:spPr>
            <a:xfrm>
              <a:off x="2392336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chemeClr val="accent1"/>
                  </a:solidFill>
                  <a:latin typeface="Bookman Old Style" panose="02050604050505020204" pitchFamily="18" charset="0"/>
                  <a:cs typeface="Arial" pitchFamily="34" charset="0"/>
                </a:rPr>
                <a:t>USA</a:t>
              </a:r>
            </a:p>
          </p:txBody>
        </p:sp>
        <p:pic>
          <p:nvPicPr>
            <p:cNvPr id="15" name="Gráfico 14" descr="Edifício">
              <a:extLst>
                <a:ext uri="{FF2B5EF4-FFF2-40B4-BE49-F238E27FC236}">
                  <a16:creationId xmlns:a16="http://schemas.microsoft.com/office/drawing/2014/main" id="{E8694AC9-2EC9-47B0-9E93-12D3647F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309" y="2560982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Homem">
              <a:extLst>
                <a:ext uri="{FF2B5EF4-FFF2-40B4-BE49-F238E27FC236}">
                  <a16:creationId xmlns:a16="http://schemas.microsoft.com/office/drawing/2014/main" id="{04B7E35C-3D54-442B-A9AA-0F2D097AB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632" y="2560982"/>
              <a:ext cx="914400" cy="914400"/>
            </a:xfrm>
            <a:prstGeom prst="rect">
              <a:avLst/>
            </a:prstGeom>
          </p:spPr>
        </p:pic>
        <p:pic>
          <p:nvPicPr>
            <p:cNvPr id="17" name="Gráfico 16" descr="Transferência1">
              <a:extLst>
                <a:ext uri="{FF2B5EF4-FFF2-40B4-BE49-F238E27FC236}">
                  <a16:creationId xmlns:a16="http://schemas.microsoft.com/office/drawing/2014/main" id="{85F6DE0D-1030-449B-815C-D3A181C5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7886" y="2320448"/>
              <a:ext cx="661122" cy="661122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5F6096E-3204-44B3-8BF4-EA30170F2D2D}"/>
                </a:ext>
              </a:extLst>
            </p:cNvPr>
            <p:cNvSpPr/>
            <p:nvPr/>
          </p:nvSpPr>
          <p:spPr>
            <a:xfrm>
              <a:off x="8097075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pitchFamily="34" charset="0"/>
                </a:rPr>
                <a:t>Brasil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6676954-C57F-40D3-B6B7-3E6C1EE317AD}"/>
                </a:ext>
              </a:extLst>
            </p:cNvPr>
            <p:cNvSpPr/>
            <p:nvPr/>
          </p:nvSpPr>
          <p:spPr>
            <a:xfrm>
              <a:off x="4265700" y="2228094"/>
              <a:ext cx="98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Bank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DF27599-57C2-4B4D-89DF-65C1ADA6C3F4}"/>
                </a:ext>
              </a:extLst>
            </p:cNvPr>
            <p:cNvSpPr/>
            <p:nvPr/>
          </p:nvSpPr>
          <p:spPr>
            <a:xfrm>
              <a:off x="6713132" y="2228094"/>
              <a:ext cx="113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Banco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4CB785E-CBB9-4055-B17A-A80F4A5AD8CD}"/>
                </a:ext>
              </a:extLst>
            </p:cNvPr>
            <p:cNvSpPr/>
            <p:nvPr/>
          </p:nvSpPr>
          <p:spPr>
            <a:xfrm>
              <a:off x="3942837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 err="1"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endParaRPr lang="pt-BR" b="1" dirty="0"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FFABFC3-2AB6-4F87-A06E-BB0560C278E1}"/>
                </a:ext>
              </a:extLst>
            </p:cNvPr>
            <p:cNvSpPr/>
            <p:nvPr/>
          </p:nvSpPr>
          <p:spPr>
            <a:xfrm>
              <a:off x="6478812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Custodiante</a:t>
              </a:r>
            </a:p>
          </p:txBody>
        </p: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8B5800DD-3F56-4803-A47E-926BF69EC7AE}"/>
                </a:ext>
              </a:extLst>
            </p:cNvPr>
            <p:cNvGrpSpPr/>
            <p:nvPr/>
          </p:nvGrpSpPr>
          <p:grpSpPr>
            <a:xfrm>
              <a:off x="9400176" y="2296114"/>
              <a:ext cx="1679393" cy="1253914"/>
              <a:chOff x="9995301" y="2580242"/>
              <a:chExt cx="1679393" cy="1253914"/>
            </a:xfrm>
          </p:grpSpPr>
          <p:pic>
            <p:nvPicPr>
              <p:cNvPr id="11" name="Gráfico 10" descr="Armazém">
                <a:extLst>
                  <a:ext uri="{FF2B5EF4-FFF2-40B4-BE49-F238E27FC236}">
                    <a16:creationId xmlns:a16="http://schemas.microsoft.com/office/drawing/2014/main" id="{10B20767-00D3-417C-B405-6C0C80431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57339" y="25802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26C03AC-FEFF-4444-AF7F-2D4110867EA8}"/>
                  </a:ext>
                </a:extLst>
              </p:cNvPr>
              <p:cNvSpPr/>
              <p:nvPr/>
            </p:nvSpPr>
            <p:spPr>
              <a:xfrm>
                <a:off x="9995301" y="3464824"/>
                <a:ext cx="167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Empresa</a:t>
                </a:r>
              </a:p>
            </p:txBody>
          </p:sp>
        </p:grpSp>
        <p:pic>
          <p:nvPicPr>
            <p:cNvPr id="49" name="Gráfico 48" descr="Contrato">
              <a:extLst>
                <a:ext uri="{FF2B5EF4-FFF2-40B4-BE49-F238E27FC236}">
                  <a16:creationId xmlns:a16="http://schemas.microsoft.com/office/drawing/2014/main" id="{62584453-65B9-4F1E-B50D-C2050B3C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36572" y="3365577"/>
              <a:ext cx="605968" cy="605968"/>
            </a:xfrm>
            <a:prstGeom prst="rect">
              <a:avLst/>
            </a:prstGeom>
          </p:spPr>
        </p:pic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2503C100-3A41-4E6D-BF72-5E2DE6481590}"/>
                </a:ext>
              </a:extLst>
            </p:cNvPr>
            <p:cNvCxnSpPr/>
            <p:nvPr/>
          </p:nvCxnSpPr>
          <p:spPr>
            <a:xfrm>
              <a:off x="5249352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4D128814-7753-4FA8-A6F9-EA20C9538E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726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124C96B3-0430-4150-A64B-966010854282}"/>
                </a:ext>
              </a:extLst>
            </p:cNvPr>
            <p:cNvGrpSpPr/>
            <p:nvPr/>
          </p:nvGrpSpPr>
          <p:grpSpPr>
            <a:xfrm>
              <a:off x="6025408" y="583961"/>
              <a:ext cx="16429" cy="5941647"/>
              <a:chOff x="6025408" y="583961"/>
              <a:chExt cx="16429" cy="5941647"/>
            </a:xfrm>
          </p:grpSpPr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947583B4-C7D4-455B-A84D-A9F3367461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08" y="583961"/>
                <a:ext cx="10953" cy="156462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05980AF1-87DD-41C9-B180-6FA930ED8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884" y="3921389"/>
                <a:ext cx="10953" cy="2604219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Gráfico 67" descr="Transferência1">
              <a:extLst>
                <a:ext uri="{FF2B5EF4-FFF2-40B4-BE49-F238E27FC236}">
                  <a16:creationId xmlns:a16="http://schemas.microsoft.com/office/drawing/2014/main" id="{22EBF366-C541-4E71-A7D5-07EC4B15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1026" y="2399102"/>
              <a:ext cx="488937" cy="488937"/>
            </a:xfrm>
            <a:prstGeom prst="rect">
              <a:avLst/>
            </a:prstGeom>
          </p:spPr>
        </p:pic>
        <p:pic>
          <p:nvPicPr>
            <p:cNvPr id="75" name="Gráfico 74" descr="Dinheiro">
              <a:extLst>
                <a:ext uri="{FF2B5EF4-FFF2-40B4-BE49-F238E27FC236}">
                  <a16:creationId xmlns:a16="http://schemas.microsoft.com/office/drawing/2014/main" id="{B9390788-4C1D-44ED-BC82-B99BB267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2594" y="2372598"/>
              <a:ext cx="465024" cy="465024"/>
            </a:xfrm>
            <a:prstGeom prst="rect">
              <a:avLst/>
            </a:prstGeom>
          </p:spPr>
        </p:pic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828D96CE-E1F1-4AB5-9042-AF55BD69B68B}"/>
                </a:ext>
              </a:extLst>
            </p:cNvPr>
            <p:cNvSpPr/>
            <p:nvPr/>
          </p:nvSpPr>
          <p:spPr>
            <a:xfrm>
              <a:off x="5249352" y="2115526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US$</a:t>
              </a: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AF8516BD-93C1-46D2-9BDA-C5341469F423}"/>
                </a:ext>
              </a:extLst>
            </p:cNvPr>
            <p:cNvSpPr/>
            <p:nvPr/>
          </p:nvSpPr>
          <p:spPr>
            <a:xfrm>
              <a:off x="6121753" y="2115526"/>
              <a:ext cx="667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R$</a:t>
              </a: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6C441651-2CEA-4D30-92AF-D3533A38419B}"/>
                </a:ext>
              </a:extLst>
            </p:cNvPr>
            <p:cNvSpPr/>
            <p:nvPr/>
          </p:nvSpPr>
          <p:spPr>
            <a:xfrm>
              <a:off x="5656728" y="3262723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Ok!</a:t>
              </a:r>
            </a:p>
          </p:txBody>
        </p: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0F530638-EBC4-47AC-9656-52281389226B}"/>
                </a:ext>
              </a:extLst>
            </p:cNvPr>
            <p:cNvCxnSpPr/>
            <p:nvPr/>
          </p:nvCxnSpPr>
          <p:spPr>
            <a:xfrm>
              <a:off x="2765787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id="{2E8C1560-D687-42C7-B7EA-B81E38FC17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61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62393807-BFF6-4BDD-8CF2-7528C2F75D8B}"/>
                </a:ext>
              </a:extLst>
            </p:cNvPr>
            <p:cNvSpPr/>
            <p:nvPr/>
          </p:nvSpPr>
          <p:spPr>
            <a:xfrm>
              <a:off x="1510512" y="3516545"/>
              <a:ext cx="1255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Investor</a:t>
              </a: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D02B775B-D934-41EA-A75F-E838FE2A5B0E}"/>
                </a:ext>
              </a:extLst>
            </p:cNvPr>
            <p:cNvSpPr/>
            <p:nvPr/>
          </p:nvSpPr>
          <p:spPr>
            <a:xfrm>
              <a:off x="3177366" y="4028987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ADR</a:t>
              </a:r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6CD058C3-4510-4D6D-9216-A3C1B9EE224F}"/>
                </a:ext>
              </a:extLst>
            </p:cNvPr>
            <p:cNvSpPr/>
            <p:nvPr/>
          </p:nvSpPr>
          <p:spPr>
            <a:xfrm>
              <a:off x="1676633" y="5299692"/>
              <a:ext cx="35727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American </a:t>
              </a:r>
              <a:r>
                <a:rPr lang="pt-BR" sz="2000" b="1" dirty="0" err="1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 </a:t>
              </a:r>
              <a:r>
                <a:rPr lang="pt-BR" sz="2000" b="1" dirty="0" err="1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Receipt</a:t>
              </a:r>
              <a:endParaRPr lang="pt-BR" sz="20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E554C66A-A042-4896-9690-71E9532C0A51}"/>
                </a:ext>
              </a:extLst>
            </p:cNvPr>
            <p:cNvCxnSpPr/>
            <p:nvPr/>
          </p:nvCxnSpPr>
          <p:spPr>
            <a:xfrm>
              <a:off x="3525074" y="4532605"/>
              <a:ext cx="0" cy="6300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5FC04F9B-02F0-4D0C-B627-B492E9A1D8D5}"/>
                </a:ext>
              </a:extLst>
            </p:cNvPr>
            <p:cNvGrpSpPr/>
            <p:nvPr/>
          </p:nvGrpSpPr>
          <p:grpSpPr>
            <a:xfrm>
              <a:off x="8158046" y="3429282"/>
              <a:ext cx="2812516" cy="2854423"/>
              <a:chOff x="8158046" y="3429282"/>
              <a:chExt cx="2812516" cy="2854423"/>
            </a:xfrm>
          </p:grpSpPr>
          <p:pic>
            <p:nvPicPr>
              <p:cNvPr id="95" name="Gráfico 94" descr="Homem">
                <a:extLst>
                  <a:ext uri="{FF2B5EF4-FFF2-40B4-BE49-F238E27FC236}">
                    <a16:creationId xmlns:a16="http://schemas.microsoft.com/office/drawing/2014/main" id="{7AB7E199-06E0-4DE8-9BB8-E3590801F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63549" y="5689406"/>
                <a:ext cx="594299" cy="594299"/>
              </a:xfrm>
              <a:prstGeom prst="rect">
                <a:avLst/>
              </a:prstGeom>
            </p:spPr>
          </p:pic>
          <p:grpSp>
            <p:nvGrpSpPr>
              <p:cNvPr id="96" name="Agrupar 95">
                <a:extLst>
                  <a:ext uri="{FF2B5EF4-FFF2-40B4-BE49-F238E27FC236}">
                    <a16:creationId xmlns:a16="http://schemas.microsoft.com/office/drawing/2014/main" id="{E114882B-9E68-47E1-A3CF-C08302392D0A}"/>
                  </a:ext>
                </a:extLst>
              </p:cNvPr>
              <p:cNvGrpSpPr/>
              <p:nvPr/>
            </p:nvGrpSpPr>
            <p:grpSpPr>
              <a:xfrm rot="19395632" flipH="1">
                <a:off x="10182223" y="5306004"/>
                <a:ext cx="458049" cy="308711"/>
                <a:chOff x="11016136" y="4938658"/>
                <a:chExt cx="458049" cy="308711"/>
              </a:xfrm>
            </p:grpSpPr>
            <p:cxnSp>
              <p:nvCxnSpPr>
                <p:cNvPr id="111" name="Conector reto 110">
                  <a:extLst>
                    <a:ext uri="{FF2B5EF4-FFF2-40B4-BE49-F238E27FC236}">
                      <a16:creationId xmlns:a16="http://schemas.microsoft.com/office/drawing/2014/main" id="{7DCC8B15-11E1-4E71-B016-05B6102B065E}"/>
                    </a:ext>
                  </a:extLst>
                </p:cNvPr>
                <p:cNvCxnSpPr/>
                <p:nvPr/>
              </p:nvCxnSpPr>
              <p:spPr>
                <a:xfrm>
                  <a:off x="11079569" y="4938658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ector reto 111">
                  <a:extLst>
                    <a:ext uri="{FF2B5EF4-FFF2-40B4-BE49-F238E27FC236}">
                      <a16:creationId xmlns:a16="http://schemas.microsoft.com/office/drawing/2014/main" id="{2042992D-3BD9-40F4-B531-6CC2AFE6F2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1016136" y="5062703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7" name="Gráfico 96" descr="Documento">
                <a:extLst>
                  <a:ext uri="{FF2B5EF4-FFF2-40B4-BE49-F238E27FC236}">
                    <a16:creationId xmlns:a16="http://schemas.microsoft.com/office/drawing/2014/main" id="{96AE1C90-E24F-4847-857C-64B2DC716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90736" y="5429535"/>
                <a:ext cx="379826" cy="379826"/>
              </a:xfrm>
              <a:prstGeom prst="rect">
                <a:avLst/>
              </a:prstGeom>
            </p:spPr>
          </p:pic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83598019-6566-4F60-8AE8-57BF531D9302}"/>
                  </a:ext>
                </a:extLst>
              </p:cNvPr>
              <p:cNvSpPr/>
              <p:nvPr/>
            </p:nvSpPr>
            <p:spPr>
              <a:xfrm>
                <a:off x="8671955" y="3871130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AAAD5DB3-7A2F-4C39-9AB5-BA26105ED622}"/>
                  </a:ext>
                </a:extLst>
              </p:cNvPr>
              <p:cNvSpPr/>
              <p:nvPr/>
            </p:nvSpPr>
            <p:spPr>
              <a:xfrm>
                <a:off x="8711872" y="4220137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Bolsa</a:t>
                </a:r>
              </a:p>
            </p:txBody>
          </p:sp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FC3BCEA-7C69-4375-A3CE-0D2094C9956D}"/>
                  </a:ext>
                </a:extLst>
              </p:cNvPr>
              <p:cNvSpPr/>
              <p:nvPr/>
            </p:nvSpPr>
            <p:spPr>
              <a:xfrm>
                <a:off x="10391791" y="4651600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D0359DDB-E254-4183-B56A-46784C64A7E7}"/>
                  </a:ext>
                </a:extLst>
              </p:cNvPr>
              <p:cNvSpPr/>
              <p:nvPr/>
            </p:nvSpPr>
            <p:spPr>
              <a:xfrm>
                <a:off x="10411248" y="4722470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C</a:t>
                </a:r>
              </a:p>
            </p:txBody>
          </p:sp>
          <p:cxnSp>
            <p:nvCxnSpPr>
              <p:cNvPr id="102" name="Conector reto 101">
                <a:extLst>
                  <a:ext uri="{FF2B5EF4-FFF2-40B4-BE49-F238E27FC236}">
                    <a16:creationId xmlns:a16="http://schemas.microsoft.com/office/drawing/2014/main" id="{50025B59-9D31-4585-8E9D-00521F341D5C}"/>
                  </a:ext>
                </a:extLst>
              </p:cNvPr>
              <p:cNvCxnSpPr/>
              <p:nvPr/>
            </p:nvCxnSpPr>
            <p:spPr>
              <a:xfrm>
                <a:off x="9948626" y="4532605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reto 102">
                <a:extLst>
                  <a:ext uri="{FF2B5EF4-FFF2-40B4-BE49-F238E27FC236}">
                    <a16:creationId xmlns:a16="http://schemas.microsoft.com/office/drawing/2014/main" id="{1E1E2A03-C88C-400A-A83B-C332A0AABC1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85193" y="4656650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Gráfico 103" descr="Documento">
                <a:extLst>
                  <a:ext uri="{FF2B5EF4-FFF2-40B4-BE49-F238E27FC236}">
                    <a16:creationId xmlns:a16="http://schemas.microsoft.com/office/drawing/2014/main" id="{71517BDC-052C-4D19-BB65-0CF885214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715263" y="4781012"/>
                <a:ext cx="379826" cy="379826"/>
              </a:xfrm>
              <a:prstGeom prst="rect">
                <a:avLst/>
              </a:prstGeom>
            </p:spPr>
          </p:pic>
          <p:cxnSp>
            <p:nvCxnSpPr>
              <p:cNvPr id="105" name="Conector reto 104">
                <a:extLst>
                  <a:ext uri="{FF2B5EF4-FFF2-40B4-BE49-F238E27FC236}">
                    <a16:creationId xmlns:a16="http://schemas.microsoft.com/office/drawing/2014/main" id="{CDD12247-EE39-4A23-912C-F96A896810FE}"/>
                  </a:ext>
                </a:extLst>
              </p:cNvPr>
              <p:cNvCxnSpPr/>
              <p:nvPr/>
            </p:nvCxnSpPr>
            <p:spPr>
              <a:xfrm>
                <a:off x="8328837" y="3776048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reto 105">
                <a:extLst>
                  <a:ext uri="{FF2B5EF4-FFF2-40B4-BE49-F238E27FC236}">
                    <a16:creationId xmlns:a16="http://schemas.microsoft.com/office/drawing/2014/main" id="{4E9035CA-EFC1-422D-94FD-E6539AAB39D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65404" y="3900093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Gráfico 106" descr="Documento">
                <a:extLst>
                  <a:ext uri="{FF2B5EF4-FFF2-40B4-BE49-F238E27FC236}">
                    <a16:creationId xmlns:a16="http://schemas.microsoft.com/office/drawing/2014/main" id="{0C467265-B351-4A53-91F2-DEDE118CE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58046" y="4063804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108" name="Gráfico 107" descr="Dinheiro">
                <a:extLst>
                  <a:ext uri="{FF2B5EF4-FFF2-40B4-BE49-F238E27FC236}">
                    <a16:creationId xmlns:a16="http://schemas.microsoft.com/office/drawing/2014/main" id="{B53C1AA2-BBA8-48C1-B2BD-B7D729678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805912" y="5209737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109" name="Gráfico 108" descr="Dinheiro">
                <a:extLst>
                  <a:ext uri="{FF2B5EF4-FFF2-40B4-BE49-F238E27FC236}">
                    <a16:creationId xmlns:a16="http://schemas.microsoft.com/office/drawing/2014/main" id="{1A231279-5DBE-4067-8116-12FA6131F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62712" y="3429282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110" name="Gráfico 109" descr="Dinheiro">
                <a:extLst>
                  <a:ext uri="{FF2B5EF4-FFF2-40B4-BE49-F238E27FC236}">
                    <a16:creationId xmlns:a16="http://schemas.microsoft.com/office/drawing/2014/main" id="{2DED7332-47D9-468F-A6BD-DB909359F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82501" y="4158434"/>
                <a:ext cx="379826" cy="3798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537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C2F5C5-ACCE-4B54-B633-A5672D992D91}"/>
              </a:ext>
            </a:extLst>
          </p:cNvPr>
          <p:cNvSpPr txBox="1"/>
          <p:nvPr/>
        </p:nvSpPr>
        <p:spPr>
          <a:xfrm>
            <a:off x="2235929" y="769298"/>
            <a:ext cx="772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Bookman Old Style" panose="02050604050505020204" pitchFamily="18" charset="0"/>
              </a:rPr>
              <a:t>1º Lançamento de ADR do mundo!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A825220-B849-45E2-A97E-4BA4FB445F8C}"/>
              </a:ext>
            </a:extLst>
          </p:cNvPr>
          <p:cNvSpPr/>
          <p:nvPr/>
        </p:nvSpPr>
        <p:spPr>
          <a:xfrm>
            <a:off x="5359551" y="2147433"/>
            <a:ext cx="6449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Selfridges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Provincial Stores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Limited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Loja de Departamentos (Inglaterra)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Fundada em 1926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Lançamento de ADR em 29/04/1927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Banco: Morgan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Guarantee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Trust</a:t>
            </a:r>
            <a:endParaRPr lang="pt-BR" sz="2400" dirty="0">
              <a:latin typeface="Bookman Old Style" panose="02050604050505020204" pitchFamily="18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Listada na New York </a:t>
            </a:r>
            <a:r>
              <a:rPr lang="pt-BR" sz="2400" dirty="0" err="1">
                <a:latin typeface="Bookman Old Style" panose="02050604050505020204" pitchFamily="18" charset="0"/>
                <a:cs typeface="Arial" pitchFamily="34" charset="0"/>
              </a:rPr>
              <a:t>Curb</a:t>
            </a: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 Exchange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Atual American Stock Exchange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A956B9E-717B-4B56-AEFC-075B0F810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7515" r="4929"/>
          <a:stretch/>
        </p:blipFill>
        <p:spPr bwMode="auto">
          <a:xfrm>
            <a:off x="847119" y="2210669"/>
            <a:ext cx="4190763" cy="35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F10C4B2-7967-4C5E-8008-E628D4895EE0}"/>
              </a:ext>
            </a:extLst>
          </p:cNvPr>
          <p:cNvCxnSpPr/>
          <p:nvPr/>
        </p:nvCxnSpPr>
        <p:spPr>
          <a:xfrm>
            <a:off x="2251237" y="1590261"/>
            <a:ext cx="745141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9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02C2CB-CBFA-4132-9C84-FD80F1C7CDBD}"/>
              </a:ext>
            </a:extLst>
          </p:cNvPr>
          <p:cNvSpPr txBox="1"/>
          <p:nvPr/>
        </p:nvSpPr>
        <p:spPr>
          <a:xfrm>
            <a:off x="3718329" y="749017"/>
            <a:ext cx="7133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– Vantagens para o investidor dos EUA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0C86B-888E-45D2-A3C2-CF4F36AE93EF}"/>
              </a:ext>
            </a:extLst>
          </p:cNvPr>
          <p:cNvSpPr/>
          <p:nvPr/>
        </p:nvSpPr>
        <p:spPr>
          <a:xfrm>
            <a:off x="3133389" y="2598935"/>
            <a:ext cx="856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Forma simples de se adquirir ações estrangeiras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Negociado como valor mobiliário americano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Custos operacionais menores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Pode compor carteiras de bancos e fundos de pensão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Papel nominado e cotado em US$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Fluxos de proventos em US$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Tributação dos EUA</a:t>
            </a:r>
          </a:p>
        </p:txBody>
      </p:sp>
      <p:pic>
        <p:nvPicPr>
          <p:cNvPr id="7" name="Gráfico 6" descr="Homem e mulher">
            <a:extLst>
              <a:ext uri="{FF2B5EF4-FFF2-40B4-BE49-F238E27FC236}">
                <a16:creationId xmlns:a16="http://schemas.microsoft.com/office/drawing/2014/main" id="{3786FDD7-9A2F-4757-BFC7-140C69DD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52" y="2598935"/>
            <a:ext cx="2347105" cy="234710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48F8BBB-390C-445E-849A-5888A63B2C60}"/>
              </a:ext>
            </a:extLst>
          </p:cNvPr>
          <p:cNvSpPr/>
          <p:nvPr/>
        </p:nvSpPr>
        <p:spPr>
          <a:xfrm>
            <a:off x="1007405" y="494604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Bookman Old Style" panose="02050604050505020204" pitchFamily="18" charset="0"/>
                <a:cs typeface="Arial" pitchFamily="34" charset="0"/>
              </a:rPr>
              <a:t>John</a:t>
            </a:r>
            <a:endParaRPr lang="pt-BR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BD9A10-B2C7-423C-9D77-C08CF318B2A2}"/>
              </a:ext>
            </a:extLst>
          </p:cNvPr>
          <p:cNvSpPr/>
          <p:nvPr/>
        </p:nvSpPr>
        <p:spPr>
          <a:xfrm>
            <a:off x="1796404" y="4946040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Bookman Old Style" panose="02050604050505020204" pitchFamily="18" charset="0"/>
                <a:cs typeface="Arial" pitchFamily="34" charset="0"/>
              </a:rPr>
              <a:t>Mary</a:t>
            </a:r>
            <a:endParaRPr lang="pt-BR" b="1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45465C4-1E7B-4A50-B1DC-236C2CF9ACCC}"/>
              </a:ext>
            </a:extLst>
          </p:cNvPr>
          <p:cNvCxnSpPr>
            <a:cxnSpLocks/>
          </p:cNvCxnSpPr>
          <p:nvPr/>
        </p:nvCxnSpPr>
        <p:spPr>
          <a:xfrm>
            <a:off x="3432313" y="2059182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4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02C2CB-CBFA-4132-9C84-FD80F1C7CDBD}"/>
              </a:ext>
            </a:extLst>
          </p:cNvPr>
          <p:cNvSpPr txBox="1"/>
          <p:nvPr/>
        </p:nvSpPr>
        <p:spPr>
          <a:xfrm>
            <a:off x="3432313" y="1004659"/>
            <a:ext cx="788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Bookman Old Style" panose="02050604050505020204" pitchFamily="18" charset="0"/>
              </a:rPr>
              <a:t>ADR – Vantagens para as empresas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0C86B-888E-45D2-A3C2-CF4F36AE93EF}"/>
              </a:ext>
            </a:extLst>
          </p:cNvPr>
          <p:cNvSpPr/>
          <p:nvPr/>
        </p:nvSpPr>
        <p:spPr>
          <a:xfrm>
            <a:off x="3000868" y="2431053"/>
            <a:ext cx="856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Diversificação da base de acionista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Acesso ao maior mercado financeiro do mundo (EUA)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Aumento da liquidez das ações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Possibilidade do uso das ações como moeda em F&amp;A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Maior visibilidade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Maior reconhecimento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Bookman Old Style" panose="02050604050505020204" pitchFamily="18" charset="0"/>
                <a:cs typeface="Arial" pitchFamily="34" charset="0"/>
              </a:rPr>
              <a:t>Captação de recursos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BD9A10-B2C7-423C-9D77-C08CF318B2A2}"/>
              </a:ext>
            </a:extLst>
          </p:cNvPr>
          <p:cNvSpPr/>
          <p:nvPr/>
        </p:nvSpPr>
        <p:spPr>
          <a:xfrm>
            <a:off x="947633" y="4134603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  <a:cs typeface="Arial" pitchFamily="34" charset="0"/>
              </a:rPr>
              <a:t>Empresa</a:t>
            </a:r>
            <a:endParaRPr lang="pt-BR" sz="2000" b="1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45465C4-1E7B-4A50-B1DC-236C2CF9ACCC}"/>
              </a:ext>
            </a:extLst>
          </p:cNvPr>
          <p:cNvCxnSpPr>
            <a:cxnSpLocks/>
          </p:cNvCxnSpPr>
          <p:nvPr/>
        </p:nvCxnSpPr>
        <p:spPr>
          <a:xfrm>
            <a:off x="3432313" y="1953165"/>
            <a:ext cx="7712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FAF48A8A-4FCE-45D3-8553-D881E1A7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06" y="2239617"/>
            <a:ext cx="1894986" cy="18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B680D91-AE19-4623-BD59-F814FC7B46AE}"/>
              </a:ext>
            </a:extLst>
          </p:cNvPr>
          <p:cNvGrpSpPr/>
          <p:nvPr/>
        </p:nvGrpSpPr>
        <p:grpSpPr>
          <a:xfrm>
            <a:off x="500606" y="352382"/>
            <a:ext cx="10823113" cy="6173226"/>
            <a:chOff x="500606" y="352382"/>
            <a:chExt cx="10823113" cy="6173226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F9B002E-15D7-4D27-9EAA-A11F254108A0}"/>
                </a:ext>
              </a:extLst>
            </p:cNvPr>
            <p:cNvSpPr/>
            <p:nvPr/>
          </p:nvSpPr>
          <p:spPr>
            <a:xfrm>
              <a:off x="6059985" y="556591"/>
              <a:ext cx="5263734" cy="59690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701933B7-CF82-4101-81A9-A3460C811442}"/>
                </a:ext>
              </a:extLst>
            </p:cNvPr>
            <p:cNvSpPr/>
            <p:nvPr/>
          </p:nvSpPr>
          <p:spPr>
            <a:xfrm>
              <a:off x="781879" y="556591"/>
              <a:ext cx="5263734" cy="59690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Gráfico 33" descr="Edifício">
              <a:extLst>
                <a:ext uri="{FF2B5EF4-FFF2-40B4-BE49-F238E27FC236}">
                  <a16:creationId xmlns:a16="http://schemas.microsoft.com/office/drawing/2014/main" id="{69BE7641-A1BC-4946-A4B1-49F2BD90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0326" y="2560982"/>
              <a:ext cx="914400" cy="914400"/>
            </a:xfrm>
            <a:prstGeom prst="rect">
              <a:avLst/>
            </a:prstGeom>
          </p:spPr>
        </p:pic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5290337-25FB-4A60-AAAC-5E5A7D4E598C}"/>
                </a:ext>
              </a:extLst>
            </p:cNvPr>
            <p:cNvSpPr/>
            <p:nvPr/>
          </p:nvSpPr>
          <p:spPr>
            <a:xfrm>
              <a:off x="2392336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chemeClr val="accent1"/>
                  </a:solidFill>
                  <a:latin typeface="Bookman Old Style" panose="02050604050505020204" pitchFamily="18" charset="0"/>
                  <a:cs typeface="Arial" pitchFamily="34" charset="0"/>
                </a:rPr>
                <a:t>USA</a:t>
              </a:r>
            </a:p>
          </p:txBody>
        </p:sp>
        <p:pic>
          <p:nvPicPr>
            <p:cNvPr id="36" name="Gráfico 35" descr="Edifício">
              <a:extLst>
                <a:ext uri="{FF2B5EF4-FFF2-40B4-BE49-F238E27FC236}">
                  <a16:creationId xmlns:a16="http://schemas.microsoft.com/office/drawing/2014/main" id="{09C17943-CF46-49CE-A88B-5956F93E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1309" y="2560982"/>
              <a:ext cx="914400" cy="914400"/>
            </a:xfrm>
            <a:prstGeom prst="rect">
              <a:avLst/>
            </a:prstGeom>
          </p:spPr>
        </p:pic>
        <p:pic>
          <p:nvPicPr>
            <p:cNvPr id="37" name="Gráfico 36" descr="Homem">
              <a:extLst>
                <a:ext uri="{FF2B5EF4-FFF2-40B4-BE49-F238E27FC236}">
                  <a16:creationId xmlns:a16="http://schemas.microsoft.com/office/drawing/2014/main" id="{F89DD23D-D486-4860-97C4-B1800C91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632" y="2560982"/>
              <a:ext cx="914400" cy="914400"/>
            </a:xfrm>
            <a:prstGeom prst="rect">
              <a:avLst/>
            </a:prstGeom>
          </p:spPr>
        </p:pic>
        <p:pic>
          <p:nvPicPr>
            <p:cNvPr id="38" name="Gráfico 37" descr="Transferência1">
              <a:extLst>
                <a:ext uri="{FF2B5EF4-FFF2-40B4-BE49-F238E27FC236}">
                  <a16:creationId xmlns:a16="http://schemas.microsoft.com/office/drawing/2014/main" id="{1C282EC5-6DF9-4381-91CF-AE3EB34E2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7886" y="2320448"/>
              <a:ext cx="661122" cy="661122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32717AAE-BF4F-4AFC-9F05-E4A6DA1A7F65}"/>
                </a:ext>
              </a:extLst>
            </p:cNvPr>
            <p:cNvSpPr/>
            <p:nvPr/>
          </p:nvSpPr>
          <p:spPr>
            <a:xfrm>
              <a:off x="8097075" y="1389031"/>
              <a:ext cx="15700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800" b="1" dirty="0">
                  <a:solidFill>
                    <a:srgbClr val="00B050"/>
                  </a:solidFill>
                  <a:latin typeface="Bookman Old Style" panose="02050604050505020204" pitchFamily="18" charset="0"/>
                  <a:cs typeface="Arial" pitchFamily="34" charset="0"/>
                </a:rPr>
                <a:t>Brasil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4BEDD09-7780-47A8-9A8B-0B1AEE5B44FB}"/>
                </a:ext>
              </a:extLst>
            </p:cNvPr>
            <p:cNvSpPr/>
            <p:nvPr/>
          </p:nvSpPr>
          <p:spPr>
            <a:xfrm>
              <a:off x="4265700" y="2228094"/>
              <a:ext cx="9836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Bank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71CF3BAF-5B14-4E30-9B1A-51034F998963}"/>
                </a:ext>
              </a:extLst>
            </p:cNvPr>
            <p:cNvSpPr/>
            <p:nvPr/>
          </p:nvSpPr>
          <p:spPr>
            <a:xfrm>
              <a:off x="6713132" y="2228094"/>
              <a:ext cx="1137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Banco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896C0A87-8383-4A67-BBDD-B466E82C5175}"/>
                </a:ext>
              </a:extLst>
            </p:cNvPr>
            <p:cNvSpPr/>
            <p:nvPr/>
          </p:nvSpPr>
          <p:spPr>
            <a:xfrm>
              <a:off x="3942837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 err="1"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endParaRPr lang="pt-BR" b="1" dirty="0"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F4E5252-7E94-4368-88BA-1F64A7FA0F49}"/>
                </a:ext>
              </a:extLst>
            </p:cNvPr>
            <p:cNvSpPr/>
            <p:nvPr/>
          </p:nvSpPr>
          <p:spPr>
            <a:xfrm>
              <a:off x="6478812" y="3429000"/>
              <a:ext cx="167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Custodiante</a:t>
              </a:r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811FC873-F02C-4653-8C88-1E52D68A19A2}"/>
                </a:ext>
              </a:extLst>
            </p:cNvPr>
            <p:cNvGrpSpPr/>
            <p:nvPr/>
          </p:nvGrpSpPr>
          <p:grpSpPr>
            <a:xfrm>
              <a:off x="9400176" y="2296114"/>
              <a:ext cx="1679393" cy="1253914"/>
              <a:chOff x="9995301" y="2580242"/>
              <a:chExt cx="1679393" cy="1253914"/>
            </a:xfrm>
          </p:grpSpPr>
          <p:pic>
            <p:nvPicPr>
              <p:cNvPr id="82" name="Gráfico 81" descr="Armazém">
                <a:extLst>
                  <a:ext uri="{FF2B5EF4-FFF2-40B4-BE49-F238E27FC236}">
                    <a16:creationId xmlns:a16="http://schemas.microsoft.com/office/drawing/2014/main" id="{842613FF-2E88-4BE8-A1F5-6752D20D9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57339" y="25802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C0F77EF2-6A96-4E37-9F73-733B8C6F69E0}"/>
                  </a:ext>
                </a:extLst>
              </p:cNvPr>
              <p:cNvSpPr/>
              <p:nvPr/>
            </p:nvSpPr>
            <p:spPr>
              <a:xfrm>
                <a:off x="9995301" y="3464824"/>
                <a:ext cx="167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Empresa</a:t>
                </a:r>
              </a:p>
            </p:txBody>
          </p:sp>
        </p:grpSp>
        <p:pic>
          <p:nvPicPr>
            <p:cNvPr id="46" name="Gráfico 45" descr="Contrato">
              <a:extLst>
                <a:ext uri="{FF2B5EF4-FFF2-40B4-BE49-F238E27FC236}">
                  <a16:creationId xmlns:a16="http://schemas.microsoft.com/office/drawing/2014/main" id="{A5864B98-6D95-4FCD-A5DA-153059E80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36572" y="3365577"/>
              <a:ext cx="605968" cy="605968"/>
            </a:xfrm>
            <a:prstGeom prst="rect">
              <a:avLst/>
            </a:prstGeom>
          </p:spPr>
        </p:pic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4B99483F-351B-4D70-BD59-A8585A52D71A}"/>
                </a:ext>
              </a:extLst>
            </p:cNvPr>
            <p:cNvCxnSpPr/>
            <p:nvPr/>
          </p:nvCxnSpPr>
          <p:spPr>
            <a:xfrm>
              <a:off x="5249352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DCFEA3F2-43C0-4034-860D-6894E775D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726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85179719-7FA7-4A13-8022-67843AF4ED0F}"/>
                </a:ext>
              </a:extLst>
            </p:cNvPr>
            <p:cNvGrpSpPr/>
            <p:nvPr/>
          </p:nvGrpSpPr>
          <p:grpSpPr>
            <a:xfrm>
              <a:off x="6025408" y="583961"/>
              <a:ext cx="16429" cy="5941647"/>
              <a:chOff x="6025408" y="583961"/>
              <a:chExt cx="16429" cy="5941647"/>
            </a:xfrm>
          </p:grpSpPr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EB8A5A1B-966D-4837-AB5E-E57B5A5F1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5408" y="583961"/>
                <a:ext cx="10953" cy="156462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30F1CCAA-2F27-4B48-A011-A0C3073E9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884" y="3921389"/>
                <a:ext cx="10953" cy="2604219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Gráfico 54" descr="Transferência1">
              <a:extLst>
                <a:ext uri="{FF2B5EF4-FFF2-40B4-BE49-F238E27FC236}">
                  <a16:creationId xmlns:a16="http://schemas.microsoft.com/office/drawing/2014/main" id="{58B402A2-2959-46F5-95EA-68D704786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41026" y="2399102"/>
              <a:ext cx="488937" cy="488937"/>
            </a:xfrm>
            <a:prstGeom prst="rect">
              <a:avLst/>
            </a:prstGeom>
          </p:spPr>
        </p:pic>
        <p:pic>
          <p:nvPicPr>
            <p:cNvPr id="56" name="Gráfico 55" descr="Dinheiro">
              <a:extLst>
                <a:ext uri="{FF2B5EF4-FFF2-40B4-BE49-F238E27FC236}">
                  <a16:creationId xmlns:a16="http://schemas.microsoft.com/office/drawing/2014/main" id="{819C16DF-0F5D-4157-AE7B-B4B89912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2594" y="2372598"/>
              <a:ext cx="465024" cy="465024"/>
            </a:xfrm>
            <a:prstGeom prst="rect">
              <a:avLst/>
            </a:prstGeom>
          </p:spPr>
        </p:pic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741F1711-2612-4D42-8CC8-8AE1CFD911DD}"/>
                </a:ext>
              </a:extLst>
            </p:cNvPr>
            <p:cNvSpPr/>
            <p:nvPr/>
          </p:nvSpPr>
          <p:spPr>
            <a:xfrm>
              <a:off x="5249352" y="2115526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US$</a:t>
              </a: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177D260F-B7A3-40B4-A323-436951C5825E}"/>
                </a:ext>
              </a:extLst>
            </p:cNvPr>
            <p:cNvSpPr/>
            <p:nvPr/>
          </p:nvSpPr>
          <p:spPr>
            <a:xfrm>
              <a:off x="6121753" y="2115526"/>
              <a:ext cx="667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R$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ABA33EAB-3E6A-4654-9F14-B2D296E42313}"/>
                </a:ext>
              </a:extLst>
            </p:cNvPr>
            <p:cNvSpPr/>
            <p:nvPr/>
          </p:nvSpPr>
          <p:spPr>
            <a:xfrm>
              <a:off x="5656728" y="3262723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latin typeface="Bookman Old Style" panose="02050604050505020204" pitchFamily="18" charset="0"/>
                  <a:cs typeface="Arial" pitchFamily="34" charset="0"/>
                </a:rPr>
                <a:t>Ok!</a:t>
              </a:r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66CB6A55-FB82-4EF2-B886-13AED76D8DB0}"/>
                </a:ext>
              </a:extLst>
            </p:cNvPr>
            <p:cNvCxnSpPr/>
            <p:nvPr/>
          </p:nvCxnSpPr>
          <p:spPr>
            <a:xfrm>
              <a:off x="2765787" y="2902226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AAD43948-FAF7-44C9-A632-FF24E5AE0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61" y="3253409"/>
              <a:ext cx="1463780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04C7AE86-BD06-4F0E-B8AA-7A930D717348}"/>
                </a:ext>
              </a:extLst>
            </p:cNvPr>
            <p:cNvSpPr/>
            <p:nvPr/>
          </p:nvSpPr>
          <p:spPr>
            <a:xfrm>
              <a:off x="1510512" y="3522870"/>
              <a:ext cx="12552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dirty="0">
                  <a:latin typeface="Bookman Old Style" panose="02050604050505020204" pitchFamily="18" charset="0"/>
                  <a:cs typeface="Arial" pitchFamily="34" charset="0"/>
                </a:rPr>
                <a:t>Investor</a:t>
              </a: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6EE699E7-49C2-4A95-B8E4-121378B4C241}"/>
                </a:ext>
              </a:extLst>
            </p:cNvPr>
            <p:cNvSpPr/>
            <p:nvPr/>
          </p:nvSpPr>
          <p:spPr>
            <a:xfrm>
              <a:off x="3177366" y="4028987"/>
              <a:ext cx="746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ADR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1A5AC717-6830-40B0-BB02-1771C3975563}"/>
                </a:ext>
              </a:extLst>
            </p:cNvPr>
            <p:cNvSpPr/>
            <p:nvPr/>
          </p:nvSpPr>
          <p:spPr>
            <a:xfrm>
              <a:off x="1676633" y="5299692"/>
              <a:ext cx="35727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American </a:t>
              </a:r>
              <a:r>
                <a:rPr lang="pt-BR" sz="2000" b="1" dirty="0" err="1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Depositary</a:t>
              </a:r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 </a:t>
              </a:r>
              <a:r>
                <a:rPr lang="pt-BR" sz="2000" b="1" dirty="0" err="1">
                  <a:solidFill>
                    <a:schemeClr val="accent5">
                      <a:lumMod val="75000"/>
                    </a:schemeClr>
                  </a:solidFill>
                  <a:latin typeface="Bookman Old Style" panose="02050604050505020204" pitchFamily="18" charset="0"/>
                  <a:cs typeface="Arial" pitchFamily="34" charset="0"/>
                </a:rPr>
                <a:t>Receipt</a:t>
              </a:r>
              <a:endParaRPr lang="pt-BR" sz="20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9133125-3DA2-4E0D-BACB-A3B3CF022708}"/>
                </a:ext>
              </a:extLst>
            </p:cNvPr>
            <p:cNvCxnSpPr/>
            <p:nvPr/>
          </p:nvCxnSpPr>
          <p:spPr>
            <a:xfrm>
              <a:off x="3525074" y="4532605"/>
              <a:ext cx="0" cy="6300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3FFC3F59-8AA9-4100-8AF7-EC6CAED31C71}"/>
                </a:ext>
              </a:extLst>
            </p:cNvPr>
            <p:cNvSpPr/>
            <p:nvPr/>
          </p:nvSpPr>
          <p:spPr>
            <a:xfrm>
              <a:off x="500606" y="352382"/>
              <a:ext cx="1891730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3200" b="1" dirty="0">
                  <a:solidFill>
                    <a:srgbClr val="FFFF00"/>
                  </a:solidFill>
                  <a:latin typeface="Bookman Old Style" panose="02050604050505020204" pitchFamily="18" charset="0"/>
                  <a:cs typeface="Arial" pitchFamily="34" charset="0"/>
                </a:rPr>
                <a:t>ADR I</a:t>
              </a:r>
            </a:p>
          </p:txBody>
        </p: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62621433-25FC-4137-A51E-4AB5F5C5AE49}"/>
                </a:ext>
              </a:extLst>
            </p:cNvPr>
            <p:cNvGrpSpPr/>
            <p:nvPr/>
          </p:nvGrpSpPr>
          <p:grpSpPr>
            <a:xfrm>
              <a:off x="8158046" y="3429282"/>
              <a:ext cx="2812516" cy="2854423"/>
              <a:chOff x="8158046" y="3429282"/>
              <a:chExt cx="2812516" cy="2854423"/>
            </a:xfrm>
          </p:grpSpPr>
          <p:pic>
            <p:nvPicPr>
              <p:cNvPr id="86" name="Gráfico 85" descr="Homem">
                <a:extLst>
                  <a:ext uri="{FF2B5EF4-FFF2-40B4-BE49-F238E27FC236}">
                    <a16:creationId xmlns:a16="http://schemas.microsoft.com/office/drawing/2014/main" id="{3A1991D6-3E09-4047-8AF6-D408F62C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63549" y="5689406"/>
                <a:ext cx="594299" cy="594299"/>
              </a:xfrm>
              <a:prstGeom prst="rect">
                <a:avLst/>
              </a:prstGeom>
            </p:spPr>
          </p:pic>
          <p:grpSp>
            <p:nvGrpSpPr>
              <p:cNvPr id="87" name="Agrupar 86">
                <a:extLst>
                  <a:ext uri="{FF2B5EF4-FFF2-40B4-BE49-F238E27FC236}">
                    <a16:creationId xmlns:a16="http://schemas.microsoft.com/office/drawing/2014/main" id="{957817D8-6623-4C1D-9E85-160F94F75109}"/>
                  </a:ext>
                </a:extLst>
              </p:cNvPr>
              <p:cNvGrpSpPr/>
              <p:nvPr/>
            </p:nvGrpSpPr>
            <p:grpSpPr>
              <a:xfrm rot="19395632" flipH="1">
                <a:off x="10182223" y="5306004"/>
                <a:ext cx="458049" cy="308711"/>
                <a:chOff x="11016136" y="4938658"/>
                <a:chExt cx="458049" cy="308711"/>
              </a:xfrm>
            </p:grpSpPr>
            <p:cxnSp>
              <p:nvCxnSpPr>
                <p:cNvPr id="102" name="Conector reto 101">
                  <a:extLst>
                    <a:ext uri="{FF2B5EF4-FFF2-40B4-BE49-F238E27FC236}">
                      <a16:creationId xmlns:a16="http://schemas.microsoft.com/office/drawing/2014/main" id="{1BB51464-8D49-4A4F-AD75-9D6EAD1CFCB4}"/>
                    </a:ext>
                  </a:extLst>
                </p:cNvPr>
                <p:cNvCxnSpPr/>
                <p:nvPr/>
              </p:nvCxnSpPr>
              <p:spPr>
                <a:xfrm>
                  <a:off x="11079569" y="4938658"/>
                  <a:ext cx="394616" cy="18466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ector reto 102">
                  <a:extLst>
                    <a:ext uri="{FF2B5EF4-FFF2-40B4-BE49-F238E27FC236}">
                      <a16:creationId xmlns:a16="http://schemas.microsoft.com/office/drawing/2014/main" id="{497DB851-8E14-4B8F-A73D-5146146FB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1016136" y="5062703"/>
                  <a:ext cx="394616" cy="184666"/>
                </a:xfrm>
                <a:prstGeom prst="line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8" name="Gráfico 87" descr="Documento">
                <a:extLst>
                  <a:ext uri="{FF2B5EF4-FFF2-40B4-BE49-F238E27FC236}">
                    <a16:creationId xmlns:a16="http://schemas.microsoft.com/office/drawing/2014/main" id="{EBCA5C7D-C994-488C-870A-9718899F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90736" y="5429535"/>
                <a:ext cx="379826" cy="379826"/>
              </a:xfrm>
              <a:prstGeom prst="rect">
                <a:avLst/>
              </a:prstGeom>
            </p:spPr>
          </p:pic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735E57C4-3BC7-4CF6-8641-7C762BC602D7}"/>
                  </a:ext>
                </a:extLst>
              </p:cNvPr>
              <p:cNvSpPr/>
              <p:nvPr/>
            </p:nvSpPr>
            <p:spPr>
              <a:xfrm>
                <a:off x="8671955" y="3871130"/>
                <a:ext cx="1126433" cy="10866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CA33F502-46A5-42CD-BD9B-2ED562B9E334}"/>
                  </a:ext>
                </a:extLst>
              </p:cNvPr>
              <p:cNvSpPr/>
              <p:nvPr/>
            </p:nvSpPr>
            <p:spPr>
              <a:xfrm>
                <a:off x="8711872" y="4220137"/>
                <a:ext cx="10465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Bolsa</a:t>
                </a:r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E214879C-9770-43DD-ADB0-80C66D2D3184}"/>
                  </a:ext>
                </a:extLst>
              </p:cNvPr>
              <p:cNvSpPr/>
              <p:nvPr/>
            </p:nvSpPr>
            <p:spPr>
              <a:xfrm>
                <a:off x="10391791" y="4651600"/>
                <a:ext cx="514168" cy="5110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6D511E13-AF0F-46DA-9849-5BD401A39FDC}"/>
                  </a:ext>
                </a:extLst>
              </p:cNvPr>
              <p:cNvSpPr/>
              <p:nvPr/>
            </p:nvSpPr>
            <p:spPr>
              <a:xfrm>
                <a:off x="10411248" y="4722470"/>
                <a:ext cx="4752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t-BR" b="1" dirty="0">
                    <a:latin typeface="Bookman Old Style" panose="02050604050505020204" pitchFamily="18" charset="0"/>
                    <a:cs typeface="Arial" pitchFamily="34" charset="0"/>
                  </a:rPr>
                  <a:t>C</a:t>
                </a:r>
              </a:p>
            </p:txBody>
          </p:sp>
          <p:cxnSp>
            <p:nvCxnSpPr>
              <p:cNvPr id="93" name="Conector reto 92">
                <a:extLst>
                  <a:ext uri="{FF2B5EF4-FFF2-40B4-BE49-F238E27FC236}">
                    <a16:creationId xmlns:a16="http://schemas.microsoft.com/office/drawing/2014/main" id="{A3FC6AAB-FD7A-4CDB-BBD6-4D47FDBC97B6}"/>
                  </a:ext>
                </a:extLst>
              </p:cNvPr>
              <p:cNvCxnSpPr/>
              <p:nvPr/>
            </p:nvCxnSpPr>
            <p:spPr>
              <a:xfrm>
                <a:off x="9948626" y="4532605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reto 93">
                <a:extLst>
                  <a:ext uri="{FF2B5EF4-FFF2-40B4-BE49-F238E27FC236}">
                    <a16:creationId xmlns:a16="http://schemas.microsoft.com/office/drawing/2014/main" id="{C250FFEC-F8C2-48F4-83FD-79BCCFEB504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85193" y="4656650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" name="Gráfico 94" descr="Documento">
                <a:extLst>
                  <a:ext uri="{FF2B5EF4-FFF2-40B4-BE49-F238E27FC236}">
                    <a16:creationId xmlns:a16="http://schemas.microsoft.com/office/drawing/2014/main" id="{B78405BC-A3AB-4BE0-9F41-2D4AF42DE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715263" y="4781012"/>
                <a:ext cx="379826" cy="379826"/>
              </a:xfrm>
              <a:prstGeom prst="rect">
                <a:avLst/>
              </a:prstGeom>
            </p:spPr>
          </p:pic>
          <p:cxnSp>
            <p:nvCxnSpPr>
              <p:cNvPr id="96" name="Conector reto 95">
                <a:extLst>
                  <a:ext uri="{FF2B5EF4-FFF2-40B4-BE49-F238E27FC236}">
                    <a16:creationId xmlns:a16="http://schemas.microsoft.com/office/drawing/2014/main" id="{1D80D439-CF29-4C0C-8C2F-F29CFECD66E3}"/>
                  </a:ext>
                </a:extLst>
              </p:cNvPr>
              <p:cNvCxnSpPr/>
              <p:nvPr/>
            </p:nvCxnSpPr>
            <p:spPr>
              <a:xfrm>
                <a:off x="8328837" y="3776048"/>
                <a:ext cx="394616" cy="184666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reto 96">
                <a:extLst>
                  <a:ext uri="{FF2B5EF4-FFF2-40B4-BE49-F238E27FC236}">
                    <a16:creationId xmlns:a16="http://schemas.microsoft.com/office/drawing/2014/main" id="{4DC9248E-5D25-4CE7-97DB-51AFD3503DE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65404" y="3900093"/>
                <a:ext cx="394616" cy="184666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" name="Gráfico 97" descr="Documento">
                <a:extLst>
                  <a:ext uri="{FF2B5EF4-FFF2-40B4-BE49-F238E27FC236}">
                    <a16:creationId xmlns:a16="http://schemas.microsoft.com/office/drawing/2014/main" id="{BBF8D78B-516A-4B25-AB21-46378C8F7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158046" y="4063804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99" name="Gráfico 98" descr="Dinheiro">
                <a:extLst>
                  <a:ext uri="{FF2B5EF4-FFF2-40B4-BE49-F238E27FC236}">
                    <a16:creationId xmlns:a16="http://schemas.microsoft.com/office/drawing/2014/main" id="{AAF47055-FD14-4F6C-9221-38EFEAAF2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805912" y="5209737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100" name="Gráfico 99" descr="Dinheiro">
                <a:extLst>
                  <a:ext uri="{FF2B5EF4-FFF2-40B4-BE49-F238E27FC236}">
                    <a16:creationId xmlns:a16="http://schemas.microsoft.com/office/drawing/2014/main" id="{B4F82044-AE1D-4A20-9C31-5E9248828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462712" y="3429282"/>
                <a:ext cx="379826" cy="379826"/>
              </a:xfrm>
              <a:prstGeom prst="rect">
                <a:avLst/>
              </a:prstGeom>
            </p:spPr>
          </p:pic>
          <p:pic>
            <p:nvPicPr>
              <p:cNvPr id="101" name="Gráfico 100" descr="Dinheiro">
                <a:extLst>
                  <a:ext uri="{FF2B5EF4-FFF2-40B4-BE49-F238E27FC236}">
                    <a16:creationId xmlns:a16="http://schemas.microsoft.com/office/drawing/2014/main" id="{6B84CD17-F68E-4AFF-BCD3-AD59B5522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82501" y="4158434"/>
                <a:ext cx="379826" cy="3798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0531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1157</Words>
  <Application>Microsoft Office PowerPoint</Application>
  <PresentationFormat>Widescreen</PresentationFormat>
  <Paragraphs>389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Tabajara Pimenta Junior</dc:creator>
  <cp:lastModifiedBy>Tabajara Pimenta Junior</cp:lastModifiedBy>
  <cp:revision>192</cp:revision>
  <dcterms:created xsi:type="dcterms:W3CDTF">2020-06-06T13:24:47Z</dcterms:created>
  <dcterms:modified xsi:type="dcterms:W3CDTF">2020-07-06T22:22:54Z</dcterms:modified>
</cp:coreProperties>
</file>