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9" r:id="rId13"/>
    <p:sldId id="277" r:id="rId14"/>
    <p:sldId id="278" r:id="rId15"/>
    <p:sldId id="270" r:id="rId16"/>
    <p:sldId id="268" r:id="rId17"/>
    <p:sldId id="271" r:id="rId18"/>
    <p:sldId id="275" r:id="rId19"/>
    <p:sldId id="279" r:id="rId20"/>
    <p:sldId id="272" r:id="rId21"/>
    <p:sldId id="273" r:id="rId22"/>
    <p:sldId id="274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1oxu3qC0jg5HmiwFfKOPzZm6c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0BEA677-3CE9-4F37-9C4C-9E3709C756FB}">
  <a:tblStyle styleId="{A0BEA677-3CE9-4F37-9C4C-9E3709C756FB}" styleName="Table_0">
    <a:wholeTbl>
      <a:tcTxStyle b="off" i="off">
        <a:font>
          <a:latin typeface="Impact"/>
          <a:ea typeface="Impact"/>
          <a:cs typeface="Impac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E6E6"/>
          </a:solidFill>
        </a:fill>
      </a:tcStyle>
    </a:wholeTbl>
    <a:band1H>
      <a:tcTxStyle/>
      <a:tcStyle>
        <a:tcBdr/>
        <a:fill>
          <a:solidFill>
            <a:srgbClr val="E6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Impact"/>
          <a:ea typeface="Impact"/>
          <a:cs typeface="Impac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Impact"/>
          <a:ea typeface="Impact"/>
          <a:cs typeface="Impac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Impact"/>
          <a:ea typeface="Impact"/>
          <a:cs typeface="Impac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6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6D8AF-3BD6-4EA3-ADF9-422C2347DD2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B8E23CA-9B34-4449-981E-703BC47C5A4E}">
      <dgm:prSet phldrT="[Texto]" custT="1"/>
      <dgm:spPr>
        <a:xfrm>
          <a:off x="0" y="1293237"/>
          <a:ext cx="8882121" cy="1293575"/>
        </a:xfrm>
        <a:prstGeom prst="rightArrow">
          <a:avLst>
            <a:gd name="adj1" fmla="val 50000"/>
            <a:gd name="adj2" fmla="val 50000"/>
          </a:avLst>
        </a:prstGeom>
        <a:solidFill>
          <a:srgbClr val="FFC000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2400" i="1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INPUTS</a:t>
          </a:r>
          <a:r>
            <a:rPr lang="pt-BR" sz="24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 (insumos)</a:t>
          </a:r>
          <a:endParaRPr lang="pt-BR" sz="2400" dirty="0">
            <a:solidFill>
              <a:sysClr val="windowText" lastClr="00000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66F7CC76-6169-4F01-8BE1-A0FAB19B584A}" type="parTrans" cxnId="{CF874A86-5EE9-47C7-A0E6-FBFBCA9447BC}">
      <dgm:prSet/>
      <dgm:spPr/>
      <dgm:t>
        <a:bodyPr/>
        <a:lstStyle/>
        <a:p>
          <a:endParaRPr lang="pt-BR"/>
        </a:p>
      </dgm:t>
    </dgm:pt>
    <dgm:pt modelId="{E10AE268-534E-4A1B-9A18-E898F9A38B65}" type="sibTrans" cxnId="{CF874A86-5EE9-47C7-A0E6-FBFBCA9447BC}">
      <dgm:prSet/>
      <dgm:spPr/>
      <dgm:t>
        <a:bodyPr/>
        <a:lstStyle/>
        <a:p>
          <a:endParaRPr lang="pt-BR"/>
        </a:p>
      </dgm:t>
    </dgm:pt>
    <dgm:pt modelId="{1BD7B0B3-622D-4FAB-B9FB-6B5C93276F17}">
      <dgm:prSet phldrT="[Texto]" custT="1"/>
      <dgm:spPr>
        <a:xfrm>
          <a:off x="1697560" y="1960305"/>
          <a:ext cx="7428879" cy="1304532"/>
        </a:xfrm>
        <a:prstGeom prst="rightArrow">
          <a:avLst>
            <a:gd name="adj1" fmla="val 50000"/>
            <a:gd name="adj2" fmla="val 50000"/>
          </a:avLst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2400" i="1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OUTPUTS</a:t>
          </a:r>
          <a:r>
            <a:rPr lang="pt-BR" sz="24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 (produtos)</a:t>
          </a:r>
          <a:endParaRPr lang="pt-BR" sz="2400" dirty="0">
            <a:solidFill>
              <a:sysClr val="windowText" lastClr="00000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6F0AE522-A1EA-467E-8D79-1DE5D524CDA6}" type="parTrans" cxnId="{FC16A6B3-06EC-4C93-98F9-F3669870FDA7}">
      <dgm:prSet/>
      <dgm:spPr/>
      <dgm:t>
        <a:bodyPr/>
        <a:lstStyle/>
        <a:p>
          <a:endParaRPr lang="pt-BR"/>
        </a:p>
      </dgm:t>
    </dgm:pt>
    <dgm:pt modelId="{1041135F-A8E1-480F-BBC0-2C942E89FE35}" type="sibTrans" cxnId="{FC16A6B3-06EC-4C93-98F9-F3669870FDA7}">
      <dgm:prSet/>
      <dgm:spPr/>
      <dgm:t>
        <a:bodyPr/>
        <a:lstStyle/>
        <a:p>
          <a:endParaRPr lang="pt-BR"/>
        </a:p>
      </dgm:t>
    </dgm:pt>
    <dgm:pt modelId="{7F147DA6-DC54-42AE-BE8B-AF8B05AE0257}">
      <dgm:prSet phldrT="[Texto]" custT="1"/>
      <dgm:spPr>
        <a:xfrm>
          <a:off x="4106478" y="2553731"/>
          <a:ext cx="4998363" cy="1293575"/>
        </a:xfrm>
        <a:prstGeom prst="rightArrow">
          <a:avLst>
            <a:gd name="adj1" fmla="val 50000"/>
            <a:gd name="adj2" fmla="val 50000"/>
          </a:avLst>
        </a:prstGeom>
        <a:solidFill>
          <a:srgbClr val="00999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2400" i="1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OUTCOMES</a:t>
          </a:r>
          <a:r>
            <a:rPr lang="pt-BR" sz="24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 (resultados)</a:t>
          </a:r>
          <a:endParaRPr lang="pt-BR" sz="2400" dirty="0">
            <a:solidFill>
              <a:sysClr val="windowText" lastClr="000000"/>
            </a:solidFill>
            <a:latin typeface="Arial Black" panose="020B0A04020102020204" pitchFamily="34" charset="0"/>
            <a:ea typeface="+mn-ea"/>
            <a:cs typeface="+mn-cs"/>
          </a:endParaRPr>
        </a:p>
      </dgm:t>
    </dgm:pt>
    <dgm:pt modelId="{42D8E31C-F163-419D-905E-43BEF4795C4E}" type="parTrans" cxnId="{4581A992-1094-4FBF-BFCD-47F31D6FF7A8}">
      <dgm:prSet/>
      <dgm:spPr/>
      <dgm:t>
        <a:bodyPr/>
        <a:lstStyle/>
        <a:p>
          <a:endParaRPr lang="pt-BR"/>
        </a:p>
      </dgm:t>
    </dgm:pt>
    <dgm:pt modelId="{A99B0721-4039-45CC-B875-2F13653AC9FE}" type="sibTrans" cxnId="{4581A992-1094-4FBF-BFCD-47F31D6FF7A8}">
      <dgm:prSet/>
      <dgm:spPr/>
      <dgm:t>
        <a:bodyPr/>
        <a:lstStyle/>
        <a:p>
          <a:endParaRPr lang="pt-BR"/>
        </a:p>
      </dgm:t>
    </dgm:pt>
    <dgm:pt modelId="{C419043C-A19B-4A0E-9931-DEEBA551F836}" type="pres">
      <dgm:prSet presAssocID="{1C26D8AF-3BD6-4EA3-ADF9-422C2347DD2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9A1095B-6D43-4DE5-9C05-BAD2A3A006F8}" type="pres">
      <dgm:prSet presAssocID="{5B8E23CA-9B34-4449-981E-703BC47C5A4E}" presName="parentText1" presStyleLbl="node1" presStyleIdx="0" presStyleCnt="3" custLinFactNeighborX="6822" custLinFactNeighborY="-18658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01444BA4-9FD3-4EB6-85A2-5A78A8579745}" type="pres">
      <dgm:prSet presAssocID="{1BD7B0B3-622D-4FAB-B9FB-6B5C93276F17}" presName="parentText2" presStyleLbl="node1" presStyleIdx="1" presStyleCnt="3" custScaleX="120865" custScaleY="100847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pt-BR"/>
        </a:p>
      </dgm:t>
    </dgm:pt>
    <dgm:pt modelId="{B479B80C-683D-4F98-99C2-8598F153694C}" type="pres">
      <dgm:prSet presAssocID="{7F147DA6-DC54-42AE-BE8B-AF8B05AE0257}" presName="parentText3" presStyleLbl="node1" presStyleIdx="2" presStyleCnt="3" custScaleX="146548" custLinFactNeighborX="-5107" custLinFactNeighborY="12118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pt-BR"/>
        </a:p>
      </dgm:t>
    </dgm:pt>
  </dgm:ptLst>
  <dgm:cxnLst>
    <dgm:cxn modelId="{7A8F2272-ACAB-43A0-938F-639E400AD2AA}" type="presOf" srcId="{5B8E23CA-9B34-4449-981E-703BC47C5A4E}" destId="{D9A1095B-6D43-4DE5-9C05-BAD2A3A006F8}" srcOrd="0" destOrd="0" presId="urn:microsoft.com/office/officeart/2009/3/layout/IncreasingArrowsProcess"/>
    <dgm:cxn modelId="{2B0CAFE3-690C-4CCF-A5E4-8C3AEDE90064}" type="presOf" srcId="{7F147DA6-DC54-42AE-BE8B-AF8B05AE0257}" destId="{B479B80C-683D-4F98-99C2-8598F153694C}" srcOrd="0" destOrd="0" presId="urn:microsoft.com/office/officeart/2009/3/layout/IncreasingArrowsProcess"/>
    <dgm:cxn modelId="{4581A992-1094-4FBF-BFCD-47F31D6FF7A8}" srcId="{1C26D8AF-3BD6-4EA3-ADF9-422C2347DD24}" destId="{7F147DA6-DC54-42AE-BE8B-AF8B05AE0257}" srcOrd="2" destOrd="0" parTransId="{42D8E31C-F163-419D-905E-43BEF4795C4E}" sibTransId="{A99B0721-4039-45CC-B875-2F13653AC9FE}"/>
    <dgm:cxn modelId="{95B2BB0A-2D6D-48C2-9E1B-F10D2C28078D}" type="presOf" srcId="{1BD7B0B3-622D-4FAB-B9FB-6B5C93276F17}" destId="{01444BA4-9FD3-4EB6-85A2-5A78A8579745}" srcOrd="0" destOrd="0" presId="urn:microsoft.com/office/officeart/2009/3/layout/IncreasingArrowsProcess"/>
    <dgm:cxn modelId="{CF874A86-5EE9-47C7-A0E6-FBFBCA9447BC}" srcId="{1C26D8AF-3BD6-4EA3-ADF9-422C2347DD24}" destId="{5B8E23CA-9B34-4449-981E-703BC47C5A4E}" srcOrd="0" destOrd="0" parTransId="{66F7CC76-6169-4F01-8BE1-A0FAB19B584A}" sibTransId="{E10AE268-534E-4A1B-9A18-E898F9A38B65}"/>
    <dgm:cxn modelId="{FC16A6B3-06EC-4C93-98F9-F3669870FDA7}" srcId="{1C26D8AF-3BD6-4EA3-ADF9-422C2347DD24}" destId="{1BD7B0B3-622D-4FAB-B9FB-6B5C93276F17}" srcOrd="1" destOrd="0" parTransId="{6F0AE522-A1EA-467E-8D79-1DE5D524CDA6}" sibTransId="{1041135F-A8E1-480F-BBC0-2C942E89FE35}"/>
    <dgm:cxn modelId="{15339C00-F832-4463-A2B9-8EE5522BDCE2}" type="presOf" srcId="{1C26D8AF-3BD6-4EA3-ADF9-422C2347DD24}" destId="{C419043C-A19B-4A0E-9931-DEEBA551F836}" srcOrd="0" destOrd="0" presId="urn:microsoft.com/office/officeart/2009/3/layout/IncreasingArrowsProcess"/>
    <dgm:cxn modelId="{EB9EADA0-F592-4F4A-941D-1A81220AECA4}" type="presParOf" srcId="{C419043C-A19B-4A0E-9931-DEEBA551F836}" destId="{D9A1095B-6D43-4DE5-9C05-BAD2A3A006F8}" srcOrd="0" destOrd="0" presId="urn:microsoft.com/office/officeart/2009/3/layout/IncreasingArrowsProcess"/>
    <dgm:cxn modelId="{75C1A6BC-22C8-42FB-91CC-FC44FF565418}" type="presParOf" srcId="{C419043C-A19B-4A0E-9931-DEEBA551F836}" destId="{01444BA4-9FD3-4EB6-85A2-5A78A8579745}" srcOrd="1" destOrd="0" presId="urn:microsoft.com/office/officeart/2009/3/layout/IncreasingArrowsProcess"/>
    <dgm:cxn modelId="{45A53765-A3A0-45ED-A32E-DCBCEDF504F1}" type="presParOf" srcId="{C419043C-A19B-4A0E-9931-DEEBA551F836}" destId="{B479B80C-683D-4F98-99C2-8598F153694C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1095B-6D43-4DE5-9C05-BAD2A3A006F8}">
      <dsp:nvSpPr>
        <dsp:cNvPr id="0" name=""/>
        <dsp:cNvSpPr/>
      </dsp:nvSpPr>
      <dsp:spPr>
        <a:xfrm>
          <a:off x="0" y="1293237"/>
          <a:ext cx="8882121" cy="1293575"/>
        </a:xfrm>
        <a:prstGeom prst="rightArrow">
          <a:avLst>
            <a:gd name="adj1" fmla="val 50000"/>
            <a:gd name="adj2" fmla="val 50000"/>
          </a:avLst>
        </a:prstGeom>
        <a:solidFill>
          <a:srgbClr val="FFC000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35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INPUTS</a:t>
          </a:r>
          <a:r>
            <a:rPr lang="pt-BR" sz="2400" kern="12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 (insumos)</a:t>
          </a:r>
          <a:endParaRPr lang="pt-BR" sz="2400" kern="1200" dirty="0">
            <a:solidFill>
              <a:sysClr val="windowText" lastClr="000000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>
        <a:off x="0" y="1616631"/>
        <a:ext cx="8558727" cy="646787"/>
      </dsp:txXfrm>
    </dsp:sp>
    <dsp:sp modelId="{01444BA4-9FD3-4EB6-85A2-5A78A8579745}">
      <dsp:nvSpPr>
        <dsp:cNvPr id="0" name=""/>
        <dsp:cNvSpPr/>
      </dsp:nvSpPr>
      <dsp:spPr>
        <a:xfrm>
          <a:off x="1697560" y="1960305"/>
          <a:ext cx="7428879" cy="1304532"/>
        </a:xfrm>
        <a:prstGeom prst="rightArrow">
          <a:avLst>
            <a:gd name="adj1" fmla="val 50000"/>
            <a:gd name="adj2" fmla="val 50000"/>
          </a:avLst>
        </a:prstGeom>
        <a:solidFill>
          <a:srgbClr val="ED7D31">
            <a:hueOff val="-727682"/>
            <a:satOff val="-41964"/>
            <a:lumOff val="431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35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OUTPUTS</a:t>
          </a:r>
          <a:r>
            <a:rPr lang="pt-BR" sz="2400" kern="12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 (produtos)</a:t>
          </a:r>
          <a:endParaRPr lang="pt-BR" sz="2400" kern="1200" dirty="0">
            <a:solidFill>
              <a:sysClr val="windowText" lastClr="000000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>
        <a:off x="1697560" y="2286438"/>
        <a:ext cx="7102746" cy="652266"/>
      </dsp:txXfrm>
    </dsp:sp>
    <dsp:sp modelId="{B479B80C-683D-4F98-99C2-8598F153694C}">
      <dsp:nvSpPr>
        <dsp:cNvPr id="0" name=""/>
        <dsp:cNvSpPr/>
      </dsp:nvSpPr>
      <dsp:spPr>
        <a:xfrm>
          <a:off x="4106478" y="2553731"/>
          <a:ext cx="4998363" cy="1293575"/>
        </a:xfrm>
        <a:prstGeom prst="rightArrow">
          <a:avLst>
            <a:gd name="adj1" fmla="val 50000"/>
            <a:gd name="adj2" fmla="val 50000"/>
          </a:avLst>
        </a:prstGeom>
        <a:solidFill>
          <a:srgbClr val="00999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535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OUTCOMES</a:t>
          </a:r>
          <a:r>
            <a:rPr lang="pt-BR" sz="2400" kern="1200" dirty="0" smtClean="0">
              <a:solidFill>
                <a:sysClr val="windowText" lastClr="000000"/>
              </a:solidFill>
              <a:latin typeface="Arial Black" panose="020B0A04020102020204" pitchFamily="34" charset="0"/>
              <a:ea typeface="+mn-ea"/>
              <a:cs typeface="+mn-cs"/>
            </a:rPr>
            <a:t> (resultados)</a:t>
          </a:r>
          <a:endParaRPr lang="pt-BR" sz="2400" kern="1200" dirty="0">
            <a:solidFill>
              <a:sysClr val="windowText" lastClr="000000"/>
            </a:solidFill>
            <a:latin typeface="Arial Black" panose="020B0A04020102020204" pitchFamily="34" charset="0"/>
            <a:ea typeface="+mn-ea"/>
            <a:cs typeface="+mn-cs"/>
          </a:endParaRPr>
        </a:p>
      </dsp:txBody>
      <dsp:txXfrm>
        <a:off x="4106478" y="2877125"/>
        <a:ext cx="4674969" cy="64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573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42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https://sisapidoso.icict.fiocruz.br/analise-da-situacao-de-saude</a:t>
            </a:r>
            <a:endParaRPr dirty="0"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67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https://programademetas.prefeitura.sp.gov.br/#painel</a:t>
            </a: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https://programademetas.prefeitura.sp.gov.br/#painel</a:t>
            </a: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1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Google Shape;20;p21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Google Shape;21;p21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7" name="Google Shape;27;p21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9" name="Google Shape;99;p3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pt-BR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32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pt-BR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3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">
  <p:cSld name="3 Coluna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 de Imagem">
  <p:cSld name="3 Colunas de Imagem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5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35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5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5" name="Google Shape;125;p35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35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35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body" idx="1"/>
          </p:nvPr>
        </p:nvSpPr>
        <p:spPr>
          <a:xfrm rot="5400000">
            <a:off x="4227559" y="-1478362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32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Panorâmica com Legenda">
  <p:cSld name="Foto Panorâmica com Legenda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0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0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2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0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0" name="Google Shape;10;p20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chas.ripsa.org.br/2012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8000"/>
              <a:buFont typeface="Arial Rounded"/>
              <a:buNone/>
            </a:pPr>
            <a:r>
              <a:rPr lang="pt-BR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INDICADORES DE SAÚDE</a:t>
            </a:r>
            <a:endParaRPr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r>
              <a:rPr lang="pt-BR"/>
              <a:t>HSP 0141 - 2023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4400"/>
              <a:buFont typeface="Arial Rounded"/>
              <a:buNone/>
            </a:pPr>
            <a:r>
              <a:rPr lang="pt-BR" sz="4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TIPOS DE INDICADORES</a:t>
            </a:r>
            <a:endParaRPr sz="4400"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395415" y="1151965"/>
            <a:ext cx="1081628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Recursos: </a:t>
            </a:r>
            <a:r>
              <a:rPr lang="pt-BR" sz="1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medem a oferta e a demanda de recursos humanos, físicos e financeiros para atendimento às necessidades básicas de saúde da população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Cobertura: </a:t>
            </a:r>
            <a:r>
              <a:rPr lang="pt-BR" sz="1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medem o grau de utilização dos meios oferecidos pelo setor público e pelo setor privado para atender às necessidades de saúde da população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Mortalidade:</a:t>
            </a:r>
            <a:r>
              <a:rPr lang="pt-BR" sz="1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informam a ocorrência e distribuição das causas de óbito no perfil da mortalidade da população residente</a:t>
            </a:r>
            <a:endParaRPr sz="18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Morbidade: </a:t>
            </a:r>
            <a:r>
              <a:rPr lang="pt-BR" sz="1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informam a ocorrência e distribuição de doenças e agravos à saúde na população residente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Fatores de risco e de proteção: </a:t>
            </a:r>
            <a:r>
              <a:rPr lang="pt-BR" sz="1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medem os fatores de risco (por ex. tabaco, álcool), e/ou proteção (por ex. alimentação saudável, atividade física, aleitamento) que predispõe à doenças e agravos ou, protegem das doenças e agravos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Demográficos:</a:t>
            </a:r>
            <a:r>
              <a:rPr lang="pt-BR" sz="1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medem a distribuição de fatores determinantes da situação de saúde relacionados à dinâmica populacional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Socioeconômicos</a:t>
            </a:r>
            <a:r>
              <a:rPr lang="pt-BR" sz="18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medem a distribuição dos fatores determinantes da situação de saúde relacionados ao perfil econômico e social da população residente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u="sng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http://fichas.ripsa.org.br/2012/</a:t>
            </a:r>
            <a:r>
              <a:rPr lang="pt-BR" sz="1800" b="1" u="sng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pt-BR" sz="18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1800" b="1" dirty="0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4400"/>
              <a:buFont typeface="Arial Rounded"/>
              <a:buNone/>
            </a:pPr>
            <a:r>
              <a:rPr lang="pt-BR" sz="4400" b="1" dirty="0" smtClean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RELAÇÃO ENTRE </a:t>
            </a:r>
            <a:r>
              <a:rPr lang="pt-BR" sz="4400" b="1" dirty="0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INDICADORES</a:t>
            </a:r>
            <a:endParaRPr sz="4400" b="1" dirty="0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4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87813"/>
              </p:ext>
            </p:extLst>
          </p:nvPr>
        </p:nvGraphicFramePr>
        <p:xfrm>
          <a:off x="1968759" y="661850"/>
          <a:ext cx="8882121" cy="52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 explicativo em seta para cima 7"/>
          <p:cNvSpPr/>
          <p:nvPr/>
        </p:nvSpPr>
        <p:spPr>
          <a:xfrm>
            <a:off x="4101738" y="4469361"/>
            <a:ext cx="5779704" cy="760133"/>
          </a:xfrm>
          <a:prstGeom prst="upArrowCallout">
            <a:avLst/>
          </a:prstGeom>
          <a:solidFill>
            <a:srgbClr val="FFCCCC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algn="ctr" defTabSz="914400"/>
            <a:r>
              <a:rPr lang="pt-BR" kern="0" dirty="0">
                <a:solidFill>
                  <a:sysClr val="windowText" lastClr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VARIÁVEIS AMBIENTAIS/INTERSETORIAIS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68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627" y="131611"/>
            <a:ext cx="10396882" cy="588825"/>
          </a:xfrm>
        </p:spPr>
        <p:txBody>
          <a:bodyPr>
            <a:noAutofit/>
          </a:bodyPr>
          <a:lstStyle/>
          <a:p>
            <a:r>
              <a:rPr lang="pt-BR" sz="1600" b="1" i="1" dirty="0">
                <a:latin typeface="+mj-lt"/>
              </a:rPr>
              <a:t>Sugestão de indicadores para análise de situação da saúde da população </a:t>
            </a:r>
            <a:r>
              <a:rPr lang="pt-BR" sz="1600" b="1" i="1" dirty="0" smtClean="0">
                <a:latin typeface="+mj-lt"/>
              </a:rPr>
              <a:t>idosa</a:t>
            </a:r>
            <a:r>
              <a:rPr lang="pt-BR" sz="1600" dirty="0" smtClean="0">
                <a:latin typeface="+mj-lt"/>
              </a:rPr>
              <a:t> SISAP-Idoso (Fiocruz)</a:t>
            </a:r>
            <a:endParaRPr lang="pt-BR" sz="1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0836" y="776490"/>
            <a:ext cx="5980116" cy="390536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t-BR" sz="1600" b="1" dirty="0">
                <a:latin typeface="+mj-lt"/>
              </a:rPr>
              <a:t>Demográficos</a:t>
            </a:r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Esperança de vida aos 60 anos</a:t>
            </a:r>
          </a:p>
          <a:p>
            <a:r>
              <a:rPr lang="pt-BR" sz="1600" dirty="0">
                <a:latin typeface="+mj-lt"/>
              </a:rPr>
              <a:t>Índice de envelhecimento da população</a:t>
            </a:r>
          </a:p>
          <a:p>
            <a:r>
              <a:rPr lang="pt-BR" sz="1600" dirty="0">
                <a:latin typeface="+mj-lt"/>
              </a:rPr>
              <a:t>Proporção </a:t>
            </a:r>
            <a:r>
              <a:rPr lang="pt-BR" sz="1600">
                <a:latin typeface="+mj-lt"/>
              </a:rPr>
              <a:t>de </a:t>
            </a:r>
            <a:r>
              <a:rPr lang="pt-BR" sz="1600" smtClean="0">
                <a:latin typeface="+mj-lt"/>
              </a:rPr>
              <a:t>idosos</a:t>
            </a:r>
            <a:endParaRPr lang="pt-BR" sz="1600" b="1" dirty="0" smtClean="0">
              <a:latin typeface="+mj-lt"/>
            </a:endParaRPr>
          </a:p>
          <a:p>
            <a:pPr marL="45720" indent="0">
              <a:buNone/>
            </a:pPr>
            <a:r>
              <a:rPr lang="pt-BR" sz="1600" b="1" dirty="0" smtClean="0">
                <a:latin typeface="+mj-lt"/>
              </a:rPr>
              <a:t>Ambientais</a:t>
            </a:r>
            <a:r>
              <a:rPr lang="pt-BR" sz="1600" b="1" dirty="0">
                <a:latin typeface="+mj-lt"/>
              </a:rPr>
              <a:t>, Socioeconômicos e familiar</a:t>
            </a:r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Proporção de idosos que vivem em domicílios adequados</a:t>
            </a:r>
          </a:p>
          <a:p>
            <a:r>
              <a:rPr lang="pt-BR" sz="1600" dirty="0">
                <a:latin typeface="+mj-lt"/>
              </a:rPr>
              <a:t>Proporção de idosos em situação de pobreza</a:t>
            </a:r>
          </a:p>
          <a:p>
            <a:r>
              <a:rPr lang="pt-BR" sz="1600" dirty="0">
                <a:latin typeface="+mj-lt"/>
              </a:rPr>
              <a:t>Índice municipal de vulnerabilidade </a:t>
            </a:r>
            <a:r>
              <a:rPr lang="pt-BR" sz="1600" dirty="0" err="1" smtClean="0">
                <a:latin typeface="+mj-lt"/>
              </a:rPr>
              <a:t>sociofamiliar</a:t>
            </a:r>
            <a:endParaRPr lang="pt-BR" sz="1600" dirty="0" smtClean="0">
              <a:latin typeface="+mj-lt"/>
            </a:endParaRPr>
          </a:p>
          <a:p>
            <a:pPr marL="45720" indent="0">
              <a:buNone/>
            </a:pPr>
            <a:r>
              <a:rPr lang="pt-BR" sz="1600" b="1" dirty="0">
                <a:latin typeface="+mj-lt"/>
              </a:rPr>
              <a:t>Auto avaliação da saúde e funcionalidade</a:t>
            </a:r>
            <a:endParaRPr lang="pt-BR" sz="1600" dirty="0">
              <a:latin typeface="+mj-lt"/>
            </a:endParaRPr>
          </a:p>
          <a:p>
            <a:r>
              <a:rPr lang="pt-BR" sz="1600" dirty="0" smtClean="0">
                <a:latin typeface="+mj-lt"/>
              </a:rPr>
              <a:t>Proporção </a:t>
            </a:r>
            <a:r>
              <a:rPr lang="pt-BR" sz="1600" dirty="0">
                <a:latin typeface="+mj-lt"/>
              </a:rPr>
              <a:t>de auto avaliação da saúde boa ou muito boa</a:t>
            </a:r>
          </a:p>
          <a:p>
            <a:r>
              <a:rPr lang="pt-BR" sz="1600" dirty="0">
                <a:latin typeface="+mj-lt"/>
              </a:rPr>
              <a:t>Proporção de idosos com </a:t>
            </a:r>
            <a:r>
              <a:rPr lang="pt-BR" sz="1600" dirty="0" smtClean="0">
                <a:latin typeface="+mj-lt"/>
              </a:rPr>
              <a:t>alguma incapacidade</a:t>
            </a:r>
            <a:endParaRPr lang="pt-BR" sz="1600" dirty="0">
              <a:latin typeface="+mj-lt"/>
            </a:endParaRPr>
          </a:p>
          <a:p>
            <a:endParaRPr lang="pt-BR" sz="1600" dirty="0" smtClean="0">
              <a:latin typeface="+mj-lt"/>
            </a:endParaRPr>
          </a:p>
          <a:p>
            <a:pPr marL="45720" indent="0" algn="ctr">
              <a:buNone/>
            </a:pP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POLITICA  x INDICADORES</a:t>
            </a:r>
            <a:endParaRPr lang="pt-B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6090952" y="762639"/>
            <a:ext cx="5562347" cy="400298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t-BR" sz="1600" b="1" dirty="0" smtClean="0">
                <a:latin typeface="+mj-lt"/>
              </a:rPr>
              <a:t>Mortalidade</a:t>
            </a:r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Taxa de mortalidade por grupos de causas</a:t>
            </a:r>
          </a:p>
          <a:p>
            <a:r>
              <a:rPr lang="pt-BR" sz="1600" dirty="0">
                <a:latin typeface="+mj-lt"/>
              </a:rPr>
              <a:t>Taxa de mortalidade por grupo de causas evitáveis</a:t>
            </a:r>
          </a:p>
          <a:p>
            <a:pPr marL="45720" indent="0">
              <a:buNone/>
            </a:pPr>
            <a:r>
              <a:rPr lang="pt-BR" sz="1600" b="1" dirty="0">
                <a:latin typeface="+mj-lt"/>
              </a:rPr>
              <a:t>Morbidade</a:t>
            </a:r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Taxa de internação por grupos de causas</a:t>
            </a:r>
          </a:p>
          <a:p>
            <a:r>
              <a:rPr lang="pt-BR" sz="1600" dirty="0">
                <a:latin typeface="+mj-lt"/>
              </a:rPr>
              <a:t>Taxa de internação por grupo de causas evitáveis</a:t>
            </a:r>
          </a:p>
          <a:p>
            <a:r>
              <a:rPr lang="pt-BR" sz="1600" dirty="0">
                <a:latin typeface="+mj-lt"/>
              </a:rPr>
              <a:t>Prevalência de doenças crônicas não transmissíveis</a:t>
            </a:r>
          </a:p>
          <a:p>
            <a:pPr marL="45720" indent="0">
              <a:buNone/>
            </a:pPr>
            <a:r>
              <a:rPr lang="pt-BR" sz="1600" b="1" dirty="0">
                <a:latin typeface="+mj-lt"/>
              </a:rPr>
              <a:t>Serviços de saúde</a:t>
            </a:r>
            <a:endParaRPr lang="pt-BR" sz="1600" dirty="0">
              <a:latin typeface="+mj-lt"/>
            </a:endParaRPr>
          </a:p>
          <a:p>
            <a:r>
              <a:rPr lang="pt-BR" sz="1600" dirty="0">
                <a:latin typeface="+mj-lt"/>
              </a:rPr>
              <a:t>Cobertura do Programa de Saúde de Família</a:t>
            </a:r>
          </a:p>
          <a:p>
            <a:r>
              <a:rPr lang="pt-BR" sz="1600" dirty="0">
                <a:latin typeface="+mj-lt"/>
              </a:rPr>
              <a:t>Número de Médico por habitante</a:t>
            </a:r>
          </a:p>
          <a:p>
            <a:r>
              <a:rPr lang="pt-BR" sz="1600" dirty="0">
                <a:latin typeface="+mj-lt"/>
              </a:rPr>
              <a:t>Número de Geriatra por habitante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ESTRATÉGICO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37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4" y="756745"/>
            <a:ext cx="10872450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3" y="388554"/>
            <a:ext cx="11694254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3" y="269655"/>
            <a:ext cx="10929311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2" y="559843"/>
            <a:ext cx="11880000" cy="42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 Objetivos de Desenvolvimento Sustentável - 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33" y="297069"/>
            <a:ext cx="9432000" cy="62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751703" y="84438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4400"/>
              <a:buFont typeface="Arial Rounded"/>
              <a:buNone/>
            </a:pPr>
            <a:r>
              <a:rPr lang="pt-BR" sz="4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PONTOS DE PARTIDA</a:t>
            </a:r>
            <a:endParaRPr sz="4400"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972065" y="1690688"/>
            <a:ext cx="1031377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 que saúde estamos falando?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Estimativa de uma dimensão de saúde de uma população-alvo: revelam uma situação de saúde da população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Informação para ação!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Dados – informação - conhecimento – comunicação – tomada de decisão - ação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Definição de metas a serem alcançadas</a:t>
            </a: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8" y="7"/>
            <a:ext cx="9900000" cy="67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5"/>
            <a:ext cx="6876000" cy="67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26" y="504333"/>
            <a:ext cx="71247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4400"/>
              <a:buFont typeface="Arial Rounded"/>
              <a:buNone/>
            </a:pPr>
            <a:r>
              <a:rPr lang="pt-BR" sz="4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USOS</a:t>
            </a:r>
            <a:endParaRPr sz="4400"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469556" y="941045"/>
            <a:ext cx="1031377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Descrição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Predição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Explicação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Gestão de sistemas/qualidade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Avaliação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Instrumento de pesquisa: análise e formulação de hipóteses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Instrumento político: redução de desigualdades/iniquidades</a:t>
            </a:r>
            <a:r>
              <a:rPr lang="pt-BR" sz="2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*</a:t>
            </a: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; promoção de causas e prestação de contas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*PROGRESS</a:t>
            </a: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– Place; Race; Occupation; Gender, Religion; Education; Socioeconomic status; Social capital</a:t>
            </a: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405715" y="142103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ct val="100000"/>
              <a:buFont typeface="Arial Rounded"/>
              <a:buNone/>
            </a:pPr>
            <a:r>
              <a:rPr lang="pt-BR" sz="4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DIFERENÇAS ESPACIAIS E TEMPORAIS</a:t>
            </a:r>
            <a:endParaRPr sz="4400"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428368" y="1581665"/>
            <a:ext cx="504155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Dimensões espaciais: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Global, nacional, regional, local, comunitário, serviço de saúde; urbano/rural; central/periférico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5840627" y="1647568"/>
            <a:ext cx="518159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Dimensões temporais: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Efetividade de políticas públicas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Vulnerabilidade ambiental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Suscetibilidade a novos sorotipos </a:t>
            </a: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4400"/>
              <a:buFont typeface="Arial Rounded"/>
              <a:buNone/>
            </a:pPr>
            <a:r>
              <a:rPr lang="pt-BR" sz="4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ANÁLISE DA SITUAÇÃO DE SAÚDE</a:t>
            </a:r>
            <a:endParaRPr sz="4400"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670123" y="1247500"/>
            <a:ext cx="10313700" cy="4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Processo analítico-sintético que permite caracterizar, medir e explicar o perfil de saúde-doença de uma população (agravos ou problemas de saúde e seus determinantes)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Facilita a identificação de necessidades, prioridades em saúde, intervenções e programas apropriados, a alocação de recursos e a avaliação de seu impacto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Análise do entorno segundo o ponto de vista dos diferentes atores sociais, definição conjunta de prioridades. A análise de dados secundários, de forma combinada, oferece vantagens importantes, pela rapidez e detalhamento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677563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Rounded"/>
              <a:buNone/>
            </a:pPr>
            <a:r>
              <a:rPr lang="pt-BR" sz="4400" b="1">
                <a:latin typeface="Arial Rounded"/>
                <a:ea typeface="Arial Rounded"/>
                <a:cs typeface="Arial Rounded"/>
                <a:sym typeface="Arial Rounded"/>
              </a:rPr>
              <a:t>ATRIBUTOS</a:t>
            </a:r>
            <a:endParaRPr sz="44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469556" y="1402366"/>
            <a:ext cx="1031377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Viabilidade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Utilidade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Oportunidade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Validade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Reprodutibilidade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Sustentabilidade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Relevância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Compreensibilidade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05715" y="142103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3600"/>
              <a:buFont typeface="Arial Rounded"/>
              <a:buNone/>
            </a:pPr>
            <a:r>
              <a:rPr lang="pt-BR" sz="36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MENSURAÇÕES ABSOLUTAS E RELATIVAS</a:t>
            </a:r>
            <a:endParaRPr sz="3600"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428367" y="1581665"/>
            <a:ext cx="416834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Absolutas:  contagem em populações estáveis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Vigilância do número de casos de um evento (número pequeno e ou inadmissível)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4596714" y="1647568"/>
            <a:ext cx="690330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Relativas: necessidade de comparação ao longo do tempo ou do espaço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Razão </a:t>
            </a:r>
            <a:r>
              <a:rPr lang="pt-BR" sz="1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– numerador e denominador têm naturezas diferentes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Proporção</a:t>
            </a:r>
            <a:r>
              <a:rPr lang="pt-BR" sz="1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– numerador contido no denominador (%)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Taxa</a:t>
            </a:r>
            <a:r>
              <a:rPr lang="pt-BR" sz="1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– denominador contém população sob risco de apresentar o evento no numerador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Odds</a:t>
            </a:r>
            <a:r>
              <a:rPr lang="pt-BR" sz="1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– probabilidade de evento ocorrer/não ocorrer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p/(1-p)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413953" y="92676"/>
            <a:ext cx="10396882" cy="55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ct val="100000"/>
              <a:buFont typeface="Arial Rounded"/>
              <a:buNone/>
            </a:pPr>
            <a:r>
              <a:rPr lang="pt-BR" sz="36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EXEMPLOS</a:t>
            </a:r>
            <a:endParaRPr sz="3600"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193" name="Google Shape;193;p8"/>
          <p:cNvGraphicFramePr/>
          <p:nvPr/>
        </p:nvGraphicFramePr>
        <p:xfrm>
          <a:off x="1010506" y="650789"/>
          <a:ext cx="10547175" cy="4572050"/>
        </p:xfrm>
        <a:graphic>
          <a:graphicData uri="http://schemas.openxmlformats.org/drawingml/2006/table">
            <a:tbl>
              <a:tblPr firstRow="1" bandRow="1">
                <a:noFill/>
                <a:tableStyleId>{A0BEA677-3CE9-4F37-9C4C-9E3709C756FB}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8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3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Tipo de mensuração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Nome do indicador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Unidade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Contagem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Número de casos de sarampo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Número de árvores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unidade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lang="pt-BR" sz="1800" b="1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unidade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Razão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Densidade demográfica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Densidade de leitos hospitalares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Hab/km</a:t>
                      </a:r>
                      <a:r>
                        <a:rPr lang="pt-BR" sz="1800" b="1" baseline="3000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2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Número de leitos/mil habitantes</a:t>
                      </a:r>
                      <a:endParaRPr sz="1800" b="1" baseline="3000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Proporção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Proporção da população &lt; 15 anos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% da população&lt;15 anos/total da população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Taxa</a:t>
                      </a:r>
                      <a:endParaRPr sz="1800" b="1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Taxa de mortalidade por doenças circulatórias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Taxa de internações por condições sensíveis à atenção primária </a:t>
                      </a:r>
                      <a:endParaRPr sz="1800" b="1">
                        <a:solidFill>
                          <a:schemeClr val="dk1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lang="pt-BR" sz="1800" b="1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Óbitos por doenças do aparelho circulatório/população total *10.000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mpact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Rounded"/>
                        <a:buNone/>
                      </a:pPr>
                      <a:r>
                        <a:rPr lang="pt-BR" sz="1800" b="1">
                          <a:solidFill>
                            <a:schemeClr val="dk1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Internações sensíveis à atenção primária/população total*10.000 hab </a:t>
                      </a:r>
                      <a:endParaRPr sz="1800" b="1">
                        <a:solidFill>
                          <a:schemeClr val="dk1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677563" y="1"/>
            <a:ext cx="10396882" cy="79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4400"/>
              <a:buFont typeface="Arial Rounded"/>
              <a:buNone/>
            </a:pPr>
            <a:r>
              <a:rPr lang="pt-BR" sz="4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DIMENSÕES DE INDICADORES</a:t>
            </a:r>
            <a:endParaRPr sz="4400" b="1">
              <a:solidFill>
                <a:srgbClr val="890A0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395415" y="1151965"/>
            <a:ext cx="10816282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Determinantes de saúde:</a:t>
            </a: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desde fatores socioeconômicos aos biológicos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Sistema e serviços de saúde: </a:t>
            </a: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devem abranger desde os relativos à infraestrutura e recursos financeiros, como também a cobertura e utilização dos serviços, a disponibilidade e a qualidade da informação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90A0B"/>
              </a:buClr>
              <a:buSzPts val="2400"/>
              <a:buFont typeface="Noto Sans Symbols"/>
              <a:buChar char="⮚"/>
            </a:pPr>
            <a:r>
              <a:rPr lang="pt-BR" sz="2400" b="1">
                <a:solidFill>
                  <a:srgbClr val="890A0B"/>
                </a:solidFill>
                <a:latin typeface="Arial Rounded"/>
                <a:ea typeface="Arial Rounded"/>
                <a:cs typeface="Arial Rounded"/>
                <a:sym typeface="Arial Rounded"/>
              </a:rPr>
              <a:t>Situação de saúde:  </a:t>
            </a:r>
            <a:r>
              <a:rPr lang="pt-BR" sz="24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relacionados à mortalidade, à morbidade ou incapacidade e ao estado de saúde e qualidade de vida  </a:t>
            </a:r>
            <a:endParaRPr sz="24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nto Principal">
  <a:themeElements>
    <a:clrScheme name="Evento Principal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806</Words>
  <Application>Microsoft Office PowerPoint</Application>
  <PresentationFormat>Personalizar</PresentationFormat>
  <Paragraphs>132</Paragraphs>
  <Slides>22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Evento Principal</vt:lpstr>
      <vt:lpstr>INDICADORES DE SAÚDE</vt:lpstr>
      <vt:lpstr>PONTOS DE PARTIDA</vt:lpstr>
      <vt:lpstr>USOS</vt:lpstr>
      <vt:lpstr>DIFERENÇAS ESPACIAIS E TEMPORAIS</vt:lpstr>
      <vt:lpstr>ANÁLISE DA SITUAÇÃO DE SAÚDE</vt:lpstr>
      <vt:lpstr>ATRIBUTOS</vt:lpstr>
      <vt:lpstr>MENSURAÇÕES ABSOLUTAS E RELATIVAS</vt:lpstr>
      <vt:lpstr>EXEMPLOS</vt:lpstr>
      <vt:lpstr>DIMENSÕES DE INDICADORES</vt:lpstr>
      <vt:lpstr>TIPOS DE INDICADORES</vt:lpstr>
      <vt:lpstr>RELAÇÃO ENTRE INDICADORES</vt:lpstr>
      <vt:lpstr>Sugestão de indicadores para análise de situação da saúde da população idosa SISAP-Idoso (Fiocruz)</vt:lpstr>
      <vt:lpstr>PLANEJAMENTO ESTRATÉGICO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SAÚDE</dc:title>
  <dc:creator>Simone Schenkman</dc:creator>
  <cp:lastModifiedBy>Aylene Emília Moraes Bousquat</cp:lastModifiedBy>
  <cp:revision>17</cp:revision>
  <dcterms:created xsi:type="dcterms:W3CDTF">2020-03-04T13:06:56Z</dcterms:created>
  <dcterms:modified xsi:type="dcterms:W3CDTF">2023-05-02T11:57:50Z</dcterms:modified>
</cp:coreProperties>
</file>