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31" r:id="rId12"/>
    <p:sldId id="266" r:id="rId13"/>
    <p:sldId id="267" r:id="rId14"/>
    <p:sldId id="268" r:id="rId15"/>
    <p:sldId id="329" r:id="rId16"/>
    <p:sldId id="33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8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4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C2EE-026D-4A65-B541-D50D103168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6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2554-8BA8-4793-AB84-EAA4C9DC7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4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FC16-A412-41AD-B871-247B313DC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9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A245-50D0-4DD4-BF24-93886F15C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99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10E2-B4A4-4D0F-B1DF-54F025FE6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69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5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5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9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1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96E3-9531-44A8-99D0-DCDFF57CA2DA}" type="datetimeFigureOut">
              <a:rPr lang="pt-BR" smtClean="0"/>
              <a:pPr/>
              <a:t>07/10/2017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AD7D-0999-454B-B02C-2422D126CF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13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437112"/>
            <a:ext cx="8568952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 PESCOÇO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6: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Vísceras cervicais I: laringe e </a:t>
            </a:r>
            <a:r>
              <a:rPr lang="pt-BR" sz="9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traquéia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</a:t>
            </a:r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140200" cy="17986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800" b="1" smtClean="0">
                <a:solidFill>
                  <a:srgbClr val="FF3300"/>
                </a:solidFill>
              </a:rPr>
              <a:t>- Grupo de abdutores internos ou dilatadores;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800" b="1" smtClean="0">
                <a:solidFill>
                  <a:srgbClr val="FF3300"/>
                </a:solidFill>
              </a:rPr>
              <a:t>- Grupo dos mm. que fecham o ádito.</a:t>
            </a:r>
          </a:p>
        </p:txBody>
      </p:sp>
      <p:pic>
        <p:nvPicPr>
          <p:cNvPr id="18436" name="Picture 10" descr="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850900"/>
            <a:ext cx="4508500" cy="6007100"/>
          </a:xfrm>
          <a:noFill/>
        </p:spPr>
      </p:pic>
    </p:spTree>
    <p:extLst>
      <p:ext uri="{BB962C8B-B14F-4D97-AF65-F5344CB8AC3E}">
        <p14:creationId xmlns:p14="http://schemas.microsoft.com/office/powerpoint/2010/main" val="11434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572125" cy="5734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3768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Vascularização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29600" cy="719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800" b="1" smtClean="0">
                <a:solidFill>
                  <a:srgbClr val="FF3300"/>
                </a:solidFill>
              </a:rPr>
              <a:t>Inervação:</a:t>
            </a:r>
            <a:r>
              <a:rPr lang="pt-BR" altLang="pt-BR" sz="1800" b="1" smtClean="0"/>
              <a:t> sensitiva, motora e autônoma</a:t>
            </a:r>
          </a:p>
          <a:p>
            <a:pPr eaLnBrk="1" hangingPunct="1">
              <a:buFontTx/>
              <a:buNone/>
            </a:pPr>
            <a:r>
              <a:rPr lang="pt-BR" altLang="pt-BR" sz="1800" b="1" smtClean="0"/>
              <a:t>Lesão dos nn. laríngeos</a:t>
            </a:r>
          </a:p>
        </p:txBody>
      </p:sp>
      <p:pic>
        <p:nvPicPr>
          <p:cNvPr id="19460" name="Picture 4" descr="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6696075" cy="5084763"/>
          </a:xfrm>
          <a:noFill/>
        </p:spPr>
      </p:pic>
    </p:spTree>
    <p:extLst>
      <p:ext uri="{BB962C8B-B14F-4D97-AF65-F5344CB8AC3E}">
        <p14:creationId xmlns:p14="http://schemas.microsoft.com/office/powerpoint/2010/main" val="19680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20483" name="Picture 3" descr="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628775"/>
            <a:ext cx="2916238" cy="4679950"/>
          </a:xfrm>
          <a:noFill/>
        </p:spPr>
      </p:pic>
      <p:pic>
        <p:nvPicPr>
          <p:cNvPr id="196613" name="Picture 5" descr="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425" y="2852738"/>
            <a:ext cx="2433638" cy="2189162"/>
          </a:xfrm>
          <a:noFill/>
        </p:spPr>
      </p:pic>
      <p:sp>
        <p:nvSpPr>
          <p:cNvPr id="19661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867400" y="1600200"/>
            <a:ext cx="2819400" cy="45307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800" b="1" smtClean="0">
                <a:solidFill>
                  <a:srgbClr val="FF3300"/>
                </a:solidFill>
              </a:rPr>
              <a:t>2. TRAQUÉIA: 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smtClean="0"/>
          </a:p>
          <a:p>
            <a:pPr eaLnBrk="1" hangingPunct="1">
              <a:buFontTx/>
              <a:buNone/>
            </a:pPr>
            <a:r>
              <a:rPr lang="pt-BR" altLang="pt-BR" sz="1800" b="1" smtClean="0"/>
              <a:t>Semi-anéis de cartilagem e ligamentos anulares;</a:t>
            </a:r>
          </a:p>
          <a:p>
            <a:pPr eaLnBrk="1" hangingPunct="1">
              <a:buFontTx/>
              <a:buNone/>
            </a:pPr>
            <a:endParaRPr lang="pt-BR" altLang="pt-BR" sz="1800" b="1" smtClean="0"/>
          </a:p>
          <a:p>
            <a:pPr eaLnBrk="1" hangingPunct="1">
              <a:buFontTx/>
              <a:buNone/>
            </a:pPr>
            <a:r>
              <a:rPr lang="pt-BR" altLang="pt-BR" sz="1800" b="1" smtClean="0"/>
              <a:t>Porções cervical e torácica.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>
            <a:off x="971550" y="213360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684213" y="4724400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nimBg="1"/>
      <p:bldP spid="1966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3200" b="1" dirty="0" smtClean="0">
                <a:solidFill>
                  <a:srgbClr val="FFCC00"/>
                </a:solidFill>
              </a:rPr>
              <a:t/>
            </a:r>
            <a:br>
              <a:rPr lang="pt-BR" sz="3200" b="1" dirty="0" smtClean="0">
                <a:solidFill>
                  <a:srgbClr val="FFCC00"/>
                </a:solidFill>
              </a:rPr>
            </a:br>
            <a:r>
              <a:rPr lang="pt-BR" sz="1800" b="1" dirty="0" smtClean="0">
                <a:solidFill>
                  <a:srgbClr val="FF3300"/>
                </a:solidFill>
              </a:rPr>
              <a:t>TRAQUEOSTOMIA</a:t>
            </a:r>
          </a:p>
        </p:txBody>
      </p:sp>
      <p:pic>
        <p:nvPicPr>
          <p:cNvPr id="21507" name="Picture 3" descr="sobotta pagina 142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908050"/>
            <a:ext cx="6985000" cy="5805488"/>
          </a:xfrm>
          <a:noFill/>
        </p:spPr>
      </p:pic>
    </p:spTree>
    <p:extLst>
      <p:ext uri="{BB962C8B-B14F-4D97-AF65-F5344CB8AC3E}">
        <p14:creationId xmlns:p14="http://schemas.microsoft.com/office/powerpoint/2010/main" val="4504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2492990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da laringe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cartilagens; ligamentos e membranas; músculos e divisões </a:t>
            </a: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da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traquéia</a:t>
            </a:r>
            <a:r>
              <a:rPr lang="pt-BR" altLang="pt-BR" sz="2000" b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cervical</a:t>
            </a:r>
            <a:r>
              <a:rPr lang="pt-BR" altLang="pt-BR" sz="2000" b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pt-BR" altLang="pt-BR" sz="2000" b="1" dirty="0" smtClean="0">
              <a:solidFill>
                <a:schemeClr val="accent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94210" name="Picture 2" descr="F:\ANATOMIA CABEÇA E PESCOÇO 2017 RCG 0147\NEWS CABEÇA E PESCOÇO  vísceras cervicai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016"/>
            <a:ext cx="4764021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2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818104"/>
            <a:ext cx="9067800" cy="5355312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A.W.M.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A.F.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15888"/>
            <a:ext cx="3243262" cy="4076700"/>
          </a:xfrm>
          <a:noFill/>
        </p:spPr>
      </p:pic>
      <p:graphicFrame>
        <p:nvGraphicFramePr>
          <p:cNvPr id="102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756025"/>
          <a:ext cx="3887787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 do Photo Editor" r:id="rId4" imgW="5811061" imgH="4296375" progId="">
                  <p:embed/>
                </p:oleObj>
              </mc:Choice>
              <mc:Fallback>
                <p:oleObj name="Foto do Photo Editor" r:id="rId4" imgW="5811061" imgH="429637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56025"/>
                        <a:ext cx="3887787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8" descr="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3500438"/>
            <a:ext cx="3929062" cy="3214687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539750" y="908050"/>
            <a:ext cx="3498850" cy="23764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400" b="1" smtClean="0">
                <a:solidFill>
                  <a:srgbClr val="FF3300"/>
                </a:solidFill>
              </a:rPr>
              <a:t>1. LARINGE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smtClean="0"/>
          </a:p>
          <a:p>
            <a:pPr eaLnBrk="1" hangingPunct="1">
              <a:buFontTx/>
              <a:buChar char="-"/>
            </a:pPr>
            <a:r>
              <a:rPr lang="pt-BR" altLang="pt-BR" sz="1800" b="1" smtClean="0"/>
              <a:t>Localização: entre C3 e C6</a:t>
            </a:r>
          </a:p>
          <a:p>
            <a:pPr eaLnBrk="1" hangingPunct="1">
              <a:buFontTx/>
              <a:buChar char="-"/>
            </a:pPr>
            <a:r>
              <a:rPr lang="pt-BR" altLang="pt-BR" sz="1800" b="1" smtClean="0"/>
              <a:t>Funções</a:t>
            </a:r>
          </a:p>
          <a:p>
            <a:pPr eaLnBrk="1" hangingPunct="1">
              <a:buFontTx/>
              <a:buChar char="-"/>
            </a:pPr>
            <a:r>
              <a:rPr lang="pt-BR" altLang="pt-BR" sz="1800" b="1" smtClean="0"/>
              <a:t>Relações posteriores e ântero-laterais</a:t>
            </a: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V="1">
            <a:off x="2843213" y="5734050"/>
            <a:ext cx="1152525" cy="2159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 flipV="1">
            <a:off x="7092950" y="263683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  <a:r>
              <a:rPr lang="pt-BR" altLang="pt-BR" sz="2800" b="1" smtClean="0">
                <a:solidFill>
                  <a:srgbClr val="FFCC00"/>
                </a:solidFill>
              </a:rPr>
              <a:t/>
            </a:r>
            <a:br>
              <a:rPr lang="pt-BR" altLang="pt-BR" sz="2800" b="1" smtClean="0">
                <a:solidFill>
                  <a:srgbClr val="FFCC00"/>
                </a:solidFill>
              </a:rPr>
            </a:br>
            <a:r>
              <a:rPr lang="pt-BR" altLang="pt-BR" sz="1800" b="1" smtClean="0">
                <a:solidFill>
                  <a:srgbClr val="FF3300"/>
                </a:solidFill>
              </a:rPr>
              <a:t>- Cartilagens ímpares:</a:t>
            </a:r>
            <a:r>
              <a:rPr lang="pt-BR" altLang="pt-BR" sz="1800" b="1" smtClean="0"/>
              <a:t> tireóide, epiglote e cricóide</a:t>
            </a:r>
            <a:endParaRPr lang="pt-BR" altLang="pt-BR" sz="2800" b="1" smtClean="0">
              <a:solidFill>
                <a:srgbClr val="FFCC00"/>
              </a:solidFill>
            </a:endParaRPr>
          </a:p>
        </p:txBody>
      </p:sp>
      <p:graphicFrame>
        <p:nvGraphicFramePr>
          <p:cNvPr id="109578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1382713"/>
          <a:ext cx="3671887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oto do Photo Editor" r:id="rId3" imgW="4191585" imgH="2781688" progId="">
                  <p:embed/>
                </p:oleObj>
              </mc:Choice>
              <mc:Fallback>
                <p:oleObj name="Foto do Photo Editor" r:id="rId3" imgW="4191585" imgH="278168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82713"/>
                        <a:ext cx="3671887" cy="243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16463" y="1622425"/>
          <a:ext cx="3765550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Foto do Photo Editor" r:id="rId5" imgW="4191585" imgH="2610214" progId="">
                  <p:embed/>
                </p:oleObj>
              </mc:Choice>
              <mc:Fallback>
                <p:oleObj name="Foto do Photo Editor" r:id="rId5" imgW="4191585" imgH="261021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2425"/>
                        <a:ext cx="3765550" cy="234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" y="4127500"/>
          <a:ext cx="403860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Foto do Photo Editor" r:id="rId7" imgW="4191585" imgH="1886213" progId="">
                  <p:embed/>
                </p:oleObj>
              </mc:Choice>
              <mc:Fallback>
                <p:oleObj name="Foto do Photo Editor" r:id="rId7" imgW="4191585" imgH="1886213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27500"/>
                        <a:ext cx="4038600" cy="181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6"/>
          <p:cNvGraphicFramePr>
            <a:graphicFrameLocks noChangeAspect="1"/>
          </p:cNvGraphicFramePr>
          <p:nvPr/>
        </p:nvGraphicFramePr>
        <p:xfrm>
          <a:off x="4786313" y="4000500"/>
          <a:ext cx="367188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Foto do Photo Editor" r:id="rId9" imgW="4191585" imgH="4133333" progId="">
                  <p:embed/>
                </p:oleObj>
              </mc:Choice>
              <mc:Fallback>
                <p:oleObj name="Foto do Photo Editor" r:id="rId9" imgW="4191585" imgH="413333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000500"/>
                        <a:ext cx="3671887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6" name="Line 18"/>
          <p:cNvSpPr>
            <a:spLocks noChangeShapeType="1"/>
          </p:cNvSpPr>
          <p:nvPr/>
        </p:nvSpPr>
        <p:spPr bwMode="auto">
          <a:xfrm flipH="1">
            <a:off x="2555875" y="2708275"/>
            <a:ext cx="215900" cy="4333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4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/>
      <p:bldP spid="109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  <a:r>
              <a:rPr lang="pt-BR" altLang="pt-BR" sz="2800" b="1" smtClean="0">
                <a:solidFill>
                  <a:srgbClr val="FFCC00"/>
                </a:solidFill>
              </a:rPr>
              <a:t/>
            </a:r>
            <a:br>
              <a:rPr lang="pt-BR" altLang="pt-BR" sz="2800" b="1" smtClean="0">
                <a:solidFill>
                  <a:srgbClr val="FFCC00"/>
                </a:solidFill>
              </a:rPr>
            </a:br>
            <a:r>
              <a:rPr lang="pt-BR" altLang="pt-BR" sz="1800" b="1" smtClean="0">
                <a:solidFill>
                  <a:srgbClr val="FF3300"/>
                </a:solidFill>
              </a:rPr>
              <a:t>- Cartilagens pares:</a:t>
            </a:r>
            <a:r>
              <a:rPr lang="pt-BR" altLang="pt-BR" sz="1800" b="1" smtClean="0"/>
              <a:t> aritenóides, corniculadas, cuneiformes e tritícea. </a:t>
            </a:r>
            <a:endParaRPr lang="pt-BR" altLang="pt-BR" sz="2800" b="1" smtClean="0">
              <a:solidFill>
                <a:srgbClr val="FFCC00"/>
              </a:solidFill>
            </a:endParaRPr>
          </a:p>
        </p:txBody>
      </p:sp>
      <p:graphicFrame>
        <p:nvGraphicFramePr>
          <p:cNvPr id="11060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313" y="2071688"/>
          <a:ext cx="4972050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Foto do Photo Editor" r:id="rId3" imgW="4191585" imgH="3780952" progId="">
                  <p:embed/>
                </p:oleObj>
              </mc:Choice>
              <mc:Fallback>
                <p:oleObj name="Foto do Photo Editor" r:id="rId3" imgW="4191585" imgH="378095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071688"/>
                        <a:ext cx="4972050" cy="448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000500" y="1643063"/>
          <a:ext cx="4752975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oto do Photo Editor" r:id="rId5" imgW="5866667" imgH="2438095" progId="">
                  <p:embed/>
                </p:oleObj>
              </mc:Choice>
              <mc:Fallback>
                <p:oleObj name="Foto do Photo Editor" r:id="rId5" imgW="5866667" imgH="243809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643063"/>
                        <a:ext cx="4752975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362950" cy="863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400" b="1" dirty="0" smtClean="0">
                <a:solidFill>
                  <a:srgbClr val="FFCC00"/>
                </a:solidFill>
              </a:rPr>
              <a:t/>
            </a:r>
            <a:br>
              <a:rPr lang="pt-BR" sz="2400" b="1" dirty="0" smtClean="0">
                <a:solidFill>
                  <a:srgbClr val="FFCC00"/>
                </a:solidFill>
              </a:rPr>
            </a:br>
            <a:r>
              <a:rPr lang="pt-BR" sz="1800" b="1" dirty="0" smtClean="0"/>
              <a:t>Membrana </a:t>
            </a:r>
            <a:r>
              <a:rPr lang="pt-BR" sz="1800" b="1" dirty="0" err="1" smtClean="0"/>
              <a:t>tíreo-hióidea</a:t>
            </a:r>
            <a:r>
              <a:rPr lang="pt-BR" sz="1800" b="1" dirty="0" smtClean="0"/>
              <a:t>; ligamentos </a:t>
            </a:r>
            <a:r>
              <a:rPr lang="pt-BR" sz="1800" b="1" dirty="0" err="1" smtClean="0"/>
              <a:t>tíreo-hióideos</a:t>
            </a:r>
            <a:r>
              <a:rPr lang="pt-BR" sz="1800" b="1" dirty="0" smtClean="0"/>
              <a:t> mediano e laterais; </a:t>
            </a:r>
            <a:br>
              <a:rPr lang="pt-BR" sz="1800" b="1" dirty="0" smtClean="0"/>
            </a:br>
            <a:r>
              <a:rPr lang="pt-BR" sz="1800" b="1" dirty="0" smtClean="0"/>
              <a:t>Ligamento </a:t>
            </a:r>
            <a:r>
              <a:rPr lang="pt-BR" sz="1800" b="1" dirty="0" err="1" smtClean="0"/>
              <a:t>cricotireóideo</a:t>
            </a:r>
            <a:r>
              <a:rPr lang="pt-BR" sz="1800" b="1" dirty="0" smtClean="0"/>
              <a:t>;</a:t>
            </a:r>
            <a:br>
              <a:rPr lang="pt-BR" sz="1800" b="1" dirty="0" smtClean="0"/>
            </a:br>
            <a:r>
              <a:rPr lang="pt-BR" sz="1800" b="1" dirty="0" smtClean="0"/>
              <a:t>Ligamento </a:t>
            </a:r>
            <a:r>
              <a:rPr lang="pt-BR" sz="1800" b="1" dirty="0" err="1" smtClean="0"/>
              <a:t>cricotraqueal</a:t>
            </a:r>
            <a:r>
              <a:rPr lang="pt-BR" sz="1800" b="1" dirty="0" smtClean="0"/>
              <a:t>.</a:t>
            </a:r>
            <a:br>
              <a:rPr lang="pt-BR" sz="18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1600" b="1" dirty="0" smtClean="0"/>
              <a:t>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84350"/>
          <a:ext cx="403860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Foto do Photo Editor" r:id="rId3" imgW="4191585" imgH="4315427" progId="">
                  <p:embed/>
                </p:oleObj>
              </mc:Choice>
              <mc:Fallback>
                <p:oleObj name="Foto do Photo Editor" r:id="rId3" imgW="4191585" imgH="431542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84350"/>
                        <a:ext cx="4038600" cy="415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1600200"/>
            <a:ext cx="3073400" cy="4525963"/>
          </a:xfrm>
          <a:noFill/>
        </p:spPr>
      </p:pic>
      <p:sp>
        <p:nvSpPr>
          <p:cNvPr id="172038" name="Line 6"/>
          <p:cNvSpPr>
            <a:spLocks noChangeShapeType="1"/>
          </p:cNvSpPr>
          <p:nvPr/>
        </p:nvSpPr>
        <p:spPr bwMode="auto">
          <a:xfrm flipH="1">
            <a:off x="3071813" y="2357438"/>
            <a:ext cx="504825" cy="288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1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908050"/>
            <a:ext cx="8280400" cy="5127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/>
                </a:solidFill>
              </a:rPr>
              <a:t>ANATOMIA DO PESCOÇO</a:t>
            </a:r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1800" b="1" dirty="0" smtClean="0"/>
              <a:t>Ligamentos vocal e vestibular;</a:t>
            </a:r>
            <a:br>
              <a:rPr lang="pt-BR" sz="1800" b="1" dirty="0" smtClean="0"/>
            </a:br>
            <a:r>
              <a:rPr lang="pt-BR" sz="1800" b="1" dirty="0" smtClean="0"/>
              <a:t>Ligamentos da epiglote. </a:t>
            </a:r>
            <a:br>
              <a:rPr lang="pt-BR" sz="1800" b="1" dirty="0" smtClean="0"/>
            </a:br>
            <a:endParaRPr lang="pt-BR" sz="1600" b="1" dirty="0" smtClean="0"/>
          </a:p>
        </p:txBody>
      </p:sp>
      <p:graphicFrame>
        <p:nvGraphicFramePr>
          <p:cNvPr id="5122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71500" y="1857375"/>
          <a:ext cx="326866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oto do Photo Editor" r:id="rId3" imgW="4191585" imgH="3323810" progId="">
                  <p:embed/>
                </p:oleObj>
              </mc:Choice>
              <mc:Fallback>
                <p:oleObj name="Foto do Photo Editor" r:id="rId3" imgW="4191585" imgH="332381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857375"/>
                        <a:ext cx="3268663" cy="2592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80063" y="204788"/>
          <a:ext cx="2951162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Foto do Photo Editor" r:id="rId5" imgW="4191585" imgH="4285714" progId="">
                  <p:embed/>
                </p:oleObj>
              </mc:Choice>
              <mc:Fallback>
                <p:oleObj name="Foto do Photo Editor" r:id="rId5" imgW="4191585" imgH="428571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04788"/>
                        <a:ext cx="2951162" cy="301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/>
          <p:cNvCxnSpPr/>
          <p:nvPr/>
        </p:nvCxnSpPr>
        <p:spPr>
          <a:xfrm flipV="1">
            <a:off x="1428750" y="3071813"/>
            <a:ext cx="935038" cy="358775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C:\Users\tirapelli\Desktop\lingua.jpg i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43250"/>
            <a:ext cx="4857750" cy="3643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26431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038600" cy="223202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3300"/>
                </a:solidFill>
              </a:rPr>
              <a:t>Divisão da laringe: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1800" b="1" dirty="0" smtClean="0"/>
              <a:t>- Vestíbulo da laringe – </a:t>
            </a: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membrana quadrangular;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1800" b="1" dirty="0" smtClean="0"/>
              <a:t>- Ventrículos da laringe </a:t>
            </a: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apêndices do ventrículos; glote e rimas vocal e vestibular;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1800" b="1" dirty="0" smtClean="0"/>
              <a:t>- Cavidade infra-glótica.</a:t>
            </a:r>
          </a:p>
        </p:txBody>
      </p:sp>
      <p:pic>
        <p:nvPicPr>
          <p:cNvPr id="6149" name="Picture 4" descr="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838" y="857250"/>
            <a:ext cx="4189412" cy="5805488"/>
          </a:xfrm>
          <a:noFill/>
        </p:spPr>
      </p:pic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3300413"/>
          <a:ext cx="3887787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Foto do Photo Editor" r:id="rId4" imgW="5733333" imgH="5009524" progId="">
                  <p:embed/>
                </p:oleObj>
              </mc:Choice>
              <mc:Fallback>
                <p:oleObj name="Foto do Photo Editor" r:id="rId4" imgW="5733333" imgH="5009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300413"/>
                        <a:ext cx="3887787" cy="339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3203575" y="472440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3276600" y="48688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41947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3419475" y="48688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</a:t>
            </a:r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3132138" y="537368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4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177159" grpId="0" animBg="1"/>
      <p:bldP spid="177160" grpId="0"/>
      <p:bldP spid="177161" grpId="0"/>
      <p:bldP spid="177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ANATOMIA DO PESCOÇO</a:t>
            </a:r>
          </a:p>
        </p:txBody>
      </p:sp>
      <p:pic>
        <p:nvPicPr>
          <p:cNvPr id="16387" name="Picture 4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35163"/>
            <a:ext cx="4038600" cy="3860800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1600200"/>
            <a:ext cx="26019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2800" b="1" smtClean="0">
                <a:solidFill>
                  <a:srgbClr val="FF3300"/>
                </a:solidFill>
              </a:rPr>
              <a:t>Mm. da laringe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18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pt-BR" altLang="pt-BR" sz="1800" b="1" smtClean="0">
                <a:solidFill>
                  <a:schemeClr val="tx2"/>
                </a:solidFill>
              </a:rPr>
              <a:t>A .Extrínsecos: </a:t>
            </a:r>
          </a:p>
          <a:p>
            <a:pPr eaLnBrk="1" hangingPunct="1">
              <a:buFontTx/>
              <a:buChar char="-"/>
            </a:pPr>
            <a:endParaRPr lang="pt-BR" altLang="pt-BR" sz="18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pt-BR" altLang="pt-BR" sz="1800" b="1" smtClean="0"/>
              <a:t>Levantadores e</a:t>
            </a:r>
          </a:p>
          <a:p>
            <a:pPr eaLnBrk="1" hangingPunct="1">
              <a:buFontTx/>
              <a:buNone/>
            </a:pPr>
            <a:r>
              <a:rPr lang="pt-BR" altLang="pt-BR" sz="1800" b="1" smtClean="0"/>
              <a:t>Depressores</a:t>
            </a:r>
          </a:p>
        </p:txBody>
      </p:sp>
    </p:spTree>
    <p:extLst>
      <p:ext uri="{BB962C8B-B14F-4D97-AF65-F5344CB8AC3E}">
        <p14:creationId xmlns:p14="http://schemas.microsoft.com/office/powerpoint/2010/main" val="16757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052513"/>
            <a:ext cx="836295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B. Intrínsecos:</a:t>
            </a:r>
            <a:r>
              <a:rPr lang="pt-BR" sz="1800" b="1" dirty="0" smtClean="0">
                <a:solidFill>
                  <a:srgbClr val="FFCC00"/>
                </a:solidFill>
              </a:rPr>
              <a:t/>
            </a:r>
            <a:br>
              <a:rPr lang="pt-BR" sz="1800" b="1" dirty="0" smtClean="0">
                <a:solidFill>
                  <a:srgbClr val="FFCC00"/>
                </a:solidFill>
              </a:rPr>
            </a:br>
            <a:r>
              <a:rPr lang="pt-BR" sz="1800" b="1" dirty="0" smtClean="0">
                <a:solidFill>
                  <a:srgbClr val="FF3300"/>
                </a:solidFill>
              </a:rPr>
              <a:t>- Grupo adutor interno ou </a:t>
            </a:r>
            <a:r>
              <a:rPr lang="pt-BR" sz="1800" b="1" dirty="0" err="1" smtClean="0">
                <a:solidFill>
                  <a:srgbClr val="FF3300"/>
                </a:solidFill>
              </a:rPr>
              <a:t>esfinctérico</a:t>
            </a:r>
            <a:r>
              <a:rPr lang="pt-BR" sz="1800" b="1" dirty="0" smtClean="0">
                <a:solidFill>
                  <a:srgbClr val="FF3300"/>
                </a:solidFill>
              </a:rPr>
              <a:t>:</a:t>
            </a:r>
            <a:r>
              <a:rPr lang="pt-BR" sz="1800" b="1" dirty="0" smtClean="0"/>
              <a:t> mm. </a:t>
            </a:r>
            <a:r>
              <a:rPr lang="pt-BR" sz="1800" b="1" dirty="0" err="1" smtClean="0"/>
              <a:t>crico-aritenóideo</a:t>
            </a:r>
            <a:r>
              <a:rPr lang="pt-BR" sz="1800" b="1" dirty="0" smtClean="0"/>
              <a:t> lateral, </a:t>
            </a:r>
            <a:r>
              <a:rPr lang="pt-BR" sz="1800" b="1" dirty="0" err="1" smtClean="0"/>
              <a:t>aritenóideo</a:t>
            </a:r>
            <a:r>
              <a:rPr lang="pt-BR" sz="1800" b="1" dirty="0" smtClean="0"/>
              <a:t> transverso e oblíquo, vocal, </a:t>
            </a:r>
            <a:r>
              <a:rPr lang="pt-BR" sz="1800" b="1" dirty="0" err="1" smtClean="0"/>
              <a:t>tíreo-aritenóideo</a:t>
            </a:r>
            <a:r>
              <a:rPr lang="pt-BR" sz="1800" b="1" dirty="0" smtClean="0"/>
              <a:t> e </a:t>
            </a:r>
            <a:r>
              <a:rPr lang="pt-BR" sz="1800" b="1" dirty="0" err="1" smtClean="0"/>
              <a:t>tíreo-epiglótico</a:t>
            </a:r>
            <a:r>
              <a:rPr lang="pt-BR" sz="1800" b="1" dirty="0" smtClean="0"/>
              <a:t>.</a:t>
            </a:r>
            <a:br>
              <a:rPr lang="pt-BR" sz="1800" b="1" dirty="0" smtClean="0"/>
            </a:br>
            <a:r>
              <a:rPr lang="pt-BR" sz="1800" b="1" dirty="0" smtClean="0">
                <a:solidFill>
                  <a:srgbClr val="FF3300"/>
                </a:solidFill>
              </a:rPr>
              <a:t>- Grupo  adutor externo ou tensor;</a:t>
            </a:r>
            <a:br>
              <a:rPr lang="pt-BR" sz="1800" b="1" dirty="0" smtClean="0">
                <a:solidFill>
                  <a:srgbClr val="FF3300"/>
                </a:solidFill>
              </a:rPr>
            </a:br>
            <a:r>
              <a:rPr lang="pt-BR" sz="4000" b="1" dirty="0" smtClean="0">
                <a:solidFill>
                  <a:srgbClr val="FF3300"/>
                </a:solidFill>
              </a:rPr>
              <a:t/>
            </a:r>
            <a:br>
              <a:rPr lang="pt-BR" sz="4000" b="1" dirty="0" smtClean="0">
                <a:solidFill>
                  <a:srgbClr val="FF3300"/>
                </a:solidFill>
              </a:rPr>
            </a:br>
            <a:endParaRPr lang="pt-BR" sz="4000" b="1" dirty="0" smtClean="0">
              <a:solidFill>
                <a:srgbClr val="FF3300"/>
              </a:solidFill>
            </a:endParaRPr>
          </a:p>
        </p:txBody>
      </p:sp>
      <p:pic>
        <p:nvPicPr>
          <p:cNvPr id="17411" name="Picture 4" descr="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088" y="1600200"/>
            <a:ext cx="2282825" cy="2189163"/>
          </a:xfrm>
          <a:noFill/>
        </p:spPr>
      </p:pic>
      <p:pic>
        <p:nvPicPr>
          <p:cNvPr id="17412" name="Picture 5" descr="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12875"/>
            <a:ext cx="1871663" cy="2663825"/>
          </a:xfrm>
          <a:noFill/>
        </p:spPr>
      </p:pic>
      <p:pic>
        <p:nvPicPr>
          <p:cNvPr id="17413" name="Picture 6" descr="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3941763"/>
            <a:ext cx="1257300" cy="2189162"/>
          </a:xfrm>
          <a:noFill/>
        </p:spPr>
      </p:pic>
      <p:pic>
        <p:nvPicPr>
          <p:cNvPr id="17414" name="Picture 7" descr="6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221163"/>
            <a:ext cx="2030412" cy="2636837"/>
          </a:xfrm>
          <a:noFill/>
        </p:spPr>
      </p:pic>
      <p:sp>
        <p:nvSpPr>
          <p:cNvPr id="174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33375"/>
            <a:ext cx="8229600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8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800" b="1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318</Words>
  <Application>Microsoft Office PowerPoint</Application>
  <PresentationFormat>Apresentação na tela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Foto do Photo Editor</vt:lpstr>
      <vt:lpstr>Apresentação do PowerPoint</vt:lpstr>
      <vt:lpstr>Apresentação do PowerPoint</vt:lpstr>
      <vt:lpstr>ANATOMIA DO PESCOÇO - Cartilagens ímpares: tireóide, epiglote e cricóide</vt:lpstr>
      <vt:lpstr>ANATOMIA DO PESCOÇO - Cartilagens pares: aritenóides, corniculadas, cuneiformes e tritícea. </vt:lpstr>
      <vt:lpstr>ANATOMIA DO PESCOÇO Membrana tíreo-hióidea; ligamentos tíreo-hióideos mediano e laterais;  Ligamento cricotireóideo; Ligamento cricotraqueal.   </vt:lpstr>
      <vt:lpstr>ANATOMIA DO PESCOÇO Ligamentos vocal e vestibular; Ligamentos da epiglote.  </vt:lpstr>
      <vt:lpstr>ANATOMIA DO PESCOÇO</vt:lpstr>
      <vt:lpstr>ANATOMIA DO PESCOÇO</vt:lpstr>
      <vt:lpstr>B. Intrínsecos: - Grupo adutor interno ou esfinctérico: mm. crico-aritenóideo lateral, aritenóideo transverso e oblíquo, vocal, tíreo-aritenóideo e tíreo-epiglótico. - Grupo  adutor externo ou tensor;  </vt:lpstr>
      <vt:lpstr>ANATOMIA DO PESCOÇO</vt:lpstr>
      <vt:lpstr>Apresentação do PowerPoint</vt:lpstr>
      <vt:lpstr>ANATOMIA DO PESCOÇO</vt:lpstr>
      <vt:lpstr>ANATOMIA DO PESCOÇO</vt:lpstr>
      <vt:lpstr>ANATOMIA DO PESCOÇO TRAQUEOSTOMIA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6</cp:revision>
  <dcterms:created xsi:type="dcterms:W3CDTF">2017-10-04T16:44:54Z</dcterms:created>
  <dcterms:modified xsi:type="dcterms:W3CDTF">2017-10-07T13:39:37Z</dcterms:modified>
</cp:coreProperties>
</file>